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39"/>
  </p:notesMasterIdLst>
  <p:handoutMasterIdLst>
    <p:handoutMasterId r:id="rId40"/>
  </p:handoutMasterIdLst>
  <p:sldIdLst>
    <p:sldId id="341" r:id="rId2"/>
    <p:sldId id="344" r:id="rId3"/>
    <p:sldId id="345" r:id="rId4"/>
    <p:sldId id="346" r:id="rId5"/>
    <p:sldId id="347" r:id="rId6"/>
    <p:sldId id="340" r:id="rId7"/>
    <p:sldId id="374" r:id="rId8"/>
    <p:sldId id="342" r:id="rId9"/>
    <p:sldId id="375" r:id="rId10"/>
    <p:sldId id="348" r:id="rId11"/>
    <p:sldId id="349" r:id="rId12"/>
    <p:sldId id="350" r:id="rId13"/>
    <p:sldId id="351" r:id="rId14"/>
    <p:sldId id="376" r:id="rId15"/>
    <p:sldId id="377" r:id="rId16"/>
    <p:sldId id="378" r:id="rId17"/>
    <p:sldId id="380" r:id="rId18"/>
    <p:sldId id="257" r:id="rId19"/>
    <p:sldId id="258" r:id="rId20"/>
    <p:sldId id="264" r:id="rId21"/>
    <p:sldId id="259" r:id="rId22"/>
    <p:sldId id="260" r:id="rId23"/>
    <p:sldId id="266" r:id="rId24"/>
    <p:sldId id="267" r:id="rId25"/>
    <p:sldId id="268" r:id="rId26"/>
    <p:sldId id="261" r:id="rId27"/>
    <p:sldId id="262" r:id="rId28"/>
    <p:sldId id="274" r:id="rId29"/>
    <p:sldId id="275" r:id="rId30"/>
    <p:sldId id="276" r:id="rId31"/>
    <p:sldId id="277" r:id="rId32"/>
    <p:sldId id="281" r:id="rId33"/>
    <p:sldId id="282" r:id="rId34"/>
    <p:sldId id="283" r:id="rId35"/>
    <p:sldId id="284" r:id="rId36"/>
    <p:sldId id="285" r:id="rId37"/>
    <p:sldId id="27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2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06"/>
    <p:restoredTop sz="87192"/>
  </p:normalViewPr>
  <p:slideViewPr>
    <p:cSldViewPr>
      <p:cViewPr varScale="1">
        <p:scale>
          <a:sx n="130" d="100"/>
          <a:sy n="130" d="100"/>
        </p:scale>
        <p:origin x="808" y="176"/>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bilgic\Dropbox\teaching\480-Fall13\polyFunctionGradie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bilgic\Dropbox\teaching\480-Fall13\polyFunctionGradi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poly2!$F$3</c:f>
              <c:strCache>
                <c:ptCount val="1"/>
                <c:pt idx="0">
                  <c:v>f = -2x^2 + 8x + 10</c:v>
                </c:pt>
              </c:strCache>
            </c:strRef>
          </c:tx>
          <c:xVal>
            <c:numRef>
              <c:f>poly2!$B$4:$B$40</c:f>
              <c:numCache>
                <c:formatCode>General</c:formatCode>
                <c:ptCount val="37"/>
                <c:pt idx="0">
                  <c:v>-2</c:v>
                </c:pt>
                <c:pt idx="1">
                  <c:v>-1.75</c:v>
                </c:pt>
                <c:pt idx="2">
                  <c:v>-1.5</c:v>
                </c:pt>
                <c:pt idx="3">
                  <c:v>-1.25</c:v>
                </c:pt>
                <c:pt idx="4">
                  <c:v>-1</c:v>
                </c:pt>
                <c:pt idx="5">
                  <c:v>-0.75</c:v>
                </c:pt>
                <c:pt idx="6">
                  <c:v>-0.5</c:v>
                </c:pt>
                <c:pt idx="7">
                  <c:v>-0.25</c:v>
                </c:pt>
                <c:pt idx="8">
                  <c:v>0</c:v>
                </c:pt>
                <c:pt idx="9">
                  <c:v>0.25</c:v>
                </c:pt>
                <c:pt idx="10">
                  <c:v>0.5</c:v>
                </c:pt>
                <c:pt idx="11">
                  <c:v>0.75</c:v>
                </c:pt>
                <c:pt idx="12">
                  <c:v>1</c:v>
                </c:pt>
                <c:pt idx="13">
                  <c:v>1.25</c:v>
                </c:pt>
                <c:pt idx="14">
                  <c:v>1.5</c:v>
                </c:pt>
                <c:pt idx="15">
                  <c:v>1.75</c:v>
                </c:pt>
                <c:pt idx="16">
                  <c:v>2</c:v>
                </c:pt>
                <c:pt idx="17">
                  <c:v>2.25</c:v>
                </c:pt>
                <c:pt idx="18">
                  <c:v>2.5</c:v>
                </c:pt>
                <c:pt idx="19">
                  <c:v>2.75</c:v>
                </c:pt>
                <c:pt idx="20">
                  <c:v>3</c:v>
                </c:pt>
                <c:pt idx="21">
                  <c:v>3.25</c:v>
                </c:pt>
                <c:pt idx="22">
                  <c:v>3.5</c:v>
                </c:pt>
                <c:pt idx="23">
                  <c:v>3.75</c:v>
                </c:pt>
                <c:pt idx="24">
                  <c:v>4</c:v>
                </c:pt>
                <c:pt idx="25">
                  <c:v>4.25</c:v>
                </c:pt>
                <c:pt idx="26">
                  <c:v>4.5</c:v>
                </c:pt>
                <c:pt idx="27">
                  <c:v>4.75</c:v>
                </c:pt>
                <c:pt idx="28">
                  <c:v>5</c:v>
                </c:pt>
                <c:pt idx="29">
                  <c:v>5.25</c:v>
                </c:pt>
                <c:pt idx="30">
                  <c:v>5.5</c:v>
                </c:pt>
                <c:pt idx="31">
                  <c:v>5.75</c:v>
                </c:pt>
                <c:pt idx="32">
                  <c:v>6</c:v>
                </c:pt>
              </c:numCache>
            </c:numRef>
          </c:xVal>
          <c:yVal>
            <c:numRef>
              <c:f>poly2!$F$4:$F$39</c:f>
              <c:numCache>
                <c:formatCode>General</c:formatCode>
                <c:ptCount val="36"/>
                <c:pt idx="0">
                  <c:v>-14</c:v>
                </c:pt>
                <c:pt idx="1">
                  <c:v>-10.125</c:v>
                </c:pt>
                <c:pt idx="2">
                  <c:v>-6.5</c:v>
                </c:pt>
                <c:pt idx="3">
                  <c:v>-3.125</c:v>
                </c:pt>
                <c:pt idx="4">
                  <c:v>0</c:v>
                </c:pt>
                <c:pt idx="5">
                  <c:v>2.875</c:v>
                </c:pt>
                <c:pt idx="6">
                  <c:v>5.5</c:v>
                </c:pt>
                <c:pt idx="7">
                  <c:v>7.875</c:v>
                </c:pt>
                <c:pt idx="8">
                  <c:v>10</c:v>
                </c:pt>
                <c:pt idx="9">
                  <c:v>11.875</c:v>
                </c:pt>
                <c:pt idx="10">
                  <c:v>13.5</c:v>
                </c:pt>
                <c:pt idx="11">
                  <c:v>14.875</c:v>
                </c:pt>
                <c:pt idx="12">
                  <c:v>16</c:v>
                </c:pt>
                <c:pt idx="13">
                  <c:v>16.875</c:v>
                </c:pt>
                <c:pt idx="14">
                  <c:v>17.5</c:v>
                </c:pt>
                <c:pt idx="15">
                  <c:v>17.875</c:v>
                </c:pt>
                <c:pt idx="16">
                  <c:v>18</c:v>
                </c:pt>
                <c:pt idx="17">
                  <c:v>17.875</c:v>
                </c:pt>
                <c:pt idx="18">
                  <c:v>17.5</c:v>
                </c:pt>
                <c:pt idx="19">
                  <c:v>16.875</c:v>
                </c:pt>
                <c:pt idx="20">
                  <c:v>16</c:v>
                </c:pt>
                <c:pt idx="21">
                  <c:v>14.875</c:v>
                </c:pt>
                <c:pt idx="22">
                  <c:v>13.5</c:v>
                </c:pt>
                <c:pt idx="23">
                  <c:v>11.875</c:v>
                </c:pt>
                <c:pt idx="24">
                  <c:v>10</c:v>
                </c:pt>
                <c:pt idx="25">
                  <c:v>7.875</c:v>
                </c:pt>
                <c:pt idx="26">
                  <c:v>5.5</c:v>
                </c:pt>
                <c:pt idx="27">
                  <c:v>2.875</c:v>
                </c:pt>
                <c:pt idx="28">
                  <c:v>0</c:v>
                </c:pt>
                <c:pt idx="29">
                  <c:v>-3.125</c:v>
                </c:pt>
                <c:pt idx="30">
                  <c:v>-6.5</c:v>
                </c:pt>
                <c:pt idx="31">
                  <c:v>-10.125</c:v>
                </c:pt>
                <c:pt idx="32">
                  <c:v>-14</c:v>
                </c:pt>
                <c:pt idx="33">
                  <c:v>10</c:v>
                </c:pt>
                <c:pt idx="34">
                  <c:v>10</c:v>
                </c:pt>
                <c:pt idx="35">
                  <c:v>10</c:v>
                </c:pt>
              </c:numCache>
            </c:numRef>
          </c:yVal>
          <c:smooth val="0"/>
          <c:extLst>
            <c:ext xmlns:c16="http://schemas.microsoft.com/office/drawing/2014/chart" uri="{C3380CC4-5D6E-409C-BE32-E72D297353CC}">
              <c16:uniqueId val="{00000000-EEA5-4001-BDDF-938CFD2B8DBD}"/>
            </c:ext>
          </c:extLst>
        </c:ser>
        <c:ser>
          <c:idx val="1"/>
          <c:order val="1"/>
          <c:tx>
            <c:strRef>
              <c:f>poly2!$H$3</c:f>
              <c:strCache>
                <c:ptCount val="1"/>
                <c:pt idx="0">
                  <c:v>g = -4x + 8</c:v>
                </c:pt>
              </c:strCache>
            </c:strRef>
          </c:tx>
          <c:xVal>
            <c:numRef>
              <c:f>poly2!$B$4:$B$40</c:f>
              <c:numCache>
                <c:formatCode>General</c:formatCode>
                <c:ptCount val="37"/>
                <c:pt idx="0">
                  <c:v>-2</c:v>
                </c:pt>
                <c:pt idx="1">
                  <c:v>-1.75</c:v>
                </c:pt>
                <c:pt idx="2">
                  <c:v>-1.5</c:v>
                </c:pt>
                <c:pt idx="3">
                  <c:v>-1.25</c:v>
                </c:pt>
                <c:pt idx="4">
                  <c:v>-1</c:v>
                </c:pt>
                <c:pt idx="5">
                  <c:v>-0.75</c:v>
                </c:pt>
                <c:pt idx="6">
                  <c:v>-0.5</c:v>
                </c:pt>
                <c:pt idx="7">
                  <c:v>-0.25</c:v>
                </c:pt>
                <c:pt idx="8">
                  <c:v>0</c:v>
                </c:pt>
                <c:pt idx="9">
                  <c:v>0.25</c:v>
                </c:pt>
                <c:pt idx="10">
                  <c:v>0.5</c:v>
                </c:pt>
                <c:pt idx="11">
                  <c:v>0.75</c:v>
                </c:pt>
                <c:pt idx="12">
                  <c:v>1</c:v>
                </c:pt>
                <c:pt idx="13">
                  <c:v>1.25</c:v>
                </c:pt>
                <c:pt idx="14">
                  <c:v>1.5</c:v>
                </c:pt>
                <c:pt idx="15">
                  <c:v>1.75</c:v>
                </c:pt>
                <c:pt idx="16">
                  <c:v>2</c:v>
                </c:pt>
                <c:pt idx="17">
                  <c:v>2.25</c:v>
                </c:pt>
                <c:pt idx="18">
                  <c:v>2.5</c:v>
                </c:pt>
                <c:pt idx="19">
                  <c:v>2.75</c:v>
                </c:pt>
                <c:pt idx="20">
                  <c:v>3</c:v>
                </c:pt>
                <c:pt idx="21">
                  <c:v>3.25</c:v>
                </c:pt>
                <c:pt idx="22">
                  <c:v>3.5</c:v>
                </c:pt>
                <c:pt idx="23">
                  <c:v>3.75</c:v>
                </c:pt>
                <c:pt idx="24">
                  <c:v>4</c:v>
                </c:pt>
                <c:pt idx="25">
                  <c:v>4.25</c:v>
                </c:pt>
                <c:pt idx="26">
                  <c:v>4.5</c:v>
                </c:pt>
                <c:pt idx="27">
                  <c:v>4.75</c:v>
                </c:pt>
                <c:pt idx="28">
                  <c:v>5</c:v>
                </c:pt>
                <c:pt idx="29">
                  <c:v>5.25</c:v>
                </c:pt>
                <c:pt idx="30">
                  <c:v>5.5</c:v>
                </c:pt>
                <c:pt idx="31">
                  <c:v>5.75</c:v>
                </c:pt>
                <c:pt idx="32">
                  <c:v>6</c:v>
                </c:pt>
              </c:numCache>
            </c:numRef>
          </c:xVal>
          <c:yVal>
            <c:numRef>
              <c:f>poly2!$H$4:$H$40</c:f>
              <c:numCache>
                <c:formatCode>General</c:formatCode>
                <c:ptCount val="37"/>
                <c:pt idx="0">
                  <c:v>16</c:v>
                </c:pt>
                <c:pt idx="1">
                  <c:v>15</c:v>
                </c:pt>
                <c:pt idx="2">
                  <c:v>14</c:v>
                </c:pt>
                <c:pt idx="3">
                  <c:v>13</c:v>
                </c:pt>
                <c:pt idx="4">
                  <c:v>12</c:v>
                </c:pt>
                <c:pt idx="5">
                  <c:v>11</c:v>
                </c:pt>
                <c:pt idx="6">
                  <c:v>10</c:v>
                </c:pt>
                <c:pt idx="7">
                  <c:v>9</c:v>
                </c:pt>
                <c:pt idx="8">
                  <c:v>8</c:v>
                </c:pt>
                <c:pt idx="9">
                  <c:v>7</c:v>
                </c:pt>
                <c:pt idx="10">
                  <c:v>6</c:v>
                </c:pt>
                <c:pt idx="11">
                  <c:v>5</c:v>
                </c:pt>
                <c:pt idx="12">
                  <c:v>4</c:v>
                </c:pt>
                <c:pt idx="13">
                  <c:v>3</c:v>
                </c:pt>
                <c:pt idx="14">
                  <c:v>2</c:v>
                </c:pt>
                <c:pt idx="15">
                  <c:v>1</c:v>
                </c:pt>
                <c:pt idx="16">
                  <c:v>0</c:v>
                </c:pt>
                <c:pt idx="17">
                  <c:v>-1</c:v>
                </c:pt>
                <c:pt idx="18">
                  <c:v>-2</c:v>
                </c:pt>
                <c:pt idx="19">
                  <c:v>-3</c:v>
                </c:pt>
                <c:pt idx="20">
                  <c:v>-4</c:v>
                </c:pt>
                <c:pt idx="21">
                  <c:v>-5</c:v>
                </c:pt>
                <c:pt idx="22">
                  <c:v>-6</c:v>
                </c:pt>
                <c:pt idx="23">
                  <c:v>-7</c:v>
                </c:pt>
                <c:pt idx="24">
                  <c:v>-8</c:v>
                </c:pt>
                <c:pt idx="25">
                  <c:v>-9</c:v>
                </c:pt>
                <c:pt idx="26">
                  <c:v>-10</c:v>
                </c:pt>
                <c:pt idx="27">
                  <c:v>-11</c:v>
                </c:pt>
                <c:pt idx="28">
                  <c:v>-12</c:v>
                </c:pt>
                <c:pt idx="29">
                  <c:v>-13</c:v>
                </c:pt>
                <c:pt idx="30">
                  <c:v>-14</c:v>
                </c:pt>
                <c:pt idx="31">
                  <c:v>-15</c:v>
                </c:pt>
                <c:pt idx="32">
                  <c:v>-16</c:v>
                </c:pt>
                <c:pt idx="33">
                  <c:v>8</c:v>
                </c:pt>
                <c:pt idx="34">
                  <c:v>8</c:v>
                </c:pt>
                <c:pt idx="35">
                  <c:v>8</c:v>
                </c:pt>
                <c:pt idx="36">
                  <c:v>8</c:v>
                </c:pt>
              </c:numCache>
            </c:numRef>
          </c:yVal>
          <c:smooth val="0"/>
          <c:extLst>
            <c:ext xmlns:c16="http://schemas.microsoft.com/office/drawing/2014/chart" uri="{C3380CC4-5D6E-409C-BE32-E72D297353CC}">
              <c16:uniqueId val="{00000001-EEA5-4001-BDDF-938CFD2B8DBD}"/>
            </c:ext>
          </c:extLst>
        </c:ser>
        <c:dLbls>
          <c:showLegendKey val="0"/>
          <c:showVal val="0"/>
          <c:showCatName val="0"/>
          <c:showSerName val="0"/>
          <c:showPercent val="0"/>
          <c:showBubbleSize val="0"/>
        </c:dLbls>
        <c:axId val="318139008"/>
        <c:axId val="318135480"/>
      </c:scatterChart>
      <c:valAx>
        <c:axId val="318139008"/>
        <c:scaling>
          <c:orientation val="minMax"/>
        </c:scaling>
        <c:delete val="0"/>
        <c:axPos val="b"/>
        <c:numFmt formatCode="General" sourceLinked="1"/>
        <c:majorTickMark val="out"/>
        <c:minorTickMark val="none"/>
        <c:tickLblPos val="nextTo"/>
        <c:crossAx val="318135480"/>
        <c:crosses val="autoZero"/>
        <c:crossBetween val="midCat"/>
      </c:valAx>
      <c:valAx>
        <c:axId val="318135480"/>
        <c:scaling>
          <c:orientation val="minMax"/>
        </c:scaling>
        <c:delete val="0"/>
        <c:axPos val="l"/>
        <c:majorGridlines/>
        <c:numFmt formatCode="General" sourceLinked="1"/>
        <c:majorTickMark val="out"/>
        <c:minorTickMark val="none"/>
        <c:tickLblPos val="nextTo"/>
        <c:crossAx val="318139008"/>
        <c:crosses val="autoZero"/>
        <c:crossBetween val="midCat"/>
      </c:valAx>
    </c:plotArea>
    <c:legend>
      <c:legendPos val="b"/>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sin!$D$3</c:f>
              <c:strCache>
                <c:ptCount val="1"/>
                <c:pt idx="0">
                  <c:v>f=sin(x)</c:v>
                </c:pt>
              </c:strCache>
            </c:strRef>
          </c:tx>
          <c:xVal>
            <c:numRef>
              <c:f>sin!$C$4:$C$39</c:f>
              <c:numCache>
                <c:formatCode>General</c:formatCode>
                <c:ptCount val="36"/>
                <c:pt idx="0">
                  <c:v>-6.2831853071795862</c:v>
                </c:pt>
                <c:pt idx="1">
                  <c:v>-5.9690260418206069</c:v>
                </c:pt>
                <c:pt idx="2">
                  <c:v>-5.6548667764616276</c:v>
                </c:pt>
                <c:pt idx="3">
                  <c:v>-5.3407075111026483</c:v>
                </c:pt>
                <c:pt idx="4">
                  <c:v>-5.026548245743669</c:v>
                </c:pt>
                <c:pt idx="5">
                  <c:v>-4.7123889803846897</c:v>
                </c:pt>
                <c:pt idx="6">
                  <c:v>-4.3982297150257104</c:v>
                </c:pt>
                <c:pt idx="7">
                  <c:v>-4.0840704496667311</c:v>
                </c:pt>
                <c:pt idx="8">
                  <c:v>-3.7699111843077517</c:v>
                </c:pt>
                <c:pt idx="9">
                  <c:v>-3.4557519189487729</c:v>
                </c:pt>
                <c:pt idx="10">
                  <c:v>-3.1415926535897931</c:v>
                </c:pt>
                <c:pt idx="11">
                  <c:v>-2.8274333882308138</c:v>
                </c:pt>
                <c:pt idx="12">
                  <c:v>-2.5132741228718345</c:v>
                </c:pt>
                <c:pt idx="13">
                  <c:v>-2.1991148575128552</c:v>
                </c:pt>
                <c:pt idx="14">
                  <c:v>-1.8849555921538759</c:v>
                </c:pt>
                <c:pt idx="15">
                  <c:v>-1.5707963267948966</c:v>
                </c:pt>
                <c:pt idx="16">
                  <c:v>-1.2566370614359172</c:v>
                </c:pt>
                <c:pt idx="17">
                  <c:v>-0.94247779607693793</c:v>
                </c:pt>
                <c:pt idx="18">
                  <c:v>-0.62831853071795862</c:v>
                </c:pt>
                <c:pt idx="19">
                  <c:v>-0.31415926535897931</c:v>
                </c:pt>
                <c:pt idx="20">
                  <c:v>0</c:v>
                </c:pt>
                <c:pt idx="21">
                  <c:v>0.31415926535897931</c:v>
                </c:pt>
                <c:pt idx="22">
                  <c:v>0.62831853071795862</c:v>
                </c:pt>
                <c:pt idx="23">
                  <c:v>0.94247779607693793</c:v>
                </c:pt>
                <c:pt idx="24">
                  <c:v>1.2566370614359172</c:v>
                </c:pt>
                <c:pt idx="25">
                  <c:v>1.5707963267948966</c:v>
                </c:pt>
                <c:pt idx="26">
                  <c:v>1.8849555921538759</c:v>
                </c:pt>
                <c:pt idx="27">
                  <c:v>2.1991148575128552</c:v>
                </c:pt>
                <c:pt idx="28">
                  <c:v>2.5132741228718345</c:v>
                </c:pt>
                <c:pt idx="29">
                  <c:v>2.8274333882308138</c:v>
                </c:pt>
                <c:pt idx="30">
                  <c:v>3.1415926535897931</c:v>
                </c:pt>
                <c:pt idx="31">
                  <c:v>3.4557519189487729</c:v>
                </c:pt>
                <c:pt idx="32">
                  <c:v>3.7699111843077517</c:v>
                </c:pt>
                <c:pt idx="33">
                  <c:v>4.0840704496667311</c:v>
                </c:pt>
                <c:pt idx="34">
                  <c:v>4.3982297150257104</c:v>
                </c:pt>
                <c:pt idx="35">
                  <c:v>4.7123889803846897</c:v>
                </c:pt>
              </c:numCache>
            </c:numRef>
          </c:xVal>
          <c:yVal>
            <c:numRef>
              <c:f>sin!$D$4:$D$39</c:f>
              <c:numCache>
                <c:formatCode>General</c:formatCode>
                <c:ptCount val="36"/>
                <c:pt idx="0">
                  <c:v>2.45029690981724E-16</c:v>
                </c:pt>
                <c:pt idx="1">
                  <c:v>0.30901699437494762</c:v>
                </c:pt>
                <c:pt idx="2">
                  <c:v>0.58778525229247336</c:v>
                </c:pt>
                <c:pt idx="3">
                  <c:v>0.80901699437494756</c:v>
                </c:pt>
                <c:pt idx="4">
                  <c:v>0.95105651629515364</c:v>
                </c:pt>
                <c:pt idx="5">
                  <c:v>1</c:v>
                </c:pt>
                <c:pt idx="6">
                  <c:v>0.95105651629515353</c:v>
                </c:pt>
                <c:pt idx="7">
                  <c:v>0.80901699437494734</c:v>
                </c:pt>
                <c:pt idx="8">
                  <c:v>0.58778525229247303</c:v>
                </c:pt>
                <c:pt idx="9">
                  <c:v>0.30901699437494773</c:v>
                </c:pt>
                <c:pt idx="10">
                  <c:v>-1.22514845490862E-16</c:v>
                </c:pt>
                <c:pt idx="11">
                  <c:v>-0.30901699437494751</c:v>
                </c:pt>
                <c:pt idx="12">
                  <c:v>-0.58778525229247325</c:v>
                </c:pt>
                <c:pt idx="13">
                  <c:v>-0.80901699437494745</c:v>
                </c:pt>
                <c:pt idx="14">
                  <c:v>-0.95105651629515364</c:v>
                </c:pt>
                <c:pt idx="15">
                  <c:v>-1</c:v>
                </c:pt>
                <c:pt idx="16">
                  <c:v>-0.95105651629515353</c:v>
                </c:pt>
                <c:pt idx="17">
                  <c:v>-0.80901699437494745</c:v>
                </c:pt>
                <c:pt idx="18">
                  <c:v>-0.58778525229247314</c:v>
                </c:pt>
                <c:pt idx="19">
                  <c:v>-0.3090169943749474</c:v>
                </c:pt>
                <c:pt idx="20">
                  <c:v>0</c:v>
                </c:pt>
                <c:pt idx="21">
                  <c:v>0.3090169943749474</c:v>
                </c:pt>
                <c:pt idx="22">
                  <c:v>0.58778525229247314</c:v>
                </c:pt>
                <c:pt idx="23">
                  <c:v>0.80901699437494745</c:v>
                </c:pt>
                <c:pt idx="24">
                  <c:v>0.95105651629515353</c:v>
                </c:pt>
                <c:pt idx="25">
                  <c:v>1</c:v>
                </c:pt>
                <c:pt idx="26">
                  <c:v>0.95105651629515364</c:v>
                </c:pt>
                <c:pt idx="27">
                  <c:v>0.80901699437494745</c:v>
                </c:pt>
                <c:pt idx="28">
                  <c:v>0.58778525229247325</c:v>
                </c:pt>
                <c:pt idx="29">
                  <c:v>0.30901699437494751</c:v>
                </c:pt>
                <c:pt idx="30">
                  <c:v>1.22514845490862E-16</c:v>
                </c:pt>
                <c:pt idx="31">
                  <c:v>-0.30901699437494773</c:v>
                </c:pt>
                <c:pt idx="32">
                  <c:v>-0.58778525229247303</c:v>
                </c:pt>
                <c:pt idx="33">
                  <c:v>-0.80901699437494734</c:v>
                </c:pt>
                <c:pt idx="34">
                  <c:v>-0.95105651629515353</c:v>
                </c:pt>
                <c:pt idx="35">
                  <c:v>-1</c:v>
                </c:pt>
              </c:numCache>
            </c:numRef>
          </c:yVal>
          <c:smooth val="1"/>
          <c:extLst>
            <c:ext xmlns:c16="http://schemas.microsoft.com/office/drawing/2014/chart" uri="{C3380CC4-5D6E-409C-BE32-E72D297353CC}">
              <c16:uniqueId val="{00000000-5662-4561-A5BD-107868268E01}"/>
            </c:ext>
          </c:extLst>
        </c:ser>
        <c:ser>
          <c:idx val="1"/>
          <c:order val="1"/>
          <c:tx>
            <c:strRef>
              <c:f>sin!$E$3</c:f>
              <c:strCache>
                <c:ptCount val="1"/>
                <c:pt idx="0">
                  <c:v>g=cos(x)</c:v>
                </c:pt>
              </c:strCache>
            </c:strRef>
          </c:tx>
          <c:xVal>
            <c:numRef>
              <c:f>sin!$C$4:$C$39</c:f>
              <c:numCache>
                <c:formatCode>General</c:formatCode>
                <c:ptCount val="36"/>
                <c:pt idx="0">
                  <c:v>-6.2831853071795862</c:v>
                </c:pt>
                <c:pt idx="1">
                  <c:v>-5.9690260418206069</c:v>
                </c:pt>
                <c:pt idx="2">
                  <c:v>-5.6548667764616276</c:v>
                </c:pt>
                <c:pt idx="3">
                  <c:v>-5.3407075111026483</c:v>
                </c:pt>
                <c:pt idx="4">
                  <c:v>-5.026548245743669</c:v>
                </c:pt>
                <c:pt idx="5">
                  <c:v>-4.7123889803846897</c:v>
                </c:pt>
                <c:pt idx="6">
                  <c:v>-4.3982297150257104</c:v>
                </c:pt>
                <c:pt idx="7">
                  <c:v>-4.0840704496667311</c:v>
                </c:pt>
                <c:pt idx="8">
                  <c:v>-3.7699111843077517</c:v>
                </c:pt>
                <c:pt idx="9">
                  <c:v>-3.4557519189487729</c:v>
                </c:pt>
                <c:pt idx="10">
                  <c:v>-3.1415926535897931</c:v>
                </c:pt>
                <c:pt idx="11">
                  <c:v>-2.8274333882308138</c:v>
                </c:pt>
                <c:pt idx="12">
                  <c:v>-2.5132741228718345</c:v>
                </c:pt>
                <c:pt idx="13">
                  <c:v>-2.1991148575128552</c:v>
                </c:pt>
                <c:pt idx="14">
                  <c:v>-1.8849555921538759</c:v>
                </c:pt>
                <c:pt idx="15">
                  <c:v>-1.5707963267948966</c:v>
                </c:pt>
                <c:pt idx="16">
                  <c:v>-1.2566370614359172</c:v>
                </c:pt>
                <c:pt idx="17">
                  <c:v>-0.94247779607693793</c:v>
                </c:pt>
                <c:pt idx="18">
                  <c:v>-0.62831853071795862</c:v>
                </c:pt>
                <c:pt idx="19">
                  <c:v>-0.31415926535897931</c:v>
                </c:pt>
                <c:pt idx="20">
                  <c:v>0</c:v>
                </c:pt>
                <c:pt idx="21">
                  <c:v>0.31415926535897931</c:v>
                </c:pt>
                <c:pt idx="22">
                  <c:v>0.62831853071795862</c:v>
                </c:pt>
                <c:pt idx="23">
                  <c:v>0.94247779607693793</c:v>
                </c:pt>
                <c:pt idx="24">
                  <c:v>1.2566370614359172</c:v>
                </c:pt>
                <c:pt idx="25">
                  <c:v>1.5707963267948966</c:v>
                </c:pt>
                <c:pt idx="26">
                  <c:v>1.8849555921538759</c:v>
                </c:pt>
                <c:pt idx="27">
                  <c:v>2.1991148575128552</c:v>
                </c:pt>
                <c:pt idx="28">
                  <c:v>2.5132741228718345</c:v>
                </c:pt>
                <c:pt idx="29">
                  <c:v>2.8274333882308138</c:v>
                </c:pt>
                <c:pt idx="30">
                  <c:v>3.1415926535897931</c:v>
                </c:pt>
                <c:pt idx="31">
                  <c:v>3.4557519189487729</c:v>
                </c:pt>
                <c:pt idx="32">
                  <c:v>3.7699111843077517</c:v>
                </c:pt>
                <c:pt idx="33">
                  <c:v>4.0840704496667311</c:v>
                </c:pt>
                <c:pt idx="34">
                  <c:v>4.3982297150257104</c:v>
                </c:pt>
                <c:pt idx="35">
                  <c:v>4.7123889803846897</c:v>
                </c:pt>
              </c:numCache>
            </c:numRef>
          </c:xVal>
          <c:yVal>
            <c:numRef>
              <c:f>sin!$E$4:$E$39</c:f>
              <c:numCache>
                <c:formatCode>General</c:formatCode>
                <c:ptCount val="36"/>
                <c:pt idx="0">
                  <c:v>1</c:v>
                </c:pt>
                <c:pt idx="1">
                  <c:v>0.95105651629515353</c:v>
                </c:pt>
                <c:pt idx="2">
                  <c:v>0.80901699437494734</c:v>
                </c:pt>
                <c:pt idx="3">
                  <c:v>0.58778525229247292</c:v>
                </c:pt>
                <c:pt idx="4">
                  <c:v>0.30901699437494723</c:v>
                </c:pt>
                <c:pt idx="5">
                  <c:v>-1.83772268236293E-16</c:v>
                </c:pt>
                <c:pt idx="6">
                  <c:v>-0.30901699437494756</c:v>
                </c:pt>
                <c:pt idx="7">
                  <c:v>-0.58778525229247325</c:v>
                </c:pt>
                <c:pt idx="8">
                  <c:v>-0.80901699437494756</c:v>
                </c:pt>
                <c:pt idx="9">
                  <c:v>-0.95105651629515353</c:v>
                </c:pt>
                <c:pt idx="10">
                  <c:v>-1</c:v>
                </c:pt>
                <c:pt idx="11">
                  <c:v>-0.95105651629515353</c:v>
                </c:pt>
                <c:pt idx="12">
                  <c:v>-0.80901699437494734</c:v>
                </c:pt>
                <c:pt idx="13">
                  <c:v>-0.58778525229247303</c:v>
                </c:pt>
                <c:pt idx="14">
                  <c:v>-0.30901699437494734</c:v>
                </c:pt>
                <c:pt idx="15">
                  <c:v>6.1257422745431001E-17</c:v>
                </c:pt>
                <c:pt idx="16">
                  <c:v>0.30901699437494745</c:v>
                </c:pt>
                <c:pt idx="17">
                  <c:v>0.58778525229247314</c:v>
                </c:pt>
                <c:pt idx="18">
                  <c:v>0.80901699437494745</c:v>
                </c:pt>
                <c:pt idx="19">
                  <c:v>0.95105651629515353</c:v>
                </c:pt>
                <c:pt idx="20">
                  <c:v>1</c:v>
                </c:pt>
                <c:pt idx="21">
                  <c:v>0.95105651629515353</c:v>
                </c:pt>
                <c:pt idx="22">
                  <c:v>0.80901699437494745</c:v>
                </c:pt>
                <c:pt idx="23">
                  <c:v>0.58778525229247314</c:v>
                </c:pt>
                <c:pt idx="24">
                  <c:v>0.30901699437494745</c:v>
                </c:pt>
                <c:pt idx="25">
                  <c:v>6.1257422745431001E-17</c:v>
                </c:pt>
                <c:pt idx="26">
                  <c:v>-0.30901699437494734</c:v>
                </c:pt>
                <c:pt idx="27">
                  <c:v>-0.58778525229247303</c:v>
                </c:pt>
                <c:pt idx="28">
                  <c:v>-0.80901699437494734</c:v>
                </c:pt>
                <c:pt idx="29">
                  <c:v>-0.95105651629515353</c:v>
                </c:pt>
                <c:pt idx="30">
                  <c:v>-1</c:v>
                </c:pt>
                <c:pt idx="31">
                  <c:v>-0.95105651629515353</c:v>
                </c:pt>
                <c:pt idx="32">
                  <c:v>-0.80901699437494756</c:v>
                </c:pt>
                <c:pt idx="33">
                  <c:v>-0.58778525229247325</c:v>
                </c:pt>
                <c:pt idx="34">
                  <c:v>-0.30901699437494756</c:v>
                </c:pt>
                <c:pt idx="35">
                  <c:v>-1.83772268236293E-16</c:v>
                </c:pt>
              </c:numCache>
            </c:numRef>
          </c:yVal>
          <c:smooth val="1"/>
          <c:extLst>
            <c:ext xmlns:c16="http://schemas.microsoft.com/office/drawing/2014/chart" uri="{C3380CC4-5D6E-409C-BE32-E72D297353CC}">
              <c16:uniqueId val="{00000001-5662-4561-A5BD-107868268E01}"/>
            </c:ext>
          </c:extLst>
        </c:ser>
        <c:dLbls>
          <c:showLegendKey val="0"/>
          <c:showVal val="0"/>
          <c:showCatName val="0"/>
          <c:showSerName val="0"/>
          <c:showPercent val="0"/>
          <c:showBubbleSize val="0"/>
        </c:dLbls>
        <c:axId val="318138616"/>
        <c:axId val="318144496"/>
      </c:scatterChart>
      <c:valAx>
        <c:axId val="318138616"/>
        <c:scaling>
          <c:orientation val="minMax"/>
        </c:scaling>
        <c:delete val="0"/>
        <c:axPos val="b"/>
        <c:numFmt formatCode="General" sourceLinked="1"/>
        <c:majorTickMark val="out"/>
        <c:minorTickMark val="none"/>
        <c:tickLblPos val="nextTo"/>
        <c:crossAx val="318144496"/>
        <c:crosses val="autoZero"/>
        <c:crossBetween val="midCat"/>
      </c:valAx>
      <c:valAx>
        <c:axId val="318144496"/>
        <c:scaling>
          <c:orientation val="minMax"/>
        </c:scaling>
        <c:delete val="0"/>
        <c:axPos val="l"/>
        <c:majorGridlines/>
        <c:numFmt formatCode="General" sourceLinked="1"/>
        <c:majorTickMark val="out"/>
        <c:minorTickMark val="none"/>
        <c:tickLblPos val="nextTo"/>
        <c:crossAx val="318138616"/>
        <c:crosses val="autoZero"/>
        <c:crossBetween val="midCat"/>
      </c:valAx>
    </c:plotArea>
    <c:legend>
      <c:legendPos val="b"/>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3/12/24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3/12/24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C6714-DB55-4642-89AE-3D1E79A974A4}" type="slidenum">
              <a:rPr lang="en-US" smtClean="0"/>
              <a:pPr/>
              <a:t>25</a:t>
            </a:fld>
            <a:endParaRPr lang="en-US"/>
          </a:p>
        </p:txBody>
      </p:sp>
    </p:spTree>
    <p:extLst>
      <p:ext uri="{BB962C8B-B14F-4D97-AF65-F5344CB8AC3E}">
        <p14:creationId xmlns:p14="http://schemas.microsoft.com/office/powerpoint/2010/main" val="102941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27</a:t>
            </a:fld>
            <a:endParaRPr lang="en-US"/>
          </a:p>
        </p:txBody>
      </p:sp>
    </p:spTree>
    <p:extLst>
      <p:ext uri="{BB962C8B-B14F-4D97-AF65-F5344CB8AC3E}">
        <p14:creationId xmlns:p14="http://schemas.microsoft.com/office/powerpoint/2010/main" val="171388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independent</a:t>
            </a:r>
            <a:r>
              <a:rPr lang="en-US" baseline="0" dirty="0"/>
              <a:t> coins.</a:t>
            </a:r>
          </a:p>
          <a:p>
            <a:r>
              <a:rPr lang="en-US" baseline="0" dirty="0"/>
              <a:t>Counts = 23, 26, 28, 23</a:t>
            </a:r>
          </a:p>
          <a:p>
            <a:r>
              <a:rPr lang="en-US" baseline="0" dirty="0"/>
              <a:t>P1 = empirical</a:t>
            </a:r>
          </a:p>
          <a:p>
            <a:r>
              <a:rPr lang="en-US" baseline="0" dirty="0"/>
              <a:t>LL1 = -138.272</a:t>
            </a:r>
          </a:p>
          <a:p>
            <a:r>
              <a:rPr lang="en-US" baseline="0" dirty="0"/>
              <a:t>P2 = 0.25 for all</a:t>
            </a:r>
          </a:p>
          <a:p>
            <a:r>
              <a:rPr lang="en-US" baseline="0" dirty="0"/>
              <a:t>LL2 = -138.629</a:t>
            </a:r>
            <a:endParaRPr lang="en-US" dirty="0"/>
          </a:p>
          <a:p>
            <a:endParaRPr lang="en-US" dirty="0"/>
          </a:p>
        </p:txBody>
      </p:sp>
      <p:sp>
        <p:nvSpPr>
          <p:cNvPr id="4" name="Slide Number Placeholder 3"/>
          <p:cNvSpPr>
            <a:spLocks noGrp="1"/>
          </p:cNvSpPr>
          <p:nvPr>
            <p:ph type="sldNum" sz="quarter" idx="10"/>
          </p:nvPr>
        </p:nvSpPr>
        <p:spPr/>
        <p:txBody>
          <a:bodyPr/>
          <a:lstStyle/>
          <a:p>
            <a:fld id="{E49C6714-DB55-4642-89AE-3D1E79A974A4}" type="slidenum">
              <a:rPr lang="en-US" smtClean="0"/>
              <a:pPr/>
              <a:t>29</a:t>
            </a:fld>
            <a:endParaRPr lang="en-US"/>
          </a:p>
        </p:txBody>
      </p:sp>
    </p:spTree>
    <p:extLst>
      <p:ext uri="{BB962C8B-B14F-4D97-AF65-F5344CB8AC3E}">
        <p14:creationId xmlns:p14="http://schemas.microsoft.com/office/powerpoint/2010/main" val="394330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Occam’s razor</a:t>
            </a:r>
          </a:p>
        </p:txBody>
      </p:sp>
      <p:sp>
        <p:nvSpPr>
          <p:cNvPr id="4" name="Slide Number Placeholder 3"/>
          <p:cNvSpPr>
            <a:spLocks noGrp="1"/>
          </p:cNvSpPr>
          <p:nvPr>
            <p:ph type="sldNum" sz="quarter" idx="5"/>
          </p:nvPr>
        </p:nvSpPr>
        <p:spPr/>
        <p:txBody>
          <a:bodyPr/>
          <a:lstStyle/>
          <a:p>
            <a:fld id="{E49C6714-DB55-4642-89AE-3D1E79A974A4}" type="slidenum">
              <a:rPr lang="en-US" smtClean="0"/>
              <a:pPr/>
              <a:t>31</a:t>
            </a:fld>
            <a:endParaRPr lang="en-US"/>
          </a:p>
        </p:txBody>
      </p:sp>
    </p:spTree>
    <p:extLst>
      <p:ext uri="{BB962C8B-B14F-4D97-AF65-F5344CB8AC3E}">
        <p14:creationId xmlns:p14="http://schemas.microsoft.com/office/powerpoint/2010/main" val="3361653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twitter.com/bilgicm" TargetMode="External"/><Relationship Id="rId2" Type="http://schemas.openxmlformats.org/officeDocument/2006/relationships/hyperlink" Target="http://www.cs.iit.edu/~mbilgic"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twitter.com/bilgicm" TargetMode="External"/><Relationship Id="rId2" Type="http://schemas.openxmlformats.org/officeDocument/2006/relationships/hyperlink" Target="http://www.cs.iit.edu/~mbilgic"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6858000" cy="1524000"/>
          </a:xfrm>
        </p:spPr>
        <p:txBody>
          <a:bodyPr>
            <a:noAutofit/>
          </a:bodyPr>
          <a:lstStyle>
            <a:lvl1pPr>
              <a:defRPr sz="4000" b="1"/>
            </a:lvl1pPr>
          </a:lstStyle>
          <a:p>
            <a:r>
              <a:rPr lang="en-US"/>
              <a:t>Click to edit Master title style</a:t>
            </a:r>
            <a:endParaRPr lang="en-US" dirty="0"/>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5C2B869B-E6BC-1BA6-F938-8B4555D3FE3F}"/>
              </a:ext>
            </a:extLst>
          </p:cNvPr>
          <p:cNvPicPr>
            <a:picLocks noChangeAspect="1"/>
          </p:cNvPicPr>
          <p:nvPr/>
        </p:nvPicPr>
        <p:blipFill rotWithShape="1">
          <a:blip r:embed="rId2">
            <a:extLst>
              <a:ext uri="{28A0092B-C50C-407E-A947-70E740481C1C}">
                <a14:useLocalDpi xmlns:a14="http://schemas.microsoft.com/office/drawing/2010/main" val="0"/>
              </a:ext>
            </a:extLst>
          </a:blip>
          <a:srcRect l="5882" t="40690" b="41598"/>
          <a:stretch/>
        </p:blipFill>
        <p:spPr>
          <a:xfrm>
            <a:off x="152400" y="990600"/>
            <a:ext cx="7315200" cy="1063752"/>
          </a:xfrm>
          <a:prstGeom prst="rect">
            <a:avLst/>
          </a:prstGeom>
        </p:spPr>
      </p:pic>
    </p:spTree>
    <p:extLst>
      <p:ext uri="{BB962C8B-B14F-4D97-AF65-F5344CB8AC3E}">
        <p14:creationId xmlns:p14="http://schemas.microsoft.com/office/powerpoint/2010/main" val="19490437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Re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62225" y="1433516"/>
            <a:ext cx="4019550" cy="3990975"/>
          </a:xfrm>
          <a:prstGeom prst="rect">
            <a:avLst/>
          </a:prstGeom>
        </p:spPr>
      </p:pic>
    </p:spTree>
    <p:extLst>
      <p:ext uri="{BB962C8B-B14F-4D97-AF65-F5344CB8AC3E}">
        <p14:creationId xmlns:p14="http://schemas.microsoft.com/office/powerpoint/2010/main" val="20776987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bwMode="auto">
          <a:xfrm rot="5400000">
            <a:off x="6225444" y="3617978"/>
            <a:ext cx="5334004" cy="384048"/>
          </a:xfrm>
        </p:spPr>
        <p:txBody>
          <a:bodyPr/>
          <a:lstStyle>
            <a:lvl1pPr algn="ctr">
              <a:defRPr sz="525"/>
            </a:lvl1pPr>
          </a:lstStyle>
          <a:p>
            <a:r>
              <a:rPr lang="en-US"/>
              <a:t>CS 583 – Probabilistic Graphical Models – Illinois Institute of Technology</a:t>
            </a:r>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31" name="Title 1"/>
          <p:cNvSpPr txBox="1">
            <a:spLocks/>
          </p:cNvSpPr>
          <p:nvPr/>
        </p:nvSpPr>
        <p:spPr>
          <a:xfrm>
            <a:off x="2041118" y="462571"/>
            <a:ext cx="6629911" cy="1132184"/>
          </a:xfrm>
          <a:prstGeom prst="rect">
            <a:avLst/>
          </a:prstGeom>
        </p:spPr>
        <p:txBody>
          <a:bodyPr vert="horz" lIns="0" rIns="0" anchor="b">
            <a:normAutofit/>
          </a:bodyPr>
          <a:lstStyle/>
          <a:p>
            <a:pPr algn="l" rtl="0" eaLnBrk="1" latinLnBrk="0" hangingPunct="1">
              <a:lnSpc>
                <a:spcPct val="100000"/>
              </a:lnSpc>
              <a:spcBef>
                <a:spcPct val="0"/>
              </a:spcBef>
              <a:buNone/>
            </a:pPr>
            <a:r>
              <a:rPr kumimoji="0" lang="en-US" sz="1800" b="1" kern="1200" cap="small" baseline="0" dirty="0">
                <a:solidFill>
                  <a:schemeClr val="tx2"/>
                </a:solidFill>
                <a:latin typeface="+mj-lt"/>
                <a:ea typeface="+mj-ea"/>
                <a:cs typeface="+mj-cs"/>
              </a:rPr>
              <a:t>CS 583: Probabilistic Graphical Models</a:t>
            </a:r>
          </a:p>
          <a:p>
            <a:pPr algn="l" rtl="0" eaLnBrk="1" latinLnBrk="0" hangingPunct="1">
              <a:lnSpc>
                <a:spcPct val="100000"/>
              </a:lnSpc>
              <a:spcBef>
                <a:spcPct val="0"/>
              </a:spcBef>
              <a:buNone/>
            </a:pPr>
            <a:endParaRPr kumimoji="0" lang="en-US" sz="1800" b="1" kern="1200" cap="small" baseline="0" dirty="0">
              <a:solidFill>
                <a:schemeClr val="tx2"/>
              </a:solidFill>
              <a:latin typeface="+mj-lt"/>
              <a:ea typeface="+mj-ea"/>
              <a:cs typeface="+mj-cs"/>
            </a:endParaRPr>
          </a:p>
        </p:txBody>
      </p:sp>
      <p:sp>
        <p:nvSpPr>
          <p:cNvPr id="45" name="Text Placeholder 44"/>
          <p:cNvSpPr>
            <a:spLocks noGrp="1"/>
          </p:cNvSpPr>
          <p:nvPr>
            <p:ph type="body" sz="quarter" idx="12" hasCustomPrompt="1"/>
          </p:nvPr>
        </p:nvSpPr>
        <p:spPr>
          <a:xfrm>
            <a:off x="2041119" y="2069896"/>
            <a:ext cx="5463344" cy="1183318"/>
          </a:xfrm>
        </p:spPr>
        <p:txBody>
          <a:bodyPr/>
          <a:lstStyle>
            <a:lvl1pPr marL="0" marR="0" indent="0" algn="l" defTabSz="685800" rtl="0" eaLnBrk="1" fontAlgn="auto" latinLnBrk="0" hangingPunct="1">
              <a:lnSpc>
                <a:spcPct val="100000"/>
              </a:lnSpc>
              <a:spcBef>
                <a:spcPct val="0"/>
              </a:spcBef>
              <a:spcAft>
                <a:spcPts val="0"/>
              </a:spcAft>
              <a:buClrTx/>
              <a:buSzTx/>
              <a:buFontTx/>
              <a:buNone/>
              <a:tabLst/>
              <a:defRPr kumimoji="0" lang="en-US" sz="2100" b="1" i="0" u="none" strike="noStrike" kern="1200" cap="small" spc="0" normalizeH="0" baseline="0" noProof="0">
                <a:ln>
                  <a:noFill/>
                </a:ln>
                <a:solidFill>
                  <a:schemeClr val="tx2"/>
                </a:solidFill>
                <a:effectLst/>
                <a:uLnTx/>
                <a:uFillTx/>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1" i="0" u="none" strike="noStrike" kern="1200" cap="small" spc="0" normalizeH="0" baseline="0" noProof="0" dirty="0">
                <a:ln>
                  <a:noFill/>
                </a:ln>
                <a:solidFill>
                  <a:schemeClr val="tx2"/>
                </a:solidFill>
                <a:effectLst/>
                <a:uLnTx/>
                <a:uFillTx/>
                <a:latin typeface="+mj-lt"/>
                <a:ea typeface="+mj-ea"/>
                <a:cs typeface="+mj-cs"/>
              </a:rPr>
              <a:t>Topic: </a:t>
            </a:r>
          </a:p>
          <a:p>
            <a:pPr marL="0" marR="0" lvl="0" indent="0" algn="l" defTabSz="685800" rtl="0" eaLnBrk="1" fontAlgn="auto" latinLnBrk="0" hangingPunct="1">
              <a:lnSpc>
                <a:spcPct val="100000"/>
              </a:lnSpc>
              <a:spcBef>
                <a:spcPct val="0"/>
              </a:spcBef>
              <a:spcAft>
                <a:spcPts val="0"/>
              </a:spcAft>
              <a:buClrTx/>
              <a:buSzTx/>
              <a:buFontTx/>
              <a:buNone/>
              <a:tabLst/>
              <a:defRPr/>
            </a:pPr>
            <a:r>
              <a:rPr lang="en-US" sz="1800" b="1" cap="small" dirty="0">
                <a:solidFill>
                  <a:schemeClr val="tx2"/>
                </a:solidFill>
                <a:latin typeface="+mj-lt"/>
                <a:ea typeface="+mj-ea"/>
                <a:cs typeface="+mj-cs"/>
              </a:rPr>
              <a:t>Chapter:</a:t>
            </a:r>
            <a:endParaRPr kumimoji="0" lang="en-US" sz="1800"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54" name="Group 53"/>
          <p:cNvGrpSpPr/>
          <p:nvPr/>
        </p:nvGrpSpPr>
        <p:grpSpPr>
          <a:xfrm>
            <a:off x="2067974" y="5410204"/>
            <a:ext cx="3634836" cy="1066800"/>
            <a:chOff x="4227387" y="4433832"/>
            <a:chExt cx="3634836" cy="1066800"/>
          </a:xfrm>
        </p:grpSpPr>
        <p:sp>
          <p:nvSpPr>
            <p:cNvPr id="30" name="Title 1"/>
            <p:cNvSpPr txBox="1">
              <a:spLocks/>
            </p:cNvSpPr>
            <p:nvPr userDrawn="1"/>
          </p:nvSpPr>
          <p:spPr>
            <a:xfrm>
              <a:off x="4227387" y="4433832"/>
              <a:ext cx="3634836" cy="1066800"/>
            </a:xfrm>
            <a:prstGeom prst="rect">
              <a:avLst/>
            </a:prstGeom>
          </p:spPr>
          <p:txBody>
            <a:bodyPr vert="horz" anchor="b">
              <a:normAutofit fontScale="92500" lnSpcReduction="20000"/>
            </a:bodyPr>
            <a:lstStyle/>
            <a:p>
              <a:pPr>
                <a:lnSpc>
                  <a:spcPct val="170000"/>
                </a:lnSpc>
              </a:pPr>
              <a:r>
                <a:rPr kumimoji="0" lang="en-US" sz="1500" b="1" dirty="0"/>
                <a:t>Mustafa Bilgic</a:t>
              </a:r>
            </a:p>
            <a:p>
              <a:pPr>
                <a:lnSpc>
                  <a:spcPct val="170000"/>
                </a:lnSpc>
              </a:pPr>
              <a:r>
                <a:rPr kumimoji="0" lang="en-US" sz="1500" dirty="0"/>
                <a:t>       </a:t>
              </a:r>
              <a:r>
                <a:rPr kumimoji="0" lang="en-US" sz="1500" dirty="0">
                  <a:hlinkClick r:id="rId2"/>
                </a:rPr>
                <a:t>http://www.cs.iit.edu/~mbilgic</a:t>
              </a:r>
              <a:endParaRPr kumimoji="0" lang="en-US" sz="1500" dirty="0"/>
            </a:p>
            <a:p>
              <a:pPr>
                <a:lnSpc>
                  <a:spcPct val="170000"/>
                </a:lnSpc>
              </a:pPr>
              <a:r>
                <a:rPr kumimoji="0" lang="en-US" sz="1500" dirty="0"/>
                <a:t>       </a:t>
              </a:r>
              <a:r>
                <a:rPr kumimoji="0" lang="en-US" sz="1500" dirty="0">
                  <a:hlinkClick r:id="rId3"/>
                </a:rPr>
                <a:t>https://twitter.com/bilgicm</a:t>
              </a:r>
              <a:endParaRPr kumimoji="0" lang="en-US" sz="1500" dirty="0"/>
            </a:p>
          </p:txBody>
        </p:sp>
        <p:pic>
          <p:nvPicPr>
            <p:cNvPr id="6" name="Picture 5" descr="File:Twitter bird logo 2012.svg - Wikipedia, the free encyclopedia"/>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1012" y="5187464"/>
              <a:ext cx="274320" cy="223007"/>
            </a:xfrm>
            <a:prstGeom prst="rect">
              <a:avLst/>
            </a:prstGeom>
          </p:spPr>
        </p:pic>
        <p:pic>
          <p:nvPicPr>
            <p:cNvPr id="48" name="Picture 47" descr="Original file ‎ (SVG file, nominally 512 × 512 pixels, file size: 2 ..."/>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314642" y="4861560"/>
              <a:ext cx="274320" cy="274320"/>
            </a:xfrm>
            <a:prstGeom prst="rect">
              <a:avLst/>
            </a:prstGeom>
          </p:spPr>
        </p:pic>
      </p:grpSp>
    </p:spTree>
    <p:extLst>
      <p:ext uri="{BB962C8B-B14F-4D97-AF65-F5344CB8AC3E}">
        <p14:creationId xmlns:p14="http://schemas.microsoft.com/office/powerpoint/2010/main" val="3179919495"/>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1">
        <a:schemeClr val="bg1"/>
      </p:bgRef>
    </p:bg>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bwMode="auto">
          <a:xfrm rot="5400000">
            <a:off x="6225444" y="3617978"/>
            <a:ext cx="5334004" cy="384048"/>
          </a:xfrm>
        </p:spPr>
        <p:txBody>
          <a:bodyPr/>
          <a:lstStyle>
            <a:lvl1pPr algn="ctr">
              <a:defRPr sz="700"/>
            </a:lvl1pPr>
          </a:lstStyle>
          <a:p>
            <a:r>
              <a:rPr lang="en-US" dirty="0"/>
              <a:t>CS 583 – Probabilistic Graphical Models – Illinois Institute of Technology</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7" y="462571"/>
            <a:ext cx="6629911" cy="1132184"/>
          </a:xfrm>
          <a:prstGeom prst="rect">
            <a:avLst/>
          </a:prstGeom>
        </p:spPr>
        <p:txBody>
          <a:bodyPr vert="horz" lIns="0" rIns="0" anchor="b">
            <a:normAutofit/>
          </a:bodyPr>
          <a:lstStyle/>
          <a:p>
            <a:pPr algn="l" rtl="0" eaLnBrk="1" latinLnBrk="0" hangingPunct="1">
              <a:lnSpc>
                <a:spcPct val="100000"/>
              </a:lnSpc>
              <a:spcBef>
                <a:spcPct val="0"/>
              </a:spcBef>
              <a:buNone/>
            </a:pPr>
            <a:r>
              <a:rPr kumimoji="0" lang="en-US" sz="2400" b="1" kern="1200" cap="small" baseline="0" dirty="0">
                <a:solidFill>
                  <a:schemeClr val="tx2"/>
                </a:solidFill>
                <a:latin typeface="+mj-lt"/>
                <a:ea typeface="+mj-ea"/>
                <a:cs typeface="+mj-cs"/>
              </a:rPr>
              <a:t>CS 583: Probabilistic Graphical Models</a:t>
            </a:r>
          </a:p>
          <a:p>
            <a:pPr algn="l" rtl="0" eaLnBrk="1" latinLnBrk="0" hangingPunct="1">
              <a:lnSpc>
                <a:spcPct val="100000"/>
              </a:lnSpc>
              <a:spcBef>
                <a:spcPct val="0"/>
              </a:spcBef>
              <a:buNone/>
            </a:pPr>
            <a:endParaRPr kumimoji="0" lang="en-US" sz="2400" b="1" kern="1200" cap="small" baseline="0" dirty="0">
              <a:solidFill>
                <a:schemeClr val="tx2"/>
              </a:solidFill>
              <a:latin typeface="+mj-lt"/>
              <a:ea typeface="+mj-ea"/>
              <a:cs typeface="+mj-cs"/>
            </a:endParaRP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cap="small" dirty="0">
                <a:solidFill>
                  <a:schemeClr val="tx2"/>
                </a:solidFill>
                <a:latin typeface="+mj-lt"/>
                <a:ea typeface="+mj-ea"/>
                <a:cs typeface="+mj-cs"/>
              </a:rPr>
              <a:t>Chapter:</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54" name="Group 53"/>
          <p:cNvGrpSpPr/>
          <p:nvPr userDrawn="1"/>
        </p:nvGrpSpPr>
        <p:grpSpPr>
          <a:xfrm>
            <a:off x="2067974" y="5410204"/>
            <a:ext cx="3634836" cy="1066800"/>
            <a:chOff x="4227387" y="4433832"/>
            <a:chExt cx="3634836" cy="1066800"/>
          </a:xfrm>
        </p:grpSpPr>
        <p:sp>
          <p:nvSpPr>
            <p:cNvPr id="30" name="Title 1"/>
            <p:cNvSpPr txBox="1">
              <a:spLocks/>
            </p:cNvSpPr>
            <p:nvPr userDrawn="1"/>
          </p:nvSpPr>
          <p:spPr>
            <a:xfrm>
              <a:off x="4227387" y="4433832"/>
              <a:ext cx="3634836" cy="1066800"/>
            </a:xfrm>
            <a:prstGeom prst="rect">
              <a:avLst/>
            </a:prstGeom>
          </p:spPr>
          <p:txBody>
            <a:bodyPr vert="horz" anchor="b">
              <a:normAutofit fontScale="70000" lnSpcReduction="20000"/>
            </a:bodyPr>
            <a:lstStyle/>
            <a:p>
              <a:pPr>
                <a:lnSpc>
                  <a:spcPct val="170000"/>
                </a:lnSpc>
              </a:pPr>
              <a:r>
                <a:rPr kumimoji="0" lang="en-US" sz="2000" b="1" dirty="0"/>
                <a:t>Mustafa Bilgic</a:t>
              </a:r>
            </a:p>
            <a:p>
              <a:pPr>
                <a:lnSpc>
                  <a:spcPct val="170000"/>
                </a:lnSpc>
              </a:pPr>
              <a:r>
                <a:rPr kumimoji="0" lang="en-US" sz="2000" dirty="0"/>
                <a:t>       </a:t>
              </a:r>
              <a:r>
                <a:rPr kumimoji="0" lang="en-US" sz="2000" dirty="0">
                  <a:hlinkClick r:id="rId2"/>
                </a:rPr>
                <a:t>http://www.cs.iit.edu/~mbilgic</a:t>
              </a:r>
              <a:endParaRPr kumimoji="0" lang="en-US" sz="2000" dirty="0"/>
            </a:p>
            <a:p>
              <a:pPr>
                <a:lnSpc>
                  <a:spcPct val="170000"/>
                </a:lnSpc>
              </a:pPr>
              <a:r>
                <a:rPr kumimoji="0" lang="en-US" sz="2000" dirty="0"/>
                <a:t>       </a:t>
              </a:r>
              <a:r>
                <a:rPr kumimoji="0" lang="en-US" sz="2000" dirty="0">
                  <a:hlinkClick r:id="rId3"/>
                </a:rPr>
                <a:t>https://twitter.com/bilgicm</a:t>
              </a:r>
              <a:endParaRPr kumimoji="0" lang="en-US" sz="2000" dirty="0"/>
            </a:p>
          </p:txBody>
        </p:sp>
        <p:pic>
          <p:nvPicPr>
            <p:cNvPr id="6" name="Picture 5" descr="File:Twitter bird logo 2012.svg - Wikipedia, the free encyclopedia"/>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1012" y="5187464"/>
              <a:ext cx="274320" cy="223007"/>
            </a:xfrm>
            <a:prstGeom prst="rect">
              <a:avLst/>
            </a:prstGeom>
          </p:spPr>
        </p:pic>
        <p:pic>
          <p:nvPicPr>
            <p:cNvPr id="48" name="Picture 47" descr="Original file ‎ (SVG file, nominally 512 × 512 pixels, file size: 2 ..."/>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314642" y="4861560"/>
              <a:ext cx="274320" cy="274320"/>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ubsec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vl1pPr>
          </a:lstStyle>
          <a:p>
            <a:r>
              <a:rPr lang="en-US" dirty="0"/>
              <a:t>CS 583 – Probabilistic Graphical Models – Illinois Institute of Technology</a:t>
            </a:r>
          </a:p>
        </p:txBody>
      </p:sp>
      <p:sp>
        <p:nvSpPr>
          <p:cNvPr id="4" name="Slide Number Placeholder 3"/>
          <p:cNvSpPr>
            <a:spLocks noGrp="1"/>
          </p:cNvSpPr>
          <p:nvPr>
            <p:ph type="sldNum" sz="quarter" idx="11"/>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1143000"/>
          </a:xfrm>
          <a:prstGeom prst="rect">
            <a:avLst/>
          </a:prstGeom>
          <a:solidFill>
            <a:srgbClr val="BB253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762000" y="1447800"/>
            <a:ext cx="6858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62000" y="31242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2"/>
          <p:cNvSpPr>
            <a:spLocks noGrp="1"/>
          </p:cNvSpPr>
          <p:nvPr>
            <p:ph type="ftr" sz="quarter" idx="3"/>
          </p:nvPr>
        </p:nvSpPr>
        <p:spPr>
          <a:xfrm>
            <a:off x="457200" y="6495395"/>
            <a:ext cx="8229600" cy="304800"/>
          </a:xfrm>
          <a:prstGeom prst="rect">
            <a:avLst/>
          </a:prstGeom>
        </p:spPr>
        <p:txBody>
          <a:bodyPr/>
          <a:lstStyle>
            <a:lvl1pPr>
              <a:defRPr sz="1600" b="0">
                <a:solidFill>
                  <a:schemeClr val="tx2"/>
                </a:solidFill>
              </a:defRPr>
            </a:lvl1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9119262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lvl1pPr>
              <a:defRPr>
                <a:latin typeface="Century Schoolbook" panose="02040604050505020304" pitchFamily="18" charset="0"/>
              </a:defRPr>
            </a:lvl1pPr>
          </a:lstStyle>
          <a:p>
            <a:r>
              <a:rPr lang="en-US" noProof="1"/>
              <a:t>Click to edit Master title style</a:t>
            </a:r>
            <a:endParaRPr lang="en-US" dirty="0"/>
          </a:p>
        </p:txBody>
      </p:sp>
      <p:sp>
        <p:nvSpPr>
          <p:cNvPr id="14" name="Rectangle 6"/>
          <p:cNvSpPr>
            <a:spLocks noGrp="1"/>
          </p:cNvSpPr>
          <p:nvPr>
            <p:ph idx="1"/>
          </p:nvPr>
        </p:nvSpPr>
        <p:spPr/>
        <p:txBody>
          <a:bodyPr/>
          <a:lstStyle>
            <a:lvl1pPr>
              <a:defRPr>
                <a:latin typeface="Century Schoolbook" panose="02040604050505020304" pitchFamily="18" charset="0"/>
              </a:defRPr>
            </a:lvl1pPr>
            <a:lvl2pPr>
              <a:defRPr>
                <a:latin typeface="Century Schoolbook" panose="02040604050505020304" pitchFamily="18" charset="0"/>
              </a:defRPr>
            </a:lvl2pPr>
            <a:lvl3pPr>
              <a:defRPr>
                <a:latin typeface="Century Schoolbook" panose="02040604050505020304" pitchFamily="18" charset="0"/>
              </a:defRPr>
            </a:lvl3pPr>
            <a:lvl4pPr>
              <a:defRPr>
                <a:latin typeface="Century Schoolbook" panose="02040604050505020304" pitchFamily="18" charset="0"/>
              </a:defRPr>
            </a:lvl4pPr>
            <a:lvl5pPr>
              <a:defRPr>
                <a:latin typeface="Century Schoolbook" panose="02040604050505020304" pitchFamily="18"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
        <p:nvSpPr>
          <p:cNvPr id="27" name="Rectangle 19"/>
          <p:cNvSpPr>
            <a:spLocks noGrp="1"/>
          </p:cNvSpPr>
          <p:nvPr>
            <p:ph type="ftr" sz="quarter" idx="11"/>
          </p:nvPr>
        </p:nvSpPr>
        <p:spPr>
          <a:xfrm>
            <a:off x="457200" y="6553200"/>
            <a:ext cx="8305800" cy="304800"/>
          </a:xfrm>
        </p:spPr>
        <p:txBody>
          <a:bodyPr/>
          <a:lstStyle/>
          <a:p>
            <a:r>
              <a:rPr lang="en-US"/>
              <a:t>CS 583 – Probabilistic Graphical Models – Illinois Institute of Technology</a:t>
            </a:r>
            <a:endParaRPr lang="en-US" dirty="0"/>
          </a:p>
        </p:txBody>
      </p:sp>
      <p:sp>
        <p:nvSpPr>
          <p:cNvPr id="2" name="Slide Number Placeholder 3">
            <a:extLst>
              <a:ext uri="{FF2B5EF4-FFF2-40B4-BE49-F238E27FC236}">
                <a16:creationId xmlns:a16="http://schemas.microsoft.com/office/drawing/2014/main" id="{8E0AE3E9-A355-5335-5ADE-DF4C572E53E7}"/>
              </a:ext>
            </a:extLst>
          </p:cNvPr>
          <p:cNvSpPr txBox="1">
            <a:spLocks/>
          </p:cNvSpPr>
          <p:nvPr/>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3" name="Rectangle 2">
            <a:extLst>
              <a:ext uri="{FF2B5EF4-FFF2-40B4-BE49-F238E27FC236}">
                <a16:creationId xmlns:a16="http://schemas.microsoft.com/office/drawing/2014/main" id="{A15E3385-A1AD-0B74-D325-1D5264799D95}"/>
              </a:ext>
            </a:extLst>
          </p:cNvPr>
          <p:cNvSpPr/>
          <p:nvPr/>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4133791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762000" y="1676400"/>
            <a:ext cx="3657600" cy="4495800"/>
          </a:xfrm>
        </p:spPr>
        <p:txBody>
          <a:bodyPr>
            <a:normAutofit/>
          </a:bodyPr>
          <a:lstStyle>
            <a:lvl1pPr>
              <a:defRPr sz="2400">
                <a:latin typeface="Century Schoolbook" panose="02040604050505020304" pitchFamily="18" charset="0"/>
              </a:defRPr>
            </a:lvl1pPr>
            <a:lvl2pPr>
              <a:defRPr sz="2000">
                <a:latin typeface="Century Schoolbook" panose="02040604050505020304" pitchFamily="18" charset="0"/>
              </a:defRPr>
            </a:lvl2pPr>
            <a:lvl3pPr>
              <a:defRPr sz="1800">
                <a:latin typeface="Century Schoolbook" panose="02040604050505020304" pitchFamily="18" charset="0"/>
              </a:defRPr>
            </a:lvl3pPr>
            <a:lvl4pPr>
              <a:defRPr sz="1600">
                <a:latin typeface="Century Schoolbook" panose="02040604050505020304" pitchFamily="18" charset="0"/>
              </a:defRPr>
            </a:lvl4pPr>
            <a:lvl5pPr>
              <a:defRPr sz="1600">
                <a:latin typeface="Century Schoolbook" panose="020406040505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3657600" cy="4495800"/>
          </a:xfrm>
        </p:spPr>
        <p:txBody>
          <a:bodyPr>
            <a:normAutofit/>
          </a:bodyPr>
          <a:lstStyle>
            <a:lvl1pPr>
              <a:defRPr sz="2400">
                <a:latin typeface="Century Schoolbook" panose="02040604050505020304" pitchFamily="18" charset="0"/>
              </a:defRPr>
            </a:lvl1pPr>
            <a:lvl2pPr>
              <a:defRPr sz="2000">
                <a:latin typeface="Century Schoolbook" panose="02040604050505020304" pitchFamily="18" charset="0"/>
              </a:defRPr>
            </a:lvl2pPr>
            <a:lvl3pPr>
              <a:defRPr sz="1800">
                <a:latin typeface="Century Schoolbook" panose="02040604050505020304" pitchFamily="18" charset="0"/>
              </a:defRPr>
            </a:lvl3pPr>
            <a:lvl4pPr>
              <a:defRPr sz="1600">
                <a:latin typeface="Century Schoolbook" panose="02040604050505020304" pitchFamily="18" charset="0"/>
              </a:defRPr>
            </a:lvl4pPr>
            <a:lvl5pPr>
              <a:defRPr sz="1600">
                <a:latin typeface="Century Schoolbook" panose="020406040505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9"/>
          <p:cNvSpPr>
            <a:spLocks noGrp="1"/>
          </p:cNvSpPr>
          <p:nvPr>
            <p:ph type="ftr" sz="quarter" idx="11"/>
          </p:nvPr>
        </p:nvSpPr>
        <p:spPr>
          <a:xfrm>
            <a:off x="457200" y="6546818"/>
            <a:ext cx="8610600" cy="304800"/>
          </a:xfrm>
        </p:spPr>
        <p:txBody>
          <a:bodyPr/>
          <a:lstStyle/>
          <a:p>
            <a:r>
              <a:rPr lang="en-US"/>
              <a:t>CS 583 – Probabilistic Graphical Models – Illinois Institute of Technology</a:t>
            </a:r>
            <a:endParaRPr lang="en-US" dirty="0"/>
          </a:p>
        </p:txBody>
      </p:sp>
      <p:sp>
        <p:nvSpPr>
          <p:cNvPr id="5" name="Slide Number Placeholder 3">
            <a:extLst>
              <a:ext uri="{FF2B5EF4-FFF2-40B4-BE49-F238E27FC236}">
                <a16:creationId xmlns:a16="http://schemas.microsoft.com/office/drawing/2014/main" id="{728BBBD1-7CC2-82BB-3975-41FEEDB72ABE}"/>
              </a:ext>
            </a:extLst>
          </p:cNvPr>
          <p:cNvSpPr txBox="1">
            <a:spLocks/>
          </p:cNvSpPr>
          <p:nvPr/>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8" name="Rectangle 7">
            <a:extLst>
              <a:ext uri="{FF2B5EF4-FFF2-40B4-BE49-F238E27FC236}">
                <a16:creationId xmlns:a16="http://schemas.microsoft.com/office/drawing/2014/main" id="{B68274C5-39AD-7ABB-3B1B-950D0C736A0E}"/>
              </a:ext>
            </a:extLst>
          </p:cNvPr>
          <p:cNvSpPr/>
          <p:nvPr/>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1178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762000" y="1496736"/>
            <a:ext cx="3657600" cy="639763"/>
          </a:xfrm>
        </p:spPr>
        <p:txBody>
          <a:bodyPr anchor="b">
            <a:noAutofit/>
          </a:bodyPr>
          <a:lstStyle>
            <a:lvl1pPr marL="0" indent="0">
              <a:buNone/>
              <a:defRPr sz="2000" b="1">
                <a:solidFill>
                  <a:schemeClr val="tx2"/>
                </a:solidFill>
                <a:latin typeface="Century Schoolbook" panose="020406040505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1496736"/>
            <a:ext cx="3657600" cy="639763"/>
          </a:xfrm>
        </p:spPr>
        <p:txBody>
          <a:bodyPr anchor="b">
            <a:noAutofit/>
          </a:bodyPr>
          <a:lstStyle>
            <a:lvl1pPr marL="0" indent="0">
              <a:buNone/>
              <a:defRPr sz="2000" b="1">
                <a:solidFill>
                  <a:schemeClr val="tx2"/>
                </a:solidFill>
                <a:latin typeface="Century Schoolbook" panose="020406040505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9"/>
          <p:cNvSpPr>
            <a:spLocks noGrp="1"/>
          </p:cNvSpPr>
          <p:nvPr>
            <p:ph type="ftr" sz="quarter" idx="11"/>
          </p:nvPr>
        </p:nvSpPr>
        <p:spPr>
          <a:xfrm>
            <a:off x="457200" y="6556878"/>
            <a:ext cx="8001000" cy="304800"/>
          </a:xfrm>
        </p:spPr>
        <p:txBody>
          <a:bodyPr/>
          <a:lstStyle/>
          <a:p>
            <a:r>
              <a:rPr lang="en-US"/>
              <a:t>CS 583 – Probabilistic Graphical Models – Illinois Institute of Technology</a:t>
            </a:r>
            <a:endParaRPr lang="en-US" dirty="0"/>
          </a:p>
        </p:txBody>
      </p:sp>
      <p:sp>
        <p:nvSpPr>
          <p:cNvPr id="7" name="Slide Number Placeholder 3">
            <a:extLst>
              <a:ext uri="{FF2B5EF4-FFF2-40B4-BE49-F238E27FC236}">
                <a16:creationId xmlns:a16="http://schemas.microsoft.com/office/drawing/2014/main" id="{AD192A73-8FDC-EC67-0DBC-414E871498B2}"/>
              </a:ext>
            </a:extLst>
          </p:cNvPr>
          <p:cNvSpPr txBox="1">
            <a:spLocks/>
          </p:cNvSpPr>
          <p:nvPr/>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10" name="Rectangle 9">
            <a:extLst>
              <a:ext uri="{FF2B5EF4-FFF2-40B4-BE49-F238E27FC236}">
                <a16:creationId xmlns:a16="http://schemas.microsoft.com/office/drawing/2014/main" id="{96D4BC1A-7470-A9DC-8B46-39B4FAFE298C}"/>
              </a:ext>
            </a:extLst>
          </p:cNvPr>
          <p:cNvSpPr/>
          <p:nvPr/>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9046992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9F90DE4A-4A2B-7E41-9240-E192ACF86237}"/>
              </a:ext>
            </a:extLst>
          </p:cNvPr>
          <p:cNvSpPr txBox="1"/>
          <p:nvPr/>
        </p:nvSpPr>
        <p:spPr>
          <a:xfrm>
            <a:off x="7420303" y="6663559"/>
            <a:ext cx="0" cy="0"/>
          </a:xfrm>
          <a:prstGeom prst="rect">
            <a:avLst/>
          </a:prstGeom>
          <a:noFill/>
        </p:spPr>
        <p:txBody>
          <a:bodyPr wrap="none" rtlCol="0">
            <a:noAutofit/>
          </a:bodyPr>
          <a:lstStyle/>
          <a:p>
            <a:pPr algn="ctr"/>
            <a:endParaRPr lang="en-US" sz="1600" dirty="0" err="1"/>
          </a:p>
        </p:txBody>
      </p:sp>
      <p:sp>
        <p:nvSpPr>
          <p:cNvPr id="3" name="Slide Number Placeholder 3">
            <a:extLst>
              <a:ext uri="{FF2B5EF4-FFF2-40B4-BE49-F238E27FC236}">
                <a16:creationId xmlns:a16="http://schemas.microsoft.com/office/drawing/2014/main" id="{6082058C-2544-FF22-F562-101D985F882C}"/>
              </a:ext>
            </a:extLst>
          </p:cNvPr>
          <p:cNvSpPr txBox="1">
            <a:spLocks/>
          </p:cNvSpPr>
          <p:nvPr/>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4" name="Rectangle 3">
            <a:extLst>
              <a:ext uri="{FF2B5EF4-FFF2-40B4-BE49-F238E27FC236}">
                <a16:creationId xmlns:a16="http://schemas.microsoft.com/office/drawing/2014/main" id="{B35E5FB2-D10F-3E3A-5001-0399FB2FB0FF}"/>
              </a:ext>
            </a:extLst>
          </p:cNvPr>
          <p:cNvSpPr/>
          <p:nvPr/>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77202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19"/>
          <p:cNvSpPr>
            <a:spLocks noGrp="1"/>
          </p:cNvSpPr>
          <p:nvPr>
            <p:ph type="ftr" sz="quarter" idx="11"/>
          </p:nvPr>
        </p:nvSpPr>
        <p:spPr>
          <a:xfrm>
            <a:off x="457200" y="6400800"/>
            <a:ext cx="5105400" cy="304800"/>
          </a:xfrm>
        </p:spPr>
        <p:txBody>
          <a:bodyPr/>
          <a:lstStyle/>
          <a:p>
            <a:r>
              <a:rPr lang="en-US"/>
              <a:t>CS 583 – Probabilistic Graphical Models – Illinois Institute of Technology</a:t>
            </a:r>
            <a:endParaRPr lang="en-US" dirty="0"/>
          </a:p>
        </p:txBody>
      </p:sp>
      <p:sp>
        <p:nvSpPr>
          <p:cNvPr id="2" name="TextBox 1">
            <a:extLst>
              <a:ext uri="{FF2B5EF4-FFF2-40B4-BE49-F238E27FC236}">
                <a16:creationId xmlns:a16="http://schemas.microsoft.com/office/drawing/2014/main" id="{DA8FC541-F19D-B24A-84B8-8E68C037DBB8}"/>
              </a:ext>
            </a:extLst>
          </p:cNvPr>
          <p:cNvSpPr txBox="1"/>
          <p:nvPr/>
        </p:nvSpPr>
        <p:spPr>
          <a:xfrm>
            <a:off x="7273159" y="6642538"/>
            <a:ext cx="0" cy="0"/>
          </a:xfrm>
          <a:prstGeom prst="rect">
            <a:avLst/>
          </a:prstGeom>
          <a:noFill/>
        </p:spPr>
        <p:txBody>
          <a:bodyPr wrap="none" rtlCol="0">
            <a:noAutofit/>
          </a:bodyPr>
          <a:lstStyle/>
          <a:p>
            <a:pPr algn="ctr"/>
            <a:endParaRPr lang="en-US" sz="1600" dirty="0" err="1"/>
          </a:p>
        </p:txBody>
      </p:sp>
      <p:sp>
        <p:nvSpPr>
          <p:cNvPr id="5" name="TextBox 4">
            <a:extLst>
              <a:ext uri="{FF2B5EF4-FFF2-40B4-BE49-F238E27FC236}">
                <a16:creationId xmlns:a16="http://schemas.microsoft.com/office/drawing/2014/main" id="{3D6FAB7B-20C5-4B4A-87BB-EC6CBA807625}"/>
              </a:ext>
            </a:extLst>
          </p:cNvPr>
          <p:cNvSpPr txBox="1"/>
          <p:nvPr/>
        </p:nvSpPr>
        <p:spPr>
          <a:xfrm>
            <a:off x="6789683" y="6537434"/>
            <a:ext cx="0" cy="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144771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3200" b="1">
                <a:latin typeface="Century Schoolbook" panose="020406040505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392782" y="1524004"/>
            <a:ext cx="5294018" cy="4648199"/>
          </a:xfrm>
        </p:spPr>
        <p:txBody>
          <a:bodyPr/>
          <a:lstStyle>
            <a:lvl1pPr>
              <a:defRPr sz="2400">
                <a:latin typeface="Century Schoolbook" panose="02040604050505020304" pitchFamily="18" charset="0"/>
              </a:defRPr>
            </a:lvl1pPr>
            <a:lvl2pPr>
              <a:defRPr sz="2200">
                <a:latin typeface="Century Schoolbook" panose="02040604050505020304" pitchFamily="18" charset="0"/>
              </a:defRPr>
            </a:lvl2pPr>
            <a:lvl3pPr>
              <a:defRPr sz="2000">
                <a:latin typeface="Century Schoolbook" panose="02040604050505020304" pitchFamily="18" charset="0"/>
              </a:defRPr>
            </a:lvl3pPr>
            <a:lvl4pPr>
              <a:defRPr sz="1800">
                <a:latin typeface="Century Schoolbook" panose="02040604050505020304" pitchFamily="18" charset="0"/>
              </a:defRPr>
            </a:lvl4pPr>
            <a:lvl5pPr>
              <a:defRPr sz="1800">
                <a:latin typeface="Century Schoolbook" panose="020406040505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3922" y="1524000"/>
            <a:ext cx="2673657" cy="4648200"/>
          </a:xfrm>
        </p:spPr>
        <p:txBody>
          <a:bodyPr>
            <a:normAutofit/>
          </a:bodyPr>
          <a:lstStyle>
            <a:lvl1pPr marL="0" indent="0">
              <a:buNone/>
              <a:defRPr sz="2000">
                <a:solidFill>
                  <a:schemeClr val="tx2"/>
                </a:solidFill>
                <a:latin typeface="Century Schoolbook" panose="020406040505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rot="5400000">
            <a:off x="1359110" y="3581401"/>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r>
              <a:rPr lang="en-US"/>
              <a:t>CS 583 – Probabilistic Graphical Models – Illinois Institute of Technology</a:t>
            </a:r>
            <a:endParaRPr lang="en-US" dirty="0"/>
          </a:p>
        </p:txBody>
      </p:sp>
      <p:sp>
        <p:nvSpPr>
          <p:cNvPr id="5" name="Slide Number Placeholder 3">
            <a:extLst>
              <a:ext uri="{FF2B5EF4-FFF2-40B4-BE49-F238E27FC236}">
                <a16:creationId xmlns:a16="http://schemas.microsoft.com/office/drawing/2014/main" id="{BA3369B2-4D1C-F856-6C63-B342212B2B42}"/>
              </a:ext>
            </a:extLst>
          </p:cNvPr>
          <p:cNvSpPr txBox="1">
            <a:spLocks/>
          </p:cNvSpPr>
          <p:nvPr/>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6" name="Rectangle 5">
            <a:extLst>
              <a:ext uri="{FF2B5EF4-FFF2-40B4-BE49-F238E27FC236}">
                <a16:creationId xmlns:a16="http://schemas.microsoft.com/office/drawing/2014/main" id="{51D3E39F-EA8B-D61A-A2EC-FAC5D7092555}"/>
              </a:ext>
            </a:extLst>
          </p:cNvPr>
          <p:cNvSpPr/>
          <p:nvPr/>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14095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CS 583 – Probabilistic Graphical Models – Illinois Institute of Technology</a:t>
            </a:r>
            <a:endParaRPr lang="en-US" dirty="0"/>
          </a:p>
        </p:txBody>
      </p:sp>
      <p:sp>
        <p:nvSpPr>
          <p:cNvPr id="6" name="Picture Placeholder 5"/>
          <p:cNvSpPr>
            <a:spLocks noGrp="1"/>
          </p:cNvSpPr>
          <p:nvPr>
            <p:ph type="pic" sz="quarter" idx="12"/>
          </p:nvPr>
        </p:nvSpPr>
        <p:spPr>
          <a:xfrm>
            <a:off x="457200" y="1524000"/>
            <a:ext cx="5867400" cy="4648200"/>
          </a:xfrm>
        </p:spPr>
        <p:txBody>
          <a:bodyPr/>
          <a:lstStyle>
            <a:lvl1pPr>
              <a:defRPr>
                <a:latin typeface="Century Schoolbook" panose="02040604050505020304" pitchFamily="18" charset="0"/>
              </a:defRPr>
            </a:lvl1pPr>
          </a:lstStyle>
          <a:p>
            <a:r>
              <a:rPr lang="en-US"/>
              <a:t>Click icon to add picture</a:t>
            </a:r>
            <a:endParaRPr lang="en-US" dirty="0"/>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a:extLst>
              <a:ext uri="{FF2B5EF4-FFF2-40B4-BE49-F238E27FC236}">
                <a16:creationId xmlns:a16="http://schemas.microsoft.com/office/drawing/2014/main" id="{F0A94FA9-C696-AACD-3CE6-798F30A0A19C}"/>
              </a:ext>
            </a:extLst>
          </p:cNvPr>
          <p:cNvSpPr txBox="1">
            <a:spLocks/>
          </p:cNvSpPr>
          <p:nvPr/>
        </p:nvSpPr>
        <p:spPr>
          <a:xfrm>
            <a:off x="0" y="1045708"/>
            <a:ext cx="457200" cy="394136"/>
          </a:xfrm>
          <a:prstGeom prst="rect">
            <a:avLst/>
          </a:prstGeom>
          <a:solidFill>
            <a:srgbClr val="812E29"/>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7" name="Rectangle 6">
            <a:extLst>
              <a:ext uri="{FF2B5EF4-FFF2-40B4-BE49-F238E27FC236}">
                <a16:creationId xmlns:a16="http://schemas.microsoft.com/office/drawing/2014/main" id="{4BFFC210-5E7F-9652-70DB-4F50EC6B7B24}"/>
              </a:ext>
            </a:extLst>
          </p:cNvPr>
          <p:cNvSpPr/>
          <p:nvPr/>
        </p:nvSpPr>
        <p:spPr>
          <a:xfrm>
            <a:off x="457200" y="1234971"/>
            <a:ext cx="8686800" cy="45719"/>
          </a:xfrm>
          <a:prstGeom prst="rect">
            <a:avLst/>
          </a:prstGeom>
          <a:solidFill>
            <a:srgbClr val="8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3489516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2"/>
            <a:ext cx="8229600" cy="8001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68495353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3" r:id="rId12"/>
    <p:sldLayoutId id="2147483682" r:id="rId13"/>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Century Schoolbook" panose="02040604050505020304" pitchFamily="18"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Century Schoolbook" panose="02040604050505020304" pitchFamily="18"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Century Schoolbook" panose="02040604050505020304" pitchFamily="18"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Century Schoolbook" panose="02040604050505020304" pitchFamily="18"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Century Schoolbook" panose="02040604050505020304" pitchFamily="18"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Century Schoolbook" panose="02040604050505020304" pitchFamily="18"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116B92-3BAA-8BD1-DC13-507BF25E0957}"/>
              </a:ext>
            </a:extLst>
          </p:cNvPr>
          <p:cNvSpPr>
            <a:spLocks noGrp="1"/>
          </p:cNvSpPr>
          <p:nvPr>
            <p:ph type="ctrTitle"/>
          </p:nvPr>
        </p:nvSpPr>
        <p:spPr>
          <a:xfrm>
            <a:off x="457200" y="2286000"/>
            <a:ext cx="6858000" cy="1524000"/>
          </a:xfrm>
        </p:spPr>
        <p:txBody>
          <a:bodyPr/>
          <a:lstStyle/>
          <a:p>
            <a:r>
              <a:rPr lang="en-US" dirty="0"/>
              <a:t>CS583 Probabilistic Graphical Models</a:t>
            </a:r>
          </a:p>
        </p:txBody>
      </p:sp>
      <p:sp>
        <p:nvSpPr>
          <p:cNvPr id="3" name="Text Placeholder 2"/>
          <p:cNvSpPr>
            <a:spLocks noGrp="1"/>
          </p:cNvSpPr>
          <p:nvPr>
            <p:ph type="subTitle" idx="1"/>
          </p:nvPr>
        </p:nvSpPr>
        <p:spPr>
          <a:xfrm>
            <a:off x="457200" y="4041648"/>
            <a:ext cx="7696200" cy="990600"/>
          </a:xfrm>
        </p:spPr>
        <p:txBody>
          <a:bodyPr anchor="t">
            <a:normAutofit/>
          </a:bodyPr>
          <a:lstStyle/>
          <a:p>
            <a:r>
              <a:rPr lang="en-US" dirty="0"/>
              <a:t>Lecture 16. Parameter Estimation Part 3. </a:t>
            </a:r>
            <a:r>
              <a:rPr lang="en-US"/>
              <a:t>Structure Learning</a:t>
            </a:r>
            <a:endParaRPr lang="en-US" dirty="0"/>
          </a:p>
        </p:txBody>
      </p:sp>
      <p:sp>
        <p:nvSpPr>
          <p:cNvPr id="2" name="TextBox 1">
            <a:extLst>
              <a:ext uri="{FF2B5EF4-FFF2-40B4-BE49-F238E27FC236}">
                <a16:creationId xmlns:a16="http://schemas.microsoft.com/office/drawing/2014/main" id="{C167DF72-9A4D-1ED4-28EB-B1C0F9610863}"/>
              </a:ext>
            </a:extLst>
          </p:cNvPr>
          <p:cNvSpPr txBox="1"/>
          <p:nvPr/>
        </p:nvSpPr>
        <p:spPr>
          <a:xfrm>
            <a:off x="457200" y="5791200"/>
            <a:ext cx="914400" cy="914400"/>
          </a:xfrm>
          <a:prstGeom prst="rect">
            <a:avLst/>
          </a:prstGeom>
          <a:noFill/>
        </p:spPr>
        <p:txBody>
          <a:bodyPr wrap="none" rtlCol="0">
            <a:noAutofit/>
          </a:bodyPr>
          <a:lstStyle/>
          <a:p>
            <a:r>
              <a:rPr lang="en-US" sz="1600" b="1" dirty="0">
                <a:latin typeface="Century Schoolbook" panose="02040604050505020304" pitchFamily="18" charset="0"/>
              </a:rPr>
              <a:t>Oleksandr Narykov</a:t>
            </a:r>
          </a:p>
          <a:p>
            <a:r>
              <a:rPr lang="en-US" sz="1600" dirty="0" err="1">
                <a:latin typeface="Century Schoolbook" panose="02040604050505020304" pitchFamily="18" charset="0"/>
              </a:rPr>
              <a:t>onarykov@iit.edu</a:t>
            </a:r>
            <a:endParaRPr lang="en-US" sz="1600" dirty="0">
              <a:latin typeface="Century Schoolbook" panose="02040604050505020304" pitchFamily="18" charset="0"/>
            </a:endParaRPr>
          </a:p>
        </p:txBody>
      </p:sp>
    </p:spTree>
    <p:extLst>
      <p:ext uri="{BB962C8B-B14F-4D97-AF65-F5344CB8AC3E}">
        <p14:creationId xmlns:p14="http://schemas.microsoft.com/office/powerpoint/2010/main" val="390623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priors</a:t>
            </a:r>
          </a:p>
        </p:txBody>
      </p:sp>
      <p:sp>
        <p:nvSpPr>
          <p:cNvPr id="3" name="Content Placeholder 2"/>
          <p:cNvSpPr>
            <a:spLocks noGrp="1"/>
          </p:cNvSpPr>
          <p:nvPr>
            <p:ph sz="quarter" idx="1"/>
          </p:nvPr>
        </p:nvSpPr>
        <p:spPr/>
        <p:txBody>
          <a:bodyPr/>
          <a:lstStyle/>
          <a:p>
            <a:r>
              <a:rPr lang="en-US" dirty="0"/>
              <a:t>There was no closed form solution for the maximum likelihood formulation</a:t>
            </a:r>
          </a:p>
          <a:p>
            <a:r>
              <a:rPr lang="en-US" dirty="0"/>
              <a:t>There is no closed form solution for full Bayesian approach either</a:t>
            </a:r>
          </a:p>
          <a:p>
            <a:r>
              <a:rPr lang="en-US" dirty="0"/>
              <a:t>We instead find the parameters that maximize </a:t>
            </a:r>
            <a:r>
              <a:rPr lang="en-US" i="1" dirty="0"/>
              <a:t>p</a:t>
            </a:r>
            <a:r>
              <a:rPr lang="en-US" dirty="0"/>
              <a:t>(</a:t>
            </a:r>
            <a:r>
              <a:rPr lang="en-US" dirty="0">
                <a:latin typeface="Symbol" pitchFamily="18" charset="2"/>
              </a:rPr>
              <a:t>q</a:t>
            </a:r>
            <a:r>
              <a:rPr lang="en-US" dirty="0"/>
              <a:t>)</a:t>
            </a:r>
            <a:r>
              <a:rPr lang="en-US" i="1" dirty="0"/>
              <a:t>P</a:t>
            </a:r>
            <a:r>
              <a:rPr lang="en-US" dirty="0"/>
              <a:t>(</a:t>
            </a:r>
            <a:r>
              <a:rPr lang="en-US" i="1" dirty="0" err="1"/>
              <a:t>D</a:t>
            </a:r>
            <a:r>
              <a:rPr lang="en-US" dirty="0" err="1"/>
              <a:t>|</a:t>
            </a:r>
            <a:r>
              <a:rPr lang="en-US" dirty="0" err="1">
                <a:latin typeface="Symbol" pitchFamily="18" charset="2"/>
              </a:rPr>
              <a:t>q</a:t>
            </a:r>
            <a:r>
              <a:rPr lang="en-US" dirty="0"/>
              <a:t>)</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10</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94281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t>
            </a:r>
            <a:r>
              <a:rPr lang="en-US" baseline="-25000" dirty="0"/>
              <a:t>2</a:t>
            </a:r>
            <a:r>
              <a:rPr lang="en-US" dirty="0"/>
              <a:t>-Regularization</a:t>
            </a:r>
          </a:p>
        </p:txBody>
      </p:sp>
      <p:sp>
        <p:nvSpPr>
          <p:cNvPr id="3" name="Content Placeholder 2"/>
          <p:cNvSpPr>
            <a:spLocks noGrp="1"/>
          </p:cNvSpPr>
          <p:nvPr>
            <p:ph sz="quarter" idx="1"/>
          </p:nvPr>
        </p:nvSpPr>
        <p:spPr>
          <a:xfrm>
            <a:off x="405384" y="1501141"/>
            <a:ext cx="8229600" cy="4648200"/>
          </a:xfrm>
        </p:spPr>
        <p:txBody>
          <a:bodyPr/>
          <a:lstStyle/>
          <a:p>
            <a:r>
              <a:rPr lang="en-US" dirty="0"/>
              <a:t>Assume </a:t>
            </a:r>
            <a:r>
              <a:rPr lang="en-US" i="1" dirty="0"/>
              <a:t>p</a:t>
            </a:r>
            <a:r>
              <a:rPr lang="en-US" dirty="0"/>
              <a:t>(</a:t>
            </a:r>
            <a:r>
              <a:rPr lang="en-US" b="1" dirty="0"/>
              <a:t>w</a:t>
            </a:r>
            <a:r>
              <a:rPr lang="en-US" dirty="0"/>
              <a:t>) is zero-mean diagonal Gaussian with equal variances</a:t>
            </a:r>
          </a:p>
          <a:p>
            <a:r>
              <a:rPr lang="en-US" dirty="0"/>
              <a:t>In the log space, it gives rise to a penalty of the form</a:t>
            </a:r>
          </a:p>
          <a:p>
            <a:endParaRPr lang="en-US" dirty="0"/>
          </a:p>
          <a:p>
            <a:endParaRPr lang="en-US" dirty="0"/>
          </a:p>
          <a:p>
            <a:r>
              <a:rPr lang="en-US" dirty="0"/>
              <a:t>It penalizes large weights</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11</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6" name="Object 5"/>
          <p:cNvGraphicFramePr>
            <a:graphicFrameLocks noChangeAspect="1"/>
          </p:cNvGraphicFramePr>
          <p:nvPr/>
        </p:nvGraphicFramePr>
        <p:xfrm>
          <a:off x="914400" y="2819400"/>
          <a:ext cx="1573309" cy="990601"/>
        </p:xfrm>
        <a:graphic>
          <a:graphicData uri="http://schemas.openxmlformats.org/presentationml/2006/ole">
            <mc:AlternateContent xmlns:mc="http://schemas.openxmlformats.org/markup-compatibility/2006">
              <mc:Choice xmlns:v="urn:schemas-microsoft-com:vml" Requires="v">
                <p:oleObj name="Equation" r:id="rId2" imgW="685800" imgH="431800" progId="Equation.DSMT4">
                  <p:embed/>
                </p:oleObj>
              </mc:Choice>
              <mc:Fallback>
                <p:oleObj name="Equation" r:id="rId2" imgW="685800" imgH="431800" progId="Equation.DSMT4">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1573309" cy="990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16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t>
            </a:r>
            <a:r>
              <a:rPr lang="en-US" baseline="-25000" dirty="0"/>
              <a:t>1</a:t>
            </a:r>
            <a:r>
              <a:rPr lang="en-US" dirty="0"/>
              <a:t>-Regularization</a:t>
            </a:r>
          </a:p>
        </p:txBody>
      </p:sp>
      <p:sp>
        <p:nvSpPr>
          <p:cNvPr id="3" name="Content Placeholder 2"/>
          <p:cNvSpPr>
            <a:spLocks noGrp="1"/>
          </p:cNvSpPr>
          <p:nvPr>
            <p:ph sz="quarter" idx="1"/>
          </p:nvPr>
        </p:nvSpPr>
        <p:spPr/>
        <p:txBody>
          <a:bodyPr/>
          <a:lstStyle/>
          <a:p>
            <a:r>
              <a:rPr lang="en-US" dirty="0"/>
              <a:t>Assume p(</a:t>
            </a:r>
            <a:r>
              <a:rPr lang="en-US" b="1" dirty="0"/>
              <a:t>w</a:t>
            </a:r>
            <a:r>
              <a:rPr lang="en-US" dirty="0"/>
              <a:t>) is zero-mean Laplace distribution</a:t>
            </a:r>
          </a:p>
          <a:p>
            <a:r>
              <a:rPr lang="en-US" dirty="0"/>
              <a:t>In the log space, it gives rise to a penalty of the form</a:t>
            </a:r>
          </a:p>
          <a:p>
            <a:endParaRPr lang="en-US" dirty="0"/>
          </a:p>
          <a:p>
            <a:endParaRPr lang="en-US" dirty="0"/>
          </a:p>
          <a:p>
            <a:r>
              <a:rPr lang="en-US" dirty="0"/>
              <a:t>It penalizes large weights</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12</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6146" name="Object 2"/>
          <p:cNvGraphicFramePr>
            <a:graphicFrameLocks noChangeAspect="1"/>
          </p:cNvGraphicFramePr>
          <p:nvPr/>
        </p:nvGraphicFramePr>
        <p:xfrm>
          <a:off x="990600" y="2514600"/>
          <a:ext cx="1311275" cy="990600"/>
        </p:xfrm>
        <a:graphic>
          <a:graphicData uri="http://schemas.openxmlformats.org/presentationml/2006/ole">
            <mc:AlternateContent xmlns:mc="http://schemas.openxmlformats.org/markup-compatibility/2006">
              <mc:Choice xmlns:v="urn:schemas-microsoft-com:vml" Requires="v">
                <p:oleObj name="Equation" r:id="rId2" imgW="571252" imgH="431613" progId="Equation.DSMT4">
                  <p:embed/>
                </p:oleObj>
              </mc:Choice>
              <mc:Fallback>
                <p:oleObj name="Equation" r:id="rId2" imgW="571252" imgH="431613" progId="Equation.DSMT4">
                  <p:embed/>
                  <p:pic>
                    <p:nvPicPr>
                      <p:cNvPr id="61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0"/>
                        <a:ext cx="13112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962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small weights?</a:t>
            </a:r>
          </a:p>
        </p:txBody>
      </p:sp>
      <p:sp>
        <p:nvSpPr>
          <p:cNvPr id="3" name="Content Placeholder 2"/>
          <p:cNvSpPr>
            <a:spLocks noGrp="1"/>
          </p:cNvSpPr>
          <p:nvPr>
            <p:ph sz="quarter" idx="1"/>
          </p:nvPr>
        </p:nvSpPr>
        <p:spPr/>
        <p:txBody>
          <a:bodyPr/>
          <a:lstStyle/>
          <a:p>
            <a:r>
              <a:rPr lang="en-US" dirty="0"/>
              <a:t>The prior for the weights is zero; unless the data tells us otherwise, we will treat the feature as not needed by the model</a:t>
            </a:r>
          </a:p>
          <a:p>
            <a:r>
              <a:rPr lang="en-US" dirty="0"/>
              <a:t>Large weights are more susceptible to the noise in the data</a:t>
            </a:r>
          </a:p>
          <a:p>
            <a:pPr lvl="1"/>
            <a:r>
              <a:rPr lang="en-US" dirty="0"/>
              <a:t>A small difference in the feature value can cause big changes in the probability</a:t>
            </a:r>
          </a:p>
          <a:p>
            <a:r>
              <a:rPr lang="en-US" dirty="0"/>
              <a:t>Small weights give rise to smoother probabilities</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13</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36643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t>
            </a:r>
            <a:r>
              <a:rPr lang="en-US" baseline="-25000" dirty="0"/>
              <a:t>2</a:t>
            </a:r>
            <a:r>
              <a:rPr lang="en-US" dirty="0"/>
              <a:t> </a:t>
            </a:r>
            <a:r>
              <a:rPr lang="en-US" dirty="0" err="1"/>
              <a:t>vs</a:t>
            </a:r>
            <a:r>
              <a:rPr lang="en-US" dirty="0"/>
              <a:t> </a:t>
            </a:r>
            <a:r>
              <a:rPr lang="en-US" i="1" dirty="0"/>
              <a:t>L</a:t>
            </a:r>
            <a:r>
              <a:rPr lang="en-US" baseline="-25000" dirty="0"/>
              <a:t>1</a:t>
            </a:r>
            <a:endParaRPr lang="en-US" dirty="0"/>
          </a:p>
        </p:txBody>
      </p:sp>
      <p:sp>
        <p:nvSpPr>
          <p:cNvPr id="3" name="Content Placeholder 2"/>
          <p:cNvSpPr>
            <a:spLocks noGrp="1"/>
          </p:cNvSpPr>
          <p:nvPr>
            <p:ph sz="quarter" idx="1"/>
          </p:nvPr>
        </p:nvSpPr>
        <p:spPr/>
        <p:txBody>
          <a:bodyPr/>
          <a:lstStyle/>
          <a:p>
            <a:r>
              <a:rPr lang="en-US" i="1" dirty="0"/>
              <a:t>L</a:t>
            </a:r>
            <a:r>
              <a:rPr lang="en-US" baseline="-25000" dirty="0"/>
              <a:t>2</a:t>
            </a:r>
            <a:r>
              <a:rPr lang="en-US" dirty="0"/>
              <a:t> forces the large weights to get closer to zero and places an emphasis on the large weights</a:t>
            </a:r>
          </a:p>
          <a:p>
            <a:pPr lvl="1"/>
            <a:r>
              <a:rPr lang="en-US" dirty="0"/>
              <a:t>Even though the weights get closer to zero, they are often not zero</a:t>
            </a:r>
          </a:p>
          <a:p>
            <a:r>
              <a:rPr lang="en-US" i="1" dirty="0"/>
              <a:t>L</a:t>
            </a:r>
            <a:r>
              <a:rPr lang="en-US" baseline="-25000" dirty="0"/>
              <a:t>1</a:t>
            </a:r>
            <a:r>
              <a:rPr lang="en-US" dirty="0"/>
              <a:t> also penalizes large weights but the emphasis is not necessarily on the large weights</a:t>
            </a:r>
          </a:p>
          <a:p>
            <a:pPr lvl="1"/>
            <a:r>
              <a:rPr lang="en-US" dirty="0"/>
              <a:t>Some of the weights become zero</a:t>
            </a:r>
          </a:p>
          <a:p>
            <a:pPr lvl="1"/>
            <a:r>
              <a:rPr lang="en-US" dirty="0"/>
              <a:t>Leads to a sparser representation</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14</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2233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rate</a:t>
            </a:r>
          </a:p>
        </p:txBody>
      </p:sp>
      <p:sp>
        <p:nvSpPr>
          <p:cNvPr id="3" name="Content Placeholder 2"/>
          <p:cNvSpPr>
            <a:spLocks noGrp="1"/>
          </p:cNvSpPr>
          <p:nvPr>
            <p:ph sz="quarter" idx="1"/>
          </p:nvPr>
        </p:nvSpPr>
        <p:spPr/>
        <p:txBody>
          <a:bodyPr>
            <a:normAutofit/>
          </a:bodyPr>
          <a:lstStyle/>
          <a:p>
            <a:r>
              <a:rPr lang="en-US" dirty="0"/>
              <a:t>As we have seen with examples, the learning rate is an important parameter</a:t>
            </a:r>
          </a:p>
          <a:p>
            <a:r>
              <a:rPr lang="en-US" dirty="0"/>
              <a:t>If it is too large, then we can overshoot</a:t>
            </a:r>
          </a:p>
          <a:p>
            <a:r>
              <a:rPr lang="en-US" dirty="0"/>
              <a:t>If it is too small, then it takes a long time to converge</a:t>
            </a:r>
          </a:p>
          <a:p>
            <a:r>
              <a:rPr lang="en-US" dirty="0"/>
              <a:t>There is no single value that works for all datasets and domains</a:t>
            </a:r>
          </a:p>
          <a:p>
            <a:r>
              <a:rPr lang="en-US" dirty="0"/>
              <a:t>There are approaches that chooses an appropriate learning rate at each step</a:t>
            </a:r>
          </a:p>
          <a:p>
            <a:pPr lvl="1"/>
            <a:r>
              <a:rPr lang="en-US" dirty="0"/>
              <a:t>E.g., line search</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15</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29052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MN Parameter </a:t>
            </a:r>
            <a:r>
              <a:rPr lang="en-US" dirty="0"/>
              <a:t>estimation summary</a:t>
            </a:r>
          </a:p>
        </p:txBody>
      </p:sp>
      <p:sp>
        <p:nvSpPr>
          <p:cNvPr id="3" name="Content Placeholder 2"/>
          <p:cNvSpPr>
            <a:spLocks noGrp="1"/>
          </p:cNvSpPr>
          <p:nvPr>
            <p:ph sz="quarter" idx="1"/>
          </p:nvPr>
        </p:nvSpPr>
        <p:spPr/>
        <p:txBody>
          <a:bodyPr>
            <a:normAutofit fontScale="92500"/>
          </a:bodyPr>
          <a:lstStyle/>
          <a:p>
            <a:r>
              <a:rPr lang="en-US" dirty="0"/>
              <a:t>There is no closed form solution for both maximum likelihood estimation and Bayesian estimation</a:t>
            </a:r>
          </a:p>
          <a:p>
            <a:r>
              <a:rPr lang="en-US" dirty="0"/>
              <a:t>The likelihood function is concave; there is a single global optimum (note that the objective function has a single global optimum value but there might be many parameter values that achieve the same global optimum)</a:t>
            </a:r>
          </a:p>
          <a:p>
            <a:r>
              <a:rPr lang="en-US" dirty="0"/>
              <a:t>Gradient ascent methods are applied to estimate the parameters</a:t>
            </a:r>
          </a:p>
          <a:p>
            <a:r>
              <a:rPr lang="en-US" dirty="0"/>
              <a:t>The gradient computation requires running inference, which is costly</a:t>
            </a:r>
          </a:p>
          <a:p>
            <a:r>
              <a:rPr lang="en-US" dirty="0"/>
              <a:t>In practice, regularization (</a:t>
            </a:r>
            <a:r>
              <a:rPr lang="en-US" i="1" dirty="0"/>
              <a:t>L</a:t>
            </a:r>
            <a:r>
              <a:rPr lang="en-US" baseline="-25000" dirty="0"/>
              <a:t>2</a:t>
            </a:r>
            <a:r>
              <a:rPr lang="en-US" dirty="0"/>
              <a:t>, </a:t>
            </a:r>
            <a:r>
              <a:rPr lang="en-US" i="1" dirty="0"/>
              <a:t>L</a:t>
            </a:r>
            <a:r>
              <a:rPr lang="en-US" baseline="-25000" dirty="0"/>
              <a:t>1</a:t>
            </a:r>
            <a:r>
              <a:rPr lang="en-US" dirty="0"/>
              <a:t>) is used to avoid </a:t>
            </a:r>
            <a:r>
              <a:rPr lang="en-US" dirty="0" err="1"/>
              <a:t>overfitting</a:t>
            </a:r>
            <a:endParaRPr lang="en-US" dirty="0"/>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16</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35772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483A-720A-3165-3E7B-475DB3777E49}"/>
              </a:ext>
            </a:extLst>
          </p:cNvPr>
          <p:cNvSpPr>
            <a:spLocks noGrp="1"/>
          </p:cNvSpPr>
          <p:nvPr>
            <p:ph type="title"/>
          </p:nvPr>
        </p:nvSpPr>
        <p:spPr>
          <a:xfrm>
            <a:off x="762000" y="2362200"/>
            <a:ext cx="6858000" cy="1371600"/>
          </a:xfrm>
        </p:spPr>
        <p:txBody>
          <a:bodyPr/>
          <a:lstStyle/>
          <a:p>
            <a:r>
              <a:rPr lang="en-US" dirty="0"/>
              <a:t>Structure Learning</a:t>
            </a:r>
            <a:endParaRPr lang="en-US" b="0" i="1" dirty="0"/>
          </a:p>
        </p:txBody>
      </p:sp>
      <p:sp>
        <p:nvSpPr>
          <p:cNvPr id="4" name="Footer Placeholder 3">
            <a:extLst>
              <a:ext uri="{FF2B5EF4-FFF2-40B4-BE49-F238E27FC236}">
                <a16:creationId xmlns:a16="http://schemas.microsoft.com/office/drawing/2014/main" id="{91E4897A-E68F-0B1B-6F6A-EACC734E1B43}"/>
              </a:ext>
            </a:extLst>
          </p:cNvPr>
          <p:cNvSpPr>
            <a:spLocks noGrp="1"/>
          </p:cNvSpPr>
          <p:nvPr>
            <p:ph type="ftr" sz="quarter" idx="3"/>
          </p:nvPr>
        </p:nvSpPr>
        <p:spPr/>
        <p:txBody>
          <a:body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624104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200" dirty="0"/>
              <a:t>Why learn?</a:t>
            </a:r>
          </a:p>
        </p:txBody>
      </p:sp>
      <p:sp>
        <p:nvSpPr>
          <p:cNvPr id="3" name="Content Placeholder 2"/>
          <p:cNvSpPr>
            <a:spLocks noGrp="1"/>
          </p:cNvSpPr>
          <p:nvPr>
            <p:ph sz="quarter" idx="1"/>
          </p:nvPr>
        </p:nvSpPr>
        <p:spPr/>
        <p:txBody>
          <a:bodyPr>
            <a:normAutofit/>
          </a:bodyPr>
          <a:lstStyle/>
          <a:p>
            <a:r>
              <a:rPr lang="en-US" dirty="0"/>
              <a:t>Alternative</a:t>
            </a:r>
          </a:p>
          <a:p>
            <a:pPr lvl="1"/>
            <a:r>
              <a:rPr lang="en-US" dirty="0"/>
              <a:t>Elicit the structure and the parameters from experts</a:t>
            </a:r>
          </a:p>
          <a:p>
            <a:r>
              <a:rPr lang="en-US" dirty="0"/>
              <a:t>Problems</a:t>
            </a:r>
          </a:p>
          <a:p>
            <a:pPr lvl="1"/>
            <a:r>
              <a:rPr lang="en-US" dirty="0"/>
              <a:t>Knowledge might not exist or might be insufficient</a:t>
            </a:r>
          </a:p>
          <a:p>
            <a:pPr lvl="1"/>
            <a:r>
              <a:rPr lang="en-US" dirty="0"/>
              <a:t>Might take weeks/months</a:t>
            </a:r>
          </a:p>
          <a:p>
            <a:pPr lvl="1"/>
            <a:r>
              <a:rPr lang="en-US" dirty="0"/>
              <a:t>The model might be different for different places</a:t>
            </a:r>
          </a:p>
          <a:p>
            <a:pPr lvl="2"/>
            <a:r>
              <a:rPr lang="en-US" dirty="0"/>
              <a:t>A model in the US vs. Europe might be different</a:t>
            </a:r>
          </a:p>
          <a:p>
            <a:pPr lvl="1"/>
            <a:r>
              <a:rPr lang="en-US" dirty="0"/>
              <a:t>The model might change over time</a:t>
            </a:r>
          </a:p>
          <a:p>
            <a:r>
              <a:rPr lang="en-US" dirty="0"/>
              <a:t>It is, however, often easier to collect data</a:t>
            </a:r>
          </a:p>
          <a:p>
            <a:pPr lvl="1"/>
            <a:r>
              <a:rPr lang="en-US" dirty="0"/>
              <a:t>E.g., patient records are often available</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18</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p>
        </p:txBody>
      </p:sp>
      <p:sp>
        <p:nvSpPr>
          <p:cNvPr id="3" name="Content Placeholder 2"/>
          <p:cNvSpPr>
            <a:spLocks noGrp="1"/>
          </p:cNvSpPr>
          <p:nvPr>
            <p:ph sz="quarter" idx="1"/>
          </p:nvPr>
        </p:nvSpPr>
        <p:spPr/>
        <p:txBody>
          <a:bodyPr>
            <a:normAutofit/>
          </a:bodyPr>
          <a:lstStyle/>
          <a:p>
            <a:r>
              <a:rPr lang="en-US" dirty="0"/>
              <a:t>Assume the domain is governed by </a:t>
            </a:r>
            <a:r>
              <a:rPr lang="en-US" i="1" dirty="0"/>
              <a:t>P</a:t>
            </a:r>
            <a:r>
              <a:rPr lang="en-US" dirty="0"/>
              <a:t>*</a:t>
            </a:r>
          </a:p>
          <a:p>
            <a:r>
              <a:rPr lang="en-US" dirty="0"/>
              <a:t>A network model </a:t>
            </a:r>
            <a:r>
              <a:rPr lang="en-US" dirty="0">
                <a:latin typeface="Lucida Calligraphy" pitchFamily="66" charset="0"/>
              </a:rPr>
              <a:t>M</a:t>
            </a:r>
            <a:r>
              <a:rPr lang="en-US" dirty="0"/>
              <a:t>*=(</a:t>
            </a:r>
            <a:r>
              <a:rPr lang="en-US" dirty="0">
                <a:latin typeface="Lucida Calligraphy" pitchFamily="66" charset="0"/>
              </a:rPr>
              <a:t>K</a:t>
            </a:r>
            <a:r>
              <a:rPr lang="en-US" dirty="0"/>
              <a:t>*, </a:t>
            </a:r>
            <a:r>
              <a:rPr lang="en-US" dirty="0">
                <a:latin typeface="Symbol" pitchFamily="18" charset="2"/>
              </a:rPr>
              <a:t>q</a:t>
            </a:r>
            <a:r>
              <a:rPr lang="en-US" dirty="0"/>
              <a:t>*)</a:t>
            </a:r>
          </a:p>
          <a:p>
            <a:r>
              <a:rPr lang="en-US" dirty="0"/>
              <a:t>We are given a dataset </a:t>
            </a:r>
            <a:r>
              <a:rPr lang="en-US" dirty="0">
                <a:latin typeface="Lucida Calligraphy" panose="03010101010101010101" pitchFamily="66" charset="0"/>
              </a:rPr>
              <a:t>D</a:t>
            </a:r>
            <a:r>
              <a:rPr lang="en-US" dirty="0"/>
              <a:t> = {</a:t>
            </a:r>
            <a:r>
              <a:rPr lang="en-US" i="1" dirty="0"/>
              <a:t>x</a:t>
            </a:r>
            <a:r>
              <a:rPr lang="en-US" dirty="0"/>
              <a:t>[1], … </a:t>
            </a:r>
            <a:r>
              <a:rPr lang="en-US" i="1" dirty="0"/>
              <a:t>x</a:t>
            </a:r>
            <a:r>
              <a:rPr lang="en-US" dirty="0"/>
              <a:t>[</a:t>
            </a:r>
            <a:r>
              <a:rPr lang="en-US" i="1" dirty="0"/>
              <a:t>n</a:t>
            </a:r>
            <a:r>
              <a:rPr lang="en-US" dirty="0"/>
              <a:t>]} </a:t>
            </a:r>
          </a:p>
          <a:p>
            <a:pPr lvl="1"/>
            <a:r>
              <a:rPr lang="en-US" i="1" dirty="0"/>
              <a:t>n</a:t>
            </a:r>
            <a:r>
              <a:rPr lang="en-US" dirty="0"/>
              <a:t> samples from </a:t>
            </a:r>
            <a:r>
              <a:rPr lang="en-US" i="1" dirty="0"/>
              <a:t>P</a:t>
            </a:r>
            <a:r>
              <a:rPr lang="en-US" dirty="0"/>
              <a:t>*</a:t>
            </a:r>
          </a:p>
          <a:p>
            <a:r>
              <a:rPr lang="en-US" dirty="0"/>
              <a:t>We typically assume that the data is </a:t>
            </a:r>
            <a:r>
              <a:rPr lang="en-US" i="1" dirty="0" err="1"/>
              <a:t>IID</a:t>
            </a:r>
            <a:endParaRPr lang="en-US" i="1" dirty="0"/>
          </a:p>
          <a:p>
            <a:pPr lvl="1"/>
            <a:r>
              <a:rPr lang="en-US" i="1" dirty="0"/>
              <a:t>Independent and identically distributed</a:t>
            </a:r>
          </a:p>
          <a:p>
            <a:r>
              <a:rPr lang="en-US" dirty="0"/>
              <a:t>We can learn</a:t>
            </a:r>
          </a:p>
          <a:p>
            <a:pPr lvl="1"/>
            <a:r>
              <a:rPr lang="en-US" dirty="0"/>
              <a:t>Parameters for a given structure</a:t>
            </a:r>
          </a:p>
          <a:p>
            <a:pPr lvl="1"/>
            <a:r>
              <a:rPr lang="en-US" dirty="0"/>
              <a:t>Parameters and the structure of the network</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19</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Log-linear models</a:t>
            </a:r>
          </a:p>
        </p:txBody>
      </p:sp>
      <p:sp>
        <p:nvSpPr>
          <p:cNvPr id="3" name="Content Placeholder 2"/>
          <p:cNvSpPr>
            <a:spLocks noGrp="1"/>
          </p:cNvSpPr>
          <p:nvPr>
            <p:ph sz="quarter" idx="1"/>
          </p:nvPr>
        </p:nvSpPr>
        <p:spPr/>
        <p:txBody>
          <a:bodyPr>
            <a:normAutofit/>
          </a:bodyPr>
          <a:lstStyle/>
          <a:p>
            <a:r>
              <a:rPr lang="en-US" dirty="0"/>
              <a:t>A distribution is a </a:t>
            </a:r>
            <a:r>
              <a:rPr lang="en-US" i="1" dirty="0"/>
              <a:t>log-linear model</a:t>
            </a:r>
            <a:r>
              <a:rPr lang="en-US" dirty="0"/>
              <a:t> over a Markov network </a:t>
            </a:r>
            <a:r>
              <a:rPr lang="en-US" dirty="0">
                <a:latin typeface="Lucida Calligraphy" pitchFamily="66" charset="0"/>
              </a:rPr>
              <a:t>H</a:t>
            </a:r>
            <a:r>
              <a:rPr lang="en-US" dirty="0"/>
              <a:t> is it is associated with</a:t>
            </a:r>
          </a:p>
          <a:p>
            <a:pPr lvl="1"/>
            <a:r>
              <a:rPr lang="en-US" dirty="0"/>
              <a:t>A set of features </a:t>
            </a:r>
            <a:r>
              <a:rPr lang="en-US" dirty="0">
                <a:latin typeface="Lucida Calligraphy" pitchFamily="66" charset="0"/>
              </a:rPr>
              <a:t>F</a:t>
            </a:r>
            <a:r>
              <a:rPr lang="en-US" dirty="0"/>
              <a:t> = {</a:t>
            </a:r>
            <a:r>
              <a:rPr lang="en-US" i="1" dirty="0"/>
              <a:t>f</a:t>
            </a:r>
            <a:r>
              <a:rPr lang="en-US" baseline="-25000" dirty="0"/>
              <a:t>1</a:t>
            </a:r>
            <a:r>
              <a:rPr lang="en-US" dirty="0"/>
              <a:t>(</a:t>
            </a:r>
            <a:r>
              <a:rPr lang="en-US" b="1" dirty="0"/>
              <a:t>C</a:t>
            </a:r>
            <a:r>
              <a:rPr lang="en-US" baseline="-25000" dirty="0"/>
              <a:t>1</a:t>
            </a:r>
            <a:r>
              <a:rPr lang="en-US" dirty="0"/>
              <a:t>), …, </a:t>
            </a:r>
            <a:r>
              <a:rPr lang="en-US" i="1" dirty="0" err="1"/>
              <a:t>f</a:t>
            </a:r>
            <a:r>
              <a:rPr lang="en-US" i="1" baseline="-25000" dirty="0" err="1"/>
              <a:t>k</a:t>
            </a:r>
            <a:r>
              <a:rPr lang="en-US" dirty="0"/>
              <a:t>(</a:t>
            </a:r>
            <a:r>
              <a:rPr lang="en-US" b="1" dirty="0"/>
              <a:t>C</a:t>
            </a:r>
            <a:r>
              <a:rPr lang="en-US" i="1" baseline="-25000" dirty="0"/>
              <a:t>k</a:t>
            </a:r>
            <a:r>
              <a:rPr lang="en-US" dirty="0"/>
              <a:t>)}, where each </a:t>
            </a:r>
            <a:r>
              <a:rPr lang="en-US" b="1" dirty="0"/>
              <a:t>C</a:t>
            </a:r>
            <a:r>
              <a:rPr lang="en-US" dirty="0"/>
              <a:t> is a complete </a:t>
            </a:r>
            <a:r>
              <a:rPr lang="en-US" dirty="0" err="1"/>
              <a:t>subgraph</a:t>
            </a:r>
            <a:r>
              <a:rPr lang="en-US" dirty="0"/>
              <a:t> in </a:t>
            </a:r>
            <a:r>
              <a:rPr lang="en-US" dirty="0">
                <a:latin typeface="Lucida Calligraphy" pitchFamily="66" charset="0"/>
              </a:rPr>
              <a:t>H</a:t>
            </a:r>
            <a:r>
              <a:rPr lang="en-US" dirty="0"/>
              <a:t>,</a:t>
            </a:r>
          </a:p>
          <a:p>
            <a:pPr lvl="1"/>
            <a:r>
              <a:rPr lang="en-US" dirty="0"/>
              <a:t>A set of weights </a:t>
            </a:r>
            <a:r>
              <a:rPr lang="en-US" i="1" dirty="0"/>
              <a:t>w</a:t>
            </a:r>
            <a:r>
              <a:rPr lang="en-US" baseline="-25000" dirty="0"/>
              <a:t>1</a:t>
            </a:r>
            <a:r>
              <a:rPr lang="en-US" dirty="0"/>
              <a:t>, …, </a:t>
            </a:r>
            <a:r>
              <a:rPr lang="en-US" i="1" dirty="0"/>
              <a:t>w</a:t>
            </a:r>
            <a:r>
              <a:rPr lang="en-US" i="1" baseline="-25000" dirty="0"/>
              <a:t>k</a:t>
            </a:r>
          </a:p>
          <a:p>
            <a:pPr lvl="1"/>
            <a:endParaRPr lang="en-US" i="1" dirty="0"/>
          </a:p>
          <a:p>
            <a:pPr lvl="1"/>
            <a:endParaRPr lang="en-US" i="1" dirty="0"/>
          </a:p>
          <a:p>
            <a:pPr lvl="1"/>
            <a:endParaRPr lang="en-US" i="1" dirty="0"/>
          </a:p>
          <a:p>
            <a:pPr lvl="1"/>
            <a:r>
              <a:rPr lang="en-US" dirty="0"/>
              <a:t>It is common to have several features over the same scope</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mc:AlternateContent xmlns:mc="http://schemas.openxmlformats.org/markup-compatibility/2006" xmlns:a14="http://schemas.microsoft.com/office/drawing/2010/main">
        <mc:Choice Requires="a14">
          <p:sp>
            <p:nvSpPr>
              <p:cNvPr id="29698" name="Object 2"/>
              <p:cNvSpPr txBox="1"/>
              <p:nvPr/>
            </p:nvSpPr>
            <p:spPr bwMode="auto">
              <a:xfrm>
                <a:off x="990600" y="3505200"/>
                <a:ext cx="6781800" cy="1676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sz="3200" i="1" smtClean="0">
                          <a:solidFill>
                            <a:srgbClr val="000000"/>
                          </a:solidFill>
                          <a:latin typeface="Cambria Math" panose="02040503050406030204" pitchFamily="18" charset="0"/>
                        </a:rPr>
                        <m:t>𝑃</m:t>
                      </m:r>
                      <m:d>
                        <m:dPr>
                          <m:ctrlPr>
                            <a:rPr lang="en-US" sz="3200" i="1">
                              <a:solidFill>
                                <a:srgbClr val="000000"/>
                              </a:solidFill>
                              <a:latin typeface="Cambria Math" panose="02040503050406030204" pitchFamily="18" charset="0"/>
                            </a:rPr>
                          </m:ctrlPr>
                        </m:dPr>
                        <m:e>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𝑋</m:t>
                              </m:r>
                            </m:e>
                            <m:sub>
                              <m:r>
                                <a:rPr lang="en-US" sz="3200" i="1">
                                  <a:solidFill>
                                    <a:srgbClr val="000000"/>
                                  </a:solidFill>
                                  <a:latin typeface="Cambria Math" panose="02040503050406030204" pitchFamily="18" charset="0"/>
                                </a:rPr>
                                <m:t>1</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𝑋</m:t>
                              </m:r>
                            </m:e>
                            <m:sub>
                              <m:r>
                                <a:rPr lang="en-US" sz="3200" i="1">
                                  <a:solidFill>
                                    <a:srgbClr val="000000"/>
                                  </a:solidFill>
                                  <a:latin typeface="Cambria Math" panose="02040503050406030204" pitchFamily="18" charset="0"/>
                                </a:rPr>
                                <m:t>𝑛</m:t>
                              </m:r>
                            </m:sub>
                          </m:sSub>
                        </m:e>
                      </m:d>
                      <m:r>
                        <a:rPr lang="en-US" sz="3200" i="1">
                          <a:solidFill>
                            <a:srgbClr val="000000"/>
                          </a:solidFill>
                          <a:latin typeface="Cambria Math" panose="02040503050406030204" pitchFamily="18" charset="0"/>
                        </a:rPr>
                        <m:t>=</m:t>
                      </m:r>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1</m:t>
                          </m:r>
                        </m:num>
                        <m:den>
                          <m:r>
                            <a:rPr lang="en-US" sz="3200" i="1">
                              <a:solidFill>
                                <a:srgbClr val="000000"/>
                              </a:solidFill>
                              <a:latin typeface="Cambria Math" panose="02040503050406030204" pitchFamily="18" charset="0"/>
                            </a:rPr>
                            <m:t>𝑍</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𝐰</m:t>
                          </m:r>
                          <m:r>
                            <a:rPr lang="en-US" sz="3200" i="1">
                              <a:solidFill>
                                <a:srgbClr val="000000"/>
                              </a:solidFill>
                              <a:latin typeface="Cambria Math" panose="02040503050406030204" pitchFamily="18" charset="0"/>
                            </a:rPr>
                            <m:t>)</m:t>
                          </m:r>
                        </m:den>
                      </m:f>
                      <m:sSup>
                        <m:sSupPr>
                          <m:ctrlPr>
                            <a:rPr lang="en-US" sz="3200" i="1">
                              <a:solidFill>
                                <a:srgbClr val="000000"/>
                              </a:solidFill>
                              <a:latin typeface="Cambria Math" panose="02040503050406030204" pitchFamily="18" charset="0"/>
                            </a:rPr>
                          </m:ctrlPr>
                        </m:sSupPr>
                        <m:e>
                          <m:r>
                            <a:rPr lang="en-US" sz="3200" i="1">
                              <a:solidFill>
                                <a:srgbClr val="000000"/>
                              </a:solidFill>
                              <a:latin typeface="Cambria Math" panose="02040503050406030204" pitchFamily="18" charset="0"/>
                            </a:rPr>
                            <m:t>𝑒</m:t>
                          </m:r>
                        </m:e>
                        <m:sup>
                          <m:r>
                            <a:rPr lang="en-US" sz="3200" b="0" i="1" smtClean="0">
                              <a:solidFill>
                                <a:srgbClr val="000000"/>
                              </a:solidFill>
                              <a:latin typeface="Cambria Math" panose="02040503050406030204" pitchFamily="18" charset="0"/>
                            </a:rPr>
                            <m:t>−</m:t>
                          </m:r>
                          <m:nary>
                            <m:naryPr>
                              <m:chr m:val="∑"/>
                              <m:ctrlPr>
                                <a:rPr lang="en-US" sz="3200" i="1">
                                  <a:solidFill>
                                    <a:srgbClr val="000000"/>
                                  </a:solidFill>
                                  <a:latin typeface="Cambria Math" panose="02040503050406030204" pitchFamily="18" charset="0"/>
                                </a:rPr>
                              </m:ctrlPr>
                            </m:naryPr>
                            <m:sub>
                              <m:r>
                                <a:rPr lang="en-US" sz="3200" i="1">
                                  <a:solidFill>
                                    <a:srgbClr val="000000"/>
                                  </a:solidFill>
                                  <a:latin typeface="Cambria Math" panose="02040503050406030204" pitchFamily="18" charset="0"/>
                                </a:rPr>
                                <m:t>𝑖</m:t>
                              </m:r>
                              <m:r>
                                <a:rPr lang="en-US" sz="3200" i="1">
                                  <a:solidFill>
                                    <a:srgbClr val="000000"/>
                                  </a:solidFill>
                                  <a:latin typeface="Cambria Math" panose="02040503050406030204" pitchFamily="18" charset="0"/>
                                </a:rPr>
                                <m:t>=1</m:t>
                              </m:r>
                            </m:sub>
                            <m:sup>
                              <m:r>
                                <a:rPr lang="en-US" sz="3200" i="1">
                                  <a:solidFill>
                                    <a:srgbClr val="000000"/>
                                  </a:solidFill>
                                  <a:latin typeface="Cambria Math" panose="02040503050406030204" pitchFamily="18" charset="0"/>
                                </a:rPr>
                                <m:t>𝑘</m:t>
                              </m:r>
                            </m:sup>
                            <m:e>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𝑤</m:t>
                                  </m:r>
                                </m:e>
                                <m:sub>
                                  <m:r>
                                    <a:rPr lang="en-US" sz="3200" i="1">
                                      <a:solidFill>
                                        <a:srgbClr val="000000"/>
                                      </a:solidFill>
                                      <a:latin typeface="Cambria Math" panose="02040503050406030204" pitchFamily="18" charset="0"/>
                                    </a:rPr>
                                    <m:t>𝑖</m:t>
                                  </m:r>
                                </m:sub>
                              </m:sSub>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𝑓</m:t>
                                  </m:r>
                                </m:e>
                                <m:sub>
                                  <m:r>
                                    <a:rPr lang="en-US" sz="3200" i="1">
                                      <a:solidFill>
                                        <a:srgbClr val="000000"/>
                                      </a:solidFill>
                                      <a:latin typeface="Cambria Math" panose="02040503050406030204" pitchFamily="18" charset="0"/>
                                    </a:rPr>
                                    <m:t>𝑖</m:t>
                                  </m:r>
                                </m:sub>
                              </m:sSub>
                              <m:d>
                                <m:dPr>
                                  <m:ctrlPr>
                                    <a:rPr lang="en-US" sz="3200" i="1">
                                      <a:solidFill>
                                        <a:srgbClr val="000000"/>
                                      </a:solidFill>
                                      <a:latin typeface="Cambria Math" panose="02040503050406030204" pitchFamily="18" charset="0"/>
                                    </a:rPr>
                                  </m:ctrlPr>
                                </m:dPr>
                                <m:e>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𝐂</m:t>
                                      </m:r>
                                    </m:e>
                                    <m:sub>
                                      <m:r>
                                        <a:rPr lang="en-US" sz="3200" i="1">
                                          <a:solidFill>
                                            <a:srgbClr val="000000"/>
                                          </a:solidFill>
                                          <a:latin typeface="Cambria Math" panose="02040503050406030204" pitchFamily="18" charset="0"/>
                                        </a:rPr>
                                        <m:t>𝑖</m:t>
                                      </m:r>
                                    </m:sub>
                                  </m:sSub>
                                </m:e>
                              </m:d>
                            </m:e>
                          </m:nary>
                        </m:sup>
                      </m:sSup>
                    </m:oMath>
                  </m:oMathPara>
                </a14:m>
                <a:endParaRPr lang="en-US" dirty="0"/>
              </a:p>
            </p:txBody>
          </p:sp>
        </mc:Choice>
        <mc:Fallback xmlns="">
          <p:sp>
            <p:nvSpPr>
              <p:cNvPr id="29698" name="Object 2"/>
              <p:cNvSpPr txBox="1">
                <a:spLocks noRot="1" noChangeAspect="1" noMove="1" noResize="1" noEditPoints="1" noAdjustHandles="1" noChangeArrowheads="1" noChangeShapeType="1" noTextEdit="1"/>
              </p:cNvSpPr>
              <p:nvPr/>
            </p:nvSpPr>
            <p:spPr bwMode="auto">
              <a:xfrm>
                <a:off x="990600" y="3505200"/>
                <a:ext cx="6781800" cy="167640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278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Ideally</a:t>
            </a:r>
          </a:p>
        </p:txBody>
      </p:sp>
      <p:sp>
        <p:nvSpPr>
          <p:cNvPr id="3" name="Content Placeholder 2"/>
          <p:cNvSpPr>
            <a:spLocks noGrp="1"/>
          </p:cNvSpPr>
          <p:nvPr>
            <p:ph sz="quarter" idx="1"/>
          </p:nvPr>
        </p:nvSpPr>
        <p:spPr/>
        <p:txBody>
          <a:bodyPr>
            <a:normAutofit/>
          </a:bodyPr>
          <a:lstStyle/>
          <a:p>
            <a:r>
              <a:rPr lang="en-US" dirty="0"/>
              <a:t>Ideally, we want to learn </a:t>
            </a:r>
            <a:r>
              <a:rPr lang="en-US" dirty="0">
                <a:latin typeface="Lucida Calligraphy" pitchFamily="66" charset="0"/>
              </a:rPr>
              <a:t>M</a:t>
            </a:r>
            <a:r>
              <a:rPr lang="en-US" dirty="0"/>
              <a:t> that captures </a:t>
            </a:r>
            <a:r>
              <a:rPr lang="en-US" i="1" dirty="0"/>
              <a:t>P</a:t>
            </a:r>
            <a:r>
              <a:rPr lang="en-US" dirty="0"/>
              <a:t>* precisely</a:t>
            </a:r>
          </a:p>
          <a:p>
            <a:r>
              <a:rPr lang="en-US" dirty="0"/>
              <a:t>Unfortunately, this goal is often not achievable due to</a:t>
            </a:r>
          </a:p>
          <a:p>
            <a:pPr lvl="1"/>
            <a:r>
              <a:rPr lang="en-US" dirty="0"/>
              <a:t>Computational reasons, but more importantly,</a:t>
            </a:r>
          </a:p>
          <a:p>
            <a:pPr lvl="1"/>
            <a:r>
              <a:rPr lang="en-US" dirty="0"/>
              <a:t>Limited data</a:t>
            </a:r>
          </a:p>
          <a:p>
            <a:r>
              <a:rPr lang="en-US" dirty="0"/>
              <a:t>Examples: </a:t>
            </a:r>
          </a:p>
          <a:p>
            <a:pPr lvl="1"/>
            <a:r>
              <a:rPr lang="en-US" dirty="0"/>
              <a:t>You want to estimate </a:t>
            </a:r>
            <a:r>
              <a:rPr lang="en-US" i="1" dirty="0"/>
              <a:t>P</a:t>
            </a:r>
            <a:r>
              <a:rPr lang="en-US" dirty="0"/>
              <a:t>(Heads), and you want to see each heads and each tails at least 100 times</a:t>
            </a:r>
          </a:p>
          <a:p>
            <a:pPr lvl="2"/>
            <a:r>
              <a:rPr lang="en-US" dirty="0"/>
              <a:t>How much data (in expectation) do you need?</a:t>
            </a:r>
          </a:p>
          <a:p>
            <a:pPr lvl="1"/>
            <a:r>
              <a:rPr lang="en-US" dirty="0"/>
              <a:t>You have </a:t>
            </a:r>
            <a:r>
              <a:rPr lang="en-US" i="1" dirty="0"/>
              <a:t>k</a:t>
            </a:r>
            <a:r>
              <a:rPr lang="en-US" dirty="0"/>
              <a:t> binary variables. You want to see the least likely case at least 100 times. How much data (in expectation) do you need in the best case where each case is uniformly distributed?</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20</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08424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learning</a:t>
            </a:r>
          </a:p>
        </p:txBody>
      </p:sp>
      <p:sp>
        <p:nvSpPr>
          <p:cNvPr id="3" name="Content Placeholder 2"/>
          <p:cNvSpPr>
            <a:spLocks noGrp="1"/>
          </p:cNvSpPr>
          <p:nvPr>
            <p:ph sz="quarter" idx="1"/>
          </p:nvPr>
        </p:nvSpPr>
        <p:spPr/>
        <p:txBody>
          <a:bodyPr/>
          <a:lstStyle/>
          <a:p>
            <a:r>
              <a:rPr lang="en-US" dirty="0"/>
              <a:t>Because we have to learn approximate models, we have to define the goal of learning</a:t>
            </a:r>
          </a:p>
          <a:p>
            <a:pPr lvl="1"/>
            <a:r>
              <a:rPr lang="en-US" dirty="0"/>
              <a:t>One approximate model for a purpose might not be the best approximate model for another purpose</a:t>
            </a:r>
          </a:p>
          <a:p>
            <a:r>
              <a:rPr lang="en-US" dirty="0"/>
              <a:t>Goals</a:t>
            </a:r>
          </a:p>
          <a:p>
            <a:pPr marL="822960" lvl="1" indent="-457200">
              <a:buFont typeface="+mj-lt"/>
              <a:buAutoNum type="arabicPeriod"/>
            </a:pPr>
            <a:r>
              <a:rPr lang="en-US" dirty="0"/>
              <a:t>Density estimation</a:t>
            </a:r>
          </a:p>
          <a:p>
            <a:pPr marL="822960" lvl="1" indent="-457200">
              <a:buFont typeface="+mj-lt"/>
              <a:buAutoNum type="arabicPeriod"/>
            </a:pPr>
            <a:r>
              <a:rPr lang="en-US" dirty="0"/>
              <a:t>Specific prediction tasks</a:t>
            </a:r>
          </a:p>
          <a:p>
            <a:pPr marL="822960" lvl="1" indent="-457200">
              <a:buFont typeface="+mj-lt"/>
              <a:buAutoNum type="arabicPeriod"/>
            </a:pPr>
            <a:r>
              <a:rPr lang="en-US" dirty="0"/>
              <a:t>Knowledge discovery</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21</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 estimation</a:t>
            </a:r>
          </a:p>
        </p:txBody>
      </p:sp>
      <p:sp>
        <p:nvSpPr>
          <p:cNvPr id="3" name="Content Placeholder 2"/>
          <p:cNvSpPr>
            <a:spLocks noGrp="1"/>
          </p:cNvSpPr>
          <p:nvPr>
            <p:ph sz="quarter" idx="1"/>
          </p:nvPr>
        </p:nvSpPr>
        <p:spPr/>
        <p:txBody>
          <a:bodyPr/>
          <a:lstStyle/>
          <a:p>
            <a:r>
              <a:rPr lang="en-US" dirty="0"/>
              <a:t>Goal: Use the network for various inference tasks</a:t>
            </a:r>
          </a:p>
          <a:p>
            <a:pPr lvl="1"/>
            <a:r>
              <a:rPr lang="en-US" dirty="0"/>
              <a:t>E.g., missing data prediction, reasoning about several variables and scenarios, etc.</a:t>
            </a:r>
          </a:p>
          <a:p>
            <a:r>
              <a:rPr lang="en-US" dirty="0"/>
              <a:t>Learn </a:t>
            </a:r>
            <a:r>
              <a:rPr lang="en-US" dirty="0">
                <a:latin typeface="Lucida Calligraphy" pitchFamily="66" charset="0"/>
              </a:rPr>
              <a:t>M</a:t>
            </a:r>
            <a:r>
              <a:rPr lang="en-US" dirty="0">
                <a:latin typeface="Tahoma"/>
                <a:ea typeface="Tahoma"/>
                <a:cs typeface="Tahoma"/>
              </a:rPr>
              <a:t>̃</a:t>
            </a:r>
            <a:r>
              <a:rPr lang="en-US" dirty="0"/>
              <a:t> such that </a:t>
            </a:r>
            <a:r>
              <a:rPr lang="en-US" i="1" dirty="0"/>
              <a:t>P</a:t>
            </a:r>
            <a:r>
              <a:rPr lang="en-US" i="1" dirty="0">
                <a:latin typeface="Tahoma"/>
                <a:ea typeface="Tahoma"/>
                <a:cs typeface="Tahoma"/>
              </a:rPr>
              <a:t>̃ </a:t>
            </a:r>
            <a:r>
              <a:rPr lang="en-US" dirty="0"/>
              <a:t>is as close as possible to </a:t>
            </a:r>
            <a:r>
              <a:rPr lang="en-US" i="1" dirty="0"/>
              <a:t>P</a:t>
            </a:r>
            <a:r>
              <a:rPr lang="en-US" dirty="0"/>
              <a:t>*</a:t>
            </a:r>
          </a:p>
          <a:p>
            <a:r>
              <a:rPr lang="en-US" dirty="0"/>
              <a:t>How do evaluate the quality of </a:t>
            </a:r>
            <a:r>
              <a:rPr lang="en-US" dirty="0">
                <a:latin typeface="Lucida Calligraphy" pitchFamily="66" charset="0"/>
              </a:rPr>
              <a:t>M</a:t>
            </a:r>
            <a:r>
              <a:rPr lang="en-US" dirty="0">
                <a:latin typeface="Tahoma"/>
                <a:ea typeface="Tahoma"/>
                <a:cs typeface="Tahoma"/>
              </a:rPr>
              <a:t>̃</a:t>
            </a:r>
            <a:r>
              <a:rPr lang="en-US" dirty="0"/>
              <a:t>? That is, how do we define distance?</a:t>
            </a:r>
          </a:p>
          <a:p>
            <a:r>
              <a:rPr lang="en-US" dirty="0"/>
              <a:t>Relative entropy/</a:t>
            </a:r>
            <a:r>
              <a:rPr lang="en-US" dirty="0" err="1"/>
              <a:t>Kullback-Liebler</a:t>
            </a:r>
            <a:r>
              <a:rPr lang="en-US" dirty="0"/>
              <a:t> (KL) divergence</a:t>
            </a:r>
          </a:p>
          <a:p>
            <a:endParaRPr lang="en-US" dirty="0"/>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22</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mc:AlternateContent xmlns:mc="http://schemas.openxmlformats.org/markup-compatibility/2006" xmlns:a14="http://schemas.microsoft.com/office/drawing/2010/main">
        <mc:Choice Requires="a14">
          <p:sp>
            <p:nvSpPr>
              <p:cNvPr id="6" name="Object 5"/>
              <p:cNvSpPr txBox="1"/>
              <p:nvPr/>
            </p:nvSpPr>
            <p:spPr bwMode="auto">
              <a:xfrm>
                <a:off x="990600" y="4495800"/>
                <a:ext cx="5613400" cy="1219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sz="2800" i="1" smtClean="0">
                          <a:solidFill>
                            <a:srgbClr val="000000"/>
                          </a:solidFill>
                          <a:latin typeface="Cambria Math" panose="02040503050406030204" pitchFamily="18" charset="0"/>
                        </a:rPr>
                        <m:t>𝐾𝐿𝐷</m:t>
                      </m:r>
                      <m:r>
                        <a:rPr lang="en-US" sz="2800" i="1" smtClean="0">
                          <a:solidFill>
                            <a:srgbClr val="000000"/>
                          </a:solidFill>
                          <a:latin typeface="Cambria Math" panose="02040503050406030204" pitchFamily="18" charset="0"/>
                        </a:rPr>
                        <m:t>(</m:t>
                      </m:r>
                      <m:d>
                        <m:dPr>
                          <m:begChr m:val=""/>
                          <m:endChr m:val="‖"/>
                          <m:ctrlPr>
                            <a:rPr lang="en-US" sz="2800" i="1">
                              <a:solidFill>
                                <a:srgbClr val="000000"/>
                              </a:solidFill>
                              <a:latin typeface="Cambria Math" panose="02040503050406030204" pitchFamily="18" charset="0"/>
                            </a:rPr>
                          </m:ctrlPr>
                        </m:dPr>
                        <m:e>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𝑃</m:t>
                              </m:r>
                            </m:e>
                            <m:sup>
                              <m:r>
                                <a:rPr lang="en-US" sz="2800" b="0" i="1" smtClean="0">
                                  <a:solidFill>
                                    <a:srgbClr val="000000"/>
                                  </a:solidFill>
                                  <a:latin typeface="Cambria Math" panose="02040503050406030204" pitchFamily="18" charset="0"/>
                                </a:rPr>
                                <m:t>∗</m:t>
                              </m:r>
                            </m:sup>
                          </m:sSup>
                        </m:e>
                      </m:d>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𝑃</m:t>
                          </m:r>
                        </m:e>
                      </m:acc>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𝐸</m:t>
                          </m:r>
                        </m:e>
                        <m:sub>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𝑃</m:t>
                              </m:r>
                            </m:e>
                            <m:sup>
                              <m:r>
                                <a:rPr lang="en-US" sz="2800" b="0" i="1" smtClean="0">
                                  <a:solidFill>
                                    <a:srgbClr val="000000"/>
                                  </a:solidFill>
                                  <a:latin typeface="Cambria Math" panose="02040503050406030204" pitchFamily="18" charset="0"/>
                                </a:rPr>
                                <m:t>∗</m:t>
                              </m:r>
                            </m:sup>
                          </m:sSup>
                        </m:sub>
                      </m:sSub>
                      <m:d>
                        <m:dPr>
                          <m:begChr m:val="["/>
                          <m:endChr m:val="]"/>
                          <m:ctrlPr>
                            <a:rPr lang="en-US" sz="2800" i="1">
                              <a:solidFill>
                                <a:srgbClr val="000000"/>
                              </a:solidFill>
                              <a:latin typeface="Cambria Math" panose="02040503050406030204" pitchFamily="18" charset="0"/>
                            </a:rPr>
                          </m:ctrlPr>
                        </m:dPr>
                        <m:e>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log</m:t>
                              </m:r>
                            </m:fName>
                            <m:e>
                              <m:d>
                                <m:dPr>
                                  <m:ctrlPr>
                                    <a:rPr lang="en-US" sz="2800" i="1">
                                      <a:solidFill>
                                        <a:srgbClr val="000000"/>
                                      </a:solidFill>
                                      <a:latin typeface="Cambria Math" panose="02040503050406030204" pitchFamily="18" charset="0"/>
                                    </a:rPr>
                                  </m:ctrlPr>
                                </m:dPr>
                                <m:e>
                                  <m:f>
                                    <m:fPr>
                                      <m:ctrlPr>
                                        <a:rPr lang="en-US" sz="2800" i="1">
                                          <a:solidFill>
                                            <a:srgbClr val="000000"/>
                                          </a:solidFill>
                                          <a:latin typeface="Cambria Math" panose="02040503050406030204" pitchFamily="18" charset="0"/>
                                        </a:rPr>
                                      </m:ctrlPr>
                                    </m:fPr>
                                    <m:num>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𝑃</m:t>
                                          </m:r>
                                        </m:e>
                                        <m:sup>
                                          <m:r>
                                            <a:rPr lang="en-US" sz="2800" b="0" i="1" smtClean="0">
                                              <a:solidFill>
                                                <a:srgbClr val="000000"/>
                                              </a:solidFill>
                                              <a:latin typeface="Cambria Math" panose="02040503050406030204" pitchFamily="18" charset="0"/>
                                            </a:rPr>
                                            <m:t>∗</m:t>
                                          </m:r>
                                        </m:sup>
                                      </m:sSup>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num>
                                    <m:den>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𝑃</m:t>
                                          </m:r>
                                        </m:e>
                                      </m:acc>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den>
                                  </m:f>
                                </m:e>
                              </m:d>
                            </m:e>
                          </m:func>
                        </m:e>
                      </m:d>
                    </m:oMath>
                  </m:oMathPara>
                </a14:m>
                <a:endParaRPr lang="en-US" sz="2800"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990600" y="4495800"/>
                <a:ext cx="5613400" cy="1219200"/>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KL-Divergence</a:t>
            </a:r>
          </a:p>
        </p:txBody>
      </p:sp>
      <p:sp>
        <p:nvSpPr>
          <p:cNvPr id="3" name="Content Placeholder 2"/>
          <p:cNvSpPr>
            <a:spLocks noGrp="1"/>
          </p:cNvSpPr>
          <p:nvPr>
            <p:ph sz="quarter" idx="1"/>
          </p:nvPr>
        </p:nvSpPr>
        <p:spPr>
          <a:xfrm>
            <a:off x="457200" y="3200400"/>
            <a:ext cx="7467600" cy="3273552"/>
          </a:xfrm>
        </p:spPr>
        <p:txBody>
          <a:bodyPr/>
          <a:lstStyle/>
          <a:p>
            <a:r>
              <a:rPr lang="en-US" dirty="0"/>
              <a:t>We need to know </a:t>
            </a:r>
            <a:r>
              <a:rPr lang="en-US" i="1" dirty="0"/>
              <a:t>P</a:t>
            </a:r>
            <a:r>
              <a:rPr lang="en-US" dirty="0"/>
              <a:t>*</a:t>
            </a:r>
          </a:p>
          <a:p>
            <a:r>
              <a:rPr lang="en-US" i="1" dirty="0"/>
              <a:t>P</a:t>
            </a:r>
            <a:r>
              <a:rPr lang="en-US" dirty="0"/>
              <a:t>* is not known in real-world settings</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23</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mc:AlternateContent xmlns:mc="http://schemas.openxmlformats.org/markup-compatibility/2006" xmlns:a14="http://schemas.microsoft.com/office/drawing/2010/main">
        <mc:Choice Requires="a14">
          <p:sp>
            <p:nvSpPr>
              <p:cNvPr id="8" name="Object 7"/>
              <p:cNvSpPr txBox="1"/>
              <p:nvPr/>
            </p:nvSpPr>
            <p:spPr bwMode="auto">
              <a:xfrm>
                <a:off x="871538" y="4495800"/>
                <a:ext cx="6991350" cy="76993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3200" i="1" smtClean="0">
                          <a:solidFill>
                            <a:srgbClr val="000000"/>
                          </a:solidFill>
                          <a:latin typeface="Cambria Math" panose="02040503050406030204" pitchFamily="18" charset="0"/>
                        </a:rPr>
                        <m:t>𝐾𝐿𝐷</m:t>
                      </m:r>
                      <m:r>
                        <a:rPr lang="en-US" sz="3200" i="1" smtClean="0">
                          <a:solidFill>
                            <a:srgbClr val="000000"/>
                          </a:solidFill>
                          <a:latin typeface="Cambria Math" panose="02040503050406030204" pitchFamily="18" charset="0"/>
                        </a:rPr>
                        <m:t>(</m:t>
                      </m:r>
                      <m:d>
                        <m:dPr>
                          <m:begChr m:val=""/>
                          <m:endChr m:val="‖"/>
                          <m:ctrlPr>
                            <a:rPr lang="en-US" sz="3200" i="1">
                              <a:solidFill>
                                <a:srgbClr val="000000"/>
                              </a:solidFill>
                              <a:latin typeface="Cambria Math" panose="02040503050406030204" pitchFamily="18" charset="0"/>
                            </a:rPr>
                          </m:ctrlPr>
                        </m:dPr>
                        <m:e>
                          <m:sSup>
                            <m:sSupPr>
                              <m:ctrlPr>
                                <a:rPr lang="en-US" sz="320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𝑃</m:t>
                              </m:r>
                            </m:e>
                            <m:sup>
                              <m:r>
                                <a:rPr lang="en-US" sz="3200" b="0" i="1" smtClean="0">
                                  <a:solidFill>
                                    <a:srgbClr val="000000"/>
                                  </a:solidFill>
                                  <a:latin typeface="Cambria Math" panose="02040503050406030204" pitchFamily="18" charset="0"/>
                                </a:rPr>
                                <m:t>∗</m:t>
                              </m:r>
                            </m:sup>
                          </m:sSup>
                        </m:e>
                      </m:d>
                      <m:acc>
                        <m:accPr>
                          <m:chr m:val="̃"/>
                          <m:ctrlPr>
                            <a:rPr lang="en-US" sz="3200" i="1">
                              <a:solidFill>
                                <a:srgbClr val="000000"/>
                              </a:solidFill>
                              <a:latin typeface="Cambria Math" panose="02040503050406030204" pitchFamily="18" charset="0"/>
                            </a:rPr>
                          </m:ctrlPr>
                        </m:accPr>
                        <m:e>
                          <m:r>
                            <a:rPr lang="en-US" sz="3200" i="1">
                              <a:solidFill>
                                <a:srgbClr val="000000"/>
                              </a:solidFill>
                              <a:latin typeface="Cambria Math" panose="02040503050406030204" pitchFamily="18" charset="0"/>
                            </a:rPr>
                            <m:t>𝑃</m:t>
                          </m:r>
                        </m:e>
                      </m:acc>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𝐻</m:t>
                          </m:r>
                        </m:e>
                        <m:sub>
                          <m:sSup>
                            <m:sSupPr>
                              <m:ctrlPr>
                                <a:rPr lang="en-US" sz="320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𝑃</m:t>
                              </m:r>
                            </m:e>
                            <m:sup>
                              <m:r>
                                <a:rPr lang="en-US" sz="3200" b="0" i="1" smtClean="0">
                                  <a:solidFill>
                                    <a:srgbClr val="000000"/>
                                  </a:solidFill>
                                  <a:latin typeface="Cambria Math" panose="02040503050406030204" pitchFamily="18" charset="0"/>
                                </a:rPr>
                                <m:t>∗</m:t>
                              </m:r>
                            </m:sup>
                          </m:sSup>
                        </m:sub>
                      </m:sSub>
                      <m:r>
                        <a:rPr lang="en-US" sz="3200" i="1">
                          <a:solidFill>
                            <a:srgbClr val="000000"/>
                          </a:solidFill>
                          <a:latin typeface="Cambria Math" panose="02040503050406030204" pitchFamily="18" charset="0"/>
                        </a:rPr>
                        <m:t>(</m:t>
                      </m:r>
                      <m:r>
                        <m:rPr>
                          <m:sty m:val="p"/>
                        </m:rPr>
                        <a:rPr lang="en-US" sz="3200" i="1">
                          <a:solidFill>
                            <a:srgbClr val="000000"/>
                          </a:solidFill>
                          <a:latin typeface="Cambria Math" panose="02040503050406030204" pitchFamily="18" charset="0"/>
                        </a:rPr>
                        <m:t>X</m:t>
                      </m:r>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𝐸</m:t>
                          </m:r>
                        </m:e>
                        <m:sub>
                          <m:r>
                            <a:rPr lang="en-US" sz="3200" i="1">
                              <a:solidFill>
                                <a:srgbClr val="000000"/>
                              </a:solidFill>
                              <a:latin typeface="Cambria Math" panose="02040503050406030204" pitchFamily="18" charset="0"/>
                            </a:rPr>
                            <m:t>𝑥</m:t>
                          </m:r>
                          <m:r>
                            <a:rPr lang="en-US" sz="3200" i="1">
                              <a:solidFill>
                                <a:srgbClr val="000000"/>
                              </a:solidFill>
                              <a:latin typeface="Cambria Math" panose="02040503050406030204" pitchFamily="18" charset="0"/>
                            </a:rPr>
                            <m:t>∼</m:t>
                          </m:r>
                          <m:sSup>
                            <m:sSupPr>
                              <m:ctrlPr>
                                <a:rPr lang="en-US" sz="320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𝑃</m:t>
                              </m:r>
                            </m:e>
                            <m:sup>
                              <m:r>
                                <a:rPr lang="en-US" sz="3200" b="0" i="1" smtClean="0">
                                  <a:solidFill>
                                    <a:srgbClr val="000000"/>
                                  </a:solidFill>
                                  <a:latin typeface="Cambria Math" panose="02040503050406030204" pitchFamily="18" charset="0"/>
                                </a:rPr>
                                <m:t>∗</m:t>
                              </m:r>
                            </m:sup>
                          </m:sSup>
                        </m:sub>
                      </m:sSub>
                      <m:d>
                        <m:dPr>
                          <m:begChr m:val="["/>
                          <m:endChr m:val="]"/>
                          <m:ctrlPr>
                            <a:rPr lang="en-US" sz="3200" i="1">
                              <a:solidFill>
                                <a:srgbClr val="000000"/>
                              </a:solidFill>
                              <a:latin typeface="Cambria Math" panose="02040503050406030204" pitchFamily="18" charset="0"/>
                            </a:rPr>
                          </m:ctrlPr>
                        </m:dPr>
                        <m:e>
                          <m:func>
                            <m:funcPr>
                              <m:ctrlPr>
                                <a:rPr lang="en-US" sz="3200" i="1">
                                  <a:solidFill>
                                    <a:srgbClr val="000000"/>
                                  </a:solidFill>
                                  <a:latin typeface="Cambria Math" panose="02040503050406030204" pitchFamily="18" charset="0"/>
                                </a:rPr>
                              </m:ctrlPr>
                            </m:funcPr>
                            <m:fName>
                              <m:r>
                                <m:rPr>
                                  <m:sty m:val="p"/>
                                </m:rPr>
                                <a:rPr lang="en-US" sz="3200" i="0">
                                  <a:solidFill>
                                    <a:srgbClr val="000000"/>
                                  </a:solidFill>
                                  <a:latin typeface="Cambria Math" panose="02040503050406030204" pitchFamily="18" charset="0"/>
                                </a:rPr>
                                <m:t>log</m:t>
                              </m:r>
                            </m:fName>
                            <m:e>
                              <m:d>
                                <m:dPr>
                                  <m:ctrlPr>
                                    <a:rPr lang="en-US" sz="3200" i="1">
                                      <a:solidFill>
                                        <a:srgbClr val="000000"/>
                                      </a:solidFill>
                                      <a:latin typeface="Cambria Math" panose="02040503050406030204" pitchFamily="18" charset="0"/>
                                    </a:rPr>
                                  </m:ctrlPr>
                                </m:dPr>
                                <m:e>
                                  <m:acc>
                                    <m:accPr>
                                      <m:chr m:val="̃"/>
                                      <m:ctrlPr>
                                        <a:rPr lang="en-US" sz="3200" i="1">
                                          <a:solidFill>
                                            <a:srgbClr val="000000"/>
                                          </a:solidFill>
                                          <a:latin typeface="Cambria Math" panose="02040503050406030204" pitchFamily="18" charset="0"/>
                                        </a:rPr>
                                      </m:ctrlPr>
                                    </m:accPr>
                                    <m:e>
                                      <m:r>
                                        <a:rPr lang="en-US" sz="3200" i="1">
                                          <a:solidFill>
                                            <a:srgbClr val="000000"/>
                                          </a:solidFill>
                                          <a:latin typeface="Cambria Math" panose="02040503050406030204" pitchFamily="18" charset="0"/>
                                        </a:rPr>
                                        <m:t>𝑃</m:t>
                                      </m:r>
                                    </m:e>
                                  </m:acc>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𝑥</m:t>
                                  </m:r>
                                  <m:r>
                                    <a:rPr lang="en-US" sz="3200" i="1">
                                      <a:solidFill>
                                        <a:srgbClr val="000000"/>
                                      </a:solidFill>
                                      <a:latin typeface="Cambria Math" panose="02040503050406030204" pitchFamily="18" charset="0"/>
                                    </a:rPr>
                                    <m:t>)</m:t>
                                  </m:r>
                                </m:e>
                              </m:d>
                            </m:e>
                          </m:func>
                        </m:e>
                      </m:d>
                    </m:oMath>
                  </m:oMathPara>
                </a14:m>
                <a:endParaRPr lang="en-US" dirty="0"/>
              </a:p>
            </p:txBody>
          </p:sp>
        </mc:Choice>
        <mc:Fallback xmlns="">
          <p:sp>
            <p:nvSpPr>
              <p:cNvPr id="8" name="Object 7"/>
              <p:cNvSpPr txBox="1">
                <a:spLocks noRot="1" noChangeAspect="1" noMove="1" noResize="1" noEditPoints="1" noAdjustHandles="1" noChangeArrowheads="1" noChangeShapeType="1" noTextEdit="1"/>
              </p:cNvSpPr>
              <p:nvPr/>
            </p:nvSpPr>
            <p:spPr bwMode="auto">
              <a:xfrm>
                <a:off x="871538" y="4495800"/>
                <a:ext cx="6991350" cy="76993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bject 5">
                <a:extLst>
                  <a:ext uri="{FF2B5EF4-FFF2-40B4-BE49-F238E27FC236}">
                    <a16:creationId xmlns:a16="http://schemas.microsoft.com/office/drawing/2014/main" id="{360DB257-DB62-40D9-827E-C1CB6BEAFBBE}"/>
                  </a:ext>
                </a:extLst>
              </p:cNvPr>
              <p:cNvSpPr txBox="1"/>
              <p:nvPr/>
            </p:nvSpPr>
            <p:spPr bwMode="auto">
              <a:xfrm>
                <a:off x="1219200" y="1524000"/>
                <a:ext cx="5613400" cy="1219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sz="2800" i="1" smtClean="0">
                          <a:solidFill>
                            <a:srgbClr val="000000"/>
                          </a:solidFill>
                          <a:latin typeface="Cambria Math" panose="02040503050406030204" pitchFamily="18" charset="0"/>
                        </a:rPr>
                        <m:t>𝐾𝐿𝐷</m:t>
                      </m:r>
                      <m:r>
                        <a:rPr lang="en-US" sz="2800" i="1" smtClean="0">
                          <a:solidFill>
                            <a:srgbClr val="000000"/>
                          </a:solidFill>
                          <a:latin typeface="Cambria Math" panose="02040503050406030204" pitchFamily="18" charset="0"/>
                        </a:rPr>
                        <m:t>(</m:t>
                      </m:r>
                      <m:d>
                        <m:dPr>
                          <m:begChr m:val=""/>
                          <m:endChr m:val="‖"/>
                          <m:ctrlPr>
                            <a:rPr lang="en-US" sz="2800" i="1">
                              <a:solidFill>
                                <a:srgbClr val="000000"/>
                              </a:solidFill>
                              <a:latin typeface="Cambria Math" panose="02040503050406030204" pitchFamily="18" charset="0"/>
                            </a:rPr>
                          </m:ctrlPr>
                        </m:dPr>
                        <m:e>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𝑃</m:t>
                              </m:r>
                            </m:e>
                            <m:sup>
                              <m:r>
                                <a:rPr lang="en-US" sz="2800" b="0" i="1" smtClean="0">
                                  <a:solidFill>
                                    <a:srgbClr val="000000"/>
                                  </a:solidFill>
                                  <a:latin typeface="Cambria Math" panose="02040503050406030204" pitchFamily="18" charset="0"/>
                                </a:rPr>
                                <m:t>∗</m:t>
                              </m:r>
                            </m:sup>
                          </m:sSup>
                        </m:e>
                      </m:d>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𝑃</m:t>
                          </m:r>
                        </m:e>
                      </m:acc>
                      <m:r>
                        <a:rPr lang="en-US" sz="2800" i="1">
                          <a:solidFill>
                            <a:srgbClr val="000000"/>
                          </a:solidFill>
                          <a:latin typeface="Cambria Math" panose="02040503050406030204" pitchFamily="18" charset="0"/>
                        </a:rPr>
                        <m:t>)=</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𝐸</m:t>
                          </m:r>
                        </m:e>
                        <m:sub>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𝑃</m:t>
                              </m:r>
                            </m:e>
                            <m:sup>
                              <m:r>
                                <a:rPr lang="en-US" sz="2800" b="0" i="1" smtClean="0">
                                  <a:solidFill>
                                    <a:srgbClr val="000000"/>
                                  </a:solidFill>
                                  <a:latin typeface="Cambria Math" panose="02040503050406030204" pitchFamily="18" charset="0"/>
                                </a:rPr>
                                <m:t>∗</m:t>
                              </m:r>
                            </m:sup>
                          </m:sSup>
                        </m:sub>
                      </m:sSub>
                      <m:d>
                        <m:dPr>
                          <m:begChr m:val="["/>
                          <m:endChr m:val="]"/>
                          <m:ctrlPr>
                            <a:rPr lang="en-US" sz="2800" i="1">
                              <a:solidFill>
                                <a:srgbClr val="000000"/>
                              </a:solidFill>
                              <a:latin typeface="Cambria Math" panose="02040503050406030204" pitchFamily="18" charset="0"/>
                            </a:rPr>
                          </m:ctrlPr>
                        </m:dPr>
                        <m:e>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log</m:t>
                              </m:r>
                            </m:fName>
                            <m:e>
                              <m:d>
                                <m:dPr>
                                  <m:ctrlPr>
                                    <a:rPr lang="en-US" sz="2800" i="1">
                                      <a:solidFill>
                                        <a:srgbClr val="000000"/>
                                      </a:solidFill>
                                      <a:latin typeface="Cambria Math" panose="02040503050406030204" pitchFamily="18" charset="0"/>
                                    </a:rPr>
                                  </m:ctrlPr>
                                </m:dPr>
                                <m:e>
                                  <m:f>
                                    <m:fPr>
                                      <m:ctrlPr>
                                        <a:rPr lang="en-US" sz="2800" i="1">
                                          <a:solidFill>
                                            <a:srgbClr val="000000"/>
                                          </a:solidFill>
                                          <a:latin typeface="Cambria Math" panose="02040503050406030204" pitchFamily="18" charset="0"/>
                                        </a:rPr>
                                      </m:ctrlPr>
                                    </m:fPr>
                                    <m:num>
                                      <m:sSup>
                                        <m:sSupPr>
                                          <m:ctrlPr>
                                            <a:rPr lang="en-US" sz="280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𝑃</m:t>
                                          </m:r>
                                        </m:e>
                                        <m:sup>
                                          <m:r>
                                            <a:rPr lang="en-US" sz="2800" b="0" i="1" smtClean="0">
                                              <a:solidFill>
                                                <a:srgbClr val="000000"/>
                                              </a:solidFill>
                                              <a:latin typeface="Cambria Math" panose="02040503050406030204" pitchFamily="18" charset="0"/>
                                            </a:rPr>
                                            <m:t>∗</m:t>
                                          </m:r>
                                        </m:sup>
                                      </m:sSup>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num>
                                    <m:den>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𝑃</m:t>
                                          </m:r>
                                        </m:e>
                                      </m:acc>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𝑥</m:t>
                                      </m:r>
                                      <m:r>
                                        <a:rPr lang="en-US" sz="2800" i="1">
                                          <a:solidFill>
                                            <a:srgbClr val="000000"/>
                                          </a:solidFill>
                                          <a:latin typeface="Cambria Math" panose="02040503050406030204" pitchFamily="18" charset="0"/>
                                        </a:rPr>
                                        <m:t>)</m:t>
                                      </m:r>
                                    </m:den>
                                  </m:f>
                                </m:e>
                              </m:d>
                            </m:e>
                          </m:func>
                        </m:e>
                      </m:d>
                    </m:oMath>
                  </m:oMathPara>
                </a14:m>
                <a:endParaRPr lang="en-US" sz="2800" dirty="0"/>
              </a:p>
            </p:txBody>
          </p:sp>
        </mc:Choice>
        <mc:Fallback xmlns="">
          <p:sp>
            <p:nvSpPr>
              <p:cNvPr id="10" name="Object 5">
                <a:extLst>
                  <a:ext uri="{FF2B5EF4-FFF2-40B4-BE49-F238E27FC236}">
                    <a16:creationId xmlns:a16="http://schemas.microsoft.com/office/drawing/2014/main" id="{360DB257-DB62-40D9-827E-C1CB6BEAFBBE}"/>
                  </a:ext>
                </a:extLst>
              </p:cNvPr>
              <p:cNvSpPr txBox="1">
                <a:spLocks noRot="1" noChangeAspect="1" noMove="1" noResize="1" noEditPoints="1" noAdjustHandles="1" noChangeArrowheads="1" noChangeShapeType="1" noTextEdit="1"/>
              </p:cNvSpPr>
              <p:nvPr/>
            </p:nvSpPr>
            <p:spPr bwMode="auto">
              <a:xfrm>
                <a:off x="1219200" y="1524000"/>
                <a:ext cx="5613400" cy="12192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62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log-likelihood</a:t>
            </a:r>
          </a:p>
        </p:txBody>
      </p:sp>
      <p:sp>
        <p:nvSpPr>
          <p:cNvPr id="3" name="Content Placeholder 2"/>
          <p:cNvSpPr>
            <a:spLocks noGrp="1"/>
          </p:cNvSpPr>
          <p:nvPr>
            <p:ph sz="quarter" idx="1"/>
          </p:nvPr>
        </p:nvSpPr>
        <p:spPr>
          <a:xfrm>
            <a:off x="457200" y="3048000"/>
            <a:ext cx="7467600" cy="3425952"/>
          </a:xfrm>
        </p:spPr>
        <p:txBody>
          <a:bodyPr/>
          <a:lstStyle/>
          <a:p>
            <a:r>
              <a:rPr lang="en-US" dirty="0"/>
              <a:t>To find P</a:t>
            </a:r>
            <a:r>
              <a:rPr lang="en-US" dirty="0">
                <a:latin typeface="Tahoma"/>
                <a:ea typeface="Tahoma"/>
                <a:cs typeface="Tahoma"/>
              </a:rPr>
              <a:t>̃</a:t>
            </a:r>
            <a:r>
              <a:rPr lang="en-US" dirty="0">
                <a:ea typeface="Tahoma"/>
                <a:cs typeface="Tahoma"/>
              </a:rPr>
              <a:t> to minimize </a:t>
            </a:r>
            <a:r>
              <a:rPr lang="en-US" i="1" dirty="0">
                <a:ea typeface="Tahoma"/>
                <a:cs typeface="Tahoma"/>
              </a:rPr>
              <a:t>KLD</a:t>
            </a:r>
            <a:r>
              <a:rPr lang="en-US" dirty="0">
                <a:ea typeface="Tahoma"/>
                <a:cs typeface="Tahoma"/>
              </a:rPr>
              <a:t>(P*|P</a:t>
            </a:r>
            <a:r>
              <a:rPr lang="en-US" dirty="0">
                <a:latin typeface="Tahoma"/>
                <a:ea typeface="Tahoma"/>
                <a:cs typeface="Tahoma"/>
              </a:rPr>
              <a:t>̃</a:t>
            </a:r>
            <a:r>
              <a:rPr lang="en-US" dirty="0">
                <a:ea typeface="Tahoma"/>
                <a:cs typeface="Tahoma"/>
              </a:rPr>
              <a:t>), we can maximize the second term E</a:t>
            </a:r>
            <a:r>
              <a:rPr lang="en-US" baseline="-25000" dirty="0">
                <a:ea typeface="Tahoma"/>
                <a:cs typeface="Tahoma"/>
              </a:rPr>
              <a:t>P*</a:t>
            </a:r>
            <a:r>
              <a:rPr lang="en-US" dirty="0">
                <a:ea typeface="Tahoma"/>
                <a:cs typeface="Tahoma"/>
              </a:rPr>
              <a:t>[log(P</a:t>
            </a:r>
            <a:r>
              <a:rPr lang="en-US" dirty="0">
                <a:latin typeface="Tahoma"/>
                <a:ea typeface="Tahoma"/>
                <a:cs typeface="Tahoma"/>
              </a:rPr>
              <a:t>̃</a:t>
            </a:r>
            <a:r>
              <a:rPr lang="en-US" dirty="0">
                <a:ea typeface="Tahoma"/>
                <a:cs typeface="Tahoma"/>
              </a:rPr>
              <a:t>)]</a:t>
            </a:r>
          </a:p>
          <a:p>
            <a:r>
              <a:rPr lang="en-US" dirty="0">
                <a:ea typeface="Tahoma"/>
                <a:cs typeface="Tahoma"/>
              </a:rPr>
              <a:t>E</a:t>
            </a:r>
            <a:r>
              <a:rPr lang="en-US" baseline="-25000" dirty="0">
                <a:ea typeface="Tahoma"/>
                <a:cs typeface="Tahoma"/>
              </a:rPr>
              <a:t>P*</a:t>
            </a:r>
            <a:r>
              <a:rPr lang="en-US" dirty="0">
                <a:ea typeface="Tahoma"/>
                <a:cs typeface="Tahoma"/>
              </a:rPr>
              <a:t>[log(P</a:t>
            </a:r>
            <a:r>
              <a:rPr lang="en-US" dirty="0">
                <a:latin typeface="Tahoma"/>
                <a:ea typeface="Tahoma"/>
                <a:cs typeface="Tahoma"/>
              </a:rPr>
              <a:t>̃</a:t>
            </a:r>
            <a:r>
              <a:rPr lang="en-US" dirty="0">
                <a:ea typeface="Tahoma"/>
                <a:cs typeface="Tahoma"/>
              </a:rPr>
              <a:t>)] is also called </a:t>
            </a:r>
            <a:r>
              <a:rPr lang="en-US" i="1" dirty="0">
                <a:ea typeface="Tahoma"/>
                <a:cs typeface="Tahoma"/>
              </a:rPr>
              <a:t>expected log-likelihood</a:t>
            </a:r>
            <a:endParaRPr lang="en-US" i="1" dirty="0"/>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24</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mc:AlternateContent xmlns:mc="http://schemas.openxmlformats.org/markup-compatibility/2006" xmlns:a14="http://schemas.microsoft.com/office/drawing/2010/main">
        <mc:Choice Requires="a14">
          <p:sp>
            <p:nvSpPr>
              <p:cNvPr id="7" name="Object 7">
                <a:extLst>
                  <a:ext uri="{FF2B5EF4-FFF2-40B4-BE49-F238E27FC236}">
                    <a16:creationId xmlns:a16="http://schemas.microsoft.com/office/drawing/2014/main" id="{3250DAC0-7C4F-4450-8E9B-601A9AFF1D60}"/>
                  </a:ext>
                </a:extLst>
              </p:cNvPr>
              <p:cNvSpPr txBox="1"/>
              <p:nvPr/>
            </p:nvSpPr>
            <p:spPr bwMode="auto">
              <a:xfrm>
                <a:off x="914400" y="1896959"/>
                <a:ext cx="6991350" cy="76993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3200" i="1" smtClean="0">
                          <a:solidFill>
                            <a:srgbClr val="000000"/>
                          </a:solidFill>
                          <a:latin typeface="Cambria Math" panose="02040503050406030204" pitchFamily="18" charset="0"/>
                        </a:rPr>
                        <m:t>𝐾𝐿𝐷</m:t>
                      </m:r>
                      <m:r>
                        <a:rPr lang="en-US" sz="3200" i="1" smtClean="0">
                          <a:solidFill>
                            <a:srgbClr val="000000"/>
                          </a:solidFill>
                          <a:latin typeface="Cambria Math" panose="02040503050406030204" pitchFamily="18" charset="0"/>
                        </a:rPr>
                        <m:t>(</m:t>
                      </m:r>
                      <m:d>
                        <m:dPr>
                          <m:begChr m:val=""/>
                          <m:endChr m:val="‖"/>
                          <m:ctrlPr>
                            <a:rPr lang="en-US" sz="3200" i="1">
                              <a:solidFill>
                                <a:srgbClr val="000000"/>
                              </a:solidFill>
                              <a:latin typeface="Cambria Math" panose="02040503050406030204" pitchFamily="18" charset="0"/>
                            </a:rPr>
                          </m:ctrlPr>
                        </m:dPr>
                        <m:e>
                          <m:sSup>
                            <m:sSupPr>
                              <m:ctrlPr>
                                <a:rPr lang="en-US" sz="320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𝑃</m:t>
                              </m:r>
                            </m:e>
                            <m:sup>
                              <m:r>
                                <a:rPr lang="en-US" sz="3200" b="0" i="1" smtClean="0">
                                  <a:solidFill>
                                    <a:srgbClr val="000000"/>
                                  </a:solidFill>
                                  <a:latin typeface="Cambria Math" panose="02040503050406030204" pitchFamily="18" charset="0"/>
                                </a:rPr>
                                <m:t>∗</m:t>
                              </m:r>
                            </m:sup>
                          </m:sSup>
                        </m:e>
                      </m:d>
                      <m:acc>
                        <m:accPr>
                          <m:chr m:val="̃"/>
                          <m:ctrlPr>
                            <a:rPr lang="en-US" sz="3200" i="1">
                              <a:solidFill>
                                <a:srgbClr val="000000"/>
                              </a:solidFill>
                              <a:latin typeface="Cambria Math" panose="02040503050406030204" pitchFamily="18" charset="0"/>
                            </a:rPr>
                          </m:ctrlPr>
                        </m:accPr>
                        <m:e>
                          <m:r>
                            <a:rPr lang="en-US" sz="3200" i="1">
                              <a:solidFill>
                                <a:srgbClr val="000000"/>
                              </a:solidFill>
                              <a:latin typeface="Cambria Math" panose="02040503050406030204" pitchFamily="18" charset="0"/>
                            </a:rPr>
                            <m:t>𝑃</m:t>
                          </m:r>
                        </m:e>
                      </m:acc>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𝐻</m:t>
                          </m:r>
                        </m:e>
                        <m:sub>
                          <m:sSup>
                            <m:sSupPr>
                              <m:ctrlPr>
                                <a:rPr lang="en-US" sz="320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𝑃</m:t>
                              </m:r>
                            </m:e>
                            <m:sup>
                              <m:r>
                                <a:rPr lang="en-US" sz="3200" b="0" i="1" smtClean="0">
                                  <a:solidFill>
                                    <a:srgbClr val="000000"/>
                                  </a:solidFill>
                                  <a:latin typeface="Cambria Math" panose="02040503050406030204" pitchFamily="18" charset="0"/>
                                </a:rPr>
                                <m:t>∗</m:t>
                              </m:r>
                            </m:sup>
                          </m:sSup>
                        </m:sub>
                      </m:sSub>
                      <m:r>
                        <a:rPr lang="en-US" sz="3200" i="1">
                          <a:solidFill>
                            <a:srgbClr val="000000"/>
                          </a:solidFill>
                          <a:latin typeface="Cambria Math" panose="02040503050406030204" pitchFamily="18" charset="0"/>
                        </a:rPr>
                        <m:t>(</m:t>
                      </m:r>
                      <m:r>
                        <m:rPr>
                          <m:sty m:val="p"/>
                        </m:rPr>
                        <a:rPr lang="en-US" sz="3200" i="1">
                          <a:solidFill>
                            <a:srgbClr val="000000"/>
                          </a:solidFill>
                          <a:latin typeface="Cambria Math" panose="02040503050406030204" pitchFamily="18" charset="0"/>
                        </a:rPr>
                        <m:t>X</m:t>
                      </m:r>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𝐸</m:t>
                          </m:r>
                        </m:e>
                        <m:sub>
                          <m:r>
                            <a:rPr lang="en-US" sz="3200" i="1">
                              <a:solidFill>
                                <a:srgbClr val="000000"/>
                              </a:solidFill>
                              <a:latin typeface="Cambria Math" panose="02040503050406030204" pitchFamily="18" charset="0"/>
                            </a:rPr>
                            <m:t>𝑥</m:t>
                          </m:r>
                          <m:r>
                            <a:rPr lang="en-US" sz="3200" i="1">
                              <a:solidFill>
                                <a:srgbClr val="000000"/>
                              </a:solidFill>
                              <a:latin typeface="Cambria Math" panose="02040503050406030204" pitchFamily="18" charset="0"/>
                            </a:rPr>
                            <m:t>∼</m:t>
                          </m:r>
                          <m:sSup>
                            <m:sSupPr>
                              <m:ctrlPr>
                                <a:rPr lang="en-US" sz="3200" i="1" smtClean="0">
                                  <a:solidFill>
                                    <a:srgbClr val="000000"/>
                                  </a:solidFill>
                                  <a:latin typeface="Cambria Math" panose="02040503050406030204" pitchFamily="18" charset="0"/>
                                </a:rPr>
                              </m:ctrlPr>
                            </m:sSupPr>
                            <m:e>
                              <m:r>
                                <a:rPr lang="en-US" sz="3200" b="0" i="1" smtClean="0">
                                  <a:solidFill>
                                    <a:srgbClr val="000000"/>
                                  </a:solidFill>
                                  <a:latin typeface="Cambria Math" panose="02040503050406030204" pitchFamily="18" charset="0"/>
                                </a:rPr>
                                <m:t>𝑃</m:t>
                              </m:r>
                            </m:e>
                            <m:sup>
                              <m:r>
                                <a:rPr lang="en-US" sz="3200" b="0" i="1" smtClean="0">
                                  <a:solidFill>
                                    <a:srgbClr val="000000"/>
                                  </a:solidFill>
                                  <a:latin typeface="Cambria Math" panose="02040503050406030204" pitchFamily="18" charset="0"/>
                                </a:rPr>
                                <m:t>∗</m:t>
                              </m:r>
                            </m:sup>
                          </m:sSup>
                        </m:sub>
                      </m:sSub>
                      <m:d>
                        <m:dPr>
                          <m:begChr m:val="["/>
                          <m:endChr m:val="]"/>
                          <m:ctrlPr>
                            <a:rPr lang="en-US" sz="3200" i="1">
                              <a:solidFill>
                                <a:srgbClr val="000000"/>
                              </a:solidFill>
                              <a:latin typeface="Cambria Math" panose="02040503050406030204" pitchFamily="18" charset="0"/>
                            </a:rPr>
                          </m:ctrlPr>
                        </m:dPr>
                        <m:e>
                          <m:func>
                            <m:funcPr>
                              <m:ctrlPr>
                                <a:rPr lang="en-US" sz="3200" i="1">
                                  <a:solidFill>
                                    <a:srgbClr val="000000"/>
                                  </a:solidFill>
                                  <a:latin typeface="Cambria Math" panose="02040503050406030204" pitchFamily="18" charset="0"/>
                                </a:rPr>
                              </m:ctrlPr>
                            </m:funcPr>
                            <m:fName>
                              <m:r>
                                <m:rPr>
                                  <m:sty m:val="p"/>
                                </m:rPr>
                                <a:rPr lang="en-US" sz="3200" i="0">
                                  <a:solidFill>
                                    <a:srgbClr val="000000"/>
                                  </a:solidFill>
                                  <a:latin typeface="Cambria Math" panose="02040503050406030204" pitchFamily="18" charset="0"/>
                                </a:rPr>
                                <m:t>log</m:t>
                              </m:r>
                            </m:fName>
                            <m:e>
                              <m:d>
                                <m:dPr>
                                  <m:ctrlPr>
                                    <a:rPr lang="en-US" sz="3200" i="1">
                                      <a:solidFill>
                                        <a:srgbClr val="000000"/>
                                      </a:solidFill>
                                      <a:latin typeface="Cambria Math" panose="02040503050406030204" pitchFamily="18" charset="0"/>
                                    </a:rPr>
                                  </m:ctrlPr>
                                </m:dPr>
                                <m:e>
                                  <m:acc>
                                    <m:accPr>
                                      <m:chr m:val="̃"/>
                                      <m:ctrlPr>
                                        <a:rPr lang="en-US" sz="3200" i="1">
                                          <a:solidFill>
                                            <a:srgbClr val="000000"/>
                                          </a:solidFill>
                                          <a:latin typeface="Cambria Math" panose="02040503050406030204" pitchFamily="18" charset="0"/>
                                        </a:rPr>
                                      </m:ctrlPr>
                                    </m:accPr>
                                    <m:e>
                                      <m:r>
                                        <a:rPr lang="en-US" sz="3200" i="1">
                                          <a:solidFill>
                                            <a:srgbClr val="000000"/>
                                          </a:solidFill>
                                          <a:latin typeface="Cambria Math" panose="02040503050406030204" pitchFamily="18" charset="0"/>
                                        </a:rPr>
                                        <m:t>𝑃</m:t>
                                      </m:r>
                                    </m:e>
                                  </m:acc>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𝑥</m:t>
                                  </m:r>
                                  <m:r>
                                    <a:rPr lang="en-US" sz="3200" i="1">
                                      <a:solidFill>
                                        <a:srgbClr val="000000"/>
                                      </a:solidFill>
                                      <a:latin typeface="Cambria Math" panose="02040503050406030204" pitchFamily="18" charset="0"/>
                                    </a:rPr>
                                    <m:t>)</m:t>
                                  </m:r>
                                </m:e>
                              </m:d>
                            </m:e>
                          </m:func>
                        </m:e>
                      </m:d>
                    </m:oMath>
                  </m:oMathPara>
                </a14:m>
                <a:endParaRPr lang="en-US" dirty="0"/>
              </a:p>
            </p:txBody>
          </p:sp>
        </mc:Choice>
        <mc:Fallback xmlns="">
          <p:sp>
            <p:nvSpPr>
              <p:cNvPr id="7" name="Object 7">
                <a:extLst>
                  <a:ext uri="{FF2B5EF4-FFF2-40B4-BE49-F238E27FC236}">
                    <a16:creationId xmlns:a16="http://schemas.microsoft.com/office/drawing/2014/main" id="{3250DAC0-7C4F-4450-8E9B-601A9AFF1D60}"/>
                  </a:ext>
                </a:extLst>
              </p:cNvPr>
              <p:cNvSpPr txBox="1">
                <a:spLocks noRot="1" noChangeAspect="1" noMove="1" noResize="1" noEditPoints="1" noAdjustHandles="1" noChangeArrowheads="1" noChangeShapeType="1" noTextEdit="1"/>
              </p:cNvSpPr>
              <p:nvPr/>
            </p:nvSpPr>
            <p:spPr bwMode="auto">
              <a:xfrm>
                <a:off x="914400" y="1896959"/>
                <a:ext cx="6991350" cy="76993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15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Likelihood/log-likelihood</a:t>
            </a:r>
          </a:p>
        </p:txBody>
      </p:sp>
      <p:sp>
        <p:nvSpPr>
          <p:cNvPr id="3" name="Content Placeholder 2"/>
          <p:cNvSpPr>
            <a:spLocks noGrp="1"/>
          </p:cNvSpPr>
          <p:nvPr>
            <p:ph sz="quarter" idx="1"/>
          </p:nvPr>
        </p:nvSpPr>
        <p:spPr/>
        <p:txBody>
          <a:bodyPr/>
          <a:lstStyle/>
          <a:p>
            <a:r>
              <a:rPr lang="en-US" dirty="0"/>
              <a:t>Likelihood of the data given model </a:t>
            </a:r>
            <a:r>
              <a:rPr lang="en-US" dirty="0">
                <a:latin typeface="Lucida Calligraphy" pitchFamily="66" charset="0"/>
              </a:rPr>
              <a:t>M</a:t>
            </a:r>
          </a:p>
          <a:p>
            <a:pPr lvl="1"/>
            <a:r>
              <a:rPr lang="en-US" i="1" dirty="0"/>
              <a:t>P</a:t>
            </a:r>
            <a:r>
              <a:rPr lang="en-US" dirty="0"/>
              <a:t>(</a:t>
            </a:r>
            <a:r>
              <a:rPr lang="en-US" dirty="0">
                <a:latin typeface="Lucida Calligraphy" panose="03010101010101010101" pitchFamily="66" charset="0"/>
              </a:rPr>
              <a:t>D</a:t>
            </a:r>
            <a:r>
              <a:rPr lang="en-US" dirty="0"/>
              <a:t> : </a:t>
            </a:r>
            <a:r>
              <a:rPr lang="en-US" dirty="0">
                <a:latin typeface="Lucida Calligraphy" pitchFamily="66" charset="0"/>
              </a:rPr>
              <a:t>M</a:t>
            </a:r>
            <a:r>
              <a:rPr lang="en-US" dirty="0"/>
              <a:t>)</a:t>
            </a:r>
          </a:p>
          <a:p>
            <a:pPr marL="365760" lvl="1" indent="0">
              <a:buNone/>
            </a:pPr>
            <a:endParaRPr lang="en-US" dirty="0"/>
          </a:p>
          <a:p>
            <a:pPr marL="0" indent="0">
              <a:buNone/>
            </a:pPr>
            <a:endParaRPr lang="en-US" dirty="0"/>
          </a:p>
          <a:p>
            <a:r>
              <a:rPr lang="en-US" dirty="0"/>
              <a:t>Log-likelihood of the data given model </a:t>
            </a:r>
            <a:r>
              <a:rPr lang="en-US" dirty="0">
                <a:latin typeface="Lucida Calligraphy" pitchFamily="66" charset="0"/>
              </a:rPr>
              <a:t>M</a:t>
            </a:r>
            <a:r>
              <a:rPr lang="en-US" dirty="0"/>
              <a:t>:</a:t>
            </a:r>
          </a:p>
          <a:p>
            <a:pPr lvl="1"/>
            <a:r>
              <a:rPr lang="en-US" dirty="0"/>
              <a:t>log </a:t>
            </a:r>
            <a:r>
              <a:rPr lang="en-US" i="1" dirty="0"/>
              <a:t>P</a:t>
            </a:r>
            <a:r>
              <a:rPr lang="en-US" dirty="0"/>
              <a:t>(</a:t>
            </a:r>
            <a:r>
              <a:rPr lang="en-US" dirty="0">
                <a:latin typeface="Lucida Calligraphy" panose="03010101010101010101" pitchFamily="66" charset="0"/>
              </a:rPr>
              <a:t>D</a:t>
            </a:r>
            <a:r>
              <a:rPr lang="en-US" dirty="0"/>
              <a:t> : </a:t>
            </a:r>
            <a:r>
              <a:rPr lang="en-US" dirty="0">
                <a:latin typeface="Lucida Calligraphy" pitchFamily="66" charset="0"/>
              </a:rPr>
              <a:t>M</a:t>
            </a:r>
            <a:r>
              <a:rPr lang="en-US" dirty="0"/>
              <a:t>))</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25</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6" name="Object 5"/>
          <p:cNvGraphicFramePr>
            <a:graphicFrameLocks noChangeAspect="1"/>
          </p:cNvGraphicFramePr>
          <p:nvPr/>
        </p:nvGraphicFramePr>
        <p:xfrm>
          <a:off x="1676400" y="2514600"/>
          <a:ext cx="3109913" cy="771525"/>
        </p:xfrm>
        <a:graphic>
          <a:graphicData uri="http://schemas.openxmlformats.org/presentationml/2006/ole">
            <mc:AlternateContent xmlns:mc="http://schemas.openxmlformats.org/markup-compatibility/2006">
              <mc:Choice xmlns:v="urn:schemas-microsoft-com:vml" Requires="v">
                <p:oleObj name="Equation" r:id="rId3" imgW="1739880" imgH="431640" progId="Equation.DSMT4">
                  <p:embed/>
                </p:oleObj>
              </mc:Choice>
              <mc:Fallback>
                <p:oleObj name="Equation" r:id="rId3" imgW="1739880" imgH="431640" progId="Equation.DSMT4">
                  <p:embed/>
                  <p:pic>
                    <p:nvPicPr>
                      <p:cNvPr id="6" name="Object 5"/>
                      <p:cNvPicPr>
                        <a:picLocks noChangeAspect="1" noChangeArrowheads="1"/>
                      </p:cNvPicPr>
                      <p:nvPr/>
                    </p:nvPicPr>
                    <p:blipFill>
                      <a:blip r:embed="rId4"/>
                      <a:srcRect/>
                      <a:stretch>
                        <a:fillRect/>
                      </a:stretch>
                    </p:blipFill>
                    <p:spPr bwMode="auto">
                      <a:xfrm>
                        <a:off x="1676400" y="2514600"/>
                        <a:ext cx="3109913"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710969" y="4572000"/>
          <a:ext cx="3836988" cy="771525"/>
        </p:xfrm>
        <a:graphic>
          <a:graphicData uri="http://schemas.openxmlformats.org/presentationml/2006/ole">
            <mc:AlternateContent xmlns:mc="http://schemas.openxmlformats.org/markup-compatibility/2006">
              <mc:Choice xmlns:v="urn:schemas-microsoft-com:vml" Requires="v">
                <p:oleObj name="Equation" r:id="rId5" imgW="2145960" imgH="431640" progId="Equation.DSMT4">
                  <p:embed/>
                </p:oleObj>
              </mc:Choice>
              <mc:Fallback>
                <p:oleObj name="Equation" r:id="rId5" imgW="2145960" imgH="431640" progId="Equation.DSMT4">
                  <p:embed/>
                  <p:pic>
                    <p:nvPicPr>
                      <p:cNvPr id="7" name="Object 6"/>
                      <p:cNvPicPr>
                        <a:picLocks noChangeAspect="1" noChangeArrowheads="1"/>
                      </p:cNvPicPr>
                      <p:nvPr/>
                    </p:nvPicPr>
                    <p:blipFill>
                      <a:blip r:embed="rId6"/>
                      <a:srcRect/>
                      <a:stretch>
                        <a:fillRect/>
                      </a:stretch>
                    </p:blipFill>
                    <p:spPr bwMode="auto">
                      <a:xfrm>
                        <a:off x="1710969" y="4572000"/>
                        <a:ext cx="383698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283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prediction tasks</a:t>
            </a:r>
          </a:p>
        </p:txBody>
      </p:sp>
      <p:sp>
        <p:nvSpPr>
          <p:cNvPr id="3" name="Content Placeholder 2"/>
          <p:cNvSpPr>
            <a:spLocks noGrp="1"/>
          </p:cNvSpPr>
          <p:nvPr>
            <p:ph sz="quarter" idx="1"/>
          </p:nvPr>
        </p:nvSpPr>
        <p:spPr/>
        <p:txBody>
          <a:bodyPr/>
          <a:lstStyle/>
          <a:p>
            <a:r>
              <a:rPr lang="en-US" dirty="0"/>
              <a:t>We are interested in predicting a set of variables </a:t>
            </a:r>
            <a:r>
              <a:rPr lang="en-US" b="1" i="1" dirty="0"/>
              <a:t>Y</a:t>
            </a:r>
            <a:r>
              <a:rPr lang="en-US" dirty="0"/>
              <a:t> given another set </a:t>
            </a:r>
            <a:r>
              <a:rPr lang="en-US" b="1" i="1" dirty="0"/>
              <a:t>X</a:t>
            </a:r>
          </a:p>
          <a:p>
            <a:pPr lvl="1"/>
            <a:r>
              <a:rPr lang="en-US" dirty="0"/>
              <a:t>We are interested in </a:t>
            </a:r>
            <a:r>
              <a:rPr lang="en-US" i="1" dirty="0"/>
              <a:t>P</a:t>
            </a:r>
            <a:r>
              <a:rPr lang="en-US" dirty="0"/>
              <a:t>(</a:t>
            </a:r>
            <a:r>
              <a:rPr lang="en-US" b="1" i="1" dirty="0"/>
              <a:t>Y</a:t>
            </a:r>
            <a:r>
              <a:rPr lang="en-US" dirty="0"/>
              <a:t>|</a:t>
            </a:r>
            <a:r>
              <a:rPr lang="en-US" b="1" i="1" dirty="0"/>
              <a:t>X</a:t>
            </a:r>
            <a:r>
              <a:rPr lang="en-US" dirty="0"/>
              <a:t>)</a:t>
            </a:r>
          </a:p>
          <a:p>
            <a:pPr lvl="1"/>
            <a:r>
              <a:rPr lang="en-US" dirty="0"/>
              <a:t>E.g., conditional random fields</a:t>
            </a:r>
          </a:p>
          <a:p>
            <a:r>
              <a:rPr lang="en-US" dirty="0"/>
              <a:t>Expected conditional log-likelihood</a:t>
            </a:r>
          </a:p>
          <a:p>
            <a:endParaRPr lang="en-US" dirty="0"/>
          </a:p>
          <a:p>
            <a:endParaRPr lang="en-US" dirty="0"/>
          </a:p>
          <a:p>
            <a:r>
              <a:rPr lang="en-US" dirty="0"/>
              <a:t>Like log-likelihood, except, we don’t require our model to provide a distribution over only </a:t>
            </a:r>
            <a:r>
              <a:rPr lang="en-US" b="1" i="1" dirty="0"/>
              <a:t>X</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26</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6" name="Object 5"/>
          <p:cNvGraphicFramePr>
            <a:graphicFrameLocks noChangeAspect="1"/>
          </p:cNvGraphicFramePr>
          <p:nvPr/>
        </p:nvGraphicFramePr>
        <p:xfrm>
          <a:off x="1828800" y="3810000"/>
          <a:ext cx="3368675" cy="769938"/>
        </p:xfrm>
        <a:graphic>
          <a:graphicData uri="http://schemas.openxmlformats.org/presentationml/2006/ole">
            <mc:AlternateContent xmlns:mc="http://schemas.openxmlformats.org/markup-compatibility/2006">
              <mc:Choice xmlns:v="urn:schemas-microsoft-com:vml" Requires="v">
                <p:oleObj name="Equation" r:id="rId2" imgW="1333440" imgH="304560" progId="Equation.DSMT4">
                  <p:embed/>
                </p:oleObj>
              </mc:Choice>
              <mc:Fallback>
                <p:oleObj name="Equation" r:id="rId2" imgW="1333440" imgH="304560" progId="Equation.DSMT4">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00"/>
                        <a:ext cx="336867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discovery</a:t>
            </a:r>
          </a:p>
        </p:txBody>
      </p:sp>
      <p:sp>
        <p:nvSpPr>
          <p:cNvPr id="3" name="Content Placeholder 2"/>
          <p:cNvSpPr>
            <a:spLocks noGrp="1"/>
          </p:cNvSpPr>
          <p:nvPr>
            <p:ph sz="quarter" idx="1"/>
          </p:nvPr>
        </p:nvSpPr>
        <p:spPr/>
        <p:txBody>
          <a:bodyPr>
            <a:normAutofit/>
          </a:bodyPr>
          <a:lstStyle/>
          <a:p>
            <a:r>
              <a:rPr lang="en-US" dirty="0"/>
              <a:t>We would like to discover knowledge about </a:t>
            </a:r>
            <a:r>
              <a:rPr lang="en-US" i="1" dirty="0"/>
              <a:t>P</a:t>
            </a:r>
            <a:r>
              <a:rPr lang="en-US" dirty="0"/>
              <a:t>*</a:t>
            </a:r>
          </a:p>
          <a:p>
            <a:r>
              <a:rPr lang="en-US" dirty="0"/>
              <a:t>E.g.,</a:t>
            </a:r>
          </a:p>
          <a:p>
            <a:pPr lvl="1"/>
            <a:r>
              <a:rPr lang="en-US" dirty="0"/>
              <a:t>Direct and indirect dependencies</a:t>
            </a:r>
          </a:p>
          <a:p>
            <a:pPr lvl="1"/>
            <a:r>
              <a:rPr lang="en-US" dirty="0"/>
              <a:t>Nature of the dependencies (positive/negative correlation)</a:t>
            </a:r>
          </a:p>
          <a:p>
            <a:r>
              <a:rPr lang="en-US" dirty="0"/>
              <a:t>Goal is not to model just </a:t>
            </a:r>
            <a:r>
              <a:rPr lang="en-US" i="1" dirty="0"/>
              <a:t>P</a:t>
            </a:r>
            <a:r>
              <a:rPr lang="en-US" dirty="0"/>
              <a:t>* but it is to extract </a:t>
            </a:r>
            <a:r>
              <a:rPr lang="en-US" dirty="0">
                <a:latin typeface="Lucida Calligraphy" pitchFamily="66" charset="0"/>
              </a:rPr>
              <a:t>M</a:t>
            </a:r>
            <a:r>
              <a:rPr lang="en-US" dirty="0"/>
              <a:t>*</a:t>
            </a:r>
          </a:p>
          <a:p>
            <a:r>
              <a:rPr lang="en-US" dirty="0"/>
              <a:t>The correct model might not be identifiable</a:t>
            </a:r>
          </a:p>
          <a:p>
            <a:pPr lvl="1"/>
            <a:r>
              <a:rPr lang="en-US" dirty="0"/>
              <a:t>Remember that given a Bayesian network structure, there might be many I-Equivalent versions of it</a:t>
            </a:r>
          </a:p>
          <a:p>
            <a:r>
              <a:rPr lang="en-US" dirty="0"/>
              <a:t>Inferring weak edges requires a lot of data</a:t>
            </a:r>
          </a:p>
          <a:p>
            <a:r>
              <a:rPr lang="en-US" dirty="0"/>
              <a:t>Inferring the lack of edges requires a lot of data</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27</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as optimization</a:t>
            </a:r>
          </a:p>
        </p:txBody>
      </p:sp>
      <p:sp>
        <p:nvSpPr>
          <p:cNvPr id="3" name="Content Placeholder 2"/>
          <p:cNvSpPr>
            <a:spLocks noGrp="1"/>
          </p:cNvSpPr>
          <p:nvPr>
            <p:ph sz="quarter" idx="1"/>
          </p:nvPr>
        </p:nvSpPr>
        <p:spPr/>
        <p:txBody>
          <a:bodyPr/>
          <a:lstStyle/>
          <a:p>
            <a:r>
              <a:rPr lang="en-US" dirty="0"/>
              <a:t>We define a criterion that we want to optimize</a:t>
            </a:r>
          </a:p>
          <a:p>
            <a:pPr lvl="1"/>
            <a:r>
              <a:rPr lang="en-US" dirty="0"/>
              <a:t>Log-likelihood, conditional log-likelihood, etc.</a:t>
            </a:r>
          </a:p>
          <a:p>
            <a:r>
              <a:rPr lang="en-US" dirty="0"/>
              <a:t>We have a hypothesis space</a:t>
            </a:r>
          </a:p>
          <a:p>
            <a:pPr lvl="1"/>
            <a:r>
              <a:rPr lang="en-US" dirty="0"/>
              <a:t>A set of candidate models</a:t>
            </a:r>
          </a:p>
          <a:p>
            <a:r>
              <a:rPr lang="en-US" dirty="0"/>
              <a:t>An objective function</a:t>
            </a:r>
          </a:p>
          <a:p>
            <a:pPr lvl="1"/>
            <a:r>
              <a:rPr lang="en-US" dirty="0"/>
              <a:t>Quantifies our preferences over candidates</a:t>
            </a:r>
          </a:p>
          <a:p>
            <a:r>
              <a:rPr lang="en-US" dirty="0"/>
              <a:t>Learning = finding a high-scoring model within the hypothesis space</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28</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04269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risk</a:t>
            </a:r>
          </a:p>
        </p:txBody>
      </p:sp>
      <p:sp>
        <p:nvSpPr>
          <p:cNvPr id="3" name="Content Placeholder 2"/>
          <p:cNvSpPr>
            <a:spLocks noGrp="1"/>
          </p:cNvSpPr>
          <p:nvPr>
            <p:ph sz="quarter" idx="1"/>
          </p:nvPr>
        </p:nvSpPr>
        <p:spPr/>
        <p:txBody>
          <a:bodyPr/>
          <a:lstStyle/>
          <a:p>
            <a:r>
              <a:rPr lang="en-US" dirty="0"/>
              <a:t>We don’t have access to P*</a:t>
            </a:r>
          </a:p>
          <a:p>
            <a:r>
              <a:rPr lang="en-US" dirty="0"/>
              <a:t>We can instead construct an empirical distribution P</a:t>
            </a:r>
            <a:r>
              <a:rPr lang="en-US" dirty="0">
                <a:latin typeface="Arial"/>
                <a:cs typeface="Arial"/>
              </a:rPr>
              <a:t>̃</a:t>
            </a:r>
            <a:r>
              <a:rPr lang="en-US" dirty="0"/>
              <a:t> using the data training data </a:t>
            </a:r>
            <a:r>
              <a:rPr lang="en-US" dirty="0">
                <a:latin typeface="Lucida Calligraphy" panose="03010101010101010101" pitchFamily="66" charset="0"/>
              </a:rPr>
              <a:t>D</a:t>
            </a:r>
            <a:endParaRPr lang="en-US" i="1" dirty="0"/>
          </a:p>
          <a:p>
            <a:pPr lvl="1"/>
            <a:r>
              <a:rPr lang="en-US" dirty="0"/>
              <a:t>P</a:t>
            </a:r>
            <a:r>
              <a:rPr lang="en-US" dirty="0">
                <a:latin typeface="Arial"/>
                <a:cs typeface="Arial"/>
              </a:rPr>
              <a:t>̃</a:t>
            </a:r>
            <a:r>
              <a:rPr lang="en-US" dirty="0"/>
              <a:t>(</a:t>
            </a:r>
            <a:r>
              <a:rPr lang="en-US" i="1" dirty="0">
                <a:sym typeface="Symbol"/>
              </a:rPr>
              <a:t>x</a:t>
            </a:r>
            <a:r>
              <a:rPr lang="en-US" dirty="0"/>
              <a:t>) = Count(</a:t>
            </a:r>
            <a:r>
              <a:rPr lang="en-US" i="1" dirty="0" err="1">
                <a:sym typeface="Symbol"/>
              </a:rPr>
              <a:t>x</a:t>
            </a:r>
            <a:r>
              <a:rPr lang="en-US" dirty="0" err="1">
                <a:sym typeface="Symbol"/>
              </a:rPr>
              <a:t></a:t>
            </a:r>
            <a:r>
              <a:rPr lang="en-US" dirty="0" err="1">
                <a:latin typeface="Lucida Calligraphy" panose="03010101010101010101" pitchFamily="66" charset="0"/>
              </a:rPr>
              <a:t>D</a:t>
            </a:r>
            <a:r>
              <a:rPr lang="en-US" dirty="0"/>
              <a:t>) / |</a:t>
            </a:r>
            <a:r>
              <a:rPr lang="en-US" dirty="0">
                <a:latin typeface="Lucida Calligraphy" panose="03010101010101010101" pitchFamily="66" charset="0"/>
              </a:rPr>
              <a:t>D</a:t>
            </a:r>
            <a:r>
              <a:rPr lang="en-US" dirty="0"/>
              <a:t>|</a:t>
            </a:r>
          </a:p>
          <a:p>
            <a:r>
              <a:rPr lang="en-US" dirty="0"/>
              <a:t>Let’s analyze P</a:t>
            </a:r>
            <a:r>
              <a:rPr lang="en-US" dirty="0">
                <a:latin typeface="Arial"/>
                <a:cs typeface="Arial"/>
              </a:rPr>
              <a:t>̃</a:t>
            </a:r>
            <a:endParaRPr lang="en-US" dirty="0"/>
          </a:p>
          <a:p>
            <a:pPr lvl="1"/>
            <a:r>
              <a:rPr lang="en-US" dirty="0"/>
              <a:t>What’s good about it?</a:t>
            </a:r>
          </a:p>
          <a:p>
            <a:pPr lvl="2"/>
            <a:r>
              <a:rPr lang="en-US" dirty="0"/>
              <a:t>It is the distribution with the highest log-likelihood on </a:t>
            </a:r>
            <a:r>
              <a:rPr lang="en-US" dirty="0">
                <a:latin typeface="Lucida Calligraphy" panose="03010101010101010101" pitchFamily="66" charset="0"/>
              </a:rPr>
              <a:t>D</a:t>
            </a:r>
            <a:endParaRPr lang="en-US" i="1" dirty="0"/>
          </a:p>
          <a:p>
            <a:pPr lvl="3"/>
            <a:r>
              <a:rPr lang="en-US" dirty="0"/>
              <a:t>Make sure you see that</a:t>
            </a:r>
          </a:p>
          <a:p>
            <a:pPr lvl="1"/>
            <a:r>
              <a:rPr lang="en-US" dirty="0"/>
              <a:t>What’s wrong about it?</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29</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5633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Log-linear models – log-likelihood</a:t>
            </a:r>
          </a:p>
        </p:txBody>
      </p:sp>
      <p:sp>
        <p:nvSpPr>
          <p:cNvPr id="3" name="Content Placeholder 2"/>
          <p:cNvSpPr>
            <a:spLocks noGrp="1"/>
          </p:cNvSpPr>
          <p:nvPr>
            <p:ph sz="quarter" idx="1"/>
          </p:nvPr>
        </p:nvSpPr>
        <p:spPr/>
        <p:txBody>
          <a:bodyPr>
            <a:normAutofit/>
          </a:bodyPr>
          <a:lstStyle/>
          <a:p>
            <a:pPr>
              <a:spcBef>
                <a:spcPts val="1200"/>
              </a:spcBef>
              <a:spcAft>
                <a:spcPts val="1200"/>
              </a:spcAft>
            </a:pPr>
            <a:r>
              <a:rPr lang="en-US" sz="1800" dirty="0"/>
              <a:t>Given a domain </a:t>
            </a:r>
            <a:r>
              <a:rPr lang="en-US" sz="1800" dirty="0">
                <a:latin typeface="Lucida Calligraphy" pitchFamily="66" charset="0"/>
              </a:rPr>
              <a:t>X</a:t>
            </a:r>
            <a:r>
              <a:rPr lang="en-US" sz="1800" dirty="0"/>
              <a:t>={</a:t>
            </a:r>
            <a:r>
              <a:rPr lang="en-US" sz="1800" i="1" dirty="0"/>
              <a:t>X</a:t>
            </a:r>
            <a:r>
              <a:rPr lang="en-US" sz="1800" baseline="-25000" dirty="0"/>
              <a:t>1</a:t>
            </a:r>
            <a:r>
              <a:rPr lang="en-US" sz="1800" dirty="0"/>
              <a:t>, …, </a:t>
            </a:r>
            <a:r>
              <a:rPr lang="en-US" sz="1800" i="1" dirty="0" err="1"/>
              <a:t>X</a:t>
            </a:r>
            <a:r>
              <a:rPr lang="en-US" sz="1800" i="1" baseline="-25000" dirty="0" err="1"/>
              <a:t>n</a:t>
            </a:r>
            <a:r>
              <a:rPr lang="en-US" sz="1800" dirty="0"/>
              <a:t>} and a dataset </a:t>
            </a:r>
            <a:r>
              <a:rPr lang="en-US" sz="1800" dirty="0">
                <a:latin typeface="Lucida Calligraphy" pitchFamily="66" charset="0"/>
              </a:rPr>
              <a:t>D</a:t>
            </a:r>
            <a:r>
              <a:rPr lang="en-US" sz="1800" dirty="0"/>
              <a:t> = {</a:t>
            </a:r>
            <a:r>
              <a:rPr lang="en-US" sz="1800" dirty="0">
                <a:sym typeface="Symbol"/>
              </a:rPr>
              <a:t></a:t>
            </a:r>
            <a:r>
              <a:rPr lang="en-US" sz="1800" dirty="0"/>
              <a:t>[1], </a:t>
            </a:r>
            <a:r>
              <a:rPr lang="en-US" sz="1800" dirty="0">
                <a:sym typeface="Symbol"/>
              </a:rPr>
              <a:t></a:t>
            </a:r>
            <a:r>
              <a:rPr lang="en-US" sz="1800" dirty="0"/>
              <a:t>[2], …, </a:t>
            </a:r>
            <a:r>
              <a:rPr lang="en-US" sz="1800" dirty="0">
                <a:sym typeface="Symbol"/>
              </a:rPr>
              <a:t></a:t>
            </a:r>
            <a:r>
              <a:rPr lang="en-US" sz="1800" dirty="0"/>
              <a:t>[</a:t>
            </a:r>
            <a:r>
              <a:rPr lang="en-US" sz="1800" i="1" dirty="0"/>
              <a:t>M</a:t>
            </a:r>
            <a:r>
              <a:rPr lang="en-US" sz="1800" dirty="0"/>
              <a:t>]}, where </a:t>
            </a:r>
            <a:r>
              <a:rPr lang="en-US" sz="1800" dirty="0">
                <a:sym typeface="Symbol"/>
              </a:rPr>
              <a:t></a:t>
            </a:r>
            <a:r>
              <a:rPr lang="en-US" sz="1800" dirty="0"/>
              <a:t>[</a:t>
            </a:r>
            <a:r>
              <a:rPr lang="en-US" sz="1800" i="1" dirty="0" err="1"/>
              <a:t>i</a:t>
            </a:r>
            <a:r>
              <a:rPr lang="en-US" sz="1800" dirty="0"/>
              <a:t>] is an instance, i.e., a complete assignment to the variables </a:t>
            </a:r>
            <a:r>
              <a:rPr lang="en-US" sz="1800" dirty="0">
                <a:latin typeface="Lucida Calligraphy" pitchFamily="66" charset="0"/>
              </a:rPr>
              <a:t>X</a:t>
            </a:r>
            <a:endParaRPr lang="en-US" sz="1800" dirty="0"/>
          </a:p>
          <a:p>
            <a:pPr>
              <a:spcBef>
                <a:spcPts val="1200"/>
              </a:spcBef>
              <a:spcAft>
                <a:spcPts val="1200"/>
              </a:spcAft>
            </a:pPr>
            <a:r>
              <a:rPr lang="en-US" sz="1800" dirty="0"/>
              <a:t>The log-likelihood is</a:t>
            </a:r>
          </a:p>
          <a:p>
            <a:pPr>
              <a:spcBef>
                <a:spcPts val="1200"/>
              </a:spcBef>
              <a:spcAft>
                <a:spcPts val="1200"/>
              </a:spcAft>
            </a:pPr>
            <a:endParaRPr lang="en-US" sz="1800" dirty="0"/>
          </a:p>
          <a:p>
            <a:pPr>
              <a:spcBef>
                <a:spcPts val="1200"/>
              </a:spcBef>
              <a:spcAft>
                <a:spcPts val="1200"/>
              </a:spcAft>
            </a:pPr>
            <a:r>
              <a:rPr lang="en-US" sz="1800" dirty="0"/>
              <a:t>We are abusing the notation a little for clarity. The feature functions are defined over cliques, but here we passed them the whole instance. They just ignore the irrelevant portions of the instance</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3</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mc:AlternateContent xmlns:mc="http://schemas.openxmlformats.org/markup-compatibility/2006" xmlns:a14="http://schemas.microsoft.com/office/drawing/2010/main">
        <mc:Choice Requires="a14">
          <p:sp>
            <p:nvSpPr>
              <p:cNvPr id="6" name="Object 5"/>
              <p:cNvSpPr txBox="1"/>
              <p:nvPr/>
            </p:nvSpPr>
            <p:spPr bwMode="auto">
              <a:xfrm>
                <a:off x="1447800" y="2667000"/>
                <a:ext cx="4926013" cy="8366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𝑙</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𝐷</m:t>
                          </m:r>
                        </m:e>
                      </m:d>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𝑤</m:t>
                              </m:r>
                            </m:e>
                            <m:sub>
                              <m:r>
                                <a:rPr lang="en-US" i="1">
                                  <a:solidFill>
                                    <a:srgbClr val="000000"/>
                                  </a:solidFill>
                                  <a:latin typeface="Cambria Math" panose="02040503050406030204" pitchFamily="18" charset="0"/>
                                </a:rPr>
                                <m:t>𝑖</m:t>
                              </m:r>
                            </m:sub>
                          </m:sSub>
                          <m:d>
                            <m:dPr>
                              <m:ctrlPr>
                                <a:rPr lang="en-US" i="1">
                                  <a:solidFill>
                                    <a:srgbClr val="000000"/>
                                  </a:solidFill>
                                  <a:latin typeface="Cambria Math" panose="02040503050406030204" pitchFamily="18" charset="0"/>
                                </a:rPr>
                              </m:ctrlPr>
                            </m:dPr>
                            <m:e>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𝑚</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𝑓</m:t>
                                      </m:r>
                                    </m:e>
                                    <m:sub>
                                      <m:r>
                                        <a:rPr lang="en-US" i="1">
                                          <a:solidFill>
                                            <a:srgbClr val="000000"/>
                                          </a:solidFill>
                                          <a:latin typeface="Cambria Math" panose="02040503050406030204" pitchFamily="18" charset="0"/>
                                        </a:rPr>
                                        <m:t>𝑖</m:t>
                                      </m:r>
                                    </m:sub>
                                  </m:sSub>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𝜉</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m:t>
                                      </m:r>
                                    </m:e>
                                  </m:d>
                                </m:e>
                              </m:nary>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𝑀</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𝑍</m:t>
                              </m:r>
                            </m:e>
                          </m:func>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𝐰</m:t>
                              </m:r>
                            </m:e>
                          </m:d>
                        </m:e>
                      </m:nary>
                    </m:oMath>
                  </m:oMathPara>
                </a14:m>
                <a:endParaRPr lang="en-US"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1447800" y="2667000"/>
                <a:ext cx="4926013" cy="836613"/>
              </a:xfrm>
              <a:prstGeom prst="rect">
                <a:avLst/>
              </a:prstGeom>
              <a:blipFill>
                <a:blip r:embed="rId2"/>
                <a:stretch>
                  <a:fillRect t="-106061" b="-156061"/>
                </a:stretch>
              </a:blipFill>
            </p:spPr>
            <p:txBody>
              <a:bodyPr/>
              <a:lstStyle/>
              <a:p>
                <a:r>
                  <a:rPr lang="en-US">
                    <a:noFill/>
                  </a:rPr>
                  <a:t> </a:t>
                </a:r>
              </a:p>
            </p:txBody>
          </p:sp>
        </mc:Fallback>
      </mc:AlternateContent>
    </p:spTree>
    <p:extLst>
      <p:ext uri="{BB962C8B-B14F-4D97-AF65-F5344CB8AC3E}">
        <p14:creationId xmlns:p14="http://schemas.microsoft.com/office/powerpoint/2010/main" val="198240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Overfitting</a:t>
            </a:r>
            <a:r>
              <a:rPr lang="en-US" dirty="0"/>
              <a:t> / generalization</a:t>
            </a:r>
          </a:p>
        </p:txBody>
      </p:sp>
      <p:sp>
        <p:nvSpPr>
          <p:cNvPr id="3" name="Content Placeholder 2"/>
          <p:cNvSpPr>
            <a:spLocks noGrp="1"/>
          </p:cNvSpPr>
          <p:nvPr>
            <p:ph sz="quarter" idx="1"/>
          </p:nvPr>
        </p:nvSpPr>
        <p:spPr/>
        <p:txBody>
          <a:bodyPr/>
          <a:lstStyle/>
          <a:p>
            <a:r>
              <a:rPr lang="en-US" dirty="0"/>
              <a:t>P</a:t>
            </a:r>
            <a:r>
              <a:rPr lang="en-US" dirty="0">
                <a:latin typeface="Arial"/>
                <a:cs typeface="Arial"/>
              </a:rPr>
              <a:t>̃</a:t>
            </a:r>
            <a:r>
              <a:rPr lang="en-US" dirty="0"/>
              <a:t> </a:t>
            </a:r>
            <a:r>
              <a:rPr lang="en-US" i="1" dirty="0"/>
              <a:t>overfits</a:t>
            </a:r>
            <a:r>
              <a:rPr lang="en-US" dirty="0"/>
              <a:t> the data: it doesn’t capture the regularities, rather it captures every bit of detail</a:t>
            </a:r>
          </a:p>
          <a:p>
            <a:pPr lvl="1"/>
            <a:r>
              <a:rPr lang="en-US" dirty="0"/>
              <a:t>If we had an infinite mount of data (or close to it), then this would not be a problem, but</a:t>
            </a:r>
          </a:p>
          <a:p>
            <a:pPr lvl="1"/>
            <a:r>
              <a:rPr lang="en-US" dirty="0"/>
              <a:t>In limited data, the details can be accidental</a:t>
            </a:r>
          </a:p>
          <a:p>
            <a:r>
              <a:rPr lang="en-US" dirty="0"/>
              <a:t>We want our model to </a:t>
            </a:r>
            <a:r>
              <a:rPr lang="en-US" i="1" dirty="0"/>
              <a:t>generalize</a:t>
            </a:r>
            <a:r>
              <a:rPr lang="en-US" dirty="0"/>
              <a:t> instead</a:t>
            </a:r>
          </a:p>
          <a:p>
            <a:pPr lvl="1"/>
            <a:r>
              <a:rPr lang="en-US" dirty="0"/>
              <a:t>Be able to perform well with unseen data</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30</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317514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trade-off</a:t>
            </a:r>
          </a:p>
        </p:txBody>
      </p:sp>
      <p:sp>
        <p:nvSpPr>
          <p:cNvPr id="3" name="Content Placeholder 2"/>
          <p:cNvSpPr>
            <a:spLocks noGrp="1"/>
          </p:cNvSpPr>
          <p:nvPr>
            <p:ph sz="quarter" idx="1"/>
          </p:nvPr>
        </p:nvSpPr>
        <p:spPr/>
        <p:txBody>
          <a:bodyPr>
            <a:normAutofit/>
          </a:bodyPr>
          <a:lstStyle/>
          <a:p>
            <a:r>
              <a:rPr lang="en-US" dirty="0"/>
              <a:t>If we choose a simple hypothesis class</a:t>
            </a:r>
          </a:p>
          <a:p>
            <a:pPr lvl="1"/>
            <a:r>
              <a:rPr lang="en-US" dirty="0"/>
              <a:t>E.g., if we assume every variable is marginally independent, no matter how much data, we might not be able to capture P*</a:t>
            </a:r>
          </a:p>
          <a:p>
            <a:pPr lvl="1"/>
            <a:r>
              <a:rPr lang="en-US" dirty="0"/>
              <a:t>High </a:t>
            </a:r>
            <a:r>
              <a:rPr lang="en-US" i="1" dirty="0"/>
              <a:t>bias</a:t>
            </a:r>
          </a:p>
          <a:p>
            <a:r>
              <a:rPr lang="en-US" dirty="0"/>
              <a:t>If we choose a complex hypothesis class</a:t>
            </a:r>
          </a:p>
          <a:p>
            <a:pPr lvl="1"/>
            <a:r>
              <a:rPr lang="en-US" dirty="0"/>
              <a:t>E.g., if we assume every variable is connected to every other variable, then there won’t be enough data to estimate the parameters correctly. Moreover, the estimated parameters will vary drastically if the training data is only slightly different</a:t>
            </a:r>
          </a:p>
          <a:p>
            <a:pPr lvl="1"/>
            <a:r>
              <a:rPr lang="en-US" dirty="0"/>
              <a:t>High </a:t>
            </a:r>
            <a:r>
              <a:rPr lang="en-US" i="1" dirty="0"/>
              <a:t>variance</a:t>
            </a:r>
          </a:p>
          <a:p>
            <a:r>
              <a:rPr lang="en-US" dirty="0"/>
              <a:t>We need to strike a balance between </a:t>
            </a:r>
            <a:r>
              <a:rPr lang="en-US" i="1" dirty="0"/>
              <a:t>bias</a:t>
            </a:r>
            <a:r>
              <a:rPr lang="en-US" dirty="0"/>
              <a:t> and </a:t>
            </a:r>
            <a:r>
              <a:rPr lang="en-US" i="1" dirty="0"/>
              <a:t>variance</a:t>
            </a:r>
            <a:r>
              <a:rPr lang="en-US" dirty="0"/>
              <a:t> to achieve better </a:t>
            </a:r>
            <a:r>
              <a:rPr lang="en-US" i="1" dirty="0"/>
              <a:t>generalization</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31</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8135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Curve Fitting</a:t>
            </a:r>
          </a:p>
        </p:txBody>
      </p:sp>
      <p:sp>
        <p:nvSpPr>
          <p:cNvPr id="465923" name="Rectangle 3" descr="Rectangle: Click to edit Master text styles&#10;Second level&#10;Third level&#10;Fourth level&#10;Fifth level"/>
          <p:cNvSpPr>
            <a:spLocks noGrp="1" noChangeArrowheads="1"/>
          </p:cNvSpPr>
          <p:nvPr>
            <p:ph type="body" idx="1"/>
          </p:nvPr>
        </p:nvSpPr>
        <p:spPr/>
        <p:txBody>
          <a:bodyPr/>
          <a:lstStyle/>
          <a:p>
            <a:endParaRPr lang="en-US"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BB5E19-F10A-4C2F-BF6F-11C513378A2E}" type="slidenum">
              <a:rPr lang="en-US" smtClean="0"/>
              <a:pPr/>
              <a:t>32</a:t>
            </a:fld>
            <a:endParaRPr lang="en-US"/>
          </a:p>
        </p:txBody>
      </p:sp>
      <p:pic>
        <p:nvPicPr>
          <p:cNvPr id="465924" name="Picture 4" descr="curve-fitting1c"/>
          <p:cNvPicPr>
            <a:picLocks noChangeAspect="1" noChangeArrowheads="1"/>
          </p:cNvPicPr>
          <p:nvPr/>
        </p:nvPicPr>
        <p:blipFill>
          <a:blip r:embed="rId2" cstate="print"/>
          <a:srcRect/>
          <a:stretch>
            <a:fillRect/>
          </a:stretch>
        </p:blipFill>
        <p:spPr bwMode="auto">
          <a:xfrm>
            <a:off x="2209800" y="3470275"/>
            <a:ext cx="3810000" cy="2930525"/>
          </a:xfrm>
          <a:prstGeom prst="rect">
            <a:avLst/>
          </a:prstGeom>
          <a:noFill/>
        </p:spPr>
      </p:pic>
      <p:sp>
        <p:nvSpPr>
          <p:cNvPr id="2" name="Footer Placeholder 1">
            <a:extLst>
              <a:ext uri="{FF2B5EF4-FFF2-40B4-BE49-F238E27FC236}">
                <a16:creationId xmlns:a16="http://schemas.microsoft.com/office/drawing/2014/main" id="{3646F077-8808-4F6D-89B0-9210EF462353}"/>
              </a:ext>
            </a:extLst>
          </p:cNvPr>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66553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dirty="0"/>
              <a:t>Curve Fitting</a:t>
            </a:r>
          </a:p>
        </p:txBody>
      </p:sp>
      <p:sp>
        <p:nvSpPr>
          <p:cNvPr id="466947" name="Rectangle 3" descr="Rectangle: Click to edit Master text styles&#10;Second level&#10;Third level&#10;Fourth level&#10;Fifth level"/>
          <p:cNvSpPr>
            <a:spLocks noGrp="1" noChangeArrowheads="1"/>
          </p:cNvSpPr>
          <p:nvPr>
            <p:ph type="body" idx="1"/>
          </p:nvPr>
        </p:nvSpPr>
        <p:spPr/>
        <p:txBody>
          <a:bodyPr/>
          <a:lstStyle/>
          <a:p>
            <a:endParaRPr lang="en-US"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BB5E19-F10A-4C2F-BF6F-11C513378A2E}" type="slidenum">
              <a:rPr lang="en-US" smtClean="0"/>
              <a:pPr/>
              <a:t>33</a:t>
            </a:fld>
            <a:endParaRPr lang="en-US"/>
          </a:p>
        </p:txBody>
      </p:sp>
      <p:pic>
        <p:nvPicPr>
          <p:cNvPr id="466948" name="Picture 4" descr="curve-fitting2c"/>
          <p:cNvPicPr>
            <a:picLocks noChangeAspect="1" noChangeArrowheads="1"/>
          </p:cNvPicPr>
          <p:nvPr/>
        </p:nvPicPr>
        <p:blipFill>
          <a:blip r:embed="rId2" cstate="print"/>
          <a:srcRect/>
          <a:stretch>
            <a:fillRect/>
          </a:stretch>
        </p:blipFill>
        <p:spPr bwMode="auto">
          <a:xfrm>
            <a:off x="2209800" y="3471862"/>
            <a:ext cx="3810000" cy="2928938"/>
          </a:xfrm>
          <a:prstGeom prst="rect">
            <a:avLst/>
          </a:prstGeom>
          <a:noFill/>
        </p:spPr>
      </p:pic>
      <p:sp>
        <p:nvSpPr>
          <p:cNvPr id="2" name="Footer Placeholder 1">
            <a:extLst>
              <a:ext uri="{FF2B5EF4-FFF2-40B4-BE49-F238E27FC236}">
                <a16:creationId xmlns:a16="http://schemas.microsoft.com/office/drawing/2014/main" id="{29E2F48C-5FA4-49F1-855A-DF189318AA7A}"/>
              </a:ext>
            </a:extLst>
          </p:cNvPr>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63072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dirty="0"/>
              <a:t>Curve Fitting</a:t>
            </a:r>
          </a:p>
        </p:txBody>
      </p:sp>
      <p:sp>
        <p:nvSpPr>
          <p:cNvPr id="467971" name="Rectangle 3" descr="Rectangle: Click to edit Master text styles&#10;Second level&#10;Third level&#10;Fourth level&#10;Fifth level"/>
          <p:cNvSpPr>
            <a:spLocks noGrp="1" noChangeArrowheads="1"/>
          </p:cNvSpPr>
          <p:nvPr>
            <p:ph type="body" idx="1"/>
          </p:nvPr>
        </p:nvSpPr>
        <p:spPr/>
        <p:txBody>
          <a:bodyPr/>
          <a:lstStyle/>
          <a:p>
            <a:endParaRPr lang="en-US"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BB5E19-F10A-4C2F-BF6F-11C513378A2E}" type="slidenum">
              <a:rPr lang="en-US" smtClean="0"/>
              <a:pPr/>
              <a:t>34</a:t>
            </a:fld>
            <a:endParaRPr lang="en-US"/>
          </a:p>
        </p:txBody>
      </p:sp>
      <p:pic>
        <p:nvPicPr>
          <p:cNvPr id="467972" name="Picture 4" descr="curve-fitting3c"/>
          <p:cNvPicPr>
            <a:picLocks noChangeAspect="1" noChangeArrowheads="1"/>
          </p:cNvPicPr>
          <p:nvPr/>
        </p:nvPicPr>
        <p:blipFill>
          <a:blip r:embed="rId2" cstate="print"/>
          <a:srcRect/>
          <a:stretch>
            <a:fillRect/>
          </a:stretch>
        </p:blipFill>
        <p:spPr bwMode="auto">
          <a:xfrm>
            <a:off x="2209800" y="3471862"/>
            <a:ext cx="3810000" cy="2928938"/>
          </a:xfrm>
          <a:prstGeom prst="rect">
            <a:avLst/>
          </a:prstGeom>
          <a:noFill/>
        </p:spPr>
      </p:pic>
      <p:sp>
        <p:nvSpPr>
          <p:cNvPr id="2" name="Footer Placeholder 1">
            <a:extLst>
              <a:ext uri="{FF2B5EF4-FFF2-40B4-BE49-F238E27FC236}">
                <a16:creationId xmlns:a16="http://schemas.microsoft.com/office/drawing/2014/main" id="{B45221AB-99BE-40F8-B56D-6277B48B8DA0}"/>
              </a:ext>
            </a:extLst>
          </p:cNvPr>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30529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dirty="0"/>
              <a:t>Curve Fitting</a:t>
            </a:r>
          </a:p>
        </p:txBody>
      </p:sp>
      <p:sp>
        <p:nvSpPr>
          <p:cNvPr id="468995" name="Rectangle 3" descr="Rectangle: Click to edit Master text styles&#10;Second level&#10;Third level&#10;Fourth level&#10;Fifth level"/>
          <p:cNvSpPr>
            <a:spLocks noGrp="1" noChangeArrowheads="1"/>
          </p:cNvSpPr>
          <p:nvPr>
            <p:ph type="body" idx="1"/>
          </p:nvPr>
        </p:nvSpPr>
        <p:spPr/>
        <p:txBody>
          <a:bodyPr/>
          <a:lstStyle/>
          <a:p>
            <a:endParaRPr lang="en-US" dirty="0"/>
          </a:p>
        </p:txBody>
      </p:sp>
      <p:sp>
        <p:nvSpPr>
          <p:cNvPr id="7" name="Slide Number Placeholder 6"/>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BB5E19-F10A-4C2F-BF6F-11C513378A2E}" type="slidenum">
              <a:rPr lang="en-US" smtClean="0"/>
              <a:pPr/>
              <a:t>35</a:t>
            </a:fld>
            <a:endParaRPr lang="en-US"/>
          </a:p>
        </p:txBody>
      </p:sp>
      <p:pic>
        <p:nvPicPr>
          <p:cNvPr id="468996" name="Picture 4" descr="curve-fitting4c"/>
          <p:cNvPicPr>
            <a:picLocks noChangeAspect="1" noChangeArrowheads="1"/>
          </p:cNvPicPr>
          <p:nvPr/>
        </p:nvPicPr>
        <p:blipFill>
          <a:blip r:embed="rId2" cstate="print"/>
          <a:srcRect/>
          <a:stretch>
            <a:fillRect/>
          </a:stretch>
        </p:blipFill>
        <p:spPr bwMode="auto">
          <a:xfrm>
            <a:off x="2209800" y="3522662"/>
            <a:ext cx="3429000" cy="2954338"/>
          </a:xfrm>
          <a:prstGeom prst="rect">
            <a:avLst/>
          </a:prstGeom>
          <a:noFill/>
        </p:spPr>
      </p:pic>
      <p:sp>
        <p:nvSpPr>
          <p:cNvPr id="2" name="Footer Placeholder 1">
            <a:extLst>
              <a:ext uri="{FF2B5EF4-FFF2-40B4-BE49-F238E27FC236}">
                <a16:creationId xmlns:a16="http://schemas.microsoft.com/office/drawing/2014/main" id="{72449E88-8FBC-4E99-AD3C-D987F78A0870}"/>
              </a:ext>
            </a:extLst>
          </p:cNvPr>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067158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dirty="0"/>
              <a:t>Curve Fitting</a:t>
            </a:r>
          </a:p>
        </p:txBody>
      </p:sp>
      <p:sp>
        <p:nvSpPr>
          <p:cNvPr id="468995" name="Rectangle 3" descr="Rectangle: Click to edit Master text styles&#10;Second level&#10;Third level&#10;Fourth level&#10;Fifth level"/>
          <p:cNvSpPr>
            <a:spLocks noGrp="1" noChangeArrowheads="1"/>
          </p:cNvSpPr>
          <p:nvPr>
            <p:ph type="body" idx="1"/>
          </p:nvPr>
        </p:nvSpPr>
        <p:spPr/>
        <p:txBody>
          <a:bodyPr/>
          <a:lstStyle/>
          <a:p>
            <a:endParaRPr lang="en-US" dirty="0"/>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BB5E19-F10A-4C2F-BF6F-11C513378A2E}" type="slidenum">
              <a:rPr lang="en-US" smtClean="0"/>
              <a:pPr/>
              <a:t>36</a:t>
            </a:fld>
            <a:endParaRPr lang="en-US"/>
          </a:p>
        </p:txBody>
      </p:sp>
      <p:pic>
        <p:nvPicPr>
          <p:cNvPr id="5" name="Picture 2" descr="curve-fitting5c"/>
          <p:cNvPicPr>
            <a:picLocks noChangeAspect="1" noChangeArrowheads="1"/>
          </p:cNvPicPr>
          <p:nvPr/>
        </p:nvPicPr>
        <p:blipFill>
          <a:blip r:embed="rId2" cstate="print"/>
          <a:srcRect/>
          <a:stretch>
            <a:fillRect/>
          </a:stretch>
        </p:blipFill>
        <p:spPr bwMode="auto">
          <a:xfrm>
            <a:off x="2209800" y="3505200"/>
            <a:ext cx="3429000" cy="2954338"/>
          </a:xfrm>
          <a:prstGeom prst="rect">
            <a:avLst/>
          </a:prstGeom>
          <a:noFill/>
        </p:spPr>
      </p:pic>
      <p:sp>
        <p:nvSpPr>
          <p:cNvPr id="2" name="Footer Placeholder 1">
            <a:extLst>
              <a:ext uri="{FF2B5EF4-FFF2-40B4-BE49-F238E27FC236}">
                <a16:creationId xmlns:a16="http://schemas.microsoft.com/office/drawing/2014/main" id="{91931243-76A1-438F-9179-A13173DB293E}"/>
              </a:ext>
            </a:extLst>
          </p:cNvPr>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374997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Generalization performance</a:t>
            </a:r>
          </a:p>
        </p:txBody>
      </p:sp>
      <p:sp>
        <p:nvSpPr>
          <p:cNvPr id="3" name="Content Placeholder 2"/>
          <p:cNvSpPr>
            <a:spLocks noGrp="1"/>
          </p:cNvSpPr>
          <p:nvPr>
            <p:ph sz="quarter" idx="1"/>
          </p:nvPr>
        </p:nvSpPr>
        <p:spPr/>
        <p:txBody>
          <a:bodyPr/>
          <a:lstStyle/>
          <a:p>
            <a:r>
              <a:rPr lang="en-US" dirty="0"/>
              <a:t>Hold-out testing</a:t>
            </a:r>
          </a:p>
          <a:p>
            <a:pPr lvl="1"/>
            <a:r>
              <a:rPr lang="en-US" dirty="0"/>
              <a:t>Split the data into training set and test set</a:t>
            </a:r>
          </a:p>
          <a:p>
            <a:pPr lvl="1"/>
            <a:r>
              <a:rPr lang="en-US" dirty="0"/>
              <a:t>Learn on the training set, evaluate on the test set</a:t>
            </a:r>
          </a:p>
          <a:p>
            <a:pPr lvl="1"/>
            <a:r>
              <a:rPr lang="en-US" dirty="0"/>
              <a:t>Need large data</a:t>
            </a:r>
          </a:p>
          <a:p>
            <a:r>
              <a:rPr lang="en-US" dirty="0"/>
              <a:t>Cross-validation</a:t>
            </a:r>
          </a:p>
          <a:p>
            <a:pPr lvl="1"/>
            <a:r>
              <a:rPr lang="en-US" dirty="0"/>
              <a:t>Split the data into </a:t>
            </a:r>
            <a:r>
              <a:rPr lang="en-US" i="1" dirty="0"/>
              <a:t>k </a:t>
            </a:r>
            <a:r>
              <a:rPr lang="en-US" dirty="0"/>
              <a:t>parts</a:t>
            </a:r>
          </a:p>
          <a:p>
            <a:pPr lvl="1"/>
            <a:r>
              <a:rPr lang="en-US" dirty="0"/>
              <a:t>Withhold </a:t>
            </a:r>
            <a:r>
              <a:rPr lang="en-US" i="1" dirty="0" err="1"/>
              <a:t>i</a:t>
            </a:r>
            <a:r>
              <a:rPr lang="en-US" dirty="0" err="1"/>
              <a:t>-th</a:t>
            </a:r>
            <a:r>
              <a:rPr lang="en-US" dirty="0"/>
              <a:t> partition and train model on the rest of the data</a:t>
            </a:r>
          </a:p>
          <a:p>
            <a:pPr lvl="1"/>
            <a:r>
              <a:rPr lang="en-US" dirty="0"/>
              <a:t>Test on </a:t>
            </a:r>
            <a:r>
              <a:rPr lang="en-US" i="1" dirty="0" err="1"/>
              <a:t>i</a:t>
            </a:r>
            <a:r>
              <a:rPr lang="en-US" dirty="0" err="1"/>
              <a:t>-th</a:t>
            </a:r>
            <a:r>
              <a:rPr lang="en-US" dirty="0"/>
              <a:t> partition</a:t>
            </a:r>
          </a:p>
          <a:p>
            <a:r>
              <a:rPr lang="en-US" dirty="0"/>
              <a:t>Nested cross-validation</a:t>
            </a:r>
          </a:p>
          <a:p>
            <a:pPr lvl="1"/>
            <a:r>
              <a:rPr lang="en-US" dirty="0"/>
              <a:t>Necessary to avoid overfitting when tuning model’s parameters</a:t>
            </a:r>
          </a:p>
          <a:p>
            <a:pPr lvl="1"/>
            <a:endParaRPr lang="en-US" i="1" dirty="0"/>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37</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309233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 of </a:t>
            </a:r>
            <a:r>
              <a:rPr lang="en-US" i="1" cap="none" dirty="0"/>
              <a:t>l</a:t>
            </a:r>
            <a:r>
              <a:rPr lang="en-US" dirty="0"/>
              <a:t>(</a:t>
            </a:r>
            <a:r>
              <a:rPr lang="en-US" b="1" cap="none" dirty="0"/>
              <a:t>w</a:t>
            </a:r>
            <a:r>
              <a:rPr lang="en-US" dirty="0"/>
              <a:t>:</a:t>
            </a:r>
            <a:r>
              <a:rPr lang="en-US" i="1" dirty="0"/>
              <a:t>d</a:t>
            </a:r>
            <a:r>
              <a:rPr lang="en-US" dirty="0"/>
              <a:t>)/</a:t>
            </a:r>
            <a:r>
              <a:rPr lang="en-US" i="1" dirty="0"/>
              <a:t>m </a:t>
            </a:r>
            <a:r>
              <a:rPr lang="en-US" dirty="0" err="1"/>
              <a:t>wrt</a:t>
            </a:r>
            <a:r>
              <a:rPr lang="en-US" dirty="0"/>
              <a:t> to</a:t>
            </a:r>
            <a:r>
              <a:rPr lang="en-US" i="1" dirty="0"/>
              <a:t> </a:t>
            </a:r>
            <a:r>
              <a:rPr lang="en-US" i="1" cap="none" dirty="0"/>
              <a:t>w</a:t>
            </a:r>
            <a:r>
              <a:rPr lang="en-US" i="1" cap="none" baseline="-25000" dirty="0"/>
              <a:t>i</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4</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mc:AlternateContent xmlns:mc="http://schemas.openxmlformats.org/markup-compatibility/2006" xmlns:a14="http://schemas.microsoft.com/office/drawing/2010/main">
        <mc:Choice Requires="a14">
          <p:sp>
            <p:nvSpPr>
              <p:cNvPr id="3076" name="Object 4"/>
              <p:cNvSpPr txBox="1">
                <a:spLocks noGrp="1"/>
              </p:cNvSpPr>
              <p:nvPr>
                <p:ph sz="quarter" idx="1"/>
              </p:nvPr>
            </p:nvSpPr>
            <p:spPr bwMode="auto">
              <a:xfrm>
                <a:off x="1066800" y="2057400"/>
                <a:ext cx="6818313" cy="1371600"/>
              </a:xfrm>
              <a:prstGeom prst="rect">
                <a:avLst/>
              </a:prstGeom>
              <a:noFill/>
            </p:spPr>
            <p:txBody>
              <a:bodyPr>
                <a:normAutofit/>
              </a:bodyPr>
              <a:lstStyle/>
              <a:p>
                <a:pPr>
                  <a:buNone/>
                </a:pPr>
                <a14:m>
                  <m:oMathPara xmlns:m="http://schemas.openxmlformats.org/officeDocument/2006/math">
                    <m:oMathParaPr>
                      <m:jc m:val="left"/>
                    </m:oMathParaPr>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m:t>
                          </m:r>
                        </m:num>
                        <m:den>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𝑤</m:t>
                              </m:r>
                            </m:e>
                            <m:sub>
                              <m:r>
                                <a:rPr lang="en-US" sz="3200" i="1">
                                  <a:solidFill>
                                    <a:srgbClr val="000000"/>
                                  </a:solidFill>
                                  <a:latin typeface="Cambria Math" panose="02040503050406030204" pitchFamily="18" charset="0"/>
                                </a:rPr>
                                <m:t>𝑖</m:t>
                              </m:r>
                            </m:sub>
                          </m:sSub>
                        </m:den>
                      </m:f>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1</m:t>
                          </m:r>
                        </m:num>
                        <m:den>
                          <m:r>
                            <a:rPr lang="en-US" sz="3200" i="1">
                              <a:solidFill>
                                <a:srgbClr val="000000"/>
                              </a:solidFill>
                              <a:latin typeface="Cambria Math" panose="02040503050406030204" pitchFamily="18" charset="0"/>
                            </a:rPr>
                            <m:t>𝑀</m:t>
                          </m:r>
                        </m:den>
                      </m:f>
                      <m:r>
                        <a:rPr lang="en-US" sz="3200" i="1">
                          <a:solidFill>
                            <a:srgbClr val="000000"/>
                          </a:solidFill>
                          <a:latin typeface="Cambria Math" panose="02040503050406030204" pitchFamily="18" charset="0"/>
                        </a:rPr>
                        <m:t>𝑙</m:t>
                      </m:r>
                      <m:d>
                        <m:dPr>
                          <m:ctrlPr>
                            <a:rPr lang="en-US" sz="3200" i="1">
                              <a:solidFill>
                                <a:srgbClr val="000000"/>
                              </a:solidFill>
                              <a:latin typeface="Cambria Math" panose="02040503050406030204" pitchFamily="18" charset="0"/>
                            </a:rPr>
                          </m:ctrlPr>
                        </m:dPr>
                        <m:e>
                          <m:r>
                            <a:rPr lang="en-US" sz="3200" i="1">
                              <a:solidFill>
                                <a:srgbClr val="000000"/>
                              </a:solidFill>
                              <a:latin typeface="Cambria Math" panose="02040503050406030204" pitchFamily="18" charset="0"/>
                            </a:rPr>
                            <m:t>𝐰</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𝐷</m:t>
                          </m:r>
                        </m:e>
                      </m:d>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𝐄</m:t>
                          </m:r>
                        </m:e>
                        <m:sub>
                          <m:r>
                            <a:rPr lang="en-US" sz="3200" i="1">
                              <a:solidFill>
                                <a:srgbClr val="000000"/>
                              </a:solidFill>
                              <a:latin typeface="Cambria Math" panose="02040503050406030204" pitchFamily="18" charset="0"/>
                            </a:rPr>
                            <m:t>𝐰</m:t>
                          </m:r>
                        </m:sub>
                      </m:sSub>
                      <m:d>
                        <m:dPr>
                          <m:begChr m:val="["/>
                          <m:endChr m:val="]"/>
                          <m:ctrlPr>
                            <a:rPr lang="en-US" sz="3200" i="1">
                              <a:solidFill>
                                <a:srgbClr val="000000"/>
                              </a:solidFill>
                              <a:latin typeface="Cambria Math" panose="02040503050406030204" pitchFamily="18" charset="0"/>
                            </a:rPr>
                          </m:ctrlPr>
                        </m:dPr>
                        <m:e>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𝑓</m:t>
                              </m:r>
                            </m:e>
                            <m:sub>
                              <m:r>
                                <a:rPr lang="en-US" sz="3200" i="1">
                                  <a:solidFill>
                                    <a:srgbClr val="000000"/>
                                  </a:solidFill>
                                  <a:latin typeface="Cambria Math" panose="02040503050406030204" pitchFamily="18" charset="0"/>
                                </a:rPr>
                                <m:t>𝑖</m:t>
                              </m:r>
                            </m:sub>
                          </m:sSub>
                        </m:e>
                      </m:d>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𝐄</m:t>
                          </m:r>
                        </m:e>
                        <m:sub>
                          <m:r>
                            <a:rPr lang="en-US" sz="3200" b="0" i="1" smtClean="0">
                              <a:solidFill>
                                <a:srgbClr val="000000"/>
                              </a:solidFill>
                              <a:latin typeface="Cambria Math" panose="02040503050406030204" pitchFamily="18" charset="0"/>
                            </a:rPr>
                            <m:t>𝐷</m:t>
                          </m:r>
                        </m:sub>
                      </m:sSub>
                      <m:d>
                        <m:dPr>
                          <m:begChr m:val="["/>
                          <m:endChr m:val="]"/>
                          <m:ctrlPr>
                            <a:rPr lang="en-US" sz="3200" i="1">
                              <a:solidFill>
                                <a:srgbClr val="000000"/>
                              </a:solidFill>
                              <a:latin typeface="Cambria Math" panose="02040503050406030204" pitchFamily="18" charset="0"/>
                            </a:rPr>
                          </m:ctrlPr>
                        </m:dPr>
                        <m:e>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𝑓</m:t>
                              </m:r>
                            </m:e>
                            <m:sub>
                              <m:r>
                                <a:rPr lang="en-US" sz="3200" i="1">
                                  <a:solidFill>
                                    <a:srgbClr val="000000"/>
                                  </a:solidFill>
                                  <a:latin typeface="Cambria Math" panose="02040503050406030204" pitchFamily="18" charset="0"/>
                                </a:rPr>
                                <m:t>𝑖</m:t>
                              </m:r>
                            </m:sub>
                          </m:sSub>
                        </m:e>
                      </m:d>
                    </m:oMath>
                  </m:oMathPara>
                </a14:m>
                <a:endParaRPr lang="en-US" dirty="0"/>
              </a:p>
            </p:txBody>
          </p:sp>
        </mc:Choice>
        <mc:Fallback xmlns="">
          <p:sp>
            <p:nvSpPr>
              <p:cNvPr id="3076" name="Object 4"/>
              <p:cNvSpPr txBox="1">
                <a:spLocks noRot="1" noChangeAspect="1" noMove="1" noResize="1" noEditPoints="1" noAdjustHandles="1" noChangeArrowheads="1" noChangeShapeType="1" noTextEdit="1"/>
              </p:cNvSpPr>
              <p:nvPr>
                <p:ph sz="quarter" idx="1"/>
              </p:nvPr>
            </p:nvSpPr>
            <p:spPr bwMode="auto">
              <a:xfrm>
                <a:off x="1066800" y="2057400"/>
                <a:ext cx="6818313" cy="1371600"/>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3505200" y="3886200"/>
            <a:ext cx="1664238" cy="369332"/>
          </a:xfrm>
          <a:prstGeom prst="rect">
            <a:avLst/>
          </a:prstGeom>
          <a:noFill/>
        </p:spPr>
        <p:txBody>
          <a:bodyPr wrap="none" rtlCol="0">
            <a:spAutoFit/>
          </a:bodyPr>
          <a:lstStyle/>
          <a:p>
            <a:r>
              <a:rPr lang="en-US" dirty="0">
                <a:solidFill>
                  <a:srgbClr val="FF0000"/>
                </a:solidFill>
                <a:latin typeface="Comic Sans MS" pitchFamily="66" charset="0"/>
              </a:rPr>
              <a:t>Let’s prove it.</a:t>
            </a:r>
          </a:p>
        </p:txBody>
      </p:sp>
    </p:spTree>
    <p:extLst>
      <p:ext uri="{BB962C8B-B14F-4D97-AF65-F5344CB8AC3E}">
        <p14:creationId xmlns:p14="http://schemas.microsoft.com/office/powerpoint/2010/main" val="78467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a:t>E</a:t>
            </a:r>
            <a:r>
              <a:rPr lang="en-US" b="1" cap="none" baseline="-25000" dirty="0" err="1"/>
              <a:t>w</a:t>
            </a:r>
            <a:r>
              <a:rPr lang="en-US" cap="none" dirty="0"/>
              <a:t>[</a:t>
            </a:r>
            <a:r>
              <a:rPr lang="en-US" i="1" cap="none" dirty="0"/>
              <a:t>f</a:t>
            </a:r>
            <a:r>
              <a:rPr lang="en-US" i="1" cap="none" baseline="-25000" dirty="0"/>
              <a:t>i</a:t>
            </a:r>
            <a:r>
              <a:rPr lang="en-US" cap="none" dirty="0"/>
              <a:t>] – </a:t>
            </a:r>
            <a:r>
              <a:rPr lang="en-US" b="1" cap="none" dirty="0"/>
              <a:t>E</a:t>
            </a:r>
            <a:r>
              <a:rPr lang="en-US" i="1" cap="none" baseline="-25000" dirty="0"/>
              <a:t>D</a:t>
            </a:r>
            <a:r>
              <a:rPr lang="en-US" cap="none" dirty="0"/>
              <a:t>[</a:t>
            </a:r>
            <a:r>
              <a:rPr lang="en-US" i="1" cap="none" dirty="0"/>
              <a:t>f</a:t>
            </a:r>
            <a:r>
              <a:rPr lang="en-US" i="1" cap="none" baseline="-25000" dirty="0"/>
              <a:t>i</a:t>
            </a:r>
            <a:r>
              <a:rPr lang="en-US" cap="none" dirty="0"/>
              <a:t>]</a:t>
            </a:r>
          </a:p>
        </p:txBody>
      </p:sp>
      <p:sp>
        <p:nvSpPr>
          <p:cNvPr id="3" name="Content Placeholder 2"/>
          <p:cNvSpPr>
            <a:spLocks noGrp="1"/>
          </p:cNvSpPr>
          <p:nvPr>
            <p:ph sz="quarter" idx="1"/>
          </p:nvPr>
        </p:nvSpPr>
        <p:spPr/>
        <p:txBody>
          <a:bodyPr>
            <a:normAutofit lnSpcReduction="10000"/>
          </a:bodyPr>
          <a:lstStyle/>
          <a:p>
            <a:r>
              <a:rPr lang="en-US" b="1" dirty="0"/>
              <a:t>E</a:t>
            </a:r>
            <a:r>
              <a:rPr lang="en-US" i="1" baseline="-25000" dirty="0"/>
              <a:t>D</a:t>
            </a:r>
            <a:r>
              <a:rPr lang="en-US" dirty="0"/>
              <a:t>[</a:t>
            </a:r>
            <a:r>
              <a:rPr lang="en-US" i="1" dirty="0" err="1"/>
              <a:t>f</a:t>
            </a:r>
            <a:r>
              <a:rPr lang="en-US" i="1" baseline="-25000" dirty="0" err="1"/>
              <a:t>i</a:t>
            </a:r>
            <a:r>
              <a:rPr lang="en-US" dirty="0"/>
              <a:t>] can be computed by summing </a:t>
            </a:r>
            <a:r>
              <a:rPr lang="en-US" i="1" dirty="0" err="1"/>
              <a:t>f</a:t>
            </a:r>
            <a:r>
              <a:rPr lang="en-US" i="1" baseline="-25000" dirty="0" err="1"/>
              <a:t>i</a:t>
            </a:r>
            <a:r>
              <a:rPr lang="en-US" dirty="0"/>
              <a:t> over the instances in </a:t>
            </a:r>
            <a:r>
              <a:rPr lang="en-US" i="1" dirty="0"/>
              <a:t>D</a:t>
            </a:r>
            <a:r>
              <a:rPr lang="en-US" dirty="0"/>
              <a:t> and dividing by </a:t>
            </a:r>
            <a:r>
              <a:rPr lang="en-US" i="1" dirty="0"/>
              <a:t>M</a:t>
            </a:r>
          </a:p>
          <a:p>
            <a:r>
              <a:rPr lang="en-US" dirty="0"/>
              <a:t>How can we compute </a:t>
            </a:r>
            <a:r>
              <a:rPr lang="en-US" b="1" dirty="0" err="1"/>
              <a:t>E</a:t>
            </a:r>
            <a:r>
              <a:rPr lang="en-US" b="1" baseline="-25000" dirty="0" err="1"/>
              <a:t>w</a:t>
            </a:r>
            <a:r>
              <a:rPr lang="en-US" dirty="0"/>
              <a:t>[</a:t>
            </a:r>
            <a:r>
              <a:rPr lang="en-US" i="1" dirty="0" err="1"/>
              <a:t>f</a:t>
            </a:r>
            <a:r>
              <a:rPr lang="en-US" i="1" baseline="-25000" dirty="0" err="1"/>
              <a:t>i</a:t>
            </a:r>
            <a:r>
              <a:rPr lang="en-US" dirty="0"/>
              <a:t>]?</a:t>
            </a:r>
          </a:p>
          <a:p>
            <a:r>
              <a:rPr lang="en-US" dirty="0"/>
              <a:t> </a:t>
            </a:r>
          </a:p>
          <a:p>
            <a:r>
              <a:rPr lang="en-US" dirty="0"/>
              <a:t>It is impossible to iterate over all possible values of </a:t>
            </a:r>
            <a:r>
              <a:rPr lang="en-US" dirty="0">
                <a:latin typeface="Lucida Calligraphy" pitchFamily="66" charset="0"/>
              </a:rPr>
              <a:t>X</a:t>
            </a:r>
          </a:p>
          <a:p>
            <a:r>
              <a:rPr lang="en-US" dirty="0"/>
              <a:t>Remember </a:t>
            </a:r>
            <a:r>
              <a:rPr lang="en-US" i="1" dirty="0" err="1"/>
              <a:t>f</a:t>
            </a:r>
            <a:r>
              <a:rPr lang="en-US" i="1" baseline="-25000" dirty="0" err="1"/>
              <a:t>i</a:t>
            </a:r>
            <a:r>
              <a:rPr lang="en-US" dirty="0"/>
              <a:t> is defined over a set of variables </a:t>
            </a:r>
            <a:r>
              <a:rPr lang="en-US" b="1" dirty="0" err="1"/>
              <a:t>C</a:t>
            </a:r>
            <a:r>
              <a:rPr lang="en-US" i="1" baseline="-25000" dirty="0" err="1"/>
              <a:t>i</a:t>
            </a:r>
            <a:r>
              <a:rPr lang="en-US" dirty="0"/>
              <a:t> and it ignores (i.e. equals zero for) the rest of the variables</a:t>
            </a:r>
          </a:p>
          <a:p>
            <a:r>
              <a:rPr lang="en-US" dirty="0"/>
              <a:t> </a:t>
            </a:r>
          </a:p>
          <a:p>
            <a:r>
              <a:rPr lang="en-US" dirty="0"/>
              <a:t>Perform inference to compute </a:t>
            </a:r>
            <a:r>
              <a:rPr lang="en-US" i="1" dirty="0"/>
              <a:t>P</a:t>
            </a:r>
            <a:r>
              <a:rPr lang="en-US" b="1" baseline="-25000" dirty="0"/>
              <a:t>w</a:t>
            </a:r>
            <a:r>
              <a:rPr lang="en-US" dirty="0"/>
              <a:t>(</a:t>
            </a:r>
            <a:r>
              <a:rPr lang="en-US" b="1" dirty="0" err="1"/>
              <a:t>c</a:t>
            </a:r>
            <a:r>
              <a:rPr lang="en-US" i="1" baseline="-25000" dirty="0" err="1"/>
              <a:t>i</a:t>
            </a:r>
            <a:r>
              <a:rPr lang="en-US" dirty="0"/>
              <a:t>)</a:t>
            </a:r>
          </a:p>
          <a:p>
            <a:r>
              <a:rPr lang="en-US" dirty="0"/>
              <a:t>Now we have the gradient, we can optimize </a:t>
            </a:r>
            <a:r>
              <a:rPr lang="en-US" b="1" dirty="0"/>
              <a:t>w</a:t>
            </a:r>
            <a:r>
              <a:rPr lang="en-US" dirty="0"/>
              <a:t> using gradient ascent</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5</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4098" name="Object 2"/>
          <p:cNvGraphicFramePr>
            <a:graphicFrameLocks noChangeAspect="1"/>
          </p:cNvGraphicFramePr>
          <p:nvPr/>
        </p:nvGraphicFramePr>
        <p:xfrm>
          <a:off x="838200" y="2895600"/>
          <a:ext cx="2743200" cy="611979"/>
        </p:xfrm>
        <a:graphic>
          <a:graphicData uri="http://schemas.openxmlformats.org/presentationml/2006/ole">
            <mc:AlternateContent xmlns:mc="http://schemas.openxmlformats.org/markup-compatibility/2006">
              <mc:Choice xmlns:v="urn:schemas-microsoft-com:vml" Requires="v">
                <p:oleObj name="Equation" r:id="rId2" imgW="1536700" imgH="342900" progId="Equation.DSMT4">
                  <p:embed/>
                </p:oleObj>
              </mc:Choice>
              <mc:Fallback>
                <p:oleObj name="Equation" r:id="rId2" imgW="1536700" imgH="342900" progId="Equation.DSMT4">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2743200" cy="611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extLst>
              <p:ext uri="{D42A27DB-BD31-4B8C-83A1-F6EECF244321}">
                <p14:modId xmlns:p14="http://schemas.microsoft.com/office/powerpoint/2010/main" val="1822264909"/>
              </p:ext>
            </p:extLst>
          </p:nvPr>
        </p:nvGraphicFramePr>
        <p:xfrm>
          <a:off x="838200" y="4419600"/>
          <a:ext cx="2719387" cy="655638"/>
        </p:xfrm>
        <a:graphic>
          <a:graphicData uri="http://schemas.openxmlformats.org/presentationml/2006/ole">
            <mc:AlternateContent xmlns:mc="http://schemas.openxmlformats.org/markup-compatibility/2006">
              <mc:Choice xmlns:v="urn:schemas-microsoft-com:vml" Requires="v">
                <p:oleObj name="Equation" r:id="rId4" imgW="1524000" imgH="368300" progId="Equation.DSMT4">
                  <p:embed/>
                </p:oleObj>
              </mc:Choice>
              <mc:Fallback>
                <p:oleObj name="Equation" r:id="rId4" imgW="1524000" imgH="368300" progId="Equation.DSMT4">
                  <p:embed/>
                  <p:pic>
                    <p:nvPicPr>
                      <p:cNvPr id="410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419600"/>
                        <a:ext cx="271938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642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Ascent</a:t>
            </a:r>
          </a:p>
        </p:txBody>
      </p:sp>
      <p:sp>
        <p:nvSpPr>
          <p:cNvPr id="3" name="Content Placeholder 2"/>
          <p:cNvSpPr>
            <a:spLocks noGrp="1"/>
          </p:cNvSpPr>
          <p:nvPr>
            <p:ph sz="quarter" idx="1"/>
          </p:nvPr>
        </p:nvSpPr>
        <p:spPr/>
        <p:txBody>
          <a:bodyPr/>
          <a:lstStyle/>
          <a:p>
            <a:r>
              <a:rPr lang="en-US" dirty="0"/>
              <a:t>Find maximum of </a:t>
            </a:r>
            <a:r>
              <a:rPr lang="en-US" i="1" dirty="0"/>
              <a:t>f(</a:t>
            </a:r>
            <a:r>
              <a:rPr lang="en-US" dirty="0">
                <a:latin typeface="Symbol" panose="05050102010706020507" pitchFamily="18" charset="2"/>
              </a:rPr>
              <a:t>q</a:t>
            </a:r>
            <a:r>
              <a:rPr lang="en-US" i="1" dirty="0"/>
              <a:t>)</a:t>
            </a:r>
            <a:r>
              <a:rPr lang="en-US" dirty="0"/>
              <a:t> where there is no closed form solution</a:t>
            </a:r>
          </a:p>
          <a:p>
            <a:r>
              <a:rPr lang="en-US" dirty="0"/>
              <a:t>Start with some initial guess </a:t>
            </a:r>
            <a:r>
              <a:rPr lang="en-US" dirty="0">
                <a:latin typeface="Symbol" panose="05050102010706020507" pitchFamily="18" charset="2"/>
              </a:rPr>
              <a:t>q</a:t>
            </a:r>
            <a:r>
              <a:rPr lang="en-US" baseline="-25000" dirty="0"/>
              <a:t>0</a:t>
            </a:r>
          </a:p>
          <a:p>
            <a:r>
              <a:rPr lang="en-US" dirty="0"/>
              <a:t>While change is not much</a:t>
            </a:r>
          </a:p>
          <a:p>
            <a:pPr lvl="1"/>
            <a:r>
              <a:rPr lang="en-US" dirty="0">
                <a:latin typeface="Symbol" panose="05050102010706020507" pitchFamily="18" charset="2"/>
              </a:rPr>
              <a:t>q</a:t>
            </a:r>
            <a:r>
              <a:rPr lang="en-US" i="1" baseline="-25000" dirty="0"/>
              <a:t>i</a:t>
            </a:r>
            <a:r>
              <a:rPr lang="en-US" baseline="-25000" dirty="0"/>
              <a:t>+1</a:t>
            </a:r>
            <a:r>
              <a:rPr lang="en-US" dirty="0"/>
              <a:t> = </a:t>
            </a:r>
            <a:r>
              <a:rPr lang="en-US" dirty="0">
                <a:latin typeface="Symbol" panose="05050102010706020507" pitchFamily="18" charset="2"/>
              </a:rPr>
              <a:t>q</a:t>
            </a:r>
            <a:r>
              <a:rPr lang="en-US" i="1" baseline="-25000" dirty="0"/>
              <a:t>i</a:t>
            </a:r>
            <a:r>
              <a:rPr lang="en-US" i="1" dirty="0"/>
              <a:t> + </a:t>
            </a:r>
            <a:r>
              <a:rPr lang="en-US" dirty="0">
                <a:sym typeface="Symbol" panose="05050102010706020507" pitchFamily="18" charset="2"/>
              </a:rPr>
              <a:t></a:t>
            </a:r>
            <a:r>
              <a:rPr lang="en-US" i="1" dirty="0"/>
              <a:t>*f’(</a:t>
            </a:r>
            <a:r>
              <a:rPr lang="en-US" dirty="0">
                <a:latin typeface="Symbol" panose="05050102010706020507" pitchFamily="18" charset="2"/>
              </a:rPr>
              <a:t>q</a:t>
            </a:r>
            <a:r>
              <a:rPr lang="en-US" i="1" baseline="-25000" dirty="0"/>
              <a:t>i</a:t>
            </a:r>
            <a:r>
              <a:rPr lang="en-US" i="1" dirty="0"/>
              <a:t>)</a:t>
            </a:r>
          </a:p>
          <a:p>
            <a:r>
              <a:rPr lang="en-US" dirty="0">
                <a:sym typeface="Symbol" panose="05050102010706020507" pitchFamily="18" charset="2"/>
              </a:rPr>
              <a:t></a:t>
            </a:r>
            <a:r>
              <a:rPr lang="en-US" dirty="0"/>
              <a:t> is called the learning rate and it is a user specified parameter</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6</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130114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latin typeface="Century" panose="02040604050505020304" pitchFamily="18" charset="0"/>
              </a:rPr>
              <a:t>f = -2x</a:t>
            </a:r>
            <a:r>
              <a:rPr lang="en-US" cap="none" baseline="30000" dirty="0">
                <a:latin typeface="Century" panose="02040604050505020304" pitchFamily="18" charset="0"/>
              </a:rPr>
              <a:t>2</a:t>
            </a:r>
            <a:r>
              <a:rPr lang="en-US" cap="none" dirty="0">
                <a:latin typeface="Century" panose="02040604050505020304" pitchFamily="18" charset="0"/>
              </a:rPr>
              <a:t> + 8x + 10</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7</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6" name="Content Placeholder 5"/>
          <p:cNvGraphicFramePr>
            <a:graphicFrameLocks noGrp="1"/>
          </p:cNvGraphicFramePr>
          <p:nvPr>
            <p:ph sz="quarter" idx="1"/>
          </p:nvPr>
        </p:nvGraphicFramePr>
        <p:xfrm>
          <a:off x="457200" y="1600200"/>
          <a:ext cx="74676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528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f = sin(x)</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8</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graphicFrame>
        <p:nvGraphicFramePr>
          <p:cNvPr id="6" name="Content Placeholder 5"/>
          <p:cNvGraphicFramePr>
            <a:graphicFrameLocks noGrp="1"/>
          </p:cNvGraphicFramePr>
          <p:nvPr>
            <p:ph sz="quarter" idx="1"/>
          </p:nvPr>
        </p:nvGraphicFramePr>
        <p:xfrm>
          <a:off x="457200" y="1600200"/>
          <a:ext cx="74676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782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latin typeface="Century" panose="02040604050505020304" pitchFamily="18" charset="0"/>
              </a:rPr>
              <a:t>f = -2x</a:t>
            </a:r>
            <a:r>
              <a:rPr lang="en-US" cap="none" baseline="30000" dirty="0">
                <a:latin typeface="Century" panose="02040604050505020304" pitchFamily="18" charset="0"/>
              </a:rPr>
              <a:t>2</a:t>
            </a:r>
            <a:r>
              <a:rPr lang="en-US" cap="none" dirty="0">
                <a:latin typeface="Century" panose="02040604050505020304" pitchFamily="18" charset="0"/>
              </a:rPr>
              <a:t> + 8x + 10</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9</a:t>
            </a:fld>
            <a:endParaRPr kumimoji="0" lang="en-US"/>
          </a:p>
        </p:txBody>
      </p:sp>
      <p:sp>
        <p:nvSpPr>
          <p:cNvPr id="5" name="Footer Placeholder 4"/>
          <p:cNvSpPr>
            <a:spLocks noGrp="1"/>
          </p:cNvSpPr>
          <p:nvPr>
            <p:ph type="ftr" sz="quarter" idx="16"/>
          </p:nvPr>
        </p:nvSpPr>
        <p:spPr>
          <a:xfrm>
            <a:off x="457200" y="6492240"/>
            <a:ext cx="7467600" cy="365760"/>
          </a:xfrm>
          <a:prstGeom prst="rect">
            <a:avLst/>
          </a:prstGeom>
        </p:spPr>
        <p:txBody>
          <a:bodyPr vert="horz" rtlCol="0" anchor="ctr" anchorCtr="0"/>
          <a:lstStyle>
            <a:defPPr>
              <a:defRPr lang="en-US"/>
            </a:defPPr>
            <a:lvl1pPr marL="0" algn="l" defTabSz="914400" rtl="0" eaLnBrk="1" latinLnBrk="0" hangingPunct="1">
              <a:defRPr kumimoji="0"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 583 – Probabilistic Graphical Models – Illinois Institute of Technology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f’ = -4x + 8</a:t>
            </a:r>
          </a:p>
          <a:p>
            <a:r>
              <a:rPr lang="en-US" dirty="0"/>
              <a:t>Start with x</a:t>
            </a:r>
            <a:r>
              <a:rPr lang="en-US" baseline="-25000" dirty="0"/>
              <a:t>0</a:t>
            </a:r>
            <a:r>
              <a:rPr lang="en-US" dirty="0"/>
              <a:t> = 6</a:t>
            </a:r>
          </a:p>
          <a:p>
            <a:r>
              <a:rPr lang="en-US" dirty="0"/>
              <a:t>Use </a:t>
            </a:r>
            <a:r>
              <a:rPr lang="en-US" dirty="0">
                <a:sym typeface="Symbol" panose="05050102010706020507" pitchFamily="18" charset="2"/>
              </a:rPr>
              <a:t></a:t>
            </a:r>
            <a:r>
              <a:rPr lang="en-US" dirty="0"/>
              <a:t> = 0.2</a:t>
            </a:r>
          </a:p>
          <a:p>
            <a:r>
              <a:rPr lang="en-US" dirty="0"/>
              <a:t>x</a:t>
            </a:r>
            <a:r>
              <a:rPr lang="en-US" baseline="-25000" dirty="0"/>
              <a:t>1</a:t>
            </a:r>
            <a:r>
              <a:rPr lang="en-US" dirty="0"/>
              <a:t> = x</a:t>
            </a:r>
            <a:r>
              <a:rPr lang="en-US" baseline="-25000" dirty="0"/>
              <a:t>0</a:t>
            </a:r>
            <a:r>
              <a:rPr lang="en-US" dirty="0"/>
              <a:t> + </a:t>
            </a:r>
            <a:r>
              <a:rPr lang="en-US" dirty="0">
                <a:sym typeface="Symbol" panose="05050102010706020507" pitchFamily="18" charset="2"/>
              </a:rPr>
              <a:t>*f’(x</a:t>
            </a:r>
            <a:r>
              <a:rPr lang="en-US" baseline="-25000" dirty="0">
                <a:sym typeface="Symbol" panose="05050102010706020507" pitchFamily="18" charset="2"/>
              </a:rPr>
              <a:t>0</a:t>
            </a:r>
            <a:r>
              <a:rPr lang="en-US" dirty="0">
                <a:sym typeface="Symbol" panose="05050102010706020507" pitchFamily="18" charset="2"/>
              </a:rPr>
              <a:t>)</a:t>
            </a:r>
          </a:p>
          <a:p>
            <a:pPr lvl="1"/>
            <a:r>
              <a:rPr lang="en-US" dirty="0"/>
              <a:t>x</a:t>
            </a:r>
            <a:r>
              <a:rPr lang="en-US" baseline="-25000" dirty="0"/>
              <a:t>1</a:t>
            </a:r>
            <a:r>
              <a:rPr lang="en-US" dirty="0"/>
              <a:t> = 6 + </a:t>
            </a:r>
            <a:r>
              <a:rPr lang="en-US" dirty="0">
                <a:sym typeface="Symbol" panose="05050102010706020507" pitchFamily="18" charset="2"/>
              </a:rPr>
              <a:t>0.2*(-4*6 + 8) = 6 – 0.2*16 = 6 – 3.2 = 2.8</a:t>
            </a:r>
          </a:p>
          <a:p>
            <a:r>
              <a:rPr lang="en-US" dirty="0"/>
              <a:t>x</a:t>
            </a:r>
            <a:r>
              <a:rPr lang="en-US" baseline="-25000" dirty="0"/>
              <a:t>2</a:t>
            </a:r>
            <a:r>
              <a:rPr lang="en-US" dirty="0"/>
              <a:t> = x</a:t>
            </a:r>
            <a:r>
              <a:rPr lang="en-US" baseline="-25000" dirty="0"/>
              <a:t>1</a:t>
            </a:r>
            <a:r>
              <a:rPr lang="en-US" dirty="0"/>
              <a:t> + </a:t>
            </a:r>
            <a:r>
              <a:rPr lang="en-US" dirty="0">
                <a:sym typeface="Symbol" panose="05050102010706020507" pitchFamily="18" charset="2"/>
              </a:rPr>
              <a:t>*f’(x</a:t>
            </a:r>
            <a:r>
              <a:rPr lang="en-US" baseline="-25000" dirty="0">
                <a:sym typeface="Symbol" panose="05050102010706020507" pitchFamily="18" charset="2"/>
              </a:rPr>
              <a:t>1</a:t>
            </a:r>
            <a:r>
              <a:rPr lang="en-US" dirty="0">
                <a:sym typeface="Symbol" panose="05050102010706020507" pitchFamily="18" charset="2"/>
              </a:rPr>
              <a:t>)</a:t>
            </a:r>
          </a:p>
          <a:p>
            <a:pPr lvl="1"/>
            <a:r>
              <a:rPr lang="en-US" dirty="0"/>
              <a:t>x</a:t>
            </a:r>
            <a:r>
              <a:rPr lang="en-US" baseline="-25000" dirty="0"/>
              <a:t>2</a:t>
            </a:r>
            <a:r>
              <a:rPr lang="en-US" dirty="0"/>
              <a:t> = 2.8 + </a:t>
            </a:r>
            <a:r>
              <a:rPr lang="en-US" dirty="0">
                <a:sym typeface="Symbol" panose="05050102010706020507" pitchFamily="18" charset="2"/>
              </a:rPr>
              <a:t>0.2*(-4*2.8 + 8) = 2.8 – 0.2*3.2 = 2.8 – 0.64 = 2.16</a:t>
            </a:r>
          </a:p>
          <a:p>
            <a:r>
              <a:rPr lang="en-US" dirty="0"/>
              <a:t>x</a:t>
            </a:r>
            <a:r>
              <a:rPr lang="en-US" baseline="-25000" dirty="0"/>
              <a:t>3</a:t>
            </a:r>
            <a:r>
              <a:rPr lang="en-US" dirty="0"/>
              <a:t> = x</a:t>
            </a:r>
            <a:r>
              <a:rPr lang="en-US" baseline="-25000" dirty="0"/>
              <a:t>2</a:t>
            </a:r>
            <a:r>
              <a:rPr lang="en-US" dirty="0"/>
              <a:t> + </a:t>
            </a:r>
            <a:r>
              <a:rPr lang="en-US" dirty="0">
                <a:sym typeface="Symbol" panose="05050102010706020507" pitchFamily="18" charset="2"/>
              </a:rPr>
              <a:t>*f’(x</a:t>
            </a:r>
            <a:r>
              <a:rPr lang="en-US" baseline="-25000" dirty="0">
                <a:sym typeface="Symbol" panose="05050102010706020507" pitchFamily="18" charset="2"/>
              </a:rPr>
              <a:t>2</a:t>
            </a:r>
            <a:r>
              <a:rPr lang="en-US" dirty="0">
                <a:sym typeface="Symbol" panose="05050102010706020507" pitchFamily="18" charset="2"/>
              </a:rPr>
              <a:t>)</a:t>
            </a:r>
          </a:p>
          <a:p>
            <a:pPr lvl="1"/>
            <a:r>
              <a:rPr lang="en-US" dirty="0"/>
              <a:t>x</a:t>
            </a:r>
            <a:r>
              <a:rPr lang="en-US" baseline="-25000" dirty="0"/>
              <a:t>3</a:t>
            </a:r>
            <a:r>
              <a:rPr lang="en-US" dirty="0"/>
              <a:t> = 2.16 + </a:t>
            </a:r>
            <a:r>
              <a:rPr lang="en-US" dirty="0">
                <a:sym typeface="Symbol" panose="05050102010706020507" pitchFamily="18" charset="2"/>
              </a:rPr>
              <a:t>0.2*(-4*2.16 + 8) = 2.16 – 0.2*0.64 = 2.16 – 0.128 = 2.032</a:t>
            </a:r>
          </a:p>
          <a:p>
            <a:r>
              <a:rPr lang="en-US" dirty="0"/>
              <a:t>x</a:t>
            </a:r>
            <a:r>
              <a:rPr lang="en-US" baseline="-25000" dirty="0"/>
              <a:t>4</a:t>
            </a:r>
            <a:r>
              <a:rPr lang="en-US" dirty="0"/>
              <a:t> = x</a:t>
            </a:r>
            <a:r>
              <a:rPr lang="en-US" baseline="-25000" dirty="0"/>
              <a:t>3</a:t>
            </a:r>
            <a:r>
              <a:rPr lang="en-US" dirty="0"/>
              <a:t> + </a:t>
            </a:r>
            <a:r>
              <a:rPr lang="en-US" dirty="0">
                <a:sym typeface="Symbol" panose="05050102010706020507" pitchFamily="18" charset="2"/>
              </a:rPr>
              <a:t>*f’(x</a:t>
            </a:r>
            <a:r>
              <a:rPr lang="en-US" baseline="-25000" dirty="0">
                <a:sym typeface="Symbol" panose="05050102010706020507" pitchFamily="18" charset="2"/>
              </a:rPr>
              <a:t>3</a:t>
            </a:r>
            <a:r>
              <a:rPr lang="en-US" dirty="0">
                <a:sym typeface="Symbol" panose="05050102010706020507" pitchFamily="18" charset="2"/>
              </a:rPr>
              <a:t>)</a:t>
            </a:r>
          </a:p>
          <a:p>
            <a:pPr lvl="1"/>
            <a:r>
              <a:rPr lang="en-US" dirty="0"/>
              <a:t>x</a:t>
            </a:r>
            <a:r>
              <a:rPr lang="en-US" baseline="-25000" dirty="0"/>
              <a:t>4</a:t>
            </a:r>
            <a:r>
              <a:rPr lang="en-US" dirty="0"/>
              <a:t> = 2.032 + </a:t>
            </a:r>
            <a:r>
              <a:rPr lang="en-US" dirty="0">
                <a:sym typeface="Symbol" panose="05050102010706020507" pitchFamily="18" charset="2"/>
              </a:rPr>
              <a:t>0.2*(-4*2.032 + 8) = 2.032 – 0.2*0.128 = 2.032 – 0.0256 = 2.0064</a:t>
            </a:r>
          </a:p>
        </p:txBody>
      </p:sp>
    </p:spTree>
    <p:extLst>
      <p:ext uri="{BB962C8B-B14F-4D97-AF65-F5344CB8AC3E}">
        <p14:creationId xmlns:p14="http://schemas.microsoft.com/office/powerpoint/2010/main" val="3284361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 id="{B0B12548-DAA8-5642-9A42-538A74540A84}" vid="{0F0B0552-B88C-6640-9318-D1C19E12F8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Lecture1-foundations</Template>
  <TotalTime>31300</TotalTime>
  <Words>2344</Words>
  <Application>Microsoft Macintosh PowerPoint</Application>
  <PresentationFormat>On-screen Show (4:3)</PresentationFormat>
  <Paragraphs>299</Paragraphs>
  <Slides>37</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1" baseType="lpstr">
      <vt:lpstr>Arial</vt:lpstr>
      <vt:lpstr>Calibri</vt:lpstr>
      <vt:lpstr>Cambria Math</vt:lpstr>
      <vt:lpstr>Century</vt:lpstr>
      <vt:lpstr>Century Schoolbook</vt:lpstr>
      <vt:lpstr>Comic Sans MS</vt:lpstr>
      <vt:lpstr>Courier New</vt:lpstr>
      <vt:lpstr>Lucida Calligraphy</vt:lpstr>
      <vt:lpstr>Symbol</vt:lpstr>
      <vt:lpstr>Tahoma</vt:lpstr>
      <vt:lpstr>Verdana</vt:lpstr>
      <vt:lpstr>Wingdings</vt:lpstr>
      <vt:lpstr>WPI</vt:lpstr>
      <vt:lpstr>Equation</vt:lpstr>
      <vt:lpstr>CS583 Probabilistic Graphical Models</vt:lpstr>
      <vt:lpstr>Log-linear models</vt:lpstr>
      <vt:lpstr>Log-linear models – log-likelihood</vt:lpstr>
      <vt:lpstr>Derivative of l(w:d)/m wrt to wi</vt:lpstr>
      <vt:lpstr>Ew[fi] – ED[fi]</vt:lpstr>
      <vt:lpstr>Gradient Ascent</vt:lpstr>
      <vt:lpstr>f = -2x2 + 8x + 10</vt:lpstr>
      <vt:lpstr>f = sin(x)</vt:lpstr>
      <vt:lpstr>f = -2x2 + 8x + 10</vt:lpstr>
      <vt:lpstr>Bayesian priors</vt:lpstr>
      <vt:lpstr>L2-Regularization</vt:lpstr>
      <vt:lpstr>L1-Regularization</vt:lpstr>
      <vt:lpstr>Why small weights?</vt:lpstr>
      <vt:lpstr>L2 vs L1</vt:lpstr>
      <vt:lpstr>Learning rate</vt:lpstr>
      <vt:lpstr>MN Parameter estimation summary</vt:lpstr>
      <vt:lpstr>Structure Learning</vt:lpstr>
      <vt:lpstr>Why learn?</vt:lpstr>
      <vt:lpstr>P*</vt:lpstr>
      <vt:lpstr>Ideally</vt:lpstr>
      <vt:lpstr>Goals of learning</vt:lpstr>
      <vt:lpstr>Density estimation</vt:lpstr>
      <vt:lpstr>KL-Divergence</vt:lpstr>
      <vt:lpstr>Expected log-likelihood</vt:lpstr>
      <vt:lpstr>Likelihood/log-likelihood</vt:lpstr>
      <vt:lpstr>Specific prediction tasks</vt:lpstr>
      <vt:lpstr>Knowledge discovery</vt:lpstr>
      <vt:lpstr>Learning as optimization</vt:lpstr>
      <vt:lpstr>Empirical risk</vt:lpstr>
      <vt:lpstr>Overfitting / generalization</vt:lpstr>
      <vt:lpstr>Bias/variance trade-off</vt:lpstr>
      <vt:lpstr>Curve Fitting</vt:lpstr>
      <vt:lpstr>Curve Fitting</vt:lpstr>
      <vt:lpstr>Curve Fitting</vt:lpstr>
      <vt:lpstr>Curve Fitting</vt:lpstr>
      <vt:lpstr>Curve Fitting</vt:lpstr>
      <vt:lpstr>Evaluating Generalization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583 - Probabilistic Graphical Models</dc:title>
  <dc:creator>Mustafa</dc:creator>
  <cp:lastModifiedBy>Narykov, Oleksandr</cp:lastModifiedBy>
  <cp:revision>343</cp:revision>
  <dcterms:created xsi:type="dcterms:W3CDTF">2011-08-15T21:03:01Z</dcterms:created>
  <dcterms:modified xsi:type="dcterms:W3CDTF">2024-03-12T21:31:16Z</dcterms:modified>
</cp:coreProperties>
</file>