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341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6"/>
    <p:restoredTop sz="87211"/>
  </p:normalViewPr>
  <p:slideViewPr>
    <p:cSldViewPr>
      <p:cViewPr varScale="1">
        <p:scale>
          <a:sx n="111" d="100"/>
          <a:sy n="111" d="100"/>
        </p:scale>
        <p:origin x="10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08:47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20020 12418 24575,'-17'-34'0,"-1"1"0,2 2 0,-2-1 0,1-3 0,-2-5 0,0-3 0,2-1-747,6 4 1,2-1 0,0-1 0,-1 0 746,-2 2 0,-2 0 0,2 0 0,3-1 0,5-2 0,4-1 0,1-1 0,-2 1-415,-2 0 0,-2 0 0,1 0 0,1 0 415,1-2 0,3-1 0,-1 1 0,1 0 0,-1 5 0,0 1 0,0-1 0,0 1-5,-1-2 1,0 1-1,1-1 1,2 2 4,1-8 0,3 1 0,0 1 0,0 3 0,0 2 0,2 0 0,2 0 0,2 0 0,1 1 0,3-1 0,1 0 0,1 2 0,-1 1 0,1 2 0,2 0-141,3 0 1,1 1 0,-1 0 140,-4 3 0,-1 0 0,0 2 0,10-7 0,-5 1 631,-13 4 0,0 2-631,21-6 2014,-27 5-2014,12 27 1263,-47-12-1263,-9 16 272,-1 0 1,-4 0-273,8 0 0,0 0 0,3 0 0,-1 0 0,2 0 0,-5 0 0,1 0 0,-7 0 0,2 0 0,14 0 0,1 0 0,-4 0 0,3 0 0,7 0 0,-3 0 0,24 0 0,0-15 0,0-5 0,16-5 0,7-1 0,-3 6 0,2 1 0,8-7 0,2 1 0,2 6 0,-1 3 0,6-4 0,-13 11 0,-1 2 0,10 7 0,-9 0 0,-1 0 0,15 0 0,-14 6 0,-2 4 0,12 25 0,-1-11 0,-25 0 0,0-1 0,21-3 0,-27-1 0,12 13 0,-16-29 0,15 29 0,-11 3 0,12 2 0,0 4 0,-13 4 0,-3 3 0,5-11 0,0 1 0,1 0 0,0-2 0,-1 0 0,0-2 0,-5 13 0,4-4 0,12-6 0,-1-3 0,-13-8 0,0-1 0,14 10 0,-1-15 0,-11-5 0,12-15 0</inkml:trace>
  <inkml:trace contextRef="#ctx0" brushRef="#br0" timeOffset="2749">20744 8678 24575,'0'-35'0,"-6"9"0,-4 1 0,-10 5 0,-3 1 0,3-7 0,-1 1 0,-9 6 0,1 3 0,-6-4 0,-1 4 0,1 16 0,0 16 0,0 4 0,15 10 0,4 6 0,5 0 0,3 3 0,1-5 0,2 2 0,1 0 0,3 9 0,2 0 0,-1-9 0,0 2 0,0-2 0,-1 3 0,2-2 0,5 3 0,4-2 0,-2-2 0,3-5 0,7-10 0,0-3 0,1 17 0,12-3 0,-11-28 0,4 4 0,3-1 0,12-7 0,-2 0 0,1 0 0,-10 1 0,1-2 0,2-6 0,0-1 0,-3 7 0,-5-2 0,-3-29 0,11 29 0,-11-29 0,-1 13 0,-10-6 0,-2-1 0,9-14 0,-13 4 0,-2-2 0,-1 10 0,0-1 0,1-18 0,-6 0 0,-18 9 0,-1 2 0,12-8 0,0 1 0,-12 7 0,-3 2 0,9-3 0,1 3 0,0 14 0,-1 1 0,0-7 0,0 5 0,-1 17 0,3-12 0,16 16 0,0 0 0</inkml:trace>
  <inkml:trace contextRef="#ctx0" brushRef="#br0" timeOffset="3900">21749 8220 24575,'-43'0'0,"17"-1"0,-1 2 0,-4 5 0,-1 3 0,-3 0 0,0 2 0,-2 5 0,3 3 0,5 5 0,3 3 0,-2 7 0,5 3 0,12-1 0,3 2 0,-10 5 0,4 1 0,17-2 0,6 2 0,-2 1 0,6 0-403,6-10 0,6 0 1,1 1 402,3 2 0,2 0 0,0-1 0,-2 0 0,1-1 0,1-1 0,1-1 0,0-1 0,-2-2 0,-1 6 0,-1-3 0,3-8 0,-4-1 0,-7 10 0,-4-15 0,-16-5 0,0 1 1208,-16 4-1208,-19-1 0,-2-9 0,-5-4 0,-3-5 0,-2-2 0,-3 2 0,2-2-656,11-7 1,4 0-1,-3 4 1,21-11 0</inkml:trace>
  <inkml:trace contextRef="#ctx0" brushRef="#br0" timeOffset="4866">21238 9155 24575,'35'-16'0,"-10"-1"0,1-1 0,1-1 0,1-2 0,-1-9 0,1 2 0,-2 16 0,-1 2 0,-7-11 0,-1 3 0,2 14 0,13-27 0,-13 27 0,17-28 0,7 13 0,-22-1 0,18 4 0,-35 16 0,12 0 0</inkml:trace>
  <inkml:trace contextRef="#ctx0" brushRef="#br0" timeOffset="7255">22349 8678 24575,'-28'0'0,"1"0"0,1 0 0,1 0 0,-1 0 0,1 0 0,-14 0 0,14 0 0,-1 0 0,-1-1 0,3 2 0,0 15 0,0-7 0,1 2 0,4 24 0,-1 0 0,11-10 0,2 1 0,6 1 0,2 1 0,-1 11 0,0 0 0,-1-2 0,2-1 0,5-4 0,4-1 0,5-4 0,5-3 0,6-5 0,3-3 0,6-5 0,1-3 0,-1 2 0,0-4 0,1-4 0,-1-4 0,-7-5 0,-1-2 0,8 2 0,-4-5 0,-7-23 0,1 10 0,-3-1 0,-18-5 0,-4-1 0,8 4 0,0-1 0,-6-9 0,-4 2 0,-14-4 0,7 14 0,-2 1 0,-24-10 0,10 25 0,-1 1 0,7-8 0,-1 2 0,-6 13 0,1 0 0,-10-29 0,15 27 0,4-27 0,16 27 0,0-43 0,16 23 0,0-8 0,3-2 0,0 13 0,2 2 0,11-7 0,2 1 0,-6 6 0,-1 3 0,0 5 0,1 3 0,6-2 0,-1 4 0,6 6 0,-13 0 0,-1 0 0,-6 0 0,13 0 0,-28-16 0,11 28 0,-15-8 0,0 23 0,0 12 0,8 4 0,0 5-619,-6-4 1,-3 4 0,4 1 618,5-1 0,4 0 0,-1 1 0,-3-12 0,-1 0 0,-1 1 0,1-1-122,0 11 1,0-1 0,0-3 121,6 2 0,-2-6 0,-10-7 0,-2-15 0,1-38 0,-10-11 0,-4-8 0,7 3 0,1-3 0,-2 0-317,-6-3 1,-2 0-1,3-1 317,4-1 0,3-1 0,1 1 0,-1 2 0,0 2 0,2 0 574,3 4 1,2 0 0,-1 2-575,0-4 0,0 2 189,0 1 1,0 3-190,0-3 0,0 15 0,16 5 1066,4 30-1066,23 5 0,-24 3 0,-1 5 0,4-1 0,-1 1 0,-2-2 0,-3 3 0,-5 4 0,-2 0 0,7 6 0,-14-13 0,-4-1 0,-14 11 0,-19-1 0,12-25 0,-1-1 0,-4 8 0,3-2 0,-3-11 0,13 27 0,-1-27 0,12 27 0,-12-27 0,16 28 0,16-13 0,4 24 0,8-31 0,2-2 0,-9 11 0,0-3 0,8-15 0,0-2 0,7 15 0,-17-16 0,-3 0 0</inkml:trace>
  <inkml:trace contextRef="#ctx0" brushRef="#br0" timeOffset="8267">23390 8043 24575,'0'26'0,"0"-1"0,0 16 0,0 5 0,0-11 0,0 1 0,0 2-810,0 8 1,0 2-1,0-1 810,-1 1 0,2-1 0,-1 0 0,-1-5 0,0-1 0,3 1 0,2 4 0,2 1 0,-1-3 97,-3-9 1,-2-1-1,2-1-97,2 2 0,2 0 0,0-1 256,2 7 0,-1-4-256,-5-8 0,0-3 0,7 0 0,-2-1 0,-7 10 1229,0-15-1229,0-4 396,16-16-396,-12 0 0,27-32 0,-11-7-656,-3-4 1,1 0-1,1 0 1,-3-4 0</inkml:trace>
  <inkml:trace contextRef="#ctx0" brushRef="#br0" timeOffset="9437">22931 8573 24575,'19'0'0,"13"0"0,3 0 0,4-16 0,-6 14 0,1 0 0,-7-6 0,1 0 0,7 7 0,0 2 0,-7-1 0,-1 0 0,0 0 0,-3 0 0,-4 0 0,11 0 0,-11 0 0,-1 0 0,13-15 0,-13 11 0,1-12 0,11 16 0,-27 0 0,12 0 0,-16 0 0</inkml:trace>
  <inkml:trace contextRef="#ctx0" brushRef="#br0" timeOffset="11784">23830 7973 24575,'0'39'0,"0"0"0,0 0 0,0 8 0,0 1 0,0 2 0,0-2 0,-1 1 0,1 1 0,1-1-807,2-3 0,1-1 0,1 0 0,-1 0 807,0-1 0,0 0 0,1 0 0,2-4 0,4 2 0,2-3 0,-2-2 507,-1 9 1,0-4-508,-1-10 0,-3-5 530,-6-8-530,0-19 0,0-43 0,1 9 0,-2-4 0,-6-10 0,-1-2 0,7 14 0,1 1 0,-3 0 0,-13-11 0,0 2 841,14 6 1,0 5-842,-13-2 0,15 4 0,0 27 0,31-12 0,8 16 0,3-2 0,3 4 0,-8 12 0,0 3 0,8-7 0,-4 4 0,-11 17 0,-5 4 0,2-8 0,-3 1 0,-4 7 0,-5 1 0,-4-1 0,-2 0 0,0 1 0,-2-1 0,-6-3 0,-2-1 0,1-3 0,0-3 0,0 2 0,0 4 0,0-27 0,0 12 0,15-16 0,-11 0 0,28-16 0,-28-3 0,10-15 0,3-7 0,-7 4 0,-1-2 0,3-2 0,1-4 0,-2 1 0,-4 7 0,0 1 0,-2 0 0,1 0 0,-1-1 0,0 4 0,3-4 0,0 3 0,-7 7 0,2 3 0,12 5 0,-30 3 0,-5 32 0,-15-12 0,-1 27 0,1-27 0,16 27 0,-13 5 0,28 3 0,-5-14 0,3 1 0,12 0 0,3-1 0,-5 14 0,12-13 0,0-1 0,-12 10 0,27-15 0,-27 11 0,11-27 0,-15 12 0,16-16 0,-12 15 0,27-11 0,-27 28 0,28-13 0,-28 1 0,27-4 0,-27-16 0,27 0 0,5 0 0,3 0 0,-14 0 0,1 0 0,9 0 0,-15 0 0,-5 0 0,-15 0 0,0 0 0</inkml:trace>
  <inkml:trace contextRef="#ctx0" brushRef="#br0" timeOffset="14154">21167 10372 24575,'33'0'0,"1"0"0,2 0 0,2 0 0,-4 0 0,3 0 0,-2 0 0,11 0 0,-2 0 0,-6 1 0,-5-2 0,2-15 0,-4 12 0,-27-12 0,12 1 0,-16 11 0,-16-28 0,-19-3 0,9 16 0,-3-1 0,-6-7 0,0 3 0,7 13 0,1 2 0,0 2 0,3-1 0,-12-8 0,1 12 0,0-12 0,15 32 0,-11 4 0,28 3 0,2 5 0,-15 6 0,1 2 0,12 1 0,2 1 0,-8 6 0,2-2 0,6-14 0,2-1 0,-1 7 0,0-2 0,0 8 0,0-7 0,0 0 0,0 6 0,-1-13 0,2-1 0,15 11 0,3-1 0,4-23 0,5-4 0,7 1 0,1-3 0,1-5 0,0-2 0,7 1 0,-1 0 0,-7 0 0,-2 0 0,-6 1 0,-1-2 0,3-5 0,-1-3 0,8-11 0,-15-3 0,-1-5 0,-3-6 0,-1-3 0,9 1 0,-1-2 0,-10 5 0,-3-2 0,1 1 0,4-4 0,1 2 0,0-8 0,-5 1 0,-11 15 0,0 2 0,14-1 0,-1 3 0,-11-12 0,28 17 0,3 3 0,-9 14 0,3 4 0,6 4 0,0 4 0,2 5 0,-3 5 0,-4 5 0,-5 5 0,-5 11 0,-5 4 0,-5-1 0,-4 2 0,-4-11 0,-2 1 0,-2-1 0,-4 11 0,-4-2 0,-5 1 0,-5-4 0,-6-12 0,-3-3 0,2 2 0,-1-5 0,2-12 0,1-2 0,-10 22 0,15-27 0,5 12 0,15-16 0</inkml:trace>
  <inkml:trace contextRef="#ctx0" brushRef="#br0" timeOffset="15891">22631 10125 24575,'-27'0'0,"-1"0"0,-6 0 0,2 0 0,-8 0 0,14 6 0,1 3 0,-10 11 0,15 15 0,4-10 0,1 1 0,12 1 0,2 1 0,-8 7 0,3 1 0,12-1 0,3 0 0,-8-7 0,2-1 0,11 7 0,3-1 0,3 6 0,-4-12 0,3-3 0,17-5 0,-1 13 0,-10-22 0,1-1 0,13 11 0,-13-11 0,-1-2 0,10-7 0,1 0 0,-7-12 0,0-8 0,-7-5 0,-2-5 0,10-4 0,-2-6 0,-14 2 0,-3-3 0,0 2 0,6 0 0,1 0 0,-6 5 0,0-2 0,-1 4 0,0 4 0,-2 1 0,0-2 0,-3 7 0,-6 18 0,0 40 0,0 5 0,0 8 0,0-13 0,0 5 0,0 0 0,0-2 0,0 1 0,0-1 0,0-1 0,0-2 0,0-1 0,0-4 0,0 16 0,0-43 0,16 12 0,4-16 0,15 0 0,-10 1 0,1-2 0,13-15 0,-4 12 0,-18-18 0,-2-3 0,4 2 0,-8-2 0,-2-1 0,7-10 0,-16 1 0,0 15 0,0 5 0</inkml:trace>
  <inkml:trace contextRef="#ctx0" brushRef="#br0" timeOffset="17271">23178 10231 24575,'-35'-20'0,"15"-11"0,-11 11 0,27 0 0,-12 5 0,16 15 0,0 0 0,0-16 0,0 12 0,0-12 0,-16-7 0,-3 1 0,2 1 0,-2-1 0,-16-13 0,0 0 0,15 15 0,5 4 0,15 16 0,0 16 0,0-12 0,0 12 0,0-16 0</inkml:trace>
  <inkml:trace contextRef="#ctx0" brushRef="#br0" timeOffset="19655">23672 9966 24575,'-36'0'0,"17"0"0,3 0 0,16 16 0,0 3 0,0 24 0,0-5 0,0 5 0,0-8 0,0-15 0,0 11 0,0-27 0,16 12 0,3-16 0,17 0 0,-1 0 0,0 0 0,8 15 0,-5-11 0,-16 12 0,-1 0 0,-2-13 0,-3 13 0,-16 0 0,0-12 0,0 11 0,0 1 0,-16 4 0,-4-4 0,-3 3 0,4 7 0,-3-1 0,-15-6 0,0 1 0,16 6 0,2-1 0,-16-5 0,4-5 0,11 1 0,1-12 0,-13 12 0,28-16 0,-11 0 0,30 0 0,5-16 0,3 0 0,5-3 0,6-7 0,2-3 0,-9 6 0,1-1 0,0 0 0,1 0 0,2 1 0,-3 0 0,5-5 0,-3 1 0,-4 2 0,-1-1 0,-6 0 0,-3 1 0,3-14 0,-2 14 0,-2-1 0,-11-17 0,11 21 0,-15-17 0,0 35 0,0-12 0,0 32 0,0 11 0,0 5 0,0 5 0,0 11 0,0 2-294,0-14 0,0 0 0,0 2 294,0 7 0,-1 3 0,2-4 0,7 4 0,0-2 0,-7-11 0,-1 1 0,3-5 0,13 8 0,-16 8 0,15-43 0,-11 12 0,28-48 882,-13 9-882,-1-2 0,0-1 0,1-9 0,12-1 0,-27 17 0,12 3 0</inkml:trace>
  <inkml:trace contextRef="#ctx0" brushRef="#br0" timeOffset="20683">23830 10231 24575,'36'0'0,"-1"0"0,-10 0 0,1 0 0,13 0 0,-4 0 0,-19 0 0</inkml:trace>
  <inkml:trace contextRef="#ctx0" brushRef="#br0" timeOffset="21649">24607 10689 24575,'0'0'0</inkml:trace>
  <inkml:trace contextRef="#ctx0" brushRef="#br0" timeOffset="24224">22031 11624 24575,'36'0'0,"-12"1"0,3-2 0,8-6 0,0-2 0,-6 7 0,1 0 0,14-4 0,-6-3 0,-14-7 0,23 12 0,-28-12 0,1 1 0,-4 11 0,-16-27 0,0 11 0,-16-15 0,-19-1 0,8 25 0,-1 3 0,1-1 0,-1 2 0,-5 6 0,-1 2 0,7-1 0,-1 0 0,-7-1 0,0 2 0,7 5 0,1 4 0,-9 5 0,5 5 0,8 19 0,-1-6 0,1 1 0,12-7 0,2 1 0,-1 6 0,1 2 0,-1 8 0,4-1 0,5-14 0,2 0 0,-3 14 0,4-3 0,14-1 0,-15-14 0,2 1 0,11 0 0,3-1 0,2 14 0,17-4 0,-1-3 0,-10-30 0,1 0 0,1 17 0,1 1 0,6-16 0,2-2 0,0 10 0,-1-1 0,0-9 0,1-4 0,-1 4 0,0-4 0,1-9 0,-1-1 0,-7 9 0,-1 0 0,0-8 0,-4-2 0,-3-2 0,11-5 0,-27 0 0,12 5 0</inkml:trace>
  <inkml:trace contextRef="#ctx0" brushRef="#br0" timeOffset="26024">23284 11977 24575,'-8'-35'0,"0"-1"0,0 8 0,-4 1 0,-11 0 0,-5 3 0,2 5 0,-2 3 0,-7 5 0,-1 3 0,9-1 0,-1 2 0,-6 4 0,1 6 0,-6 13 0,13-8 0,1 3 0,-10 24 0,25-10 0,0 1 0,-10 1 0,1 1 0,15 7 0,2 1 0,-10-1 0,1 0 0,9 5 0,4-1 0,-2-10 0,0-1 0,-2 2 0,4-2 0,21 8 0,-17-1 0,33-15 0,-19-5 0,15-15 0,1-15 0,-18-8 0,-1-5 0,1-11 0,-1-5 0,-5 10 0,0-2 0,-1-2-333,2-4 0,-1-1 0,-1-1 333,-4 2 0,-2 0 0,2 1 0,4-1 0,1 1 0,-3-2 0,-6-2 0,-4-2 0,3 2 0,3 7 0,1 2 0,-2 0 0,-3 1 0,-1-1 0,-1 1 0,1-9 0,0 2 0,0 6 0,0 2 0,0 1 0,0 3 0,0-7 0,0 13 0,0 63 0,7-5 0,2 5 0,-3-3 0,0 4 0,2 2-174,-1-5 0,2 2 1,1 1-1,-1 0 174,-1 1 0,0 0 0,1-1 0,1-1 0,7 6 0,1-3 0,-2 0-95,-8-1 0,-2 0 0,4-5 95,14 1 0,-1-3 0,-21-6 0,0-2 0,29 10 0,-27-21 0,12-15 1668,-16 0-1668,15 0 311,-11-15-311,27-5 0,-27-15 0,12 9 0,0 1 0,-12 1 0,11-23 0,1 43 0,-12-11 0,12 15 0</inkml:trace>
  <inkml:trace contextRef="#ctx0" brushRef="#br0" timeOffset="28687">23672 11730 24575,'-32'-35'0,"9"-1"0,-8 17 0,-5 3 0,9 5 0,-1 2 0,-7 0 0,0 3 0,7 4 0,1 4 0,0 5 0,3 1 0,4-4 0,5 43 0,15-23 0,-2 8 0,4 3 0,13 4 0,1-13 0,4-1 0,-2-7 0,3-1 0,4 2 0,1-3 0,9 4 0,0-4 0,1-16 0,-17 0 0,13 0 0,-29-16 0,29-4 0,-29-3 0,-2-5 0,14 1 0,1-1 0,-13 1 0,-2 0 0,7 0 0,0 3 0,-8-12 0,0 17 0,0-13 0,0 44 0,0 8 0,-1 5 0,2 5 0,6 4 0,1 2 0,-6-1 0,0 1 0,13 5 0,2 4 0,-10 1 0,-2 4 0,2-1 0,6-9 0,3-1 0,-2 2 0,-4-2 0,-1 3 0,0-1 0,1-3 0,4 0 0,2-4 0,-3 0 0,-2 12 0,-3-2 0,1-7 0,-2-3 0,-5-8 0,-4-1 0,-14 10 0,-3 0 0,-23-22 0,-6-6 0,15 2 0,1-2 0,-16-12 0,2-6 0,18 3 0,5-4 0,4-10 0,3-7 0,-3-12 0,2-4 0,6 7 0,3-2 0,4 2 0,4-3 0,4 2 0,10-7 0,7 2-318,0 6 0,4 0 1,0 0 317,-1 1 0,1 1 0,0 1 0,-1 7 0,-1 0 0,1 2 0,6-9 0,-2 4 0,-9 12 0,0 2 0,2-1 0,1 1 0,13-3 0,-15-11 0,11 27 953,-11-12-953,-1 1 0,13 11 0,-13-12 0,16 0 0,-15 13 0,11-29 0,-27 28 0,12-11 0,-16-1 0,-16-4 0,12-15 0,-27 0 0,27-1 0,-27 17 0,27 3 0,-28 16 0,13 0 0,-16 16 0,15 19 0,3-9 0,3 3 0,11 13 0,2 2 0,-15-6 0,0-1 0,13 6 0,2 0 0,-8-7 0,3-1 0,13-8 0,1 0 0,-6 7 0,0-1 0,14-1 0,0-1 0,-14-3 0,0 1 0,6 1 0,-1-2 0,-7 8 0,0-1 0,0-15 0,16-5 0,-12-15 0,27 0 0,-11-15 0,15-5 0,0-15 0,-15 15 0,-4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14:29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2576 10866 8191,'0'19'0,"0"-3"0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5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450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0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4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51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57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4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93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62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92BBD5-3F29-6CB7-F305-4E716CC6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83738-A605-B742-A142-84138D8C082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AAD7CA62-186C-F6C7-1BFA-01DF36049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E242EF5-FF66-9F97-4362-E19230CA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98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73" r:id="rId11"/>
    <p:sldLayoutId id="214748368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045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Lecture 23. Neural Graphical Models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Modules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1D4A1-72DE-EB0B-8C98-594E374F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47800"/>
            <a:ext cx="6340912" cy="248158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FB92159-C9B5-04FD-53E0-AD5FE641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52900"/>
            <a:ext cx="8229600" cy="2362198"/>
          </a:xfrm>
        </p:spPr>
        <p:txBody>
          <a:bodyPr/>
          <a:lstStyle/>
          <a:p>
            <a:r>
              <a:rPr lang="en-US" dirty="0"/>
              <a:t>Extending soft graph constraints: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FEC7F-2FFB-D9AC-0F71-4DC2A37C4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3" y="4876800"/>
            <a:ext cx="7772400" cy="13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8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45CAA-5D18-1F1F-7564-9B738B6B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" y="1604540"/>
            <a:ext cx="4226188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C0271-2296-2A03-66F3-2797810C1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09363"/>
            <a:ext cx="3937000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BF569-9D2B-990C-16C3-16835AD97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780" y="4911524"/>
            <a:ext cx="3728235" cy="16382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14B7D8-B3FF-1D96-FA96-3E79228F5FF0}"/>
                  </a:ext>
                </a:extLst>
              </p14:cNvPr>
              <p14:cNvContentPartPr/>
              <p14:nvPr/>
            </p14:nvContentPartPr>
            <p14:xfrm>
              <a:off x="927360" y="3911760"/>
              <a:ext cx="360" cy="12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14B7D8-B3FF-1D96-FA96-3E79228F5F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8000" y="3902400"/>
                <a:ext cx="1908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60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F978C-172C-295F-6962-2E71FF9E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7" y="1600200"/>
            <a:ext cx="4394643" cy="3153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1602BD-6227-D3A8-F290-52FDD699F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419600"/>
            <a:ext cx="4394644" cy="22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8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9684D-7A09-1093-01B9-D29D99A7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447800"/>
            <a:ext cx="6781800" cy="2175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F2B81-657D-B738-5559-A78E2267C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30164"/>
            <a:ext cx="7772400" cy="26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Graphical Models</a:t>
            </a:r>
            <a:endParaRPr lang="en-US" altLang="en-US" dirty="0"/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0EA8B15B-B8B4-9E77-AB88-52F8987A2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448" y="4433584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Shrivastava, Harsh, and </a:t>
            </a:r>
            <a:r>
              <a:rPr lang="en-US" sz="2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Urszula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Chajewska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"Neural graphical models." </a:t>
            </a:r>
            <a:r>
              <a:rPr lang="en-US" sz="2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European Conference on Symbolic and Quantitative Approaches with Uncertainty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Cham: Springer Nature Switzerland, 2023</a:t>
            </a:r>
            <a:endParaRPr lang="en-US" altLang="en-US" sz="1400" dirty="0"/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>
                <a:hlinkClick r:id="rId3"/>
              </a:rPr>
              <a:t>https://arxiv.org/pdf/2210.00453.pdf</a:t>
            </a:r>
            <a:r>
              <a:rPr lang="en-US" altLang="en-US" sz="1400" dirty="0"/>
              <a:t> 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13735-9AAC-E367-A641-DC0E62006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36" y="1748018"/>
            <a:ext cx="8927327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  <a:endParaRPr lang="en-US" altLang="en-US" dirty="0"/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0EA8B15B-B8B4-9E77-AB88-52F8987A2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448" y="1752600"/>
            <a:ext cx="7779152" cy="473838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PGMs are used to understand the dynamics of the system</a:t>
            </a:r>
          </a:p>
          <a:p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theory, a complex relationships between inputs can be represented</a:t>
            </a:r>
          </a:p>
          <a:p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practice, due to computational limitations a lot of simplifications are introduced: input data type, distribution type, graph structure</a:t>
            </a:r>
          </a:p>
          <a:p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Neural networks can be used to capture dependency structure between groups of features</a:t>
            </a:r>
          </a:p>
          <a:p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Neural Graphical Models (NGM) aim to represent complex feature dependencies in a reasonable computational time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48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  <a:endParaRPr lang="en-US" altLang="en-US" dirty="0"/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0EA8B15B-B8B4-9E77-AB88-52F8987A2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448" y="1752600"/>
            <a:ext cx="6864752" cy="473838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Input data </a:t>
            </a: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that have </a:t>
            </a: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samples with each sample consisting of </a:t>
            </a: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features </a:t>
            </a:r>
          </a:p>
          <a:p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Input graph </a:t>
            </a:r>
            <a:r>
              <a:rPr lang="en-US" altLang="en-US" sz="20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</a:t>
            </a: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which can be directed, undirected or have mixed-edge types that represents our belief about the feature dependency relationships </a:t>
            </a:r>
          </a:p>
          <a:p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case if </a:t>
            </a:r>
            <a:r>
              <a:rPr lang="en-US" altLang="en-US" sz="20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</a:t>
            </a:r>
            <a:r>
              <a:rPr lang="en-US" alt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is not provided, structure learning algorithms are employed</a:t>
            </a:r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299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B15B6-ED9B-A4AA-09C7-B698DEFED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2900"/>
                <a:ext cx="8229600" cy="2362198"/>
              </a:xfrm>
            </p:spPr>
            <p:txBody>
              <a:bodyPr/>
              <a:lstStyle/>
              <a:p>
                <a:r>
                  <a:rPr lang="en-US" dirty="0"/>
                  <a:t>Neural Network with L number of layers can be represented with the weights W = {W1, W2, · · · , WL} and biases B = {b1, b2, · · · , </a:t>
                </a:r>
                <a:r>
                  <a:rPr lang="en-US" dirty="0" err="1"/>
                  <a:t>bL</a:t>
                </a:r>
                <a:r>
                  <a:rPr lang="en-US" dirty="0"/>
                  <a:t>} as </a:t>
                </a:r>
                <a:r>
                  <a:rPr lang="en-US" dirty="0" err="1"/>
                  <a:t>fW,B</a:t>
                </a:r>
                <a:r>
                  <a:rPr lang="en-US" dirty="0"/>
                  <a:t>(·) </a:t>
                </a:r>
              </a:p>
              <a:p>
                <a:r>
                  <a:rPr lang="en-US" dirty="0"/>
                  <a:t>Each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𝑁𝑏𝑟𝑠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B15B6-ED9B-A4AA-09C7-B698DEFED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2900"/>
                <a:ext cx="8229600" cy="2362198"/>
              </a:xfrm>
              <a:blipFill>
                <a:blip r:embed="rId3"/>
                <a:stretch>
                  <a:fillRect l="-10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6AC2AF6-9F23-4959-BD2F-0C2BF88F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47800"/>
            <a:ext cx="837921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4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B15B6-ED9B-A4AA-09C7-B698DEFED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2900"/>
                <a:ext cx="8229600" cy="2362198"/>
              </a:xfrm>
            </p:spPr>
            <p:txBody>
              <a:bodyPr/>
              <a:lstStyle/>
              <a:p>
                <a:r>
                  <a:rPr lang="en-US" dirty="0"/>
                  <a:t>Example of  NGM with one hidden layer</a:t>
                </a:r>
              </a:p>
              <a:p>
                <a:pPr algn="ctr"/>
                <a:r>
                  <a:rPr lang="en-US" dirty="0"/>
                  <a:t>The dependency matrix between the input and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| = 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| × 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Dependency matrix is used to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B15B6-ED9B-A4AA-09C7-B698DEFED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2900"/>
                <a:ext cx="8229600" cy="2362198"/>
              </a:xfrm>
              <a:blipFill>
                <a:blip r:embed="rId3"/>
                <a:stretch>
                  <a:fillRect l="-1080" t="-2660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94B240-D34C-73C6-7BEE-00B2432B2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1342292"/>
            <a:ext cx="4800600" cy="27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4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B15B6-ED9B-A4AA-09C7-B698DEFED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2900"/>
                <a:ext cx="8229600" cy="2362198"/>
              </a:xfrm>
            </p:spPr>
            <p:txBody>
              <a:bodyPr/>
              <a:lstStyle/>
              <a:p>
                <a:r>
                  <a:rPr lang="en-US" dirty="0"/>
                  <a:t>Example of  NGM with one hidden layer</a:t>
                </a:r>
              </a:p>
              <a:p>
                <a:pPr algn="ctr"/>
                <a:r>
                  <a:rPr lang="en-US" dirty="0"/>
                  <a:t>The dependency matrix between the input and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| = 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| × 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Dependency matrix is used to identify the strength of dependency between input and output features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B15B6-ED9B-A4AA-09C7-B698DEFED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2900"/>
                <a:ext cx="8229600" cy="2362198"/>
              </a:xfrm>
              <a:blipFill>
                <a:blip r:embed="rId3"/>
                <a:stretch>
                  <a:fillRect l="-1080" t="-2660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94B240-D34C-73C6-7BEE-00B2432B2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1342292"/>
            <a:ext cx="4800600" cy="27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7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15B6-ED9B-A4AA-09C7-B698DEF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5982"/>
            <a:ext cx="8229600" cy="2362198"/>
          </a:xfrm>
        </p:spPr>
        <p:txBody>
          <a:bodyPr/>
          <a:lstStyle/>
          <a:p>
            <a:r>
              <a:rPr lang="en-US" dirty="0"/>
              <a:t>Optimization task with soft constraints: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Optimization task with </a:t>
            </a:r>
            <a:r>
              <a:rPr lang="en-US" dirty="0" err="1"/>
              <a:t>Lagrangian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4B240-D34C-73C6-7BEE-00B2432B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7445"/>
            <a:ext cx="3771900" cy="21415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6EF348-3C5E-AC7A-8D4A-7846A84B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4191000"/>
            <a:ext cx="72898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2E8CC2-3C79-5A6E-288D-EA26176DE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5672318"/>
            <a:ext cx="7620000" cy="990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967E7D-2647-1DC0-CC6D-1566EF7C7602}"/>
                  </a:ext>
                </a:extLst>
              </p14:cNvPr>
              <p14:cNvContentPartPr/>
              <p14:nvPr/>
            </p14:nvContentPartPr>
            <p14:xfrm>
              <a:off x="7035840" y="2870280"/>
              <a:ext cx="1899000" cy="172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967E7D-2647-1DC0-CC6D-1566EF7C76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480" y="2860920"/>
                <a:ext cx="1917720" cy="17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50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A4EDFD7A-EE3A-28A7-6018-F7B67EFC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Modules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1D4A1-72DE-EB0B-8C98-594E374F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8" y="2057400"/>
            <a:ext cx="856702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6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56216</TotalTime>
  <Words>363</Words>
  <Application>Microsoft Macintosh PowerPoint</Application>
  <PresentationFormat>On-screen Show (4:3)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Century Schoolbook</vt:lpstr>
      <vt:lpstr>Courier New</vt:lpstr>
      <vt:lpstr>Verdana</vt:lpstr>
      <vt:lpstr>Wingdings</vt:lpstr>
      <vt:lpstr>WPI</vt:lpstr>
      <vt:lpstr>CS583 Probabilistic Graphical Models</vt:lpstr>
      <vt:lpstr>Neural Graphical Models</vt:lpstr>
      <vt:lpstr>Rationale</vt:lpstr>
      <vt:lpstr>Problem Setting</vt:lpstr>
      <vt:lpstr>Representation</vt:lpstr>
      <vt:lpstr>Learning</vt:lpstr>
      <vt:lpstr>Learning</vt:lpstr>
      <vt:lpstr>Learning</vt:lpstr>
      <vt:lpstr>Projection Modules</vt:lpstr>
      <vt:lpstr>Projection Modules</vt:lpstr>
      <vt:lpstr>Inference</vt:lpstr>
      <vt:lpstr>Sampling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758</cp:revision>
  <dcterms:created xsi:type="dcterms:W3CDTF">2011-08-15T21:03:01Z</dcterms:created>
  <dcterms:modified xsi:type="dcterms:W3CDTF">2024-04-18T23:18:45Z</dcterms:modified>
</cp:coreProperties>
</file>