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4"/>
  </p:notesMasterIdLst>
  <p:handoutMasterIdLst>
    <p:handoutMasterId r:id="rId45"/>
  </p:handoutMasterIdLst>
  <p:sldIdLst>
    <p:sldId id="329" r:id="rId2"/>
    <p:sldId id="346" r:id="rId3"/>
    <p:sldId id="334" r:id="rId4"/>
    <p:sldId id="300" r:id="rId5"/>
    <p:sldId id="304" r:id="rId6"/>
    <p:sldId id="305" r:id="rId7"/>
    <p:sldId id="333" r:id="rId8"/>
    <p:sldId id="270" r:id="rId9"/>
    <p:sldId id="272" r:id="rId10"/>
    <p:sldId id="273" r:id="rId11"/>
    <p:sldId id="289" r:id="rId12"/>
    <p:sldId id="274" r:id="rId13"/>
    <p:sldId id="292" r:id="rId14"/>
    <p:sldId id="344" r:id="rId15"/>
    <p:sldId id="345" r:id="rId16"/>
    <p:sldId id="301" r:id="rId17"/>
    <p:sldId id="302" r:id="rId18"/>
    <p:sldId id="303" r:id="rId19"/>
    <p:sldId id="340" r:id="rId20"/>
    <p:sldId id="257" r:id="rId21"/>
    <p:sldId id="265" r:id="rId22"/>
    <p:sldId id="258" r:id="rId23"/>
    <p:sldId id="325" r:id="rId24"/>
    <p:sldId id="268" r:id="rId25"/>
    <p:sldId id="347" r:id="rId26"/>
    <p:sldId id="295" r:id="rId27"/>
    <p:sldId id="296" r:id="rId28"/>
    <p:sldId id="339" r:id="rId29"/>
    <p:sldId id="267" r:id="rId30"/>
    <p:sldId id="348" r:id="rId31"/>
    <p:sldId id="271" r:id="rId32"/>
    <p:sldId id="370" r:id="rId33"/>
    <p:sldId id="368" r:id="rId34"/>
    <p:sldId id="369" r:id="rId35"/>
    <p:sldId id="371" r:id="rId36"/>
    <p:sldId id="372" r:id="rId37"/>
    <p:sldId id="373" r:id="rId38"/>
    <p:sldId id="262" r:id="rId39"/>
    <p:sldId id="264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3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4:59:3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503 572 0,'-15'8'208'0,"9"-8"-160"0,-3 4-12 0,4-4-152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1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P(~</a:t>
            </a:r>
            <a:r>
              <a:rPr lang="en-US" dirty="0" err="1"/>
              <a:t>v|h</a:t>
            </a:r>
            <a:r>
              <a:rPr lang="en-US" dirty="0"/>
              <a:t>) = 0.4</a:t>
            </a:r>
          </a:p>
          <a:p>
            <a:r>
              <a:rPr lang="en-US" dirty="0"/>
              <a:t>P(</a:t>
            </a:r>
            <a:r>
              <a:rPr lang="en-US" dirty="0" err="1"/>
              <a:t>h|v</a:t>
            </a:r>
            <a:r>
              <a:rPr lang="en-US" dirty="0"/>
              <a:t>) = P(</a:t>
            </a:r>
            <a:r>
              <a:rPr lang="en-US" dirty="0" err="1"/>
              <a:t>v|h</a:t>
            </a:r>
            <a:r>
              <a:rPr lang="en-US" dirty="0"/>
              <a:t>)*P(h)/P(v)=0.6/0.8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P(h|~v) = P(~</a:t>
            </a:r>
            <a:r>
              <a:rPr lang="en-US" dirty="0" err="1"/>
              <a:t>v|h</a:t>
            </a:r>
            <a:r>
              <a:rPr lang="en-US" dirty="0"/>
              <a:t>)*P(h)/P(~v)=0.4/0.2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  <a:p>
            <a:pPr marL="228600" indent="-228600">
              <a:buAutoNum type="arabicPeriod"/>
            </a:pPr>
            <a:r>
              <a:rPr lang="en-US" dirty="0"/>
              <a:t>Traffic, John arrives late, Mary arrives late. J </a:t>
            </a:r>
            <a:r>
              <a:rPr lang="en-US" dirty="0" err="1"/>
              <a:t>ind</a:t>
            </a:r>
            <a:r>
              <a:rPr lang="en-US" dirty="0"/>
              <a:t> M | T</a:t>
            </a:r>
          </a:p>
          <a:p>
            <a:pPr marL="228600" indent="-228600">
              <a:buAutoNum type="arabicPeriod"/>
            </a:pPr>
            <a:r>
              <a:rPr lang="en-US" dirty="0"/>
              <a:t>Height, Knowledge, Age. H </a:t>
            </a:r>
            <a:r>
              <a:rPr lang="en-US" dirty="0" err="1"/>
              <a:t>ind</a:t>
            </a:r>
            <a:r>
              <a:rPr lang="en-US" dirty="0"/>
              <a:t> K |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</a:t>
            </a:r>
            <a:r>
              <a:rPr lang="en-US" baseline="0" dirty="0"/>
              <a:t> Make these variables italic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~Binomial for discrete</a:t>
            </a:r>
          </a:p>
          <a:p>
            <a:r>
              <a:rPr lang="en-US" dirty="0"/>
              <a:t>X^(a-1)*(1-X)^(b-1)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beta</a:t>
            </a:r>
          </a:p>
          <a:p>
            <a:r>
              <a:rPr lang="en-US" dirty="0"/>
              <a:t>import </a:t>
            </a:r>
            <a:r>
              <a:rPr lang="en-US" dirty="0" err="1"/>
              <a:t>matplotlib.pylab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np.linspace</a:t>
            </a:r>
            <a:r>
              <a:rPr lang="en-US" dirty="0"/>
              <a:t>(0,1)x</a:t>
            </a:r>
          </a:p>
          <a:p>
            <a:r>
              <a:rPr lang="en-US" dirty="0" err="1"/>
              <a:t>plt.plot</a:t>
            </a:r>
            <a:r>
              <a:rPr lang="en-US" dirty="0"/>
              <a:t>(x,beta.pdf(x, 15, 10))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24.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Evidence (E=e)</a:t>
            </a:r>
            <a:r>
              <a:rPr lang="en-US" dirty="0"/>
              <a:t>: what is known, </a:t>
            </a:r>
            <a:r>
              <a:rPr lang="en-US" b="1" dirty="0"/>
              <a:t>Query (Y)</a:t>
            </a:r>
            <a:r>
              <a:rPr lang="en-US" dirty="0"/>
              <a:t>: variables of interest, </a:t>
            </a:r>
            <a:r>
              <a:rPr lang="en-US" b="1" dirty="0"/>
              <a:t>X</a:t>
            </a:r>
            <a:r>
              <a:rPr lang="en-US" dirty="0"/>
              <a:t> is the set of all variables that include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and potentially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Probability query</a:t>
            </a:r>
          </a:p>
          <a:p>
            <a:pPr lvl="1"/>
            <a:r>
              <a:rPr lang="en-US" dirty="0"/>
              <a:t>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MAP query</a:t>
            </a:r>
          </a:p>
          <a:p>
            <a:pPr lvl="1"/>
            <a:r>
              <a:rPr lang="en-US" b="1" dirty="0"/>
              <a:t>W = X \ E </a:t>
            </a:r>
            <a:r>
              <a:rPr lang="en-US" dirty="0"/>
              <a:t>(i.e., all the non-evidence variables)</a:t>
            </a:r>
          </a:p>
          <a:p>
            <a:pPr lvl="1"/>
            <a:r>
              <a:rPr lang="en-US" dirty="0"/>
              <a:t>MAP(</a:t>
            </a:r>
            <a:r>
              <a:rPr lang="en-US" b="1" dirty="0" err="1"/>
              <a:t>W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w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 err="1"/>
              <a:t>w</a:t>
            </a:r>
            <a:r>
              <a:rPr lang="en-US" dirty="0" err="1"/>
              <a:t>,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Important: We </a:t>
            </a:r>
            <a:r>
              <a:rPr lang="en-US" i="1" u="sng" dirty="0"/>
              <a:t>cannot</a:t>
            </a:r>
            <a:r>
              <a:rPr lang="en-US" dirty="0"/>
              <a:t> find </a:t>
            </a:r>
            <a:r>
              <a:rPr lang="en-US" b="1" dirty="0"/>
              <a:t>w</a:t>
            </a:r>
            <a:r>
              <a:rPr lang="en-US" dirty="0"/>
              <a:t> by finding the maximum likely value for each variable individually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dirty="0"/>
              <a:t>Z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dirty="0"/>
              <a:t> \ </a:t>
            </a:r>
            <a:r>
              <a:rPr lang="en-US" b="1" dirty="0" err="1"/>
              <a:t>E</a:t>
            </a:r>
            <a:r>
              <a:rPr lang="en-US" dirty="0" err="1">
                <a:sym typeface="Symbol"/>
              </a:rPr>
              <a:t></a:t>
            </a:r>
            <a:r>
              <a:rPr lang="en-US" b="1" dirty="0" err="1">
                <a:sym typeface="Symbol"/>
              </a:rPr>
              <a:t>Y</a:t>
            </a:r>
            <a:endParaRPr lang="en-US" b="1" dirty="0">
              <a:sym typeface="Symbol"/>
            </a:endParaRPr>
          </a:p>
          <a:p>
            <a:pPr lvl="1"/>
            <a:r>
              <a:rPr lang="en-US" dirty="0"/>
              <a:t>MAP(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EB9E66-1491-4592-9034-7FB21D0BF13E}"/>
                  </a:ext>
                </a:extLst>
              </p14:cNvPr>
              <p14:cNvContentPartPr/>
              <p14:nvPr/>
            </p14:nvContentPartPr>
            <p14:xfrm>
              <a:off x="1943280" y="993060"/>
              <a:ext cx="12960" cy="459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EB9E66-1491-4592-9034-7FB21D0BF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920" y="983880"/>
                <a:ext cx="31680" cy="229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Factorization</a:t>
            </a:r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01638" y="2160588"/>
          <a:ext cx="8056562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355320" progId="Equation.DSMT4">
                  <p:embed/>
                </p:oleObj>
              </mc:Choice>
              <mc:Fallback>
                <p:oleObj name="Equation" r:id="rId2" imgW="2171520" imgH="35532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160588"/>
                        <a:ext cx="8056562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557424" y="4222062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is this factorization useful?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3549" y="5334000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can you prove this factorization holds?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736716"/>
            <a:ext cx="8229600" cy="422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Let P be a distribution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. We define I(P) to be the set of independencies of the form </a:t>
            </a:r>
            <a:r>
              <a:rPr lang="en-US" sz="2000" b="1" dirty="0"/>
              <a:t>X </a:t>
            </a:r>
            <a:r>
              <a:rPr lang="en-US" sz="2000" dirty="0">
                <a:sym typeface="Symbol"/>
              </a:rPr>
              <a:t> </a:t>
            </a:r>
            <a:r>
              <a:rPr lang="en-US" sz="2000" b="1" dirty="0"/>
              <a:t>Y </a:t>
            </a:r>
            <a:r>
              <a:rPr lang="en-US" sz="2000" dirty="0"/>
              <a:t>| </a:t>
            </a:r>
            <a:r>
              <a:rPr lang="en-US" sz="2000" b="1" dirty="0"/>
              <a:t>Z</a:t>
            </a:r>
            <a:r>
              <a:rPr lang="en-US" sz="2000" dirty="0"/>
              <a:t> that hold in P.</a:t>
            </a:r>
          </a:p>
          <a:p>
            <a:r>
              <a:rPr lang="en-US" sz="2000" dirty="0"/>
              <a:t>“P satisfies independencies of the structure </a:t>
            </a:r>
            <a:r>
              <a:rPr lang="en-US" sz="2000" dirty="0">
                <a:latin typeface="Lucida Calligraphy" pitchFamily="66" charset="0"/>
              </a:rPr>
              <a:t>K</a:t>
            </a:r>
            <a:r>
              <a:rPr lang="en-US" sz="2000" dirty="0"/>
              <a:t>” </a:t>
            </a:r>
            <a:r>
              <a:rPr lang="en-US" sz="2000" dirty="0">
                <a:sym typeface="Symbol"/>
              </a:rPr>
              <a:t> I(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)  I(P)</a:t>
            </a:r>
          </a:p>
          <a:p>
            <a:r>
              <a:rPr lang="en-US" sz="2000" dirty="0">
                <a:sym typeface="Symbol"/>
              </a:rPr>
              <a:t>If I(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)  I(P)  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 is an I-Map for P</a:t>
            </a:r>
          </a:p>
          <a:p>
            <a:r>
              <a:rPr lang="en-US" sz="2000" dirty="0">
                <a:sym typeface="Symbol"/>
              </a:rPr>
              <a:t>For 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 to be an I-Map of P, any independence assertion made by 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 has to be true in P. However, it is possible that P can contain additional independencies</a:t>
            </a:r>
          </a:p>
          <a:p>
            <a:pPr lvl="1"/>
            <a:r>
              <a:rPr lang="en-US" sz="1700" dirty="0">
                <a:sym typeface="Symbol"/>
              </a:rPr>
              <a:t>That is, whatever </a:t>
            </a:r>
            <a:r>
              <a:rPr lang="en-US" sz="1700" dirty="0">
                <a:latin typeface="Lucida Calligraphy" pitchFamily="66" charset="0"/>
                <a:sym typeface="Symbol"/>
              </a:rPr>
              <a:t>K</a:t>
            </a:r>
            <a:r>
              <a:rPr lang="en-US" sz="1700" dirty="0">
                <a:sym typeface="Symbol"/>
              </a:rPr>
              <a:t> says independent is independent in P, but </a:t>
            </a:r>
            <a:r>
              <a:rPr lang="en-US" sz="1700" dirty="0">
                <a:latin typeface="Lucida Calligraphy" pitchFamily="66" charset="0"/>
                <a:sym typeface="Symbol"/>
              </a:rPr>
              <a:t>K</a:t>
            </a:r>
            <a:r>
              <a:rPr lang="en-US" sz="1700" dirty="0">
                <a:sym typeface="Symbol"/>
              </a:rPr>
              <a:t> may not know all the independencies in P</a:t>
            </a:r>
            <a:endParaRPr lang="en-US" sz="1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Causal</a:t>
            </a:r>
          </a:p>
          <a:p>
            <a:pPr lvl="1"/>
            <a:r>
              <a:rPr lang="en-US" sz="1600" dirty="0"/>
              <a:t>A → B → C</a:t>
            </a:r>
          </a:p>
          <a:p>
            <a:r>
              <a:rPr lang="en-US" sz="2000" dirty="0" err="1"/>
              <a:t>Evidental</a:t>
            </a:r>
            <a:endParaRPr lang="en-US" sz="2000" dirty="0"/>
          </a:p>
          <a:p>
            <a:pPr lvl="1"/>
            <a:r>
              <a:rPr lang="en-US" sz="1800" dirty="0"/>
              <a:t>A ← B ← C</a:t>
            </a:r>
          </a:p>
          <a:p>
            <a:r>
              <a:rPr lang="en-US" sz="2000" dirty="0"/>
              <a:t>Intercausal</a:t>
            </a:r>
          </a:p>
          <a:p>
            <a:pPr lvl="1"/>
            <a:r>
              <a:rPr lang="en-US" sz="1800" dirty="0"/>
              <a:t>A → B ← 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681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answer whether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are independent given </a:t>
            </a:r>
            <a:r>
              <a:rPr lang="en-US" sz="2000" b="1" dirty="0"/>
              <a:t>E</a:t>
            </a:r>
          </a:p>
          <a:p>
            <a:pPr lvl="1"/>
            <a:r>
              <a:rPr lang="en-US" sz="2000" dirty="0"/>
              <a:t>Find all trails between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endParaRPr lang="en-US" sz="2000" i="1" baseline="-25000" dirty="0"/>
          </a:p>
          <a:p>
            <a:pPr lvl="1"/>
            <a:r>
              <a:rPr lang="en-US" sz="2000" dirty="0"/>
              <a:t>If information can flow through at least one trail, then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are dependent given </a:t>
            </a:r>
            <a:r>
              <a:rPr lang="en-US" sz="2000" b="1" dirty="0"/>
              <a:t>E</a:t>
            </a:r>
            <a:r>
              <a:rPr lang="en-US" sz="2000" dirty="0"/>
              <a:t>; otherwise they are independent given </a:t>
            </a:r>
            <a:r>
              <a:rPr lang="en-US" sz="2000" b="1" dirty="0"/>
              <a:t>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trail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sym typeface="Symbol"/>
              </a:rPr>
              <a:t> Z  Y</a:t>
            </a:r>
          </a:p>
          <a:p>
            <a:pPr lvl="1"/>
            <a:r>
              <a:rPr lang="en-US" dirty="0">
                <a:sym typeface="Symbol"/>
              </a:rPr>
              <a:t>Information can flow between X and Y if Z is not observed; if Z is observed, it blocks the information flow. X  Y | Z</a:t>
            </a:r>
          </a:p>
          <a:p>
            <a:pPr lvl="1"/>
            <a:r>
              <a:rPr lang="en-US" dirty="0" err="1">
                <a:sym typeface="Symbol"/>
              </a:rPr>
              <a:t>E.g</a:t>
            </a:r>
            <a:r>
              <a:rPr lang="en-US" dirty="0">
                <a:sym typeface="Symbol"/>
              </a:rPr>
              <a:t>, 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G  L</a:t>
            </a:r>
          </a:p>
          <a:p>
            <a:pPr lvl="2"/>
            <a:r>
              <a:rPr lang="en-US" dirty="0">
                <a:sym typeface="Symbol"/>
              </a:rPr>
              <a:t>If we don’t know the student’s grade, then knowing her intelligence tells us something about the strength of the letter. But, once we know her grade, I and L are independent</a:t>
            </a:r>
          </a:p>
          <a:p>
            <a:r>
              <a:rPr lang="en-US" dirty="0">
                <a:sym typeface="Symbol"/>
              </a:rPr>
              <a:t>Evidential trail</a:t>
            </a:r>
          </a:p>
          <a:p>
            <a:pPr lvl="1"/>
            <a:r>
              <a:rPr lang="en-US" dirty="0">
                <a:sym typeface="Symbol"/>
              </a:rPr>
              <a:t>X  Z  Y</a:t>
            </a:r>
          </a:p>
          <a:p>
            <a:pPr lvl="1"/>
            <a:r>
              <a:rPr lang="en-US" dirty="0">
                <a:sym typeface="Symbol"/>
              </a:rPr>
              <a:t>Information can flow between X and Y if Z is not observed; if Z is observed, it blocks the information flow</a:t>
            </a:r>
            <a:r>
              <a:rPr lang="en-US">
                <a:sym typeface="Symbol"/>
              </a:rPr>
              <a:t>. X  Y </a:t>
            </a:r>
            <a:r>
              <a:rPr lang="en-US" dirty="0">
                <a:sym typeface="Symbol"/>
              </a:rPr>
              <a:t>| </a:t>
            </a:r>
            <a:r>
              <a:rPr lang="en-US">
                <a:sym typeface="Symbol"/>
              </a:rPr>
              <a:t>Z </a:t>
            </a:r>
            <a:endParaRPr lang="en-US" dirty="0">
              <a:sym typeface="Symbo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cause</a:t>
            </a:r>
          </a:p>
          <a:p>
            <a:pPr lvl="1"/>
            <a:r>
              <a:rPr lang="en-US" sz="2000" dirty="0">
                <a:sym typeface="Symbol"/>
              </a:rPr>
              <a:t>X  Z  Y</a:t>
            </a:r>
          </a:p>
          <a:p>
            <a:pPr lvl="1"/>
            <a:r>
              <a:rPr lang="en-US" sz="2000" dirty="0">
                <a:sym typeface="Symbol"/>
              </a:rPr>
              <a:t>Information can flow between X and Y if Z is not observed; if Z is observed, it blocks the information flow. X  Y | Z</a:t>
            </a:r>
          </a:p>
          <a:p>
            <a:pPr lvl="1"/>
            <a:r>
              <a:rPr lang="en-US" sz="2000" dirty="0" err="1">
                <a:sym typeface="Symbol"/>
              </a:rPr>
              <a:t>E.g</a:t>
            </a:r>
            <a:r>
              <a:rPr lang="en-US" sz="2000" dirty="0">
                <a:sym typeface="Symbol"/>
              </a:rPr>
              <a:t>, G  I  S</a:t>
            </a:r>
          </a:p>
          <a:p>
            <a:pPr lvl="2"/>
            <a:r>
              <a:rPr lang="en-US" sz="1600" dirty="0">
                <a:sym typeface="Symbol"/>
              </a:rPr>
              <a:t>If we don’t know the student’s intelligence, then knowing his SAT score tells us something about his grade. If we know his intelligence, then his grade and SAT score are independent</a:t>
            </a: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effect</a:t>
            </a:r>
          </a:p>
          <a:p>
            <a:pPr lvl="1"/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 </a:t>
            </a:r>
            <a:r>
              <a:rPr lang="en-US" sz="2000" dirty="0"/>
              <a:t>Z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/>
              <a:t>Y (v-structure)</a:t>
            </a:r>
          </a:p>
          <a:p>
            <a:pPr lvl="1"/>
            <a:r>
              <a:rPr lang="en-US" sz="2000" dirty="0"/>
              <a:t>Information can flow between X and Y only if Z or at least one of Z’s descendants is observed</a:t>
            </a:r>
          </a:p>
          <a:p>
            <a:pPr lvl="1"/>
            <a:r>
              <a:rPr lang="en-US" sz="2000" dirty="0"/>
              <a:t>E.g. D </a:t>
            </a:r>
            <a:r>
              <a:rPr lang="en-US" sz="2000" dirty="0">
                <a:sym typeface="Symbol"/>
              </a:rPr>
              <a:t> </a:t>
            </a:r>
            <a:r>
              <a:rPr lang="en-US" sz="2000" dirty="0"/>
              <a:t>G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/>
              <a:t>I</a:t>
            </a:r>
          </a:p>
          <a:p>
            <a:pPr lvl="2"/>
            <a:r>
              <a:rPr lang="en-US" sz="1600" dirty="0"/>
              <a:t>If we do not know the grade or the letter quality, then D and I are independent. If we know, however, the grade or the letter quality, then D and I interact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52B736D-B5EA-D64B-294C-B2E2E46CA326}"/>
                  </a:ext>
                </a:extLst>
              </p14:cNvPr>
              <p14:cNvContentPartPr/>
              <p14:nvPr/>
            </p14:nvContentPartPr>
            <p14:xfrm>
              <a:off x="2455491" y="535785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52B736D-B5EA-D64B-294C-B2E2E46CA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851" y="53488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4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2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distributions that cannot be represented Bayesian networks (and vice versa)</a:t>
            </a:r>
          </a:p>
          <a:p>
            <a:r>
              <a:rPr lang="en-US" dirty="0"/>
              <a:t>Guaranteeing </a:t>
            </a:r>
            <a:r>
              <a:rPr lang="en-US" dirty="0" err="1"/>
              <a:t>acyclicity</a:t>
            </a:r>
            <a:r>
              <a:rPr lang="en-US" dirty="0"/>
              <a:t> can be hard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We’d like a graph where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sym typeface="Symbol"/>
              </a:rPr>
              <a:t> C | B, 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B  D | A, 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(A, B), (B, C), (C, D), and (D, A) are correlated but no causal direction exists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Alice and Charles pair and Bob and Debbie pair do not talk to each other directly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Alice and Bob, Bob and Charles, and Alice and Debbie pairs agree most of the time, and Charles and Debbie pair disagrees most of the time</a:t>
            </a:r>
            <a:endParaRPr lang="en-US" sz="2000" dirty="0">
              <a:sym typeface="Symbol"/>
            </a:endParaRP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752600"/>
            <a:ext cx="4124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Parameterization is perhaps the least intuitive concept about MNs</a:t>
            </a:r>
          </a:p>
          <a:p>
            <a:r>
              <a:rPr lang="en-US" dirty="0"/>
              <a:t>Bayesian networks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| Pa(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))</a:t>
            </a:r>
          </a:p>
          <a:p>
            <a:r>
              <a:rPr lang="en-US" dirty="0"/>
              <a:t>Markov networks</a:t>
            </a:r>
          </a:p>
          <a:p>
            <a:pPr lvl="1"/>
            <a:r>
              <a:rPr lang="en-US" dirty="0"/>
              <a:t>Cannot use probability distributions directly, but</a:t>
            </a:r>
          </a:p>
          <a:p>
            <a:pPr lvl="1"/>
            <a:r>
              <a:rPr lang="en-US" dirty="0"/>
              <a:t>MNs provide more flexibility in the parameterization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25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D</a:t>
            </a:r>
            <a:r>
              <a:rPr lang="en-US" dirty="0"/>
              <a:t> be a set of random variables</a:t>
            </a:r>
          </a:p>
          <a:p>
            <a:r>
              <a:rPr lang="en-US" b="1" dirty="0"/>
              <a:t>Definition: </a:t>
            </a:r>
            <a:r>
              <a:rPr lang="en-US" dirty="0"/>
              <a:t>A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</a:t>
            </a:r>
            <a:r>
              <a:rPr lang="en-US" dirty="0"/>
              <a:t> is a function from Val(</a:t>
            </a:r>
            <a:r>
              <a:rPr lang="en-US" b="1" dirty="0"/>
              <a:t>D</a:t>
            </a:r>
            <a:r>
              <a:rPr lang="en-US" dirty="0"/>
              <a:t>) to R.</a:t>
            </a:r>
          </a:p>
          <a:p>
            <a:r>
              <a:rPr lang="en-US"/>
              <a:t>A factor is </a:t>
            </a:r>
            <a:r>
              <a:rPr lang="en-US" dirty="0"/>
              <a:t>nonnegative if all entries are nonnegative</a:t>
            </a:r>
          </a:p>
          <a:p>
            <a:r>
              <a:rPr lang="en-US" dirty="0"/>
              <a:t>The </a:t>
            </a:r>
            <a:r>
              <a:rPr lang="en-US" i="1" dirty="0"/>
              <a:t>scope</a:t>
            </a:r>
            <a:r>
              <a:rPr lang="en-US" dirty="0"/>
              <a:t> of factor, denoted as, </a:t>
            </a:r>
            <a:r>
              <a:rPr lang="en-US" i="1" dirty="0"/>
              <a:t>Scope</a:t>
            </a:r>
            <a:r>
              <a:rPr lang="en-US" dirty="0"/>
              <a:t>[</a:t>
            </a:r>
            <a:r>
              <a:rPr lang="en-US" i="1" dirty="0">
                <a:sym typeface="Symbol"/>
              </a:rPr>
              <a:t></a:t>
            </a:r>
            <a:r>
              <a:rPr lang="en-US" dirty="0"/>
              <a:t>], is the set of variables </a:t>
            </a:r>
            <a:r>
              <a:rPr lang="en-US" b="1" dirty="0"/>
              <a:t>D</a:t>
            </a:r>
            <a:r>
              <a:rPr lang="en-US" dirty="0"/>
              <a:t> it is associated with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Definition: </a:t>
            </a:r>
            <a:r>
              <a:rPr lang="en-US" dirty="0"/>
              <a:t>A distribution P is a </a:t>
            </a:r>
            <a:r>
              <a:rPr lang="en-US" i="1" dirty="0"/>
              <a:t>Gibbs distribution </a:t>
            </a:r>
            <a:r>
              <a:rPr lang="en-US" dirty="0"/>
              <a:t>parameterized by a set of factors </a:t>
            </a:r>
            <a:r>
              <a:rPr lang="en-US" dirty="0">
                <a:sym typeface="Symbol"/>
              </a:rPr>
              <a:t> = {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), …,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 err="1">
                <a:sym typeface="Symbol"/>
              </a:rPr>
              <a:t>D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)} if it is defined as follows: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8800" y="3124200"/>
          <a:ext cx="5219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431800" progId="Equation.DSMT4">
                  <p:embed/>
                </p:oleObj>
              </mc:Choice>
              <mc:Fallback>
                <p:oleObj name="Equation" r:id="rId2" imgW="1739900" imgH="431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52197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8397" y="45720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Z?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2864" y="510540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i="1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are factors, but what are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i="1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2515" y="5715000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you relate this to Bayesian Network parameterization?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494901"/>
            <a:ext cx="197915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i="1" dirty="0"/>
              <a:t>X</a:t>
            </a:r>
            <a:r>
              <a:rPr lang="en-US" sz="3000" baseline="-25000" dirty="0"/>
              <a:t>1</a:t>
            </a:r>
            <a:r>
              <a:rPr lang="en-US" sz="3000" dirty="0"/>
              <a:t>, …, </a:t>
            </a:r>
            <a:r>
              <a:rPr lang="en-US" sz="3000" i="1" dirty="0" err="1"/>
              <a:t>X</a:t>
            </a:r>
            <a:r>
              <a:rPr lang="en-US" sz="3000" baseline="-25000" dirty="0" err="1"/>
              <a:t>n</a:t>
            </a:r>
            <a:endParaRPr lang="en-US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graph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network as a clique over three variables,       A, B, 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56" y="2362200"/>
            <a:ext cx="8440144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935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67451" y="1600200"/>
          <a:ext cx="5504299" cy="170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79279" progId="Equation.DSMT4">
                  <p:embed/>
                </p:oleObj>
              </mc:Choice>
              <mc:Fallback>
                <p:oleObj name="Equation" r:id="rId2" imgW="901309" imgH="279279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451" y="1600200"/>
                        <a:ext cx="5504299" cy="1705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8994" y="3694084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ɛ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 = -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)) is often called the </a:t>
            </a:r>
            <a:r>
              <a:rPr lang="en-US" i="1" dirty="0"/>
              <a:t>energy function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451743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statistical physics, the probability of a physical state depends inversely on its energy.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501" y="5486400"/>
            <a:ext cx="693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Log-linear models guarantee that the factors are positive, in turn guaranteeing that the probability is positive.</a:t>
            </a:r>
          </a:p>
        </p:txBody>
      </p:sp>
    </p:spTree>
    <p:extLst>
      <p:ext uri="{BB962C8B-B14F-4D97-AF65-F5344CB8AC3E}">
        <p14:creationId xmlns:p14="http://schemas.microsoft.com/office/powerpoint/2010/main" val="28407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graphical model over </a:t>
            </a:r>
            <a:r>
              <a:rPr lang="en-US" dirty="0">
                <a:latin typeface="Lucida Calligraphy"/>
              </a:rPr>
              <a:t>X</a:t>
            </a:r>
            <a:r>
              <a:rPr lang="en-US" dirty="0"/>
              <a:t> (structure and parameters)</a:t>
            </a:r>
          </a:p>
          <a:p>
            <a:r>
              <a:rPr lang="en-US" dirty="0"/>
              <a:t>Compute P(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en-US" dirty="0"/>
              <a:t>| </a:t>
            </a:r>
            <a:r>
              <a:rPr lang="en-US" b="1" i="1" dirty="0"/>
              <a:t>e</a:t>
            </a:r>
            <a:r>
              <a:rPr lang="en-US" dirty="0"/>
              <a:t>), where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 </a:t>
            </a:r>
            <a:r>
              <a:rPr lang="en-US" dirty="0">
                <a:latin typeface="Lucida Calligraphy"/>
              </a:rPr>
              <a:t>X </a:t>
            </a:r>
            <a:r>
              <a:rPr lang="en-US" dirty="0"/>
              <a:t>and </a:t>
            </a:r>
            <a:r>
              <a:rPr lang="en-US" b="1" i="1" dirty="0"/>
              <a:t>E</a:t>
            </a:r>
            <a:r>
              <a:rPr lang="en-US" dirty="0">
                <a:sym typeface="Symbol"/>
              </a:rPr>
              <a:t>  </a:t>
            </a:r>
            <a:r>
              <a:rPr lang="en-US" dirty="0">
                <a:latin typeface="Lucida Calligraphy"/>
              </a:rPr>
              <a:t>X </a:t>
            </a:r>
          </a:p>
          <a:p>
            <a:r>
              <a:rPr lang="en-US" dirty="0"/>
              <a:t>There are several approaches</a:t>
            </a:r>
          </a:p>
          <a:p>
            <a:pPr lvl="1"/>
            <a:r>
              <a:rPr lang="en-US" dirty="0"/>
              <a:t>Exact inference</a:t>
            </a:r>
          </a:p>
          <a:p>
            <a:pPr lvl="2"/>
            <a:r>
              <a:rPr lang="en-US" dirty="0"/>
              <a:t>Variable elimination</a:t>
            </a:r>
          </a:p>
          <a:p>
            <a:pPr lvl="2"/>
            <a:r>
              <a:rPr lang="en-US" dirty="0"/>
              <a:t>Belief propagation</a:t>
            </a:r>
          </a:p>
          <a:p>
            <a:pPr lvl="1"/>
            <a:r>
              <a:rPr lang="en-US" dirty="0"/>
              <a:t>Approximate inference</a:t>
            </a:r>
          </a:p>
          <a:p>
            <a:pPr lvl="2"/>
            <a:r>
              <a:rPr lang="en-US" dirty="0"/>
              <a:t>Sampling</a:t>
            </a:r>
          </a:p>
          <a:p>
            <a:r>
              <a:rPr lang="en-US" dirty="0"/>
              <a:t>This slide deck: variable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648200"/>
          </a:xfrm>
        </p:spPr>
        <p:txBody>
          <a:bodyPr>
            <a:normAutofit/>
          </a:bodyPr>
          <a:lstStyle/>
          <a:p>
            <a:r>
              <a:rPr lang="en-US" dirty="0"/>
              <a:t>A combination of prior knowledge and data-based reasoning</a:t>
            </a:r>
          </a:p>
          <a:p>
            <a:r>
              <a:rPr lang="en-US" dirty="0"/>
              <a:t>Directly incorporating knowledge into the model structure</a:t>
            </a:r>
          </a:p>
          <a:p>
            <a:r>
              <a:rPr lang="en-US" dirty="0"/>
              <a:t>Modeling random processes (generative modeling)</a:t>
            </a:r>
          </a:p>
          <a:p>
            <a:r>
              <a:rPr lang="en-US" dirty="0"/>
              <a:t>Uncertainty quantification</a:t>
            </a:r>
          </a:p>
          <a:p>
            <a:r>
              <a:rPr lang="en-US" dirty="0"/>
              <a:t>Causal inference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84030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en-US" dirty="0"/>
              <a:t>| </a:t>
            </a:r>
            <a:r>
              <a:rPr lang="en-US" b="1" i="1" dirty="0"/>
              <a:t>e</a:t>
            </a:r>
            <a:r>
              <a:rPr lang="en-US" dirty="0"/>
              <a:t>) = P(</a:t>
            </a:r>
            <a:r>
              <a:rPr lang="en-US" b="1" i="1" dirty="0"/>
              <a:t>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i="1" dirty="0"/>
              <a:t>e</a:t>
            </a:r>
            <a:r>
              <a:rPr lang="en-US" dirty="0"/>
              <a:t>) / P(</a:t>
            </a:r>
            <a:r>
              <a:rPr lang="en-US" b="1" i="1" dirty="0"/>
              <a:t>e</a:t>
            </a:r>
            <a:r>
              <a:rPr lang="en-US" dirty="0"/>
              <a:t>)</a:t>
            </a:r>
          </a:p>
          <a:p>
            <a:r>
              <a:rPr lang="en-US" b="1" i="1" dirty="0"/>
              <a:t>W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– </a:t>
            </a:r>
            <a:r>
              <a:rPr lang="en-US" b="1" i="1" dirty="0"/>
              <a:t>Y</a:t>
            </a:r>
            <a:r>
              <a:rPr lang="en-US" dirty="0"/>
              <a:t> – </a:t>
            </a:r>
            <a:r>
              <a:rPr lang="en-US" b="1" i="1" dirty="0"/>
              <a:t>E</a:t>
            </a:r>
            <a:endParaRPr lang="en-US" dirty="0"/>
          </a:p>
          <a:p>
            <a:r>
              <a:rPr lang="en-US" dirty="0"/>
              <a:t>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>
                <a:latin typeface="Times New Roman"/>
                <a:cs typeface="Times New Roman"/>
              </a:rPr>
              <a:t>w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r>
              <a:rPr lang="en-US" dirty="0"/>
              <a:t>P(</a:t>
            </a:r>
            <a:r>
              <a:rPr lang="en-US" b="1" i="1" dirty="0"/>
              <a:t>e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>
                <a:latin typeface="Times New Roman"/>
                <a:cs typeface="Times New Roman"/>
              </a:rPr>
              <a:t>y</a:t>
            </a:r>
            <a:r>
              <a:rPr lang="en-US" dirty="0" err="1">
                <a:latin typeface="Times New Roman"/>
                <a:cs typeface="Times New Roman"/>
              </a:rPr>
              <a:t>,</a:t>
            </a:r>
            <a:r>
              <a:rPr lang="en-US" b="1" i="1" baseline="-25000" dirty="0" err="1">
                <a:latin typeface="Times New Roman"/>
                <a:cs typeface="Times New Roman"/>
              </a:rPr>
              <a:t>w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 </a:t>
            </a:r>
          </a:p>
          <a:p>
            <a:r>
              <a:rPr lang="en-US" dirty="0">
                <a:latin typeface="Times New Roman"/>
                <a:cs typeface="Times New Roman"/>
              </a:rPr>
              <a:t>Or, better yet: </a:t>
            </a:r>
            <a:r>
              <a:rPr lang="en-US" dirty="0"/>
              <a:t>P(</a:t>
            </a:r>
            <a:r>
              <a:rPr lang="en-US" b="1" i="1" dirty="0"/>
              <a:t>e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>
                <a:latin typeface="Times New Roman"/>
                <a:cs typeface="Times New Roman"/>
              </a:rPr>
              <a:t>y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latin typeface="Lucida Calligraphy" pitchFamily="66" charset="0"/>
              </a:rPr>
              <a:t>X: </a:t>
            </a:r>
            <a:r>
              <a:rPr lang="en-US" sz="1800" dirty="0"/>
              <a:t>all variables, </a:t>
            </a:r>
            <a:r>
              <a:rPr lang="en-US" sz="1800" b="1" i="1" dirty="0"/>
              <a:t>Y</a:t>
            </a:r>
            <a:r>
              <a:rPr lang="en-US" sz="1800" dirty="0"/>
              <a:t>:</a:t>
            </a:r>
            <a:r>
              <a:rPr lang="en-US" sz="1800" b="1" i="1" dirty="0"/>
              <a:t> </a:t>
            </a:r>
            <a:r>
              <a:rPr lang="en-US" sz="1800" dirty="0"/>
              <a:t>query variables,</a:t>
            </a:r>
            <a:r>
              <a:rPr lang="en-US" sz="1800" b="1" i="1" dirty="0"/>
              <a:t> E</a:t>
            </a:r>
            <a:r>
              <a:rPr lang="en-US" sz="1800" dirty="0"/>
              <a:t>: evidence variables, </a:t>
            </a:r>
            <a:r>
              <a:rPr lang="en-US" sz="1800" b="1" i="1" dirty="0"/>
              <a:t>W</a:t>
            </a:r>
            <a:r>
              <a:rPr lang="en-US" sz="1800" dirty="0"/>
              <a:t> = </a:t>
            </a:r>
            <a:r>
              <a:rPr lang="en-US" sz="1800" dirty="0">
                <a:latin typeface="Lucida Calligraphy" pitchFamily="66" charset="0"/>
              </a:rPr>
              <a:t>X</a:t>
            </a:r>
            <a:r>
              <a:rPr lang="en-US" sz="1800" dirty="0"/>
              <a:t> – </a:t>
            </a:r>
            <a:r>
              <a:rPr lang="en-US" sz="1800" b="1" i="1" dirty="0"/>
              <a:t>Y</a:t>
            </a:r>
            <a:r>
              <a:rPr lang="en-US" sz="1800" dirty="0"/>
              <a:t> – </a:t>
            </a:r>
            <a:r>
              <a:rPr lang="en-US" sz="1800" b="1" i="1" dirty="0"/>
              <a:t>E</a:t>
            </a:r>
            <a:r>
              <a:rPr lang="en-US" sz="1800" dirty="0"/>
              <a:t>: remaining variables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Write down the joint for P(</a:t>
            </a:r>
            <a:r>
              <a:rPr lang="en-US" sz="1800" dirty="0">
                <a:latin typeface="Lucida Calligraphy" pitchFamily="66" charset="0"/>
              </a:rPr>
              <a:t>X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Set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i="1" dirty="0">
                <a:sym typeface="Symbol"/>
              </a:rPr>
              <a:t> </a:t>
            </a:r>
            <a:r>
              <a:rPr lang="en-US" sz="1800" b="1" i="1" dirty="0">
                <a:sym typeface="Symbol"/>
              </a:rPr>
              <a:t>E </a:t>
            </a:r>
            <a:r>
              <a:rPr lang="en-US" sz="1800" dirty="0">
                <a:sym typeface="Symbol"/>
              </a:rPr>
              <a:t>to their values</a:t>
            </a:r>
            <a:endParaRPr lang="en-US" sz="18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Pick an order for 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 </a:t>
            </a:r>
            <a:r>
              <a:rPr lang="en-US" sz="1800" i="1" dirty="0">
                <a:sym typeface="Symbol"/>
              </a:rPr>
              <a:t> </a:t>
            </a:r>
            <a:r>
              <a:rPr lang="en-US" sz="1800" b="1" i="1" dirty="0"/>
              <a:t>W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Sum out each 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dirty="0"/>
              <a:t> from the joint</a:t>
            </a:r>
          </a:p>
          <a:p>
            <a:pPr marL="822960" lvl="1" indent="-457200">
              <a:lnSpc>
                <a:spcPct val="130000"/>
              </a:lnSpc>
              <a:buFont typeface="+mj-lt"/>
              <a:buAutoNum type="alphaLcParenR"/>
            </a:pPr>
            <a:r>
              <a:rPr lang="en-US" sz="1800" dirty="0"/>
              <a:t>Multiply the factors </a:t>
            </a:r>
            <a:r>
              <a:rPr lang="en-US" sz="1800" i="1" dirty="0">
                <a:sym typeface="Symbol"/>
              </a:rPr>
              <a:t>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, Z</a:t>
            </a:r>
            <a:r>
              <a:rPr lang="en-US" sz="1800" baseline="-25000" dirty="0"/>
              <a:t>1</a:t>
            </a:r>
            <a:r>
              <a:rPr lang="en-US" sz="1800" dirty="0"/>
              <a:t>), …, </a:t>
            </a:r>
            <a:r>
              <a:rPr lang="en-US" sz="1800" i="1" dirty="0">
                <a:sym typeface="Symbol"/>
              </a:rPr>
              <a:t>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, </a:t>
            </a:r>
            <a:r>
              <a:rPr lang="en-US" sz="1800" i="1" dirty="0" err="1"/>
              <a:t>Z</a:t>
            </a:r>
            <a:r>
              <a:rPr lang="en-US" sz="1800" i="1" baseline="-25000" dirty="0" err="1"/>
              <a:t>k</a:t>
            </a:r>
            <a:r>
              <a:rPr lang="en-US" sz="1800" dirty="0"/>
              <a:t>) to create </a:t>
            </a:r>
            <a:r>
              <a:rPr lang="en-US" sz="1800" dirty="0">
                <a:sym typeface="Symbol"/>
              </a:rPr>
              <a:t>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, Z</a:t>
            </a:r>
            <a:r>
              <a:rPr lang="en-US" sz="1800" baseline="-25000" dirty="0"/>
              <a:t>1</a:t>
            </a:r>
            <a:r>
              <a:rPr lang="en-US" sz="1800" i="1" dirty="0"/>
              <a:t>,…,</a:t>
            </a:r>
            <a:r>
              <a:rPr lang="en-US" sz="1800" i="1" baseline="-25000" dirty="0"/>
              <a:t> </a:t>
            </a:r>
            <a:r>
              <a:rPr lang="en-US" sz="1800" i="1" dirty="0" err="1"/>
              <a:t>Z</a:t>
            </a:r>
            <a:r>
              <a:rPr lang="en-US" sz="1800" i="1" baseline="-25000" dirty="0" err="1"/>
              <a:t>k</a:t>
            </a:r>
            <a:r>
              <a:rPr lang="en-US" sz="1800" dirty="0"/>
              <a:t>)</a:t>
            </a:r>
          </a:p>
          <a:p>
            <a:pPr marL="822960" lvl="1" indent="-457200">
              <a:lnSpc>
                <a:spcPct val="130000"/>
              </a:lnSpc>
              <a:buFont typeface="+mj-lt"/>
              <a:buAutoNum type="alphaLcParenR"/>
            </a:pPr>
            <a:r>
              <a:rPr lang="en-US" sz="1800" dirty="0"/>
              <a:t>Sum out 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dirty="0"/>
              <a:t> from </a:t>
            </a:r>
            <a:r>
              <a:rPr lang="en-US" sz="1800" dirty="0">
                <a:sym typeface="Symbol"/>
              </a:rPr>
              <a:t>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, Z</a:t>
            </a:r>
            <a:r>
              <a:rPr lang="en-US" sz="1800" baseline="-25000" dirty="0"/>
              <a:t>1</a:t>
            </a:r>
            <a:r>
              <a:rPr lang="en-US" sz="1800" i="1" dirty="0"/>
              <a:t>,…,</a:t>
            </a:r>
            <a:r>
              <a:rPr lang="en-US" sz="1800" i="1" baseline="-25000" dirty="0"/>
              <a:t> </a:t>
            </a:r>
            <a:r>
              <a:rPr lang="en-US" sz="1800" i="1" dirty="0" err="1"/>
              <a:t>Z</a:t>
            </a:r>
            <a:r>
              <a:rPr lang="en-US" sz="1800" i="1" baseline="-25000" dirty="0" err="1"/>
              <a:t>k</a:t>
            </a:r>
            <a:r>
              <a:rPr lang="en-US" sz="1800" dirty="0"/>
              <a:t>) to create </a:t>
            </a:r>
            <a:r>
              <a:rPr lang="en-US" sz="1800" dirty="0">
                <a:sym typeface="Symbol"/>
              </a:rPr>
              <a:t>(</a:t>
            </a:r>
            <a:r>
              <a:rPr lang="en-US" sz="1800" i="1" dirty="0"/>
              <a:t>Z</a:t>
            </a:r>
            <a:r>
              <a:rPr lang="en-US" sz="1800" baseline="-25000" dirty="0"/>
              <a:t>1</a:t>
            </a:r>
            <a:r>
              <a:rPr lang="en-US" sz="1800" i="1" dirty="0"/>
              <a:t>,…,</a:t>
            </a:r>
            <a:r>
              <a:rPr lang="en-US" sz="1800" i="1" baseline="-25000" dirty="0"/>
              <a:t> </a:t>
            </a:r>
            <a:r>
              <a:rPr lang="en-US" sz="1800" i="1" dirty="0" err="1"/>
              <a:t>Z</a:t>
            </a:r>
            <a:r>
              <a:rPr lang="en-US" sz="1800" i="1" baseline="-25000" dirty="0" err="1"/>
              <a:t>k</a:t>
            </a:r>
            <a:r>
              <a:rPr lang="en-US" sz="1800" dirty="0">
                <a:sym typeface="Symbol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>
                <a:sym typeface="Symbol"/>
              </a:rPr>
              <a:t>What remains is (</a:t>
            </a:r>
            <a:r>
              <a:rPr lang="en-US" sz="1800" b="1" i="1" dirty="0">
                <a:sym typeface="Symbol"/>
              </a:rPr>
              <a:t>Y</a:t>
            </a:r>
            <a:r>
              <a:rPr lang="en-US" sz="1800" dirty="0">
                <a:sym typeface="Symbol"/>
              </a:rPr>
              <a:t>, </a:t>
            </a:r>
            <a:r>
              <a:rPr lang="en-US" sz="1800" b="1" i="1" dirty="0">
                <a:sym typeface="Symbol"/>
              </a:rPr>
              <a:t>e</a:t>
            </a:r>
            <a:r>
              <a:rPr lang="en-US" sz="1800" dirty="0">
                <a:sym typeface="Symbol"/>
              </a:rPr>
              <a:t>). Normalize it to get P(</a:t>
            </a:r>
            <a:r>
              <a:rPr lang="en-US" sz="1800" b="1" i="1" dirty="0">
                <a:sym typeface="Symbol"/>
              </a:rPr>
              <a:t>Y </a:t>
            </a:r>
            <a:r>
              <a:rPr lang="en-US" sz="1800" dirty="0">
                <a:sym typeface="Symbol"/>
              </a:rPr>
              <a:t>| </a:t>
            </a:r>
            <a:r>
              <a:rPr lang="en-US" sz="1800" b="1" i="1" dirty="0">
                <a:sym typeface="Symbol"/>
              </a:rPr>
              <a:t>e</a:t>
            </a:r>
            <a:r>
              <a:rPr lang="en-US" sz="1800" dirty="0">
                <a:sym typeface="Symbol"/>
              </a:rPr>
              <a:t>).</a:t>
            </a:r>
            <a:endParaRPr lang="en-US" sz="1800" dirty="0"/>
          </a:p>
          <a:p>
            <a:pPr lvl="1">
              <a:lnSpc>
                <a:spcPct val="130000"/>
              </a:lnSpc>
            </a:pPr>
            <a:endParaRPr lang="en-US" sz="1800" dirty="0"/>
          </a:p>
          <a:p>
            <a:pPr>
              <a:lnSpc>
                <a:spcPct val="130000"/>
              </a:lnSpc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2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 uniform prior over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. That is, 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)=1</a:t>
            </a:r>
          </a:p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[1],…,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])? That is, 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)?  </a:t>
            </a:r>
          </a:p>
          <a:p>
            <a:r>
              <a:rPr lang="en-US" dirty="0"/>
              <a:t>For the binary case, 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+1]=</a:t>
            </a:r>
            <a:r>
              <a:rPr lang="en-US" i="1" dirty="0"/>
              <a:t>x</a:t>
            </a:r>
            <a:r>
              <a:rPr lang="en-US" baseline="30000" dirty="0"/>
              <a:t>1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 = (</a:t>
            </a:r>
            <a:r>
              <a:rPr lang="en-US" i="1" dirty="0"/>
              <a:t>t</a:t>
            </a:r>
            <a:r>
              <a:rPr lang="en-US" dirty="0"/>
              <a:t> + 1) / (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dirty="0"/>
              <a:t> + 2), where </a:t>
            </a:r>
            <a:r>
              <a:rPr lang="en-US" i="1" dirty="0"/>
              <a:t>t</a:t>
            </a:r>
            <a:r>
              <a:rPr lang="en-US" dirty="0"/>
              <a:t> is the number of True cases and </a:t>
            </a:r>
            <a:r>
              <a:rPr lang="en-US" i="1" dirty="0"/>
              <a:t>f</a:t>
            </a:r>
            <a:r>
              <a:rPr lang="en-US" dirty="0"/>
              <a:t> is the number of False cases in </a:t>
            </a:r>
            <a:r>
              <a:rPr lang="en-US" i="1" dirty="0"/>
              <a:t>D</a:t>
            </a:r>
          </a:p>
          <a:p>
            <a:r>
              <a:rPr lang="en-US" dirty="0"/>
              <a:t>This is also called </a:t>
            </a:r>
            <a:r>
              <a:rPr lang="en-US" i="1" dirty="0"/>
              <a:t>Laplace smoothing</a:t>
            </a:r>
          </a:p>
          <a:p>
            <a:r>
              <a:rPr lang="en-US" dirty="0">
                <a:solidFill>
                  <a:srgbClr val="FF0000"/>
                </a:solidFill>
              </a:rPr>
              <a:t>What about the posterior, P(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), if the prior P(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FF0000"/>
                </a:solidFill>
              </a:rPr>
              <a:t>) is uniform?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~ Beta(</a:t>
            </a:r>
            <a:r>
              <a:rPr lang="en-US" dirty="0" err="1">
                <a:latin typeface="Symbol" pitchFamily="18" charset="2"/>
              </a:rPr>
              <a:t>a,b</a:t>
            </a:r>
            <a:r>
              <a:rPr lang="en-US" dirty="0"/>
              <a:t>) if p(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en-US" dirty="0">
                <a:latin typeface="Symbol" pitchFamily="18" charset="2"/>
                <a:cs typeface="Times New Roman"/>
              </a:rPr>
              <a:t>q</a:t>
            </a:r>
            <a:r>
              <a:rPr lang="en-US" baseline="30000" dirty="0">
                <a:latin typeface="Symbol" pitchFamily="18" charset="2"/>
                <a:cs typeface="Times New Roman"/>
              </a:rPr>
              <a:t>a-1</a:t>
            </a:r>
            <a:r>
              <a:rPr lang="en-US" dirty="0">
                <a:latin typeface="Symbol" pitchFamily="18" charset="2"/>
                <a:cs typeface="Times New Roman"/>
              </a:rPr>
              <a:t>(1-q)</a:t>
            </a:r>
            <a:r>
              <a:rPr lang="en-US" baseline="30000" dirty="0">
                <a:latin typeface="Symbol" pitchFamily="18" charset="2"/>
                <a:cs typeface="Times New Roman"/>
              </a:rPr>
              <a:t>b-1 </a:t>
            </a:r>
            <a:r>
              <a:rPr lang="en-US" dirty="0">
                <a:cs typeface="Times New Roman"/>
              </a:rPr>
              <a:t>where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en-US" dirty="0">
                <a:cs typeface="Times New Roman"/>
              </a:rPr>
              <a:t> is a normalizing constant</a:t>
            </a:r>
          </a:p>
          <a:p>
            <a:r>
              <a:rPr lang="en-US" dirty="0">
                <a:cs typeface="Times New Roman"/>
              </a:rPr>
              <a:t>Mean: </a:t>
            </a:r>
            <a:r>
              <a:rPr lang="en-US" dirty="0">
                <a:latin typeface="Symbol" pitchFamily="18" charset="2"/>
              </a:rPr>
              <a:t>a/(</a:t>
            </a:r>
            <a:r>
              <a:rPr lang="en-US" dirty="0" err="1">
                <a:latin typeface="Symbol" pitchFamily="18" charset="2"/>
              </a:rPr>
              <a:t>a+b</a:t>
            </a:r>
            <a:r>
              <a:rPr lang="en-US" dirty="0">
                <a:latin typeface="Symbol" pitchFamily="18" charset="2"/>
              </a:rPr>
              <a:t>)</a:t>
            </a:r>
          </a:p>
          <a:p>
            <a:r>
              <a:rPr lang="en-US" dirty="0">
                <a:cs typeface="Times New Roman"/>
              </a:rPr>
              <a:t>Mode: (</a:t>
            </a:r>
            <a:r>
              <a:rPr lang="en-US" dirty="0">
                <a:latin typeface="Symbol" pitchFamily="18" charset="2"/>
              </a:rPr>
              <a:t>a-1)/(a+b-2)</a:t>
            </a:r>
          </a:p>
          <a:p>
            <a:r>
              <a:rPr lang="en-US" dirty="0">
                <a:cs typeface="Times New Roman"/>
              </a:rPr>
              <a:t>Note that the mode is closer to the mean when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dirty="0">
                <a:cs typeface="Times New Roman"/>
              </a:rPr>
              <a:t>and </a:t>
            </a:r>
            <a:r>
              <a:rPr lang="en-US" dirty="0">
                <a:latin typeface="Symbol" pitchFamily="18" charset="2"/>
              </a:rPr>
              <a:t>b </a:t>
            </a:r>
            <a:r>
              <a:rPr lang="en-US" dirty="0">
                <a:cs typeface="Times New Roman"/>
              </a:rPr>
              <a:t>are large</a:t>
            </a:r>
          </a:p>
          <a:p>
            <a:r>
              <a:rPr lang="en-US" dirty="0">
                <a:cs typeface="Times New Roman"/>
              </a:rPr>
              <a:t>Read more at</a:t>
            </a:r>
            <a:endParaRPr lang="en-US" dirty="0">
              <a:cs typeface="Times New Roman"/>
              <a:hlinkClick r:id=""/>
            </a:endParaRPr>
          </a:p>
          <a:p>
            <a:pPr lvl="1"/>
            <a:r>
              <a:rPr lang="en-US" dirty="0">
                <a:cs typeface="Times New Roman"/>
                <a:hlinkClick r:id=""/>
              </a:rPr>
              <a:t>https://en.wikipedia.org/wiki/Beta_distribution</a:t>
            </a:r>
            <a:endParaRPr lang="en-US" dirty="0">
              <a:latin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Dirichlet</a:t>
            </a:r>
            <a:r>
              <a:rPr lang="en-US" dirty="0"/>
              <a:t> 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Generalizes the Beta distribution for </a:t>
            </a:r>
            <a:r>
              <a:rPr lang="en-US" dirty="0" err="1"/>
              <a:t>multinomials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 is 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 err="1">
                <a:solidFill>
                  <a:srgbClr val="FF0000"/>
                </a:solidFill>
              </a:rPr>
              <a:t>x</a:t>
            </a:r>
            <a:r>
              <a:rPr lang="en-US" i="1" baseline="30000" dirty="0" err="1">
                <a:solidFill>
                  <a:srgbClr val="FF0000"/>
                </a:solidFill>
              </a:rPr>
              <a:t>i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 if the prior is </a:t>
            </a:r>
            <a:r>
              <a:rPr lang="en-US" dirty="0" err="1">
                <a:solidFill>
                  <a:srgbClr val="FF0000"/>
                </a:solidFill>
              </a:rPr>
              <a:t>Dirichlet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+1]=</a:t>
            </a:r>
            <a:r>
              <a:rPr lang="en-US" i="1" dirty="0" err="1"/>
              <a:t>x</a:t>
            </a:r>
            <a:r>
              <a:rPr lang="en-US" i="1" baseline="30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D</a:t>
            </a:r>
            <a:r>
              <a:rPr lang="en-US" dirty="0"/>
              <a:t>) = 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 err="1"/>
              <a:t>+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i</a:t>
            </a:r>
            <a:r>
              <a:rPr lang="en-US" dirty="0"/>
              <a:t>) / (|</a:t>
            </a:r>
            <a:r>
              <a:rPr lang="en-US" i="1" dirty="0"/>
              <a:t>D</a:t>
            </a:r>
            <a:r>
              <a:rPr lang="en-US" dirty="0"/>
              <a:t>|+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) where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is the number of times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case appears in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i="1" dirty="0"/>
              <a:t>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K</a:t>
            </a:r>
            <a:endParaRPr lang="en-US" i="1" baseline="-25000" dirty="0"/>
          </a:p>
          <a:p>
            <a:r>
              <a:rPr lang="en-US" dirty="0">
                <a:solidFill>
                  <a:srgbClr val="FF0000"/>
                </a:solidFill>
              </a:rPr>
              <a:t>What is the posterior, P(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), if the prior is </a:t>
            </a:r>
            <a:r>
              <a:rPr lang="en-US" dirty="0" err="1">
                <a:solidFill>
                  <a:srgbClr val="FF0000"/>
                </a:solidFill>
              </a:rPr>
              <a:t>Dirichlet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/>
              <a:t>|</a:t>
            </a:r>
            <a:r>
              <a:rPr lang="en-US" i="1" dirty="0" err="1"/>
              <a:t>D</a:t>
            </a:r>
            <a:r>
              <a:rPr lang="en-US" dirty="0"/>
              <a:t>) = </a:t>
            </a:r>
            <a:r>
              <a:rPr lang="en-US" dirty="0" err="1"/>
              <a:t>Dirichlet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 +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1905000"/>
          <a:ext cx="5088874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431800" progId="Equation.DSMT4">
                  <p:embed/>
                </p:oleObj>
              </mc:Choice>
              <mc:Fallback>
                <p:oleObj name="Equation" r:id="rId2" imgW="2667000" imgH="431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5088874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4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7EA-F96A-4095-B8C0-B14E633A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(EM)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412-EDA4-438B-A66B-E7E4BCF7978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</a:t>
                </a:r>
              </a:p>
              <a:p>
                <a:pPr lvl="1"/>
                <a:r>
                  <a:rPr lang="en-US" dirty="0"/>
                  <a:t>Expectation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=∑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X</a:t>
                </a:r>
              </a:p>
              <a:p>
                <a:pPr lvl="1"/>
                <a:r>
                  <a:rPr lang="en-US" dirty="0"/>
                  <a:t>Maximization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/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for each X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412-EDA4-438B-A66B-E7E4BCF79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A8FF-879D-4830-A655-07CD7B7580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36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D27-9226-4FBE-A804-D537E2E642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62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66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Constraint-based structure learning</a:t>
            </a:r>
          </a:p>
          <a:p>
            <a:pPr marL="822960" lvl="1" indent="-457200"/>
            <a:r>
              <a:rPr lang="en-US" dirty="0"/>
              <a:t>View Bayesian network as a representation of independencies</a:t>
            </a:r>
          </a:p>
          <a:p>
            <a:pPr marL="822960" lvl="1" indent="-457200"/>
            <a:r>
              <a:rPr lang="en-US" dirty="0"/>
              <a:t>Test for conditional dependence and independence in the data</a:t>
            </a:r>
          </a:p>
          <a:p>
            <a:pPr marL="822960" lvl="1" indent="-457200"/>
            <a:r>
              <a:rPr lang="en-US" dirty="0"/>
              <a:t>Sensitive to failure in individual independence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Score-based structure learning</a:t>
            </a:r>
          </a:p>
          <a:p>
            <a:pPr marL="822960" lvl="1" indent="-457200"/>
            <a:r>
              <a:rPr lang="en-US" dirty="0"/>
              <a:t>Hypothesis space of possible models</a:t>
            </a:r>
          </a:p>
          <a:p>
            <a:pPr marL="822960" lvl="1" indent="-457200"/>
            <a:r>
              <a:rPr lang="en-US" dirty="0"/>
              <a:t>Find the highest scoring structure</a:t>
            </a:r>
          </a:p>
          <a:p>
            <a:pPr marL="822960" lvl="1" indent="-457200"/>
            <a:r>
              <a:rPr lang="en-US" dirty="0"/>
              <a:t>The hypothesis space is super exponential 2^(O(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Bayesian model averaging</a:t>
            </a:r>
          </a:p>
          <a:p>
            <a:pPr marL="822960" lvl="1" indent="-457200"/>
            <a:r>
              <a:rPr lang="en-US" dirty="0"/>
              <a:t>Rather than learning a structure, learn an ensemble of structures</a:t>
            </a:r>
          </a:p>
          <a:p>
            <a:pPr marL="822960" lvl="1" indent="-457200"/>
            <a:r>
              <a:rPr lang="en-US" dirty="0"/>
              <a:t>Again, the number of structures is immense</a:t>
            </a:r>
          </a:p>
          <a:p>
            <a:pPr marL="822960" lvl="1" indent="-457200"/>
            <a:r>
              <a:rPr lang="en-US" dirty="0"/>
              <a:t>It is efficient for some while it has to be approximate for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statistic</a:t>
            </a:r>
            <a:endParaRPr lang="en-US" sz="1600" baseline="30000" dirty="0"/>
          </a:p>
          <a:p>
            <a:pPr marL="0" indent="0">
              <a:buNone/>
            </a:pPr>
            <a:endParaRPr lang="en-US" sz="1600" dirty="0"/>
          </a:p>
          <a:p>
            <a:endParaRPr lang="en-US" sz="500" dirty="0"/>
          </a:p>
          <a:p>
            <a:r>
              <a:rPr lang="en-US" sz="1600" dirty="0"/>
              <a:t>Mutual information</a:t>
            </a:r>
          </a:p>
          <a:p>
            <a:pPr marL="0" indent="0">
              <a:buNone/>
            </a:pPr>
            <a:endParaRPr lang="en-US" sz="1600" dirty="0">
              <a:latin typeface="Lucida Calligraphy" pitchFamily="66" charset="0"/>
            </a:endParaRPr>
          </a:p>
          <a:p>
            <a:endParaRPr lang="en-US" sz="1600" dirty="0">
              <a:latin typeface="Lucida Calligraphy" pitchFamily="66" charset="0"/>
            </a:endParaRPr>
          </a:p>
          <a:p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and MI are zero when X and Y are independent</a:t>
            </a:r>
          </a:p>
          <a:p>
            <a:r>
              <a:rPr lang="en-US" sz="1600" dirty="0"/>
              <a:t>Extension of </a:t>
            </a:r>
            <a:r>
              <a:rPr lang="en-US" sz="1600" dirty="0">
                <a:latin typeface="Lucida Calligraphy" pitchFamily="66" charset="0"/>
              </a:rPr>
              <a:t>X</a:t>
            </a:r>
            <a:r>
              <a:rPr lang="en-US" sz="1600" baseline="30000" dirty="0"/>
              <a:t>2</a:t>
            </a:r>
            <a:r>
              <a:rPr lang="en-US" sz="1600" dirty="0"/>
              <a:t> statistic to conditional independence queries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43941" y="1752600"/>
          <a:ext cx="43226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558800" progId="Equation.DSMT4">
                  <p:embed/>
                </p:oleObj>
              </mc:Choice>
              <mc:Fallback>
                <p:oleObj name="Equation" r:id="rId2" imgW="2641600" imgH="558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941" y="1752600"/>
                        <a:ext cx="432261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96268" y="2852057"/>
          <a:ext cx="40179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457200" progId="Equation.DSMT4">
                  <p:embed/>
                </p:oleObj>
              </mc:Choice>
              <mc:Fallback>
                <p:oleObj name="Equation" r:id="rId4" imgW="2070000" imgH="457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268" y="2852057"/>
                        <a:ext cx="401796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57300" y="5029200"/>
          <a:ext cx="529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0600" imgH="558800" progId="Equation.DSMT4">
                  <p:embed/>
                </p:oleObj>
              </mc:Choice>
              <mc:Fallback>
                <p:oleObj name="Equation" r:id="rId6" imgW="3530600" imgH="558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029200"/>
                        <a:ext cx="5295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P(X, Y), P(X) can be computed using</a:t>
            </a:r>
          </a:p>
          <a:p>
            <a:pPr lvl="1"/>
            <a:r>
              <a:rPr lang="en-US" dirty="0"/>
              <a:t>P(X) = 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 err="1">
                <a:sym typeface="Symbol"/>
              </a:rPr>
              <a:t>y</a:t>
            </a:r>
            <a:r>
              <a:rPr lang="en-US" dirty="0" err="1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 where y ranges over Val(Y)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569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approach puts a distribution on anything we are uncertain about</a:t>
            </a:r>
          </a:p>
          <a:p>
            <a:pPr lvl="1"/>
            <a:r>
              <a:rPr lang="en-US" dirty="0"/>
              <a:t>In parameter estimation, we put a distribution on </a:t>
            </a:r>
            <a:r>
              <a:rPr lang="en-US" dirty="0">
                <a:latin typeface="Symbol" pitchFamily="18" charset="2"/>
              </a:rPr>
              <a:t>q</a:t>
            </a:r>
          </a:p>
          <a:p>
            <a:r>
              <a:rPr lang="en-US" dirty="0"/>
              <a:t>In this case, we have the following distributions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>
                <a:latin typeface="Lucida Calligraphy" pitchFamily="66" charset="0"/>
              </a:rPr>
              <a:t>G</a:t>
            </a:r>
            <a:r>
              <a:rPr lang="en-US" dirty="0" err="1"/>
              <a:t>|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dirty="0"/>
              <a:t>)</a:t>
            </a:r>
          </a:p>
          <a:p>
            <a:r>
              <a:rPr lang="en-US" dirty="0"/>
              <a:t>Given data </a:t>
            </a:r>
            <a:r>
              <a:rPr lang="en-US" i="1" dirty="0"/>
              <a:t>D</a:t>
            </a:r>
            <a:r>
              <a:rPr lang="en-US" dirty="0"/>
              <a:t>, the posterior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is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|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 /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P(D) is a normalizing constant</a:t>
            </a:r>
          </a:p>
          <a:p>
            <a:r>
              <a:rPr lang="en-US" dirty="0" err="1"/>
              <a:t>score</a:t>
            </a:r>
            <a:r>
              <a:rPr lang="en-US" i="1" baseline="-25000" dirty="0" err="1"/>
              <a:t>B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 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) = </a:t>
            </a:r>
            <a:r>
              <a:rPr lang="en-US" dirty="0" err="1"/>
              <a:t>log</a:t>
            </a:r>
            <a:r>
              <a:rPr lang="en-US" i="1" dirty="0" err="1"/>
              <a:t>P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|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 + log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P(D|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There is a closed form solution on page 801 of the book</a:t>
            </a:r>
          </a:p>
          <a:p>
            <a:r>
              <a:rPr lang="en-US" sz="1800" dirty="0"/>
              <a:t>If we use a </a:t>
            </a:r>
            <a:r>
              <a:rPr lang="en-US" sz="1800" dirty="0" err="1"/>
              <a:t>Dirichlet</a:t>
            </a:r>
            <a:r>
              <a:rPr lang="en-US" sz="1800" dirty="0"/>
              <a:t> priors for all parameters in the network, as M</a:t>
            </a:r>
            <a:r>
              <a:rPr lang="en-US" sz="1800" dirty="0">
                <a:sym typeface="Symbol"/>
              </a:rPr>
              <a:t>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l</a:t>
            </a:r>
            <a:r>
              <a:rPr lang="en-US" sz="1800" dirty="0"/>
              <a:t>(</a:t>
            </a:r>
            <a:r>
              <a:rPr lang="en-US" sz="1800" dirty="0">
                <a:sym typeface="Symbol"/>
              </a:rPr>
              <a:t></a:t>
            </a:r>
            <a:r>
              <a:rPr lang="en-US" sz="1800" dirty="0"/>
              <a:t>:D) is the </a:t>
            </a:r>
            <a:r>
              <a:rPr lang="en-US" sz="1800" dirty="0" err="1"/>
              <a:t>loglikelihood</a:t>
            </a:r>
            <a:r>
              <a:rPr lang="en-US" sz="1800" dirty="0"/>
              <a:t> and Dim[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] is the model dimension, i.e., the number of independent parameters in </a:t>
            </a:r>
            <a:r>
              <a:rPr lang="en-US" sz="1800" dirty="0">
                <a:latin typeface="Lucida Calligraphy" pitchFamily="66" charset="0"/>
              </a:rPr>
              <a:t>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505607"/>
          <a:ext cx="542925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406400" progId="Equation.DSMT4">
                  <p:embed/>
                </p:oleObj>
              </mc:Choice>
              <mc:Fallback>
                <p:oleObj name="Equation" r:id="rId2" imgW="2413000" imgH="406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5607"/>
                        <a:ext cx="542925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40990" y="3200400"/>
          <a:ext cx="630001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9100" imgH="393700" progId="Equation.DSMT4">
                  <p:embed/>
                </p:oleObj>
              </mc:Choice>
              <mc:Fallback>
                <p:oleObj name="Equation" r:id="rId4" imgW="2959100" imgH="3937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990" y="3200400"/>
                        <a:ext cx="630001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455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00" dirty="0"/>
          </a:p>
          <a:p>
            <a:endParaRPr lang="en-US" sz="1800" dirty="0"/>
          </a:p>
          <a:p>
            <a:r>
              <a:rPr lang="en-US" sz="1800" dirty="0"/>
              <a:t>A trade-off between the fit to the data and the model complexity</a:t>
            </a:r>
          </a:p>
          <a:p>
            <a:r>
              <a:rPr lang="en-US" sz="1800" dirty="0"/>
              <a:t>The mutual information grows linearly in </a:t>
            </a:r>
            <a:r>
              <a:rPr lang="en-US" sz="1800" i="1" dirty="0"/>
              <a:t>M</a:t>
            </a:r>
            <a:r>
              <a:rPr lang="en-US" sz="1800" dirty="0"/>
              <a:t> whereas the model complexity grows logarithmically</a:t>
            </a:r>
          </a:p>
          <a:p>
            <a:pPr lvl="1"/>
            <a:r>
              <a:rPr lang="en-US" sz="1800" dirty="0"/>
              <a:t>The larger the </a:t>
            </a:r>
            <a:r>
              <a:rPr lang="en-US" sz="1800" i="1" dirty="0"/>
              <a:t>M</a:t>
            </a:r>
            <a:r>
              <a:rPr lang="en-US" sz="1800" dirty="0"/>
              <a:t> the more emphasis on fit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" y="1752600"/>
          <a:ext cx="7785100" cy="178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33900" imgH="1041400" progId="Equation.DSMT4">
                  <p:embed/>
                </p:oleObj>
              </mc:Choice>
              <mc:Fallback>
                <p:oleObj name="Equation" r:id="rId2" imgW="4533900" imgH="10414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7785100" cy="1788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</a:t>
            </a:r>
            <a:r>
              <a:rPr lang="en-US" sz="1500" dirty="0" err="1">
                <a:sym typeface="Symbol"/>
              </a:rPr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dirty="0">
                <a:sym typeface="Symbol"/>
              </a:rPr>
              <a:t>) = 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/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/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>
                <a:sym typeface="Symbol"/>
              </a:rPr>
              <a:t>Pick an order, then</a:t>
            </a:r>
          </a:p>
          <a:p>
            <a:pPr lvl="2"/>
            <a:r>
              <a:rPr lang="en-US" sz="1200" dirty="0">
                <a:sym typeface="Symbol"/>
              </a:rPr>
              <a:t>P(first)P(</a:t>
            </a:r>
            <a:r>
              <a:rPr lang="en-US" sz="1200" dirty="0" err="1">
                <a:sym typeface="Symbol"/>
              </a:rPr>
              <a:t>second|first</a:t>
            </a:r>
            <a:r>
              <a:rPr lang="en-US" sz="1200" dirty="0">
                <a:sym typeface="Symbol"/>
              </a:rPr>
              <a:t>)P(</a:t>
            </a:r>
            <a:r>
              <a:rPr lang="en-US" sz="1200" dirty="0" err="1">
                <a:sym typeface="Symbol"/>
              </a:rPr>
              <a:t>third|first,second</a:t>
            </a:r>
            <a:r>
              <a:rPr lang="en-US" sz="1200" dirty="0">
                <a:sym typeface="Symbol"/>
              </a:rPr>
              <a:t>)…P(</a:t>
            </a:r>
            <a:r>
              <a:rPr lang="en-US" sz="1200" dirty="0" err="1">
                <a:sym typeface="Symbol"/>
              </a:rPr>
              <a:t>last|all_previous</a:t>
            </a:r>
            <a:r>
              <a:rPr lang="en-US" sz="1200" dirty="0">
                <a:sym typeface="Symbol"/>
              </a:rPr>
              <a:t>)</a:t>
            </a:r>
            <a:endParaRPr lang="en-US" sz="12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  <a:p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P(X</a:t>
            </a:r>
            <a:r>
              <a:rPr lang="en-US" dirty="0">
                <a:sym typeface="Symbol"/>
              </a:rPr>
              <a:t>|Y) = P(Y|X)P(X) / P(Y)</a:t>
            </a:r>
            <a:endParaRPr lang="en-US" dirty="0"/>
          </a:p>
          <a:p>
            <a:r>
              <a:rPr lang="en-US" dirty="0"/>
              <a:t>Conditional </a:t>
            </a:r>
            <a:r>
              <a:rPr lang="en-US" dirty="0" err="1"/>
              <a:t>Bayes</a:t>
            </a:r>
            <a:r>
              <a:rPr lang="en-US" dirty="0"/>
              <a:t> Rule</a:t>
            </a:r>
          </a:p>
          <a:p>
            <a:pPr marL="411480" lvl="2">
              <a:spcBef>
                <a:spcPts val="450"/>
              </a:spcBef>
              <a:buSzPct val="70000"/>
            </a:pPr>
            <a:r>
              <a:rPr lang="en-US" dirty="0"/>
              <a:t>P(X</a:t>
            </a:r>
            <a:r>
              <a:rPr lang="en-US" dirty="0">
                <a:sym typeface="Symbol"/>
              </a:rPr>
              <a:t>|Y, Z) = P(Y|X, Z)P(X|Z) / P(Y|Z)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CAED-08CA-4781-9A9A-385AE0AE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E65C-518D-40FE-8F9F-F3490446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state, 60% of the hospitalized patients are vaccinated.</a:t>
            </a:r>
          </a:p>
          <a:p>
            <a:pPr lvl="1"/>
            <a:r>
              <a:rPr lang="en-US" dirty="0"/>
              <a:t>P(v | h) = 0.6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What does this number tell you about the effectiveness of the vaccines in preventing hospitalizations?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1935-7534-4DE6-97B6-6BB2245A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An event </a:t>
            </a:r>
            <a:r>
              <a:rPr lang="en-US" sz="1500" dirty="0">
                <a:sym typeface="Symbol"/>
              </a:rPr>
              <a:t></a:t>
            </a:r>
            <a:r>
              <a:rPr lang="en-US" sz="1500" dirty="0"/>
              <a:t> is </a:t>
            </a:r>
            <a:r>
              <a:rPr lang="en-US" sz="1500" b="1" dirty="0"/>
              <a:t>independent</a:t>
            </a:r>
            <a:r>
              <a:rPr lang="en-US" sz="1500" dirty="0"/>
              <a:t> of an event </a:t>
            </a:r>
            <a:r>
              <a:rPr lang="en-US" sz="1500" dirty="0">
                <a:sym typeface="Symbol"/>
              </a:rPr>
              <a:t></a:t>
            </a:r>
            <a:r>
              <a:rPr lang="en-US" sz="1500" dirty="0"/>
              <a:t> in P, denoted as P</a:t>
            </a:r>
            <a:r>
              <a:rPr lang="en-US" sz="1500" dirty="0">
                <a:latin typeface="Times New Roman"/>
                <a:cs typeface="Times New Roman"/>
              </a:rPr>
              <a:t>╞ </a:t>
            </a:r>
            <a:r>
              <a:rPr lang="en-US" sz="1500" dirty="0">
                <a:sym typeface="Symbol"/>
              </a:rPr>
              <a:t>  </a:t>
            </a:r>
            <a:r>
              <a:rPr lang="en-US" sz="1500" dirty="0"/>
              <a:t>, if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|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 = 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), or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 = 0</a:t>
            </a:r>
          </a:p>
          <a:p>
            <a:r>
              <a:rPr lang="en-US" sz="1500" dirty="0"/>
              <a:t>Proposition: A distribution P satisfies </a:t>
            </a:r>
            <a:r>
              <a:rPr lang="en-US" sz="1500" dirty="0">
                <a:sym typeface="Symbol"/>
              </a:rPr>
              <a:t>  </a:t>
            </a:r>
            <a:r>
              <a:rPr lang="en-US" sz="1500" dirty="0"/>
              <a:t> if and only if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, </a:t>
            </a:r>
            <a:r>
              <a:rPr lang="en-US" sz="1350" dirty="0"/>
              <a:t>) = 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) P(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</a:t>
            </a:r>
          </a:p>
          <a:p>
            <a:r>
              <a:rPr lang="en-US" sz="1500" dirty="0"/>
              <a:t>Corollary: </a:t>
            </a:r>
            <a:r>
              <a:rPr lang="en-US" sz="1500" dirty="0">
                <a:sym typeface="Symbol"/>
              </a:rPr>
              <a:t>   implies    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events are independent given another event</a:t>
            </a:r>
          </a:p>
          <a:p>
            <a:r>
              <a:rPr lang="en-US" dirty="0"/>
              <a:t>An event </a:t>
            </a:r>
            <a:r>
              <a:rPr lang="en-US" dirty="0">
                <a:sym typeface="Symbol"/>
              </a:rPr>
              <a:t></a:t>
            </a:r>
            <a:r>
              <a:rPr lang="en-US" dirty="0"/>
              <a:t> is </a:t>
            </a:r>
            <a:r>
              <a:rPr lang="en-US" b="1" dirty="0"/>
              <a:t>independent</a:t>
            </a:r>
            <a:r>
              <a:rPr lang="en-US" dirty="0"/>
              <a:t> of event </a:t>
            </a:r>
            <a:r>
              <a:rPr lang="en-US" dirty="0">
                <a:sym typeface="Symbol"/>
              </a:rPr>
              <a:t> given event </a:t>
            </a:r>
            <a:r>
              <a:rPr lang="en-US" dirty="0"/>
              <a:t> in P, denoted as P</a:t>
            </a:r>
            <a:r>
              <a:rPr lang="en-US" dirty="0">
                <a:latin typeface="Times New Roman"/>
                <a:cs typeface="Times New Roman"/>
              </a:rPr>
              <a:t>╞ (</a:t>
            </a:r>
            <a:r>
              <a:rPr lang="en-US" dirty="0">
                <a:sym typeface="Symbol"/>
              </a:rPr>
              <a:t>   | )</a:t>
            </a:r>
            <a:r>
              <a:rPr lang="en-US" dirty="0"/>
              <a:t>, if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</a:t>
            </a:r>
            <a:r>
              <a:rPr lang="en-US" sz="1500" dirty="0"/>
              <a:t>|</a:t>
            </a:r>
            <a:r>
              <a:rPr lang="en-US" sz="1500" dirty="0">
                <a:sym typeface="Symbol"/>
              </a:rPr>
              <a:t>, </a:t>
            </a:r>
            <a:r>
              <a:rPr lang="en-US" sz="1500" dirty="0"/>
              <a:t>) = P(</a:t>
            </a:r>
            <a:r>
              <a:rPr lang="en-US" sz="1500" dirty="0">
                <a:sym typeface="Symbol"/>
              </a:rPr>
              <a:t>| </a:t>
            </a:r>
            <a:r>
              <a:rPr lang="en-US" sz="1500" dirty="0"/>
              <a:t>), or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, </a:t>
            </a:r>
            <a:r>
              <a:rPr lang="en-US" sz="1500" dirty="0"/>
              <a:t>) = 0</a:t>
            </a:r>
          </a:p>
          <a:p>
            <a:r>
              <a:rPr lang="en-US" dirty="0"/>
              <a:t>Proposition: A distribution P satisfies </a:t>
            </a:r>
            <a:r>
              <a:rPr lang="en-US" dirty="0">
                <a:sym typeface="Symbol"/>
              </a:rPr>
              <a:t>   | </a:t>
            </a:r>
            <a:r>
              <a:rPr lang="en-US" dirty="0"/>
              <a:t> if and only if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,  | </a:t>
            </a:r>
            <a:r>
              <a:rPr lang="en-US" sz="1500" dirty="0"/>
              <a:t>) = P(</a:t>
            </a:r>
            <a:r>
              <a:rPr lang="en-US" sz="1500" dirty="0">
                <a:sym typeface="Symbol"/>
              </a:rPr>
              <a:t>| </a:t>
            </a:r>
            <a:r>
              <a:rPr lang="en-US" sz="1500" dirty="0"/>
              <a:t>) P(</a:t>
            </a:r>
            <a:r>
              <a:rPr lang="en-US" sz="1500" dirty="0">
                <a:sym typeface="Symbol"/>
              </a:rPr>
              <a:t>| </a:t>
            </a:r>
            <a:r>
              <a:rPr lang="en-US" sz="15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6588</TotalTime>
  <Words>3095</Words>
  <Application>Microsoft Macintosh PowerPoint</Application>
  <PresentationFormat>On-screen Show (4:3)</PresentationFormat>
  <Paragraphs>336</Paragraphs>
  <Slides>42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Calibri</vt:lpstr>
      <vt:lpstr>Cambria Math</vt:lpstr>
      <vt:lpstr>Century Schoolbook</vt:lpstr>
      <vt:lpstr>Comic Sans MS</vt:lpstr>
      <vt:lpstr>Courier New</vt:lpstr>
      <vt:lpstr>Lucida Calligraphy</vt:lpstr>
      <vt:lpstr>Symbol</vt:lpstr>
      <vt:lpstr>Times New Roman</vt:lpstr>
      <vt:lpstr>Verdana</vt:lpstr>
      <vt:lpstr>Wingdings</vt:lpstr>
      <vt:lpstr>WPI</vt:lpstr>
      <vt:lpstr>Equation</vt:lpstr>
      <vt:lpstr>CS583 Probabilistic Graphical Models</vt:lpstr>
      <vt:lpstr>Bayesian Networks</vt:lpstr>
      <vt:lpstr>Motivation</vt:lpstr>
      <vt:lpstr>Summation Rule</vt:lpstr>
      <vt:lpstr>Chain Rule</vt:lpstr>
      <vt:lpstr>Bayes Rule</vt:lpstr>
      <vt:lpstr>Exercise</vt:lpstr>
      <vt:lpstr>Marginal Independence</vt:lpstr>
      <vt:lpstr>Conditional Independence</vt:lpstr>
      <vt:lpstr>Querying a distribution</vt:lpstr>
      <vt:lpstr>Bayesian Network Factorization</vt:lpstr>
      <vt:lpstr>Naïve Bayes</vt:lpstr>
      <vt:lpstr>I-Map</vt:lpstr>
      <vt:lpstr>Reasoning Types</vt:lpstr>
      <vt:lpstr>D-Separation</vt:lpstr>
      <vt:lpstr>Trails</vt:lpstr>
      <vt:lpstr>Trails</vt:lpstr>
      <vt:lpstr>Trails</vt:lpstr>
      <vt:lpstr>Markov Networks</vt:lpstr>
      <vt:lpstr>Motivation for Markov Networks</vt:lpstr>
      <vt:lpstr>An example</vt:lpstr>
      <vt:lpstr>Example</vt:lpstr>
      <vt:lpstr>Parameterization</vt:lpstr>
      <vt:lpstr>Factors</vt:lpstr>
      <vt:lpstr>Gibbs Distribution</vt:lpstr>
      <vt:lpstr>Factor graph example</vt:lpstr>
      <vt:lpstr>Log-Linear models</vt:lpstr>
      <vt:lpstr>Variable Elimination</vt:lpstr>
      <vt:lpstr>Task</vt:lpstr>
      <vt:lpstr>Variable elimination</vt:lpstr>
      <vt:lpstr>Variable elimination </vt:lpstr>
      <vt:lpstr>Parameter Estimation</vt:lpstr>
      <vt:lpstr>Uniform prior</vt:lpstr>
      <vt:lpstr>Beta Distribution</vt:lpstr>
      <vt:lpstr>Dirichlet priors</vt:lpstr>
      <vt:lpstr>Expectation Maximization (EM)</vt:lpstr>
      <vt:lpstr>Structure Learning</vt:lpstr>
      <vt:lpstr>Three approaches</vt:lpstr>
      <vt:lpstr>Independence tests</vt:lpstr>
      <vt:lpstr>Bayesian score</vt:lpstr>
      <vt:lpstr>P(D|G)</vt:lpstr>
      <vt:lpstr>BIC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318</cp:revision>
  <dcterms:created xsi:type="dcterms:W3CDTF">2011-08-15T21:03:01Z</dcterms:created>
  <dcterms:modified xsi:type="dcterms:W3CDTF">2024-04-23T21:39:13Z</dcterms:modified>
</cp:coreProperties>
</file>