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26"/>
  </p:notesMasterIdLst>
  <p:handoutMasterIdLst>
    <p:handoutMasterId r:id="rId27"/>
  </p:handoutMasterIdLst>
  <p:sldIdLst>
    <p:sldId id="341" r:id="rId2"/>
    <p:sldId id="307" r:id="rId3"/>
    <p:sldId id="308" r:id="rId4"/>
    <p:sldId id="309" r:id="rId5"/>
    <p:sldId id="310" r:id="rId6"/>
    <p:sldId id="311" r:id="rId7"/>
    <p:sldId id="312" r:id="rId8"/>
    <p:sldId id="327" r:id="rId9"/>
    <p:sldId id="342" r:id="rId10"/>
    <p:sldId id="343" r:id="rId11"/>
    <p:sldId id="344" r:id="rId12"/>
    <p:sldId id="355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39" r:id="rId24"/>
    <p:sldId id="26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94"/>
    <p:restoredTop sz="94694"/>
  </p:normalViewPr>
  <p:slideViewPr>
    <p:cSldViewPr>
      <p:cViewPr varScale="1">
        <p:scale>
          <a:sx n="121" d="100"/>
          <a:sy n="121" d="100"/>
        </p:scale>
        <p:origin x="9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2/6/24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Noun, pronoun (e.g., he,</a:t>
            </a:r>
            <a:r>
              <a:rPr lang="en-US" baseline="0" dirty="0"/>
              <a:t> they), adjective, verb, adverb (e.g., very), preposition (e.g., in), conjunction (e.g., and), interjection (e.g., alas), article (e.g., the) https://en.wikipedia.org/wiki/Part_of_speech#English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81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Order: A, B, C, D, E,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86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437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987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9919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0570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700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7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24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24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8" y="2069896"/>
            <a:ext cx="5463344" cy="11833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2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700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20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2000" dirty="0"/>
                <a:t>       </a:t>
              </a:r>
              <a:r>
                <a:rPr kumimoji="0" lang="en-US" sz="2000" dirty="0">
                  <a:hlinkClick r:id="rId2"/>
                </a:rPr>
                <a:t>http://www.cs.iit.edu/~mbilgic</a:t>
              </a:r>
              <a:endParaRPr kumimoji="0" lang="en-US" sz="2000" dirty="0"/>
            </a:p>
            <a:p>
              <a:pPr>
                <a:lnSpc>
                  <a:spcPct val="170000"/>
                </a:lnSpc>
              </a:pPr>
              <a:r>
                <a:rPr kumimoji="0" lang="en-US" sz="2000" dirty="0"/>
                <a:t>       </a:t>
              </a:r>
              <a:r>
                <a:rPr kumimoji="0" lang="en-US" sz="2000" dirty="0">
                  <a:hlinkClick r:id="rId3"/>
                </a:rPr>
                <a:t>https://twitter.com/bilgicm</a:t>
              </a:r>
              <a:endParaRPr kumimoji="0" lang="en-US" sz="20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46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2629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4133791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1178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9046992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7202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44771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14095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3489516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5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73" r:id="rId13"/>
    <p:sldLayoutId id="2147483682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Box4B.pdf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F116B92-3BAA-8BD1-DC13-507BF25E0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CS583 Probabilistic Graphical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>
            <a:normAutofit/>
          </a:bodyPr>
          <a:lstStyle/>
          <a:p>
            <a:r>
              <a:rPr lang="en-US" dirty="0"/>
              <a:t>Lecture 7. Markov Networks. </a:t>
            </a:r>
            <a:r>
              <a:rPr lang="en-US"/>
              <a:t>Part 3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7DF72-9A4D-1ED4-28EB-B1C0F9610863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2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CRFs for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Tasks</a:t>
            </a:r>
            <a:r>
              <a:rPr lang="en-US" dirty="0"/>
              <a:t>: Part-of-speech tagging, identifying named entities, structured information extraction</a:t>
            </a:r>
          </a:p>
          <a:p>
            <a:r>
              <a:rPr lang="en-US" b="1" dirty="0"/>
              <a:t>Target</a:t>
            </a:r>
            <a:r>
              <a:rPr lang="en-US" dirty="0"/>
              <a:t>: </a:t>
            </a:r>
            <a:r>
              <a:rPr lang="en-US" b="1" dirty="0"/>
              <a:t>Y</a:t>
            </a:r>
            <a:r>
              <a:rPr lang="en-US" dirty="0"/>
              <a:t>, the labels for each word (or a phrase)</a:t>
            </a:r>
          </a:p>
          <a:p>
            <a:r>
              <a:rPr lang="en-US" b="1" dirty="0"/>
              <a:t>Input</a:t>
            </a:r>
            <a:r>
              <a:rPr lang="en-US" dirty="0"/>
              <a:t>: </a:t>
            </a:r>
            <a:r>
              <a:rPr lang="en-US" b="1" dirty="0"/>
              <a:t>X</a:t>
            </a:r>
            <a:r>
              <a:rPr lang="en-US" dirty="0"/>
              <a:t>, the text</a:t>
            </a:r>
          </a:p>
          <a:p>
            <a:r>
              <a:rPr lang="en-US" b="1" dirty="0"/>
              <a:t>Features</a:t>
            </a:r>
            <a:r>
              <a:rPr lang="en-US" dirty="0"/>
              <a:t>: Capture often domain knowledge about interactions </a:t>
            </a:r>
          </a:p>
          <a:p>
            <a:pPr lvl="1"/>
            <a:r>
              <a:rPr lang="en-US" dirty="0"/>
              <a:t>Within target variables, and </a:t>
            </a:r>
          </a:p>
          <a:p>
            <a:pPr lvl="1"/>
            <a:r>
              <a:rPr lang="en-US" dirty="0"/>
              <a:t>Between the target variables and the input</a:t>
            </a:r>
          </a:p>
          <a:p>
            <a:pPr lvl="1"/>
            <a:r>
              <a:rPr lang="en-US" dirty="0"/>
              <a:t>(No features between solely input variables)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2691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Task: Identify named entities such as people, places, organizations, etc.</a:t>
            </a:r>
          </a:p>
          <a:p>
            <a:r>
              <a:rPr lang="en-US" dirty="0"/>
              <a:t>Entities span multiple words and entities might not be apparent from individual words</a:t>
            </a:r>
          </a:p>
          <a:p>
            <a:pPr lvl="1"/>
            <a:r>
              <a:rPr lang="en-US" dirty="0"/>
              <a:t>“Chicago” is a location, “Chicago Tribune” is an organization</a:t>
            </a:r>
          </a:p>
          <a:p>
            <a:r>
              <a:rPr lang="en-US" dirty="0"/>
              <a:t>Given text of length </a:t>
            </a:r>
            <a:r>
              <a:rPr lang="en-US" i="1" dirty="0"/>
              <a:t>T</a:t>
            </a:r>
            <a:r>
              <a:rPr lang="en-US" dirty="0"/>
              <a:t>, words </a:t>
            </a:r>
            <a:r>
              <a:rPr lang="en-US" i="1" dirty="0" err="1"/>
              <a:t>X</a:t>
            </a:r>
            <a:r>
              <a:rPr lang="en-US" i="1" baseline="-25000" dirty="0" err="1"/>
              <a:t>t</a:t>
            </a:r>
            <a:r>
              <a:rPr lang="en-US" dirty="0"/>
              <a:t>, 1 </a:t>
            </a:r>
            <a:r>
              <a:rPr lang="en-US" dirty="0">
                <a:sym typeface="Symbol"/>
              </a:rPr>
              <a:t> </a:t>
            </a:r>
            <a:r>
              <a:rPr lang="en-US" i="1" dirty="0">
                <a:sym typeface="Symbol"/>
              </a:rPr>
              <a:t>t</a:t>
            </a:r>
            <a:r>
              <a:rPr lang="en-US" dirty="0">
                <a:sym typeface="Symbol"/>
              </a:rPr>
              <a:t>  </a:t>
            </a:r>
            <a:r>
              <a:rPr lang="en-US" i="1" dirty="0">
                <a:sym typeface="Symbol"/>
              </a:rPr>
              <a:t>T</a:t>
            </a:r>
            <a:r>
              <a:rPr lang="en-US" dirty="0">
                <a:sym typeface="Symbol"/>
              </a:rPr>
              <a:t>, define target variables </a:t>
            </a:r>
            <a:r>
              <a:rPr lang="en-US" i="1" dirty="0" err="1">
                <a:sym typeface="Symbol"/>
              </a:rPr>
              <a:t>Y</a:t>
            </a:r>
            <a:r>
              <a:rPr lang="en-US" i="1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. </a:t>
            </a:r>
          </a:p>
          <a:p>
            <a:r>
              <a:rPr lang="en-US" i="1" dirty="0" err="1">
                <a:sym typeface="Symbol"/>
              </a:rPr>
              <a:t>Y</a:t>
            </a:r>
            <a:r>
              <a:rPr lang="en-US" i="1" baseline="-25000" dirty="0" err="1">
                <a:sym typeface="Symbol"/>
              </a:rPr>
              <a:t>t</a:t>
            </a:r>
            <a:r>
              <a:rPr lang="en-US" i="1" dirty="0">
                <a:sym typeface="Symbol"/>
              </a:rPr>
              <a:t> </a:t>
            </a:r>
            <a:r>
              <a:rPr lang="en-US" dirty="0">
                <a:sym typeface="Symbol"/>
              </a:rPr>
              <a:t>represents B-PERSON, I-PERSON, B-LOC., I-LOC., B-ORG., I-ORG., and OTHER.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5519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E5281-7DBC-E0BD-ED86-BA379C01F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52DD-2CBC-4135-294D-B7F9A02D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B2696-313C-2E0F-6C14-CD6B5729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1BA57-75A2-A063-7BAE-916E55A05D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12</a:t>
            </a:fld>
            <a:endParaRPr kumimoji="0"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11DC66-F7C9-BB28-0323-80B927D1B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777065"/>
            <a:ext cx="8194527" cy="325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common structure is a linear-chain </a:t>
            </a:r>
            <a:r>
              <a:rPr lang="en-US" dirty="0" err="1"/>
              <a:t>CRF</a:t>
            </a:r>
            <a:endParaRPr lang="en-US" dirty="0"/>
          </a:p>
          <a:p>
            <a:r>
              <a:rPr lang="en-US" dirty="0"/>
              <a:t>Factors</a:t>
            </a:r>
          </a:p>
          <a:p>
            <a:pPr lvl="1"/>
            <a:r>
              <a:rPr lang="en-US" i="1" dirty="0">
                <a:latin typeface="Symbol" pitchFamily="18" charset="2"/>
              </a:rPr>
              <a:t>f</a:t>
            </a:r>
            <a:r>
              <a:rPr lang="en-US" i="1" baseline="-25000" dirty="0"/>
              <a:t>t</a:t>
            </a:r>
            <a:r>
              <a:rPr lang="en-US" dirty="0"/>
              <a:t>(</a:t>
            </a:r>
            <a:r>
              <a:rPr lang="en-US" i="1" dirty="0" err="1"/>
              <a:t>Y</a:t>
            </a:r>
            <a:r>
              <a:rPr lang="en-US" i="1" baseline="-25000" dirty="0" err="1"/>
              <a:t>t</a:t>
            </a:r>
            <a:r>
              <a:rPr lang="en-US" i="1" dirty="0"/>
              <a:t>, Y</a:t>
            </a:r>
            <a:r>
              <a:rPr lang="en-US" i="1" baseline="-25000" dirty="0"/>
              <a:t>t+</a:t>
            </a:r>
            <a:r>
              <a:rPr lang="en-US" baseline="-25000" dirty="0"/>
              <a:t>1</a:t>
            </a:r>
            <a:r>
              <a:rPr lang="en-US" dirty="0"/>
              <a:t>): Dependency between neighboring target variables</a:t>
            </a:r>
          </a:p>
          <a:p>
            <a:pPr lvl="1"/>
            <a:r>
              <a:rPr lang="en-US" i="1" dirty="0">
                <a:latin typeface="Symbol" pitchFamily="18" charset="2"/>
              </a:rPr>
              <a:t>f</a:t>
            </a:r>
            <a:r>
              <a:rPr lang="en-US" i="1" baseline="-25000" dirty="0"/>
              <a:t>t</a:t>
            </a:r>
            <a:r>
              <a:rPr lang="en-US" dirty="0"/>
              <a:t>(</a:t>
            </a:r>
            <a:r>
              <a:rPr lang="en-US" i="1" dirty="0" err="1"/>
              <a:t>Y</a:t>
            </a:r>
            <a:r>
              <a:rPr lang="en-US" i="1" baseline="-25000" dirty="0" err="1"/>
              <a:t>t</a:t>
            </a:r>
            <a:r>
              <a:rPr lang="en-US" i="1" dirty="0"/>
              <a:t>, X</a:t>
            </a:r>
            <a:r>
              <a:rPr lang="en-US" baseline="-25000" dirty="0"/>
              <a:t>1</a:t>
            </a:r>
            <a:r>
              <a:rPr lang="en-US" i="1" dirty="0"/>
              <a:t>, …, X</a:t>
            </a:r>
            <a:r>
              <a:rPr lang="en-US" i="1" baseline="-25000" dirty="0"/>
              <a:t>T</a:t>
            </a:r>
            <a:r>
              <a:rPr lang="en-US" dirty="0"/>
              <a:t>): Dependency between a target and its context</a:t>
            </a:r>
          </a:p>
          <a:p>
            <a:r>
              <a:rPr lang="en-US" dirty="0"/>
              <a:t>Rather than a table, represent it as a log-linear model with features</a:t>
            </a:r>
          </a:p>
          <a:p>
            <a:pPr lvl="1"/>
            <a:r>
              <a:rPr lang="en-US" dirty="0"/>
              <a:t>Thousands of features that encode domain knowledge</a:t>
            </a:r>
          </a:p>
          <a:p>
            <a:r>
              <a:rPr lang="en-US" dirty="0"/>
              <a:t>More details in the book; highly recommend to read it</a:t>
            </a:r>
          </a:p>
          <a:p>
            <a:r>
              <a:rPr lang="en-US" dirty="0"/>
              <a:t>Software – many implementations out there in Python, C++, Java,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0407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distributions to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Task: </a:t>
            </a:r>
            <a:r>
              <a:rPr lang="en-US" dirty="0"/>
              <a:t>Given a P, find a Markov network structure </a:t>
            </a:r>
            <a:r>
              <a:rPr lang="en-US" dirty="0">
                <a:latin typeface="Lucida Calligraphy" pitchFamily="66" charset="0"/>
              </a:rPr>
              <a:t>H</a:t>
            </a:r>
            <a:r>
              <a:rPr lang="en-US" dirty="0"/>
              <a:t> that is a minimal I-Map for P</a:t>
            </a:r>
          </a:p>
          <a:p>
            <a:r>
              <a:rPr lang="en-US" b="1" dirty="0"/>
              <a:t>Procedure 1: </a:t>
            </a:r>
            <a:r>
              <a:rPr lang="en-US" dirty="0" err="1"/>
              <a:t>Pairwise</a:t>
            </a:r>
            <a:r>
              <a:rPr lang="en-US" dirty="0"/>
              <a:t> independencies</a:t>
            </a:r>
          </a:p>
          <a:p>
            <a:pPr lvl="1"/>
            <a:r>
              <a:rPr lang="en-US" dirty="0"/>
              <a:t>Add edges between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, if P does not entail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 </a:t>
            </a:r>
            <a:r>
              <a:rPr lang="en-US" i="1" dirty="0">
                <a:sym typeface="Symbol"/>
              </a:rPr>
              <a:t>Y</a:t>
            </a:r>
            <a:r>
              <a:rPr lang="en-US" dirty="0">
                <a:sym typeface="Symbol"/>
              </a:rPr>
              <a:t> | </a:t>
            </a:r>
            <a:r>
              <a:rPr lang="en-US" dirty="0">
                <a:latin typeface="Lucida Calligraphy" pitchFamily="66" charset="0"/>
                <a:sym typeface="Symbol"/>
              </a:rPr>
              <a:t>X</a:t>
            </a:r>
            <a:r>
              <a:rPr lang="en-US" dirty="0">
                <a:sym typeface="Symbol"/>
              </a:rPr>
              <a:t> \ {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, </a:t>
            </a:r>
            <a:r>
              <a:rPr lang="en-US" i="1" dirty="0">
                <a:sym typeface="Symbol"/>
              </a:rPr>
              <a:t>Y</a:t>
            </a:r>
            <a:r>
              <a:rPr lang="en-US" dirty="0">
                <a:sym typeface="Symbol"/>
              </a:rPr>
              <a:t>}</a:t>
            </a:r>
            <a:r>
              <a:rPr lang="en-US" dirty="0"/>
              <a:t> </a:t>
            </a:r>
          </a:p>
          <a:p>
            <a:r>
              <a:rPr lang="en-US" b="1" dirty="0"/>
              <a:t>Procedure 2: </a:t>
            </a:r>
            <a:r>
              <a:rPr lang="en-US" dirty="0"/>
              <a:t>Local independencies</a:t>
            </a:r>
          </a:p>
          <a:p>
            <a:pPr lvl="1"/>
            <a:r>
              <a:rPr lang="en-US" dirty="0"/>
              <a:t>Add edges between X and all Y </a:t>
            </a:r>
            <a:r>
              <a:rPr lang="en-US" dirty="0">
                <a:sym typeface="Symbol"/>
              </a:rPr>
              <a:t> </a:t>
            </a:r>
            <a:r>
              <a:rPr lang="en-US" dirty="0" err="1">
                <a:sym typeface="Symbol"/>
              </a:rPr>
              <a:t>MB</a:t>
            </a:r>
            <a:r>
              <a:rPr lang="en-US" baseline="-25000" dirty="0" err="1">
                <a:sym typeface="Symbol"/>
              </a:rPr>
              <a:t>P</a:t>
            </a:r>
            <a:r>
              <a:rPr lang="en-US" dirty="0">
                <a:sym typeface="Symbol"/>
              </a:rPr>
              <a:t>(X)</a:t>
            </a:r>
          </a:p>
          <a:p>
            <a:r>
              <a:rPr lang="en-US" b="1" dirty="0">
                <a:sym typeface="Symbol"/>
              </a:rPr>
              <a:t>Theorems</a:t>
            </a:r>
            <a:r>
              <a:rPr lang="en-US" dirty="0">
                <a:sym typeface="Symbol"/>
              </a:rPr>
              <a:t>: Let P be a positive distribution and </a:t>
            </a:r>
            <a:r>
              <a:rPr lang="en-US" dirty="0">
                <a:latin typeface="Lucida Calligraphy" pitchFamily="66" charset="0"/>
                <a:sym typeface="Symbol"/>
              </a:rPr>
              <a:t>H</a:t>
            </a:r>
            <a:r>
              <a:rPr lang="en-US" dirty="0">
                <a:sym typeface="Symbol"/>
              </a:rPr>
              <a:t> be the structure constructed through above procedures. Then </a:t>
            </a:r>
            <a:r>
              <a:rPr lang="en-US" dirty="0">
                <a:latin typeface="Lucida Calligraphy" pitchFamily="66" charset="0"/>
                <a:sym typeface="Symbol"/>
              </a:rPr>
              <a:t>H</a:t>
            </a:r>
            <a:r>
              <a:rPr lang="en-US" dirty="0">
                <a:sym typeface="Symbol"/>
              </a:rPr>
              <a:t> is a unique minimal I-Map for P.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3145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 &amp; </a:t>
            </a:r>
            <a:r>
              <a:rPr lang="en-US" dirty="0" err="1"/>
              <a:t>markov</a:t>
            </a:r>
            <a:r>
              <a:rPr lang="en-US" dirty="0"/>
              <a:t>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said that  the set of distributions that can be represented using </a:t>
            </a:r>
            <a:r>
              <a:rPr lang="en-US" dirty="0" err="1"/>
              <a:t>BNs</a:t>
            </a:r>
            <a:r>
              <a:rPr lang="en-US" dirty="0"/>
              <a:t> and </a:t>
            </a:r>
            <a:r>
              <a:rPr lang="en-US" dirty="0" err="1"/>
              <a:t>MNs</a:t>
            </a:r>
            <a:r>
              <a:rPr lang="en-US" dirty="0"/>
              <a:t> are different.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Can we go from a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BN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to a MN and/or vice versa?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8029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BNs</a:t>
            </a:r>
            <a:r>
              <a:rPr lang="en-US" dirty="0"/>
              <a:t> to </a:t>
            </a:r>
            <a:r>
              <a:rPr lang="en-US" dirty="0" err="1"/>
              <a:t>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Proposition:</a:t>
            </a:r>
            <a:r>
              <a:rPr lang="en-US" dirty="0"/>
              <a:t> Let </a:t>
            </a:r>
            <a:r>
              <a:rPr lang="en-US" dirty="0">
                <a:latin typeface="Lucida Calligraphy" pitchFamily="66" charset="0"/>
              </a:rPr>
              <a:t>B</a:t>
            </a:r>
            <a:r>
              <a:rPr lang="en-US" dirty="0"/>
              <a:t> be a Bayesian network over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/>
              <a:t>. Then </a:t>
            </a:r>
            <a:r>
              <a:rPr lang="en-US" dirty="0" err="1"/>
              <a:t>P</a:t>
            </a:r>
            <a:r>
              <a:rPr lang="en-US" baseline="-25000" dirty="0" err="1">
                <a:latin typeface="Lucida Calligraphy" pitchFamily="66" charset="0"/>
              </a:rPr>
              <a:t>B</a:t>
            </a:r>
            <a:r>
              <a:rPr lang="en-US" dirty="0"/>
              <a:t>(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/>
              <a:t>) is a Gibbs distribution defined by the factors </a:t>
            </a:r>
            <a:r>
              <a:rPr lang="en-US" dirty="0">
                <a:latin typeface="Symbol" pitchFamily="18" charset="2"/>
              </a:rPr>
              <a:t>F</a:t>
            </a:r>
            <a:r>
              <a:rPr lang="en-US" dirty="0"/>
              <a:t>={</a:t>
            </a:r>
            <a:r>
              <a:rPr lang="en-US" i="1" dirty="0">
                <a:latin typeface="Symbol" pitchFamily="18" charset="2"/>
              </a:rPr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)} for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/>
              </a:rPr>
              <a:t>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/>
              <a:t>, where </a:t>
            </a:r>
            <a:r>
              <a:rPr lang="en-US" i="1" dirty="0">
                <a:latin typeface="Symbol" pitchFamily="18" charset="2"/>
              </a:rPr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 = </a:t>
            </a:r>
            <a:r>
              <a:rPr lang="en-US" dirty="0" err="1"/>
              <a:t>P</a:t>
            </a:r>
            <a:r>
              <a:rPr lang="en-US" baseline="-25000" dirty="0" err="1">
                <a:latin typeface="Lucida Calligraphy" pitchFamily="66" charset="0"/>
              </a:rPr>
              <a:t>B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| Parents(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)). The partition function </a:t>
            </a:r>
            <a:r>
              <a:rPr lang="en-US" i="1" dirty="0"/>
              <a:t>Z</a:t>
            </a:r>
            <a:r>
              <a:rPr lang="en-US" dirty="0"/>
              <a:t> is 1.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15773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BNs</a:t>
            </a:r>
            <a:r>
              <a:rPr lang="en-US" dirty="0"/>
              <a:t> to </a:t>
            </a:r>
            <a:r>
              <a:rPr lang="en-US" dirty="0" err="1"/>
              <a:t>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Bayesian network structure 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, find a Markov network structure </a:t>
            </a:r>
            <a:r>
              <a:rPr lang="en-US" dirty="0">
                <a:latin typeface="Lucida Calligraphy" pitchFamily="66" charset="0"/>
              </a:rPr>
              <a:t>H</a:t>
            </a:r>
            <a:r>
              <a:rPr lang="en-US" dirty="0"/>
              <a:t> that is a minimal I-Map for 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.</a:t>
            </a:r>
          </a:p>
          <a:p>
            <a:r>
              <a:rPr lang="en-US" b="1" dirty="0"/>
              <a:t>Definition</a:t>
            </a:r>
            <a:r>
              <a:rPr lang="en-US" dirty="0"/>
              <a:t>: </a:t>
            </a:r>
            <a:r>
              <a:rPr lang="en-US" i="1" dirty="0"/>
              <a:t>Moralized graph</a:t>
            </a:r>
            <a:r>
              <a:rPr lang="en-US" dirty="0"/>
              <a:t>: The moral graph M[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] of a Bayesian network structure 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 over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/>
              <a:t> is an undirected graph over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/>
              <a:t> that contains an undirected edge between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if</a:t>
            </a:r>
          </a:p>
          <a:p>
            <a:pPr lvl="1"/>
            <a:r>
              <a:rPr lang="en-US" dirty="0"/>
              <a:t>There is a directed edge between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in 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, or</a:t>
            </a:r>
          </a:p>
          <a:p>
            <a:pPr lvl="1"/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are both parents of the same node in </a:t>
            </a:r>
            <a:r>
              <a:rPr lang="en-US" dirty="0">
                <a:latin typeface="Lucida Calligraphy" pitchFamily="66" charset="0"/>
              </a:rPr>
              <a:t>G</a:t>
            </a:r>
          </a:p>
          <a:p>
            <a:r>
              <a:rPr lang="en-US" dirty="0"/>
              <a:t>Moralized: Parents of a node are married by adding an edge between them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193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BNs</a:t>
            </a:r>
            <a:r>
              <a:rPr lang="en-US" dirty="0"/>
              <a:t> to </a:t>
            </a:r>
            <a:r>
              <a:rPr lang="en-US" dirty="0" err="1"/>
              <a:t>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Proposition</a:t>
            </a:r>
            <a:r>
              <a:rPr lang="en-US" dirty="0"/>
              <a:t>: Let 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 be any Bayesian network. The moralized graph </a:t>
            </a:r>
            <a:r>
              <a:rPr lang="en-US" dirty="0">
                <a:latin typeface="Lucida Calligraphy" pitchFamily="66" charset="0"/>
              </a:rPr>
              <a:t>M</a:t>
            </a:r>
            <a:r>
              <a:rPr lang="en-US" dirty="0"/>
              <a:t>[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] is a minimal I-Map for 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  <a:p>
            <a:endParaRPr lang="en-US" b="1" dirty="0"/>
          </a:p>
          <a:p>
            <a:r>
              <a:rPr lang="en-US" b="1" dirty="0"/>
              <a:t>Proposition</a:t>
            </a:r>
            <a:r>
              <a:rPr lang="en-US" dirty="0"/>
              <a:t>: Let 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 be any moral Bayesian network. The moralized graph </a:t>
            </a:r>
            <a:r>
              <a:rPr lang="en-US" dirty="0">
                <a:latin typeface="Lucida Calligraphy" pitchFamily="66" charset="0"/>
              </a:rPr>
              <a:t>M</a:t>
            </a:r>
            <a:r>
              <a:rPr lang="en-US" dirty="0"/>
              <a:t>[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] is a P-Map for 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921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MNs</a:t>
            </a:r>
            <a:r>
              <a:rPr lang="en-US" dirty="0"/>
              <a:t> to </a:t>
            </a:r>
            <a:r>
              <a:rPr lang="en-US" dirty="0" err="1"/>
              <a:t>BNs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Markov network structure </a:t>
            </a:r>
            <a:r>
              <a:rPr lang="en-US" dirty="0">
                <a:latin typeface="Lucida Calligraphy" pitchFamily="66" charset="0"/>
              </a:rPr>
              <a:t>H</a:t>
            </a:r>
            <a:r>
              <a:rPr lang="en-US" dirty="0"/>
              <a:t>, find a Bayesian network structure </a:t>
            </a:r>
            <a:r>
              <a:rPr lang="en-US" dirty="0">
                <a:latin typeface="Lucida Calligraphy" pitchFamily="66" charset="0"/>
              </a:rPr>
              <a:t>G </a:t>
            </a:r>
            <a:r>
              <a:rPr lang="en-US" dirty="0"/>
              <a:t>that is a minimal I-Map for </a:t>
            </a:r>
            <a:r>
              <a:rPr lang="en-US" dirty="0">
                <a:latin typeface="Lucida Calligraphy" pitchFamily="66" charset="0"/>
              </a:rPr>
              <a:t>H</a:t>
            </a:r>
            <a:r>
              <a:rPr lang="en-US" dirty="0"/>
              <a:t>.</a:t>
            </a:r>
          </a:p>
          <a:p>
            <a:r>
              <a:rPr lang="en-US" dirty="0"/>
              <a:t>Use one of the two algorithms we discussed earlier</a:t>
            </a:r>
          </a:p>
          <a:p>
            <a:pPr lvl="1"/>
            <a:r>
              <a:rPr lang="en-US" dirty="0"/>
              <a:t>Alg. 1: Pick an order of the variables</a:t>
            </a:r>
          </a:p>
          <a:p>
            <a:pPr lvl="1"/>
            <a:r>
              <a:rPr lang="en-US" dirty="0"/>
              <a:t>Alg. 2: Start with a fully connected graph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2213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different parameterizations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Undirected 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Factor 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Features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/>
            <a:r>
              <a:rPr lang="en-US" dirty="0"/>
              <a:t>Factor graph is finer grained than the undirected graph representation and it is at least as rich</a:t>
            </a:r>
          </a:p>
          <a:p>
            <a:pPr marL="457200" indent="-457200"/>
            <a:r>
              <a:rPr lang="en-US" dirty="0"/>
              <a:t>Feature representation is finer grained than the factor graph representation and it is at least as rich</a:t>
            </a:r>
          </a:p>
          <a:p>
            <a:pPr marL="457200" indent="-457200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Which representation to use?</a:t>
            </a:r>
          </a:p>
          <a:p>
            <a:pPr marL="457200" indent="-457200"/>
            <a:r>
              <a:rPr lang="en-US" dirty="0">
                <a:latin typeface="Comic Sans MS" pitchFamily="66" charset="0"/>
              </a:rPr>
              <a:t>UGs are good for discussing independencies, factor graphs are well suited for inference, and features are well suited for learning.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054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MNs</a:t>
            </a:r>
            <a:r>
              <a:rPr lang="en-US" dirty="0"/>
              <a:t> to </a:t>
            </a:r>
            <a:r>
              <a:rPr lang="en-US" dirty="0" err="1"/>
              <a:t>BNs</a:t>
            </a:r>
            <a:endParaRPr lang="en-US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073150" y="1930400"/>
            <a:ext cx="3035300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 bwMode="auto">
          <a:xfrm>
            <a:off x="5054600" y="1962150"/>
            <a:ext cx="28448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8614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MNs</a:t>
            </a:r>
            <a:r>
              <a:rPr lang="en-US" dirty="0"/>
              <a:t> to </a:t>
            </a:r>
            <a:r>
              <a:rPr lang="en-US" dirty="0" err="1"/>
              <a:t>BNs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Theorem:</a:t>
            </a:r>
            <a:r>
              <a:rPr lang="en-US" dirty="0"/>
              <a:t> Let </a:t>
            </a:r>
            <a:r>
              <a:rPr lang="en-US" dirty="0">
                <a:latin typeface="Lucida Calligraphy" pitchFamily="66" charset="0"/>
              </a:rPr>
              <a:t>H</a:t>
            </a:r>
            <a:r>
              <a:rPr lang="en-US" dirty="0"/>
              <a:t> be a Markov network structure and let 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 be any Bayesian network structure that is a minimal I-Map for </a:t>
            </a:r>
            <a:r>
              <a:rPr lang="en-US" dirty="0">
                <a:latin typeface="Lucida Calligraphy" pitchFamily="66" charset="0"/>
              </a:rPr>
              <a:t>H</a:t>
            </a:r>
            <a:r>
              <a:rPr lang="en-US" dirty="0"/>
              <a:t>. Then, 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 can have no immoralities.</a:t>
            </a:r>
          </a:p>
          <a:p>
            <a:r>
              <a:rPr lang="en-US" b="1" dirty="0"/>
              <a:t>Definition</a:t>
            </a:r>
            <a:r>
              <a:rPr lang="en-US" dirty="0"/>
              <a:t>: </a:t>
            </a:r>
            <a:r>
              <a:rPr lang="en-US" i="1" dirty="0"/>
              <a:t>Chordal graph</a:t>
            </a:r>
            <a:r>
              <a:rPr lang="en-US" dirty="0"/>
              <a:t>: A graph where the longest minimal loop is a triangle. Also called </a:t>
            </a:r>
            <a:r>
              <a:rPr lang="en-US" i="1" dirty="0"/>
              <a:t>triangulated</a:t>
            </a:r>
            <a:r>
              <a:rPr lang="en-US" dirty="0"/>
              <a:t>.</a:t>
            </a:r>
          </a:p>
          <a:p>
            <a:r>
              <a:rPr lang="en-US" b="1" dirty="0"/>
              <a:t>Corollary</a:t>
            </a:r>
            <a:r>
              <a:rPr lang="en-US" dirty="0"/>
              <a:t>: Let </a:t>
            </a:r>
            <a:r>
              <a:rPr lang="en-US" dirty="0">
                <a:latin typeface="Lucida Calligraphy" pitchFamily="66" charset="0"/>
              </a:rPr>
              <a:t>H</a:t>
            </a:r>
            <a:r>
              <a:rPr lang="en-US" dirty="0"/>
              <a:t> be a Markov network structure and let 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 be any Bayesian network structure that is a minimal I-Map for </a:t>
            </a:r>
            <a:r>
              <a:rPr lang="en-US" dirty="0">
                <a:latin typeface="Lucida Calligraphy" pitchFamily="66" charset="0"/>
              </a:rPr>
              <a:t>H</a:t>
            </a:r>
            <a:r>
              <a:rPr lang="en-US" dirty="0"/>
              <a:t>. Then, 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 is necessarily chordal.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7991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MNs</a:t>
            </a:r>
            <a:r>
              <a:rPr lang="en-US" dirty="0"/>
              <a:t> to </a:t>
            </a:r>
            <a:r>
              <a:rPr lang="en-US" dirty="0" err="1"/>
              <a:t>BNs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Theorem</a:t>
            </a:r>
            <a:r>
              <a:rPr lang="en-US" dirty="0"/>
              <a:t>: Let </a:t>
            </a:r>
            <a:r>
              <a:rPr lang="en-US" dirty="0">
                <a:latin typeface="Lucida Calligraphy" pitchFamily="66" charset="0"/>
              </a:rPr>
              <a:t>H</a:t>
            </a:r>
            <a:r>
              <a:rPr lang="en-US" dirty="0"/>
              <a:t> be a nonchordal Markov network. Then, there is no Bayesian network 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 which is a perfect map for </a:t>
            </a:r>
            <a:r>
              <a:rPr lang="en-US" dirty="0">
                <a:latin typeface="Lucida Calligraphy" pitchFamily="66" charset="0"/>
              </a:rPr>
              <a:t>H</a:t>
            </a:r>
            <a:r>
              <a:rPr lang="en-US" dirty="0"/>
              <a:t>.</a:t>
            </a:r>
          </a:p>
          <a:p>
            <a:r>
              <a:rPr lang="en-US" b="1" dirty="0"/>
              <a:t>Theorem</a:t>
            </a:r>
            <a:r>
              <a:rPr lang="en-US" dirty="0"/>
              <a:t>: Let </a:t>
            </a:r>
            <a:r>
              <a:rPr lang="en-US" dirty="0">
                <a:latin typeface="Lucida Calligraphy" pitchFamily="66" charset="0"/>
              </a:rPr>
              <a:t>H</a:t>
            </a:r>
            <a:r>
              <a:rPr lang="en-US" dirty="0"/>
              <a:t> be a chordal Markov network. Then, there is a Bayesian network </a:t>
            </a:r>
            <a:r>
              <a:rPr lang="en-US" dirty="0">
                <a:latin typeface="Lucida Calligraphy" pitchFamily="66" charset="0"/>
              </a:rPr>
              <a:t>G</a:t>
            </a:r>
            <a:r>
              <a:rPr lang="en-US" dirty="0"/>
              <a:t> which is a perfect map for </a:t>
            </a:r>
            <a:r>
              <a:rPr lang="en-US" dirty="0">
                <a:latin typeface="Lucida Calligraphy" pitchFamily="66" charset="0"/>
              </a:rPr>
              <a:t>H</a:t>
            </a:r>
            <a:r>
              <a:rPr lang="en-US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6470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362200"/>
            <a:ext cx="6858000" cy="1676400"/>
          </a:xfrm>
        </p:spPr>
        <p:txBody>
          <a:bodyPr/>
          <a:lstStyle/>
          <a:p>
            <a:r>
              <a:rPr lang="en-US" dirty="0"/>
              <a:t>Inference.</a:t>
            </a:r>
            <a:br>
              <a:rPr lang="en-US" dirty="0"/>
            </a:br>
            <a:r>
              <a:rPr lang="en-US" dirty="0"/>
              <a:t>Variable Elimination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7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graphical model over </a:t>
            </a:r>
            <a:r>
              <a:rPr lang="en-US" dirty="0">
                <a:latin typeface="Lucida Calligraphy"/>
              </a:rPr>
              <a:t>X</a:t>
            </a:r>
            <a:r>
              <a:rPr lang="en-US" dirty="0"/>
              <a:t> (structure and parameters)</a:t>
            </a:r>
          </a:p>
          <a:p>
            <a:r>
              <a:rPr lang="en-US" dirty="0"/>
              <a:t>Compute P(</a:t>
            </a:r>
            <a:r>
              <a:rPr lang="en-US" b="1" i="1" dirty="0"/>
              <a:t>Y</a:t>
            </a:r>
            <a:r>
              <a:rPr lang="en-US" b="1" dirty="0"/>
              <a:t> </a:t>
            </a:r>
            <a:r>
              <a:rPr lang="en-US" dirty="0"/>
              <a:t>| </a:t>
            </a:r>
            <a:r>
              <a:rPr lang="en-US" b="1" i="1" dirty="0"/>
              <a:t>e</a:t>
            </a:r>
            <a:r>
              <a:rPr lang="en-US" dirty="0"/>
              <a:t>), where </a:t>
            </a:r>
            <a:r>
              <a:rPr lang="en-US" b="1" i="1" dirty="0"/>
              <a:t>Y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 </a:t>
            </a:r>
            <a:r>
              <a:rPr lang="en-US" dirty="0">
                <a:latin typeface="Lucida Calligraphy"/>
              </a:rPr>
              <a:t>X </a:t>
            </a:r>
            <a:r>
              <a:rPr lang="en-US" dirty="0"/>
              <a:t>and </a:t>
            </a:r>
            <a:r>
              <a:rPr lang="en-US" b="1" i="1" dirty="0"/>
              <a:t>E</a:t>
            </a:r>
            <a:r>
              <a:rPr lang="en-US" dirty="0">
                <a:sym typeface="Symbol"/>
              </a:rPr>
              <a:t>  </a:t>
            </a:r>
            <a:r>
              <a:rPr lang="en-US" dirty="0">
                <a:latin typeface="Lucida Calligraphy"/>
              </a:rPr>
              <a:t>X </a:t>
            </a:r>
          </a:p>
          <a:p>
            <a:r>
              <a:rPr lang="en-US" dirty="0"/>
              <a:t>There are several approaches</a:t>
            </a:r>
          </a:p>
          <a:p>
            <a:pPr lvl="1"/>
            <a:r>
              <a:rPr lang="en-US" dirty="0"/>
              <a:t>Exact inference</a:t>
            </a:r>
          </a:p>
          <a:p>
            <a:pPr lvl="2"/>
            <a:r>
              <a:rPr lang="en-US" dirty="0"/>
              <a:t>Variable elimination</a:t>
            </a:r>
          </a:p>
          <a:p>
            <a:pPr lvl="2"/>
            <a:r>
              <a:rPr lang="en-US" dirty="0"/>
              <a:t>Belief propagation</a:t>
            </a:r>
          </a:p>
          <a:p>
            <a:pPr lvl="1"/>
            <a:r>
              <a:rPr lang="en-US" dirty="0"/>
              <a:t>Approximate inference</a:t>
            </a:r>
          </a:p>
          <a:p>
            <a:pPr lvl="2"/>
            <a:r>
              <a:rPr lang="en-US" dirty="0"/>
              <a:t>Sampling</a:t>
            </a:r>
          </a:p>
          <a:p>
            <a:r>
              <a:rPr lang="en-US" dirty="0"/>
              <a:t>This slide deck: variable elimination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8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Ising</a:t>
            </a:r>
            <a:r>
              <a:rPr lang="en-US" dirty="0"/>
              <a:t>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of the earliest types of Markov network models</a:t>
            </a:r>
          </a:p>
          <a:p>
            <a:r>
              <a:rPr lang="en-US" dirty="0"/>
              <a:t>Arose in statistical physics as a model for the energy of a physical system involving a system of interacting atoms</a:t>
            </a:r>
          </a:p>
          <a:p>
            <a:r>
              <a:rPr lang="en-US" dirty="0"/>
              <a:t>Each random variable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is binary with {+1, -1}.</a:t>
            </a:r>
          </a:p>
          <a:p>
            <a:r>
              <a:rPr lang="en-US" dirty="0"/>
              <a:t>Edges</a:t>
            </a:r>
            <a:r>
              <a:rPr lang="en-US" dirty="0">
                <a:latin typeface="Symbol" pitchFamily="18" charset="2"/>
              </a:rPr>
              <a:t>: e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) = -</a:t>
            </a:r>
            <a:r>
              <a:rPr lang="en-US" i="1" dirty="0" err="1"/>
              <a:t>w</a:t>
            </a:r>
            <a:r>
              <a:rPr lang="en-US" i="1" baseline="-25000" dirty="0" err="1"/>
              <a:t>ij</a:t>
            </a:r>
            <a:r>
              <a:rPr lang="en-US" i="1" dirty="0" err="1"/>
              <a:t>x</a:t>
            </a:r>
            <a:r>
              <a:rPr lang="en-US" i="1" baseline="-25000" dirty="0" err="1"/>
              <a:t>i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endParaRPr lang="en-US" i="1" baseline="-25000" dirty="0"/>
          </a:p>
          <a:p>
            <a:r>
              <a:rPr lang="en-US" dirty="0" err="1"/>
              <a:t>Nodes</a:t>
            </a:r>
            <a:r>
              <a:rPr lang="en-US" dirty="0"/>
              <a:t>: </a:t>
            </a:r>
            <a:r>
              <a:rPr lang="en-US" dirty="0">
                <a:latin typeface="Symbol" pitchFamily="18" charset="2"/>
              </a:rPr>
              <a:t>e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 = -</a:t>
            </a:r>
            <a:r>
              <a:rPr lang="en-US" i="1" dirty="0" err="1"/>
              <a:t>u</a:t>
            </a:r>
            <a:r>
              <a:rPr lang="en-US" i="1" baseline="-25000" dirty="0" err="1"/>
              <a:t>i</a:t>
            </a:r>
            <a:r>
              <a:rPr lang="en-US" i="1" dirty="0" err="1"/>
              <a:t>x</a:t>
            </a:r>
            <a:r>
              <a:rPr lang="en-US" i="1" baseline="-25000" dirty="0" err="1"/>
              <a:t>i</a:t>
            </a:r>
            <a:endParaRPr lang="en-US" i="1" baseline="-25000" dirty="0"/>
          </a:p>
          <a:p>
            <a:r>
              <a:rPr lang="en-US" dirty="0"/>
              <a:t>Depending on the weights, </a:t>
            </a:r>
            <a:r>
              <a:rPr lang="en-US" i="1" dirty="0" err="1"/>
              <a:t>w</a:t>
            </a:r>
            <a:r>
              <a:rPr lang="en-US" i="1" baseline="-25000" dirty="0" err="1"/>
              <a:t>ij</a:t>
            </a:r>
            <a:r>
              <a:rPr lang="en-US" dirty="0"/>
              <a:t>, the model prefers various configurations</a:t>
            </a:r>
          </a:p>
          <a:p>
            <a:pPr lvl="1"/>
            <a:r>
              <a:rPr lang="en-US" i="1" dirty="0" err="1"/>
              <a:t>w</a:t>
            </a:r>
            <a:r>
              <a:rPr lang="en-US" i="1" baseline="-25000" dirty="0" err="1"/>
              <a:t>ij</a:t>
            </a:r>
            <a:r>
              <a:rPr lang="en-US" dirty="0"/>
              <a:t>&gt;0: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 are preferred to have the same value</a:t>
            </a:r>
          </a:p>
          <a:p>
            <a:pPr lvl="2"/>
            <a:r>
              <a:rPr lang="en-US" dirty="0"/>
              <a:t>Ferromagnetic</a:t>
            </a:r>
          </a:p>
          <a:p>
            <a:pPr lvl="1"/>
            <a:r>
              <a:rPr lang="en-US" i="1" dirty="0" err="1"/>
              <a:t>w</a:t>
            </a:r>
            <a:r>
              <a:rPr lang="en-US" i="1" baseline="-25000" dirty="0" err="1"/>
              <a:t>ij</a:t>
            </a:r>
            <a:r>
              <a:rPr lang="en-US" dirty="0"/>
              <a:t>&lt;0: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 are preferred to have different values</a:t>
            </a:r>
          </a:p>
          <a:p>
            <a:pPr lvl="2"/>
            <a:r>
              <a:rPr lang="en-US" dirty="0" err="1"/>
              <a:t>Antiferromagnetic</a:t>
            </a:r>
            <a:endParaRPr lang="en-US" dirty="0"/>
          </a:p>
          <a:p>
            <a:pPr lvl="1"/>
            <a:r>
              <a:rPr lang="en-US" i="1" dirty="0" err="1"/>
              <a:t>w</a:t>
            </a:r>
            <a:r>
              <a:rPr lang="en-US" i="1" baseline="-25000" dirty="0" err="1"/>
              <a:t>ij</a:t>
            </a:r>
            <a:r>
              <a:rPr lang="en-US" dirty="0"/>
              <a:t>=0: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 are non-interacting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4503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MRFs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Nodes </a:t>
            </a:r>
            <a:r>
              <a:rPr lang="en-US" sz="1800" i="1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 through </a:t>
            </a:r>
            <a:r>
              <a:rPr lang="en-US" sz="1800" i="1" dirty="0" err="1"/>
              <a:t>X</a:t>
            </a:r>
            <a:r>
              <a:rPr lang="en-US" sz="1800" i="1" baseline="-25000" dirty="0" err="1"/>
              <a:t>n</a:t>
            </a:r>
            <a:r>
              <a:rPr lang="en-US" sz="1800" dirty="0"/>
              <a:t>, related by a set of edges, </a:t>
            </a:r>
            <a:r>
              <a:rPr lang="en-US" sz="1800" dirty="0">
                <a:latin typeface="Lucida Calligraphy" pitchFamily="66" charset="0"/>
              </a:rPr>
              <a:t>E</a:t>
            </a:r>
            <a:r>
              <a:rPr lang="en-US" sz="1800" dirty="0"/>
              <a:t>, and each </a:t>
            </a:r>
            <a:r>
              <a:rPr lang="en-US" sz="1800" i="1" dirty="0"/>
              <a:t>X</a:t>
            </a:r>
            <a:r>
              <a:rPr lang="en-US" sz="1800" i="1" baseline="-25000" dirty="0"/>
              <a:t>i</a:t>
            </a:r>
            <a:r>
              <a:rPr lang="en-US" sz="1800" dirty="0"/>
              <a:t> can take a label from </a:t>
            </a:r>
            <a:r>
              <a:rPr lang="en-US" sz="1800" dirty="0">
                <a:latin typeface="Lucida Calligraphy" pitchFamily="66" charset="0"/>
              </a:rPr>
              <a:t>V</a:t>
            </a:r>
            <a:r>
              <a:rPr lang="en-US" sz="1800" dirty="0"/>
              <a:t> = {</a:t>
            </a:r>
            <a:r>
              <a:rPr lang="en-US" sz="1800" i="1" dirty="0"/>
              <a:t>v</a:t>
            </a:r>
            <a:r>
              <a:rPr lang="en-US" sz="1800" baseline="-25000" dirty="0"/>
              <a:t>1</a:t>
            </a:r>
            <a:r>
              <a:rPr lang="en-US" sz="1800" dirty="0"/>
              <a:t>, …, </a:t>
            </a:r>
            <a:r>
              <a:rPr lang="en-US" sz="1800" i="1" dirty="0" err="1"/>
              <a:t>v</a:t>
            </a:r>
            <a:r>
              <a:rPr lang="en-US" sz="1800" i="1" baseline="-25000" dirty="0" err="1"/>
              <a:t>K</a:t>
            </a:r>
            <a:r>
              <a:rPr lang="en-US" sz="1800" dirty="0"/>
              <a:t>}</a:t>
            </a:r>
          </a:p>
          <a:p>
            <a:r>
              <a:rPr lang="en-US" sz="1800" dirty="0"/>
              <a:t>Each node has its own preferences among the possible labels</a:t>
            </a:r>
          </a:p>
          <a:p>
            <a:pPr lvl="1"/>
            <a:r>
              <a:rPr lang="en-US" sz="1800" dirty="0"/>
              <a:t>Node potentials</a:t>
            </a:r>
          </a:p>
          <a:p>
            <a:r>
              <a:rPr lang="en-US" sz="1800" dirty="0"/>
              <a:t>We also want smoothness over the graph; the neighboring nodes should take similar labels.</a:t>
            </a:r>
          </a:p>
          <a:p>
            <a:pPr lvl="1"/>
            <a:r>
              <a:rPr lang="en-US" sz="1800" dirty="0"/>
              <a:t>Edge potentials</a:t>
            </a:r>
          </a:p>
          <a:p>
            <a:r>
              <a:rPr lang="en-US" sz="1800" dirty="0"/>
              <a:t>Objective: MAP assignment to </a:t>
            </a:r>
            <a:r>
              <a:rPr lang="en-US" sz="1800" dirty="0">
                <a:latin typeface="Lucida Calligraphy" pitchFamily="66" charset="0"/>
              </a:rPr>
              <a:t>X</a:t>
            </a:r>
          </a:p>
          <a:p>
            <a:pPr lvl="1"/>
            <a:r>
              <a:rPr lang="en-US" sz="1800" dirty="0"/>
              <a:t>So, we can drop 1/Z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1763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MRFs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</a:t>
            </a:fld>
            <a:endParaRPr kumimoji="0"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43000" y="1676400"/>
          <a:ext cx="618744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381000" progId="Equation.DSMT4">
                  <p:embed/>
                </p:oleObj>
              </mc:Choice>
              <mc:Fallback>
                <p:oleObj name="Equation" r:id="rId2" imgW="2578100" imgH="3810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6400"/>
                        <a:ext cx="618744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986274" y="2811382"/>
          <a:ext cx="28956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18671" imgH="342751" progId="Equation.DSMT4">
                  <p:embed/>
                </p:oleObj>
              </mc:Choice>
              <mc:Fallback>
                <p:oleObj name="Equation" r:id="rId4" imgW="1218671" imgH="342751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274" y="2811382"/>
                        <a:ext cx="2895600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209800" y="3886200"/>
          <a:ext cx="3922295" cy="1007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79600" imgH="482600" progId="Equation.DSMT4">
                  <p:embed/>
                </p:oleObj>
              </mc:Choice>
              <mc:Fallback>
                <p:oleObj name="Equation" r:id="rId6" imgW="1879600" imgH="4826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3922295" cy="10070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525780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ym typeface="Symbol"/>
              </a:rPr>
              <a:t></a:t>
            </a:r>
            <a:r>
              <a:rPr lang="en-US" i="1" baseline="-25000" dirty="0" err="1">
                <a:sym typeface="Symbol"/>
              </a:rPr>
              <a:t>i,j</a:t>
            </a:r>
            <a:r>
              <a:rPr lang="en-US" i="1" baseline="-25000" dirty="0">
                <a:sym typeface="Symbol"/>
              </a:rPr>
              <a:t> </a:t>
            </a:r>
            <a:r>
              <a:rPr lang="en-US" dirty="0">
                <a:sym typeface="Symbol"/>
              </a:rPr>
              <a:t>0. The lowest energy, 0, is obtained when two neighboring nodes take the same value, and a higher energy when they do not.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70943" y="2955324"/>
            <a:ext cx="54608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,…,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98631" y="1839800"/>
            <a:ext cx="6223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,…,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61560" y="3348414"/>
            <a:ext cx="222353" cy="19957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normAutofit fontScale="85000" lnSpcReduction="20000"/>
          </a:bodyPr>
          <a:lstStyle/>
          <a:p>
            <a:r>
              <a:rPr lang="en-US" sz="900" dirty="0"/>
              <a:t>,…,</a:t>
            </a:r>
          </a:p>
        </p:txBody>
      </p:sp>
    </p:spTree>
    <p:extLst>
      <p:ext uri="{BB962C8B-B14F-4D97-AF65-F5344CB8AC3E}">
        <p14:creationId xmlns:p14="http://schemas.microsoft.com/office/powerpoint/2010/main" val="38895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MRFs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may want a more general distance function between labels in the case of multiclass case</a:t>
            </a:r>
          </a:p>
          <a:p>
            <a:pPr lvl="1"/>
            <a:r>
              <a:rPr lang="en-US" dirty="0"/>
              <a:t>Maybe some labels are more similar than others</a:t>
            </a:r>
          </a:p>
          <a:p>
            <a:r>
              <a:rPr lang="en-US" b="1" dirty="0"/>
              <a:t>Definition</a:t>
            </a:r>
            <a:r>
              <a:rPr lang="en-US" dirty="0"/>
              <a:t>: A function, </a:t>
            </a:r>
            <a:r>
              <a:rPr lang="en-US" i="1" dirty="0">
                <a:sym typeface="Symbol"/>
              </a:rPr>
              <a:t></a:t>
            </a:r>
            <a:r>
              <a:rPr lang="en-US" dirty="0">
                <a:sym typeface="Symbol"/>
              </a:rPr>
              <a:t>: </a:t>
            </a:r>
            <a:r>
              <a:rPr lang="en-US" dirty="0">
                <a:latin typeface="Lucida Calligraphy" pitchFamily="66" charset="0"/>
                <a:sym typeface="Symbol"/>
              </a:rPr>
              <a:t>V</a:t>
            </a:r>
            <a:r>
              <a:rPr lang="en-US" dirty="0">
                <a:sym typeface="Symbol"/>
              </a:rPr>
              <a:t> x </a:t>
            </a:r>
            <a:r>
              <a:rPr lang="en-US" dirty="0">
                <a:latin typeface="Lucida Calligraphy" pitchFamily="66" charset="0"/>
                <a:sym typeface="Symbol"/>
              </a:rPr>
              <a:t>V </a:t>
            </a:r>
            <a:r>
              <a:rPr lang="en-US" dirty="0">
                <a:sym typeface="Symbol"/>
              </a:rPr>
              <a:t> [0, ]</a:t>
            </a:r>
            <a:r>
              <a:rPr lang="en-US" dirty="0"/>
              <a:t> , is a </a:t>
            </a:r>
            <a:r>
              <a:rPr lang="en-US" i="1" dirty="0"/>
              <a:t>metric</a:t>
            </a:r>
            <a:r>
              <a:rPr lang="en-US" dirty="0"/>
              <a:t> if it satisfies</a:t>
            </a:r>
          </a:p>
          <a:p>
            <a:pPr lvl="1"/>
            <a:r>
              <a:rPr lang="en-US" dirty="0"/>
              <a:t>Reflexivity</a:t>
            </a:r>
          </a:p>
          <a:p>
            <a:pPr lvl="2"/>
            <a:r>
              <a:rPr lang="en-US" i="1" dirty="0">
                <a:sym typeface="Symbol"/>
              </a:rPr>
              <a:t>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v</a:t>
            </a:r>
            <a:r>
              <a:rPr lang="en-US" i="1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, </a:t>
            </a:r>
            <a:r>
              <a:rPr lang="en-US" i="1" dirty="0" err="1">
                <a:sym typeface="Symbol"/>
              </a:rPr>
              <a:t>v</a:t>
            </a:r>
            <a:r>
              <a:rPr lang="en-US" i="1" baseline="-25000" dirty="0" err="1">
                <a:sym typeface="Symbol"/>
              </a:rPr>
              <a:t>l</a:t>
            </a:r>
            <a:r>
              <a:rPr lang="en-US" dirty="0">
                <a:sym typeface="Symbol"/>
              </a:rPr>
              <a:t>)=0, if and only if </a:t>
            </a:r>
            <a:r>
              <a:rPr lang="en-US" i="1" dirty="0">
                <a:sym typeface="Symbol"/>
              </a:rPr>
              <a:t>k</a:t>
            </a:r>
            <a:r>
              <a:rPr lang="en-US" dirty="0">
                <a:sym typeface="Symbol"/>
              </a:rPr>
              <a:t>=</a:t>
            </a:r>
            <a:r>
              <a:rPr lang="en-US" i="1" dirty="0">
                <a:sym typeface="Symbol"/>
              </a:rPr>
              <a:t>l</a:t>
            </a:r>
            <a:endParaRPr lang="en-US" i="1" dirty="0"/>
          </a:p>
          <a:p>
            <a:pPr lvl="1"/>
            <a:r>
              <a:rPr lang="en-US" dirty="0"/>
              <a:t>Symmetry</a:t>
            </a:r>
          </a:p>
          <a:p>
            <a:pPr lvl="2"/>
            <a:r>
              <a:rPr lang="en-US" i="1" dirty="0">
                <a:sym typeface="Symbol"/>
              </a:rPr>
              <a:t>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v</a:t>
            </a:r>
            <a:r>
              <a:rPr lang="en-US" i="1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, </a:t>
            </a:r>
            <a:r>
              <a:rPr lang="en-US" i="1" dirty="0" err="1">
                <a:sym typeface="Symbol"/>
              </a:rPr>
              <a:t>v</a:t>
            </a:r>
            <a:r>
              <a:rPr lang="en-US" i="1" baseline="-25000" dirty="0" err="1">
                <a:sym typeface="Symbol"/>
              </a:rPr>
              <a:t>l</a:t>
            </a:r>
            <a:r>
              <a:rPr lang="en-US" dirty="0">
                <a:sym typeface="Symbol"/>
              </a:rPr>
              <a:t>) = </a:t>
            </a:r>
            <a:r>
              <a:rPr lang="en-US" i="1" dirty="0">
                <a:sym typeface="Symbol"/>
              </a:rPr>
              <a:t>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v</a:t>
            </a:r>
            <a:r>
              <a:rPr lang="en-US" i="1" baseline="-25000" dirty="0" err="1">
                <a:sym typeface="Symbol"/>
              </a:rPr>
              <a:t>l</a:t>
            </a:r>
            <a:r>
              <a:rPr lang="en-US" dirty="0">
                <a:sym typeface="Symbol"/>
              </a:rPr>
              <a:t>, </a:t>
            </a:r>
            <a:r>
              <a:rPr lang="en-US" i="1" dirty="0" err="1">
                <a:sym typeface="Symbol"/>
              </a:rPr>
              <a:t>v</a:t>
            </a:r>
            <a:r>
              <a:rPr lang="en-US" i="1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)</a:t>
            </a:r>
            <a:endParaRPr lang="en-US" dirty="0"/>
          </a:p>
          <a:p>
            <a:pPr lvl="1"/>
            <a:r>
              <a:rPr lang="en-US" dirty="0"/>
              <a:t>Triangle inequality</a:t>
            </a:r>
          </a:p>
          <a:p>
            <a:pPr lvl="2"/>
            <a:r>
              <a:rPr lang="en-US" i="1" dirty="0">
                <a:sym typeface="Symbol"/>
              </a:rPr>
              <a:t>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v</a:t>
            </a:r>
            <a:r>
              <a:rPr lang="en-US" i="1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, </a:t>
            </a:r>
            <a:r>
              <a:rPr lang="en-US" i="1" dirty="0" err="1">
                <a:sym typeface="Symbol"/>
              </a:rPr>
              <a:t>v</a:t>
            </a:r>
            <a:r>
              <a:rPr lang="en-US" i="1" baseline="-25000" dirty="0" err="1">
                <a:sym typeface="Symbol"/>
              </a:rPr>
              <a:t>l</a:t>
            </a:r>
            <a:r>
              <a:rPr lang="en-US" dirty="0">
                <a:sym typeface="Symbol"/>
              </a:rPr>
              <a:t>) + </a:t>
            </a:r>
            <a:r>
              <a:rPr lang="en-US" i="1" dirty="0">
                <a:sym typeface="Symbol"/>
              </a:rPr>
              <a:t>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v</a:t>
            </a:r>
            <a:r>
              <a:rPr lang="en-US" i="1" baseline="-25000" dirty="0" err="1">
                <a:sym typeface="Symbol"/>
              </a:rPr>
              <a:t>l</a:t>
            </a:r>
            <a:r>
              <a:rPr lang="en-US" dirty="0">
                <a:sym typeface="Symbol"/>
              </a:rPr>
              <a:t>, </a:t>
            </a:r>
            <a:r>
              <a:rPr lang="en-US" i="1" dirty="0" err="1">
                <a:sym typeface="Symbol"/>
              </a:rPr>
              <a:t>v</a:t>
            </a:r>
            <a:r>
              <a:rPr lang="en-US" i="1" baseline="-25000" dirty="0" err="1">
                <a:sym typeface="Symbol"/>
              </a:rPr>
              <a:t>m</a:t>
            </a:r>
            <a:r>
              <a:rPr lang="en-US" dirty="0">
                <a:sym typeface="Symbol"/>
              </a:rPr>
              <a:t>)  </a:t>
            </a:r>
            <a:r>
              <a:rPr lang="en-US" i="1" dirty="0">
                <a:sym typeface="Symbol"/>
              </a:rPr>
              <a:t>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v</a:t>
            </a:r>
            <a:r>
              <a:rPr lang="en-US" i="1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, </a:t>
            </a:r>
            <a:r>
              <a:rPr lang="en-US" i="1" dirty="0" err="1">
                <a:sym typeface="Symbol"/>
              </a:rPr>
              <a:t>v</a:t>
            </a:r>
            <a:r>
              <a:rPr lang="en-US" i="1" baseline="-25000" dirty="0" err="1">
                <a:sym typeface="Symbol"/>
              </a:rPr>
              <a:t>m</a:t>
            </a:r>
            <a:r>
              <a:rPr lang="en-US" dirty="0">
                <a:sym typeface="Symbol"/>
              </a:rPr>
              <a:t>)</a:t>
            </a:r>
          </a:p>
          <a:p>
            <a:r>
              <a:rPr lang="en-US" dirty="0">
                <a:sym typeface="Symbol"/>
              </a:rPr>
              <a:t>Metric MRF: </a:t>
            </a:r>
            <a:r>
              <a:rPr lang="en-US" i="1" dirty="0">
                <a:latin typeface="Times New Roman"/>
                <a:cs typeface="Times New Roman"/>
                <a:sym typeface="Symbol"/>
              </a:rPr>
              <a:t>ɛ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v</a:t>
            </a:r>
            <a:r>
              <a:rPr lang="en-US" i="1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, </a:t>
            </a:r>
            <a:r>
              <a:rPr lang="en-US" i="1" dirty="0" err="1">
                <a:sym typeface="Symbol"/>
              </a:rPr>
              <a:t>v</a:t>
            </a:r>
            <a:r>
              <a:rPr lang="en-US" i="1" baseline="-25000" dirty="0" err="1">
                <a:sym typeface="Symbol"/>
              </a:rPr>
              <a:t>l</a:t>
            </a:r>
            <a:r>
              <a:rPr lang="en-US" dirty="0">
                <a:sym typeface="Symbol"/>
              </a:rPr>
              <a:t>) = </a:t>
            </a:r>
            <a:r>
              <a:rPr lang="en-US" i="1" dirty="0">
                <a:sym typeface="Symbol"/>
              </a:rPr>
              <a:t>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v</a:t>
            </a:r>
            <a:r>
              <a:rPr lang="en-US" i="1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, </a:t>
            </a:r>
            <a:r>
              <a:rPr lang="en-US" i="1" dirty="0" err="1">
                <a:sym typeface="Symbol"/>
              </a:rPr>
              <a:t>v</a:t>
            </a:r>
            <a:r>
              <a:rPr lang="en-US" i="1" baseline="-25000" dirty="0" err="1">
                <a:sym typeface="Symbol"/>
              </a:rPr>
              <a:t>l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249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A conditional random field is an undirected graph </a:t>
            </a:r>
            <a:r>
              <a:rPr lang="en-US" dirty="0">
                <a:latin typeface="Lucida Calligraphy" pitchFamily="66" charset="0"/>
              </a:rPr>
              <a:t>H</a:t>
            </a:r>
            <a:r>
              <a:rPr lang="en-US" dirty="0"/>
              <a:t> whose nodes correspond to </a:t>
            </a:r>
            <a:r>
              <a:rPr lang="en-US" b="1" dirty="0"/>
              <a:t>X</a:t>
            </a:r>
            <a:r>
              <a:rPr lang="en-US" dirty="0">
                <a:sym typeface="Symbol"/>
              </a:rPr>
              <a:t></a:t>
            </a:r>
            <a:r>
              <a:rPr lang="en-US" b="1" dirty="0"/>
              <a:t>Y</a:t>
            </a:r>
            <a:r>
              <a:rPr lang="en-US" dirty="0"/>
              <a:t>; </a:t>
            </a:r>
            <a:r>
              <a:rPr lang="en-US" dirty="0">
                <a:latin typeface="Lucida Calligraphy" pitchFamily="66" charset="0"/>
              </a:rPr>
              <a:t>H</a:t>
            </a:r>
            <a:r>
              <a:rPr lang="en-US" dirty="0"/>
              <a:t> is parameterized by a set of factors </a:t>
            </a:r>
            <a:r>
              <a:rPr lang="en-US" i="1" dirty="0">
                <a:latin typeface="Symbol" pitchFamily="18" charset="2"/>
              </a:rPr>
              <a:t>f</a:t>
            </a:r>
            <a:r>
              <a:rPr lang="en-US" i="1" baseline="-25000" dirty="0"/>
              <a:t>i</a:t>
            </a:r>
            <a:r>
              <a:rPr lang="en-US" dirty="0"/>
              <a:t>(</a:t>
            </a:r>
            <a:r>
              <a:rPr lang="en-US" b="1" dirty="0"/>
              <a:t>D</a:t>
            </a:r>
            <a:r>
              <a:rPr lang="en-US" i="1" baseline="-25000" dirty="0"/>
              <a:t>i</a:t>
            </a:r>
            <a:r>
              <a:rPr lang="en-US" dirty="0"/>
              <a:t>), where </a:t>
            </a:r>
            <a:r>
              <a:rPr lang="en-US" b="1" dirty="0"/>
              <a:t>D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>
                <a:sym typeface="Symbol"/>
              </a:rPr>
              <a:t>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dirty="0"/>
              <a:t>. The network encodes the following distribution: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471682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7</a:t>
            </a:fld>
            <a:endParaRPr kumimoji="0"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00200" y="3419475"/>
          <a:ext cx="5029200" cy="2150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19300" imgH="863600" progId="Equation.DSMT4">
                  <p:embed/>
                </p:oleObj>
              </mc:Choice>
              <mc:Fallback>
                <p:oleObj name="Equation" r:id="rId2" imgW="2019300" imgH="8636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419475"/>
                        <a:ext cx="5029200" cy="21508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84437" y="5943600"/>
            <a:ext cx="406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Why does 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Z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have </a:t>
            </a: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as an argument?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28914" y="5574268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Why do we want P(Y|X) and not necessarily P(</a:t>
            </a: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Y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,</a:t>
            </a: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15752" y="4586131"/>
            <a:ext cx="489944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i="1" dirty="0"/>
              <a:t>Z</a:t>
            </a:r>
            <a:r>
              <a:rPr lang="en-US" sz="3600" dirty="0"/>
              <a:t>(</a:t>
            </a:r>
            <a:r>
              <a:rPr lang="en-US" sz="3600" b="1" dirty="0"/>
              <a:t>X</a:t>
            </a:r>
            <a:r>
              <a:rPr lang="en-US" sz="3600" dirty="0"/>
              <a:t>) = </a:t>
            </a:r>
            <a:r>
              <a:rPr lang="en-US" sz="3600" dirty="0">
                <a:sym typeface="Symbol" panose="05050102010706020507" pitchFamily="18" charset="2"/>
              </a:rPr>
              <a:t></a:t>
            </a:r>
            <a:r>
              <a:rPr lang="en-US" sz="3600" b="1" baseline="-25000" dirty="0" err="1">
                <a:sym typeface="Symbol" panose="05050102010706020507" pitchFamily="18" charset="2"/>
              </a:rPr>
              <a:t>Y</a:t>
            </a:r>
            <a:r>
              <a:rPr lang="en-US" sz="3600" dirty="0" err="1">
                <a:sym typeface="Symbol" panose="05050102010706020507" pitchFamily="18" charset="2"/>
              </a:rPr>
              <a:t></a:t>
            </a:r>
            <a:r>
              <a:rPr lang="en-US" sz="3600" i="1" baseline="-25000" dirty="0" err="1">
                <a:sym typeface="Symbol" panose="05050102010706020507" pitchFamily="18" charset="2"/>
              </a:rPr>
              <a:t>i</a:t>
            </a:r>
            <a:r>
              <a:rPr lang="en-US" sz="3600" i="1" dirty="0">
                <a:sym typeface="Symbol" panose="05050102010706020507" pitchFamily="18" charset="2"/>
              </a:rPr>
              <a:t></a:t>
            </a:r>
            <a:r>
              <a:rPr lang="en-US" sz="3600" dirty="0">
                <a:sym typeface="Symbol" panose="05050102010706020507" pitchFamily="18" charset="2"/>
              </a:rPr>
              <a:t>(</a:t>
            </a:r>
            <a:r>
              <a:rPr lang="en-US" sz="3600" b="1" dirty="0">
                <a:sym typeface="Symbol" panose="05050102010706020507" pitchFamily="18" charset="2"/>
              </a:rPr>
              <a:t>D</a:t>
            </a:r>
            <a:r>
              <a:rPr lang="en-US" sz="3600" i="1" baseline="-25000" dirty="0">
                <a:sym typeface="Symbol" panose="05050102010706020507" pitchFamily="18" charset="2"/>
              </a:rPr>
              <a:t>i</a:t>
            </a:r>
            <a:r>
              <a:rPr lang="en-US" sz="3600" dirty="0">
                <a:sym typeface="Symbol" panose="05050102010706020507" pitchFamily="18" charset="2"/>
              </a:rPr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2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MRFs for Vision (</a:t>
            </a:r>
            <a:r>
              <a:rPr lang="en-US" dirty="0">
                <a:hlinkClick r:id="rId2" action="ppaction://hlinkfile"/>
              </a:rPr>
              <a:t>Box 4.B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lvl="1"/>
            <a:r>
              <a:rPr lang="en-US" dirty="0"/>
              <a:t>Image segmentation, noise removal, object recognition, etc.</a:t>
            </a:r>
          </a:p>
          <a:p>
            <a:r>
              <a:rPr lang="en-US" dirty="0"/>
              <a:t>Typically, pairwise MRFs are used</a:t>
            </a:r>
          </a:p>
          <a:p>
            <a:pPr lvl="1"/>
            <a:r>
              <a:rPr lang="en-US" dirty="0"/>
              <a:t>Variables are pixels and edges exist between adjacent pixels</a:t>
            </a:r>
          </a:p>
          <a:p>
            <a:r>
              <a:rPr lang="en-US" dirty="0"/>
              <a:t>Image </a:t>
            </a:r>
            <a:r>
              <a:rPr lang="en-US" dirty="0" err="1"/>
              <a:t>denoising</a:t>
            </a:r>
            <a:endParaRPr lang="en-US" dirty="0"/>
          </a:p>
          <a:p>
            <a:pPr lvl="1"/>
            <a:r>
              <a:rPr lang="en-US" dirty="0"/>
              <a:t>Restore the true value of all the pixels</a:t>
            </a:r>
          </a:p>
          <a:p>
            <a:pPr lvl="1"/>
            <a:r>
              <a:rPr lang="en-US" dirty="0"/>
              <a:t>Node potential: penalizes large deviations from the observed pixel value</a:t>
            </a:r>
          </a:p>
          <a:p>
            <a:pPr lvl="1"/>
            <a:r>
              <a:rPr lang="en-US" dirty="0"/>
              <a:t>Edge potential:  prefers continuity in the predicted pixel values</a:t>
            </a:r>
          </a:p>
          <a:p>
            <a:pPr lvl="2"/>
            <a:r>
              <a:rPr lang="en-US" dirty="0"/>
              <a:t>Don’t want to smooth too much to allow object boundaries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585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Segmentation Example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9" y="1981201"/>
            <a:ext cx="8581219" cy="3639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86763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Lecture1-foundations</Template>
  <TotalTime>5738</TotalTime>
  <Words>1787</Words>
  <Application>Microsoft Macintosh PowerPoint</Application>
  <PresentationFormat>On-screen Show (4:3)</PresentationFormat>
  <Paragraphs>184</Paragraphs>
  <Slides>24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Century Schoolbook</vt:lpstr>
      <vt:lpstr>Comic Sans MS</vt:lpstr>
      <vt:lpstr>Courier New</vt:lpstr>
      <vt:lpstr>Lucida Calligraphy</vt:lpstr>
      <vt:lpstr>Symbol</vt:lpstr>
      <vt:lpstr>Times New Roman</vt:lpstr>
      <vt:lpstr>Verdana</vt:lpstr>
      <vt:lpstr>Wingdings</vt:lpstr>
      <vt:lpstr>WPI</vt:lpstr>
      <vt:lpstr>Equation</vt:lpstr>
      <vt:lpstr>CS583 Probabilistic Graphical Models</vt:lpstr>
      <vt:lpstr>Three different parameterizations</vt:lpstr>
      <vt:lpstr>Ising models</vt:lpstr>
      <vt:lpstr>Metric MRFs</vt:lpstr>
      <vt:lpstr>Metric MRFs</vt:lpstr>
      <vt:lpstr>Metric MRFs</vt:lpstr>
      <vt:lpstr>CRFs</vt:lpstr>
      <vt:lpstr>MRFs for Vision (Box 4.B)</vt:lpstr>
      <vt:lpstr>Image Segmentation Example</vt:lpstr>
      <vt:lpstr>CRFs for text analysis</vt:lpstr>
      <vt:lpstr>Named entity recognition</vt:lpstr>
      <vt:lpstr>Named entity recognition</vt:lpstr>
      <vt:lpstr>Named entity recognition</vt:lpstr>
      <vt:lpstr>From distributions to graphs</vt:lpstr>
      <vt:lpstr>Bayesian networks &amp; markov networks</vt:lpstr>
      <vt:lpstr>BNs to MNs</vt:lpstr>
      <vt:lpstr>BNs to MNs</vt:lpstr>
      <vt:lpstr>BNs to MNs</vt:lpstr>
      <vt:lpstr>MNs to BNs</vt:lpstr>
      <vt:lpstr>MNs to BNs</vt:lpstr>
      <vt:lpstr>MNs to BNs</vt:lpstr>
      <vt:lpstr>MNs to BNs</vt:lpstr>
      <vt:lpstr>Inference. Variable Elimination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269</cp:revision>
  <dcterms:created xsi:type="dcterms:W3CDTF">2011-08-15T21:03:01Z</dcterms:created>
  <dcterms:modified xsi:type="dcterms:W3CDTF">2024-02-06T21:39:46Z</dcterms:modified>
</cp:coreProperties>
</file>