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9" r:id="rId2"/>
    <p:sldId id="334" r:id="rId3"/>
    <p:sldId id="278" r:id="rId4"/>
    <p:sldId id="336" r:id="rId5"/>
    <p:sldId id="335" r:id="rId6"/>
    <p:sldId id="337" r:id="rId7"/>
    <p:sldId id="339" r:id="rId8"/>
    <p:sldId id="342" r:id="rId9"/>
    <p:sldId id="340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418" r:id="rId23"/>
    <p:sldId id="419" r:id="rId24"/>
    <p:sldId id="355" r:id="rId25"/>
    <p:sldId id="356" r:id="rId26"/>
    <p:sldId id="421" r:id="rId27"/>
    <p:sldId id="422" r:id="rId28"/>
    <p:sldId id="420" r:id="rId29"/>
    <p:sldId id="423" r:id="rId30"/>
    <p:sldId id="424" r:id="rId31"/>
    <p:sldId id="425" r:id="rId32"/>
    <p:sldId id="426" r:id="rId33"/>
    <p:sldId id="427" r:id="rId34"/>
    <p:sldId id="429" r:id="rId35"/>
    <p:sldId id="431" r:id="rId36"/>
    <p:sldId id="263" r:id="rId37"/>
    <p:sldId id="264" r:id="rId38"/>
    <p:sldId id="428" r:id="rId39"/>
    <p:sldId id="432" r:id="rId40"/>
    <p:sldId id="433" r:id="rId41"/>
    <p:sldId id="434" r:id="rId42"/>
    <p:sldId id="474" r:id="rId43"/>
    <p:sldId id="482" r:id="rId44"/>
    <p:sldId id="488" r:id="rId45"/>
    <p:sldId id="490" r:id="rId46"/>
    <p:sldId id="48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79326" autoAdjust="0"/>
  </p:normalViewPr>
  <p:slideViewPr>
    <p:cSldViewPr>
      <p:cViewPr varScale="1">
        <p:scale>
          <a:sx n="123" d="100"/>
          <a:sy n="123" d="100"/>
        </p:scale>
        <p:origin x="19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8:33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11713 7461 24575,'-36'0'0,"-7"0"0,6 0 0,-6 0 0,8 0 0,-9 0 0,7 0 0,10 8 0,-5-6 0,13 6 0,-9 8 0,11-13 0,-7 29 0,5-13 0,-17 17 0,1-9 0,15 6 0,-3-21 0,21 20 0,-6-28 0,8 27 0,0-27 0,0 27 0,-16-19 0,13 37 0,-13-18 0,7 2 0,2 1 0,3-3 0,-4 2 0,1-1 0,7-1 0,0-5 0,0-1 0,0-5 0,0 3 0,0-21 0,0 22 0,0-20 0,0 27 0,0-27 0,15 27 0,-11-11 0,28 7 0,-29 7 0,21-7 0,-16-1 0,2-1 0,10-9 0,3 0 0,-4 8 0,1 1 0,9-11 0,1-1 0,-11 4 0,-1 1 0,3 0 0,1 0 0,0-5 0,-1 1 0,16 19 0,-7-12 0,-1 1 0,-9-2 0,-1 0 0,10 2 0,1-1 0,-3-4 0,-1-1 0,0-2 0,3-1 0,5 0 0,4-1 0,-2-1 0,0-1 0,0-1 0,4-2 0,5-2 0,-4-1 0,1-3 0,-2-2 0,8 1 0,0 0 0,0 0 0,0 0 0,-3 0 0,0 0 0,-8 0 0,1 0 0,-1 0 0,5 0 0,0 0 0,-8 1 0,0-1 0,0-1 0,1-3 0,-1-2 0,1 0-321,1 0 1,0-1 0,2 1 320,9-1 0,3 1 0,0-1-465,-3-3 0,1-2 0,0 3 465,-9 6 0,1 3 0,0 1 0,0-3 0,8-5 0,-1-3 0,1 3 0,-2 5 0,0 3 0,1-2 0,-1-1 0,0 0 0,1-1 0,0-3 0,1 0 0,0 2 0,-11 3 0,1 1 0,0-1 0,0-1 0,1-5 0,1-2 0,-1 0 0,0 3 0,6 3 0,0 4 0,0-3 0,-7-4 0,1-2 0,0-1 0,0 0 0,9 0 0,-1 1 0,1-2 0,-1-2 0,1 0 0,0-1-18,-10 3 1,1 0 0,0-1 0,0-1 17,1-6 0,0-1 0,0-1 0,-1 2 0,3 3 0,0 2 0,-3-4 0,-2-8 0,-3-3 0,-3 6 0,-5 12 0,-3 1 889,4-22-889,-2 24 0,1 2 729,-3-11 0,1-2-729,11 5 0,-1-1 39,-7-11 0,1-1-39,7 10 0,-2 1 0,-8-11 0,-3 3 0,14 11 0,-5-4 0,-27 16 0,12-15 0,-16 11 0,0-12 0,0 16 0,0-16 0,0 12 0,0-11 0,-16 15 0,-4 0 0,-15-16 0,-8 4 0,10-3 0,-3-3 0,0-3 0,-2-1-347,3 4 0,-4 0 0,1-1 347,0-2 0,0 0 0,-1 0 0,-3 2 0,0 2 0,0 0 0,3 2 0,0 1 0,2 0-79,4 2 0,1 0 1,1 1 78,-13-4 0,1 2 0,7 4 0,0 1 0,-7-4 0,0 0 0,6 2 0,1 1 0,-6-1 0,-2 0 0,11 0 0,-2-1 0,-1 1-82,1 2 1,-3 1-1,0 1 1,0-1 81,-9 0 0,1 1 0,-2-2 0,6-2 0,-1-1 0,-1 0 0,2 4 0,-6 4 0,1 3 0,1-1 0,6-4 0,1-2 0,-1 3 40,-6 3 0,-1 1 0,4 1-40,1-1 0,0 0 0,4 0 0,-3 0 0,3 0 0,-8 0 0,-1 0 0,7 0 0,-2 0 0,3 0 0,-4 0 0,2 0 0,5 0 0,-1 0 0,2 0 0,-2 0 0,-1 0 0,4 0 0,-1 0 0,1 0 0,-4-1 0,1 2 0,-5 7 0,0 0 0,6-7 0,1 2 0,-1 8 0,0 1 0,-7-2 0,-1-2 0,0-3 0,0 1 681,7 10 0,0 0-681,-7-7 0,4 1 60,15 8 1,2 0-61,-20 1 0,10 5 0,6-7 0,-9-5 0,17 20 0,3-28 0,16 11 0,-16-15 0,12 0 0,-11 0 0,-1 0 0,4 0 0,-37 0 0,2-15 0,9 12 0,-2 2 0,4-7 0,-1 0 0,-6-1 0,0 2 0,6 5 0,2 0 0,-1-6 0,1 1 0,8 6 0,1 2 0,-17-1 0,8 0 0,7 0 0,-5 0 0,21 0 0,-19 15 0,27-11 0,-12 12 0,16-16 0</inkml:trace>
  <inkml:trace contextRef="#ctx0" brushRef="#br0" timeOffset="4517">10672 7391 24575,'38'0'0,"0"0"0,-2 1 0,3-2 0,-2-5 0,4-2 0,4-1 0,-2 0-820,2 2 1,1-1 0,0 1 0,2-2 524,-3-1 1,2 0 0,0-1-1,0-1 1,0 2 294,-4 1 0,0 0 0,-1 0 0,0 1 0,-1 0 0,6-2 0,-1 1 0,0 0 0,-2 2 26,-5 1 0,-2 1 0,1 1 1,-1-1-27,11-3 0,-1-1 0,-1 3 264,-9 4 1,-2 3 0,1-2-265,-2-6 0,0-3 0,-1 3 0,8 5 0,-1 0 0,7-5 0,2-2 0,-15 4 0,1-1 0,2 2-226,6 2 1,1 3-1,0-4 226,-2-7 0,1-2 0,-1 3 0,4 6 0,1 4 0,0-3 0,-2-8 0,-1-2 0,-2 2 0,5 8 0,0 0 750,-8-2 0,1-2 0,-3 1-750,-7 0 0,-2 2 572,7 2 0,-1 0-572,9-7 300,-8 8-300,8 0 833,-5 0-833,-10 1 0,3-2 0,-1-7 0,2 0 0,11 6 0,2 0 0,0-6 0,1 1 0,-10 5 0,1 3 0,1 0-235,3-1 1,1 0 0,-1 0 234,-1 0 0,-1 0 0,1 0 0,1 0 0,0 0 0,-1 0-51,9 0 1,-2 0 50,-6 0 0,-2 0 0,0 0 0,1 0 0,-1-1 0,0 2 0,-2 6 0,-1 1 0,-4-7 0,-2 2 698,13 21-698,-9-7 53,-20 4 0,-1 2-53,4-4 0,1 1 0,3 9 0,2 1 0,10-3 0,2-1 0,-10-4 0,1 3 0,3-2 0,3 3 0,-3-1 0,0 4 0,-1-1 0,7 0 0,1-1 0,-8-2 0,-3-1 0,2 3 0,4-7 0,-27 11 0,28-27 0,-21 27 0,7-19 0,-10 21 0,8-5 0,-6 7 0,-1 4 0,0-9 0,2 1 0,6 16 0,-3 0 0,-11-15 0,-2-1 0,6 3 0,2 1 0,-1 0 0,-1 0 0,-5 1 0,0 1 0,6 6 0,0 0 0,-7-6 0,-2-2 0,1 0 0,0 1 0,0 14 0,0 0 0,0-19 0,0 1 0,0 17 0,0 2 0,0-8 0,0 0 0,1-2 0,-2 2-162,-3-2 1,-1 3-1,-2-2 162,-1 6 0,-3-1 0,0-12 0,-1 0 0,-1-2 0,-5 4 0,1-3 0,7-7 0,1-1 0,-15 17 0,15-18 0,0 1 0,-3-3 0,-3 1 0,-10 10 0,-1 1 0,10-7 0,1-2 242,-10 1 1,1-1-243,10-4 0,0-1 0,-10 5 0,-3-1 0,-3-1 0,-3-1 0,8 0 0,-1 1 0,-3-2-273,-7-3 0,-2-2 1,0 2 272,7 4 0,1 1 0,-3-2 0,-6-5 0,-2-3 0,2 2 0,8 1 0,2 2 0,-1-4-168,-18-5 0,0-1 168,16 2 0,0 1 0,0-4 0,-3-5 0,-1-3 0,1 1 0,1 7 0,1 1 0,0-2 0,-4-5 0,-1-2 0,1 0 0,-8 3 0,0 2 0,8-1 0,-1 2 0,1-1 0,4 2 0,0-1 0,-1 1 0,-6-1 0,-1 0 0,1 2-248,1 2 1,1 1 0,-1-1 247,-6-3 0,-2-1 0,0 1 0,2 1 0,-1 2 0,2-1 0,2-3 0,0 0 0,0 0 0,-1 2 0,0 1 0,2-3 0,7-4 0,2-1 0,-2 0 0,-11 4 0,-1 1 0,0-1 0,6-4 0,1-2 0,-2 1-280,0 0 1,-3 0 0,0 0-1,3 0 280,-4 0 0,2 0 0,-1 0 0,-2 1 0,-1 0 0,1-3 242,6-4 1,2-2-1,-3-2-242,0-1 0,-3-2 0,0-1 0,2-1 0,7 1 0,2 0 0,-1-1 0,-3 0-341,-4-2 1,-4 0-1,0 0 1,0 0-1,3 0 341,4 1 0,2 0 0,1 1 0,-3 0 0,-5-1 0,-2 1 0,1-1 0,2 0-17,-2-7 0,3-1 0,-1 2 17,-2 6 0,0 1 0,4-1 0,2-10 0,2 1 392,-7 11 0,2 1-392,8-4 0,3 0 0,-1 4 0,-1-1 0,-10-3 0,0-1 0,12 0 0,1 0 1054,-6 5 1,1-1-1055,11-1 0,3-3 417,2-3 1,1-1-418,-1 2 0,1 0 313,-3-23-313,4 10 0,16 6 0,0-9 0,0 1 0,0 8 0,0-22 0,16 2 0,-7 9 0,2-3 0,5-3 0,3 0 0,0-1 0,-3 0 0,-6 0 0,0 2 0,7 6 0,-3 3 0,-12 7 0,0 1 0,10-4 0,0 1 0,-10-18 0,8 14 0,3-2 0,-3-7 0,0-3-255,1 13 1,2-1 0,-2-2 254,-3-5 0,-3-2 0,2 1 0,3 2 0,2 0 0,-3 1-65,-6 2 0,-4 0 0,3 3 65,6-5 0,0 3 0,-4-4 0,-1 4 0,-1-5 0,6 5 0,-8 12 755,16 21-755,-12-22 203,12 20-203,-16-27 0,15 27 0,-11-27 0,12 27 0,-16-28 0,0 28 0,0-11 0,0 7 0,0-10 0,-16-9 0,-3-9 0,-9 1 0,-5 8 0,21-7 0,-19 23 0,27-21 0,-12 13 0,16-1 0,0 4 0,0 16 0,0-15 0,0 11 0,0-12 0,-16 16 0,12 0 0,-27 0 0,19 16 0,-5-12 0,9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15:29:23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11483 7479 24575,'-41'0'0,"15"-1"0,-3 2 0,-14 5 0,-2 4 0,-1-2 0,2 3 0,6 6 0,3 1 0,5 1 0,2-2 0,-8 2 0,17 5 0,-5-7 0,22 11 0,-21 7 0,3 8 0,3-16 0,-1-1 0,-1-2 0,3-1 0,5 3 0,2-1 0,-7 18 0,15-17 0,2 1 0,-1 4 0,0 1 0,0-1 0,0 1 0,-2 2 0,4 0 0,12 2 0,4-1 0,0 1 0,3 0 0,1 0 0,3-1 0,7 0 0,1-1 0,-11-10 0,3-1 0,12 4 0,4-3 0,-5-9 0,0-3 0,-1-3 0,1 0 0,6 2 0,0 1 0,-6-2 0,3 0-465,5 1 1,6 1 0,-1 0 464,-6 0 0,0 0 0,2-1 0,0-3 0,3-1 0,1-1 0,-1 1-475,-3 1 0,0 1-1,-1 0 1,1-2 475,1-3 0,1-1 0,0-1 0,-1 1 0,-3 1 0,-1 0 0,0 1 0,-1-3-314,1 0 0,-1-3 0,0 1 0,0-1 314,-3 1 0,-1 0 0,1 0 0,0 0 0,3 0 0,1 0 0,0 0 0,-1 0 0,-2 0 0,-1 0 0,0 0 0,0 0 0,3 1 0,1 0 0,0-1 0,-2-2 0,6-1 0,-1-3 0,-1 0-239,3-2 1,0-1 0,-2-2 238,-5 0 0,-2-2 0,0 0 0,-2-1 0,-1 0 0,0-1 324,-2 1 1,-1-1 0,-1 1-325,9-5 0,0 1 0,3-3 0,0-1 0,-9 4 0,0 0 0,2 3 79,5 3 1,1 4-1,1-4-79,-6-3 0,0-2 0,1-1 0,1 4 0,0 4 0,1 4 0,0-1 0,-1-2 0,-2-4 0,-1-3 0,0 0 0,-2 2 319,9 1 0,-2 2 0,-1-2-319,-6-1 0,-1-2 0,-4 3 408,-5 2 1,-1 2-409,24-6 153,-43 15-153,12-16 1733,-16 12-1733,0-27 393,0 3-393,0-9 0,-7 6 0,-2-5 0,0-7 0,-2-2 0,2 14 0,-3 0 0,-2-1-405,-7-11 0,-5-1 0,-1 4 405,1 9 0,-1 3 0,-5 3 0,1 3 0,-5 2 0,0 1 0,0 1 0,-6-2 0,1 3 0,-3 3 0,6 7 0,-1 2 0,0 1 0,0 1 0,-9-3 0,1 0 0,-1 2 0,11 3 0,-1 1 0,0 1 0,0-1 0,-1 0 0,0 0 0,-1 0 0,1 0 0,1 0 0,1 0 0,-1 0 0,0 0 0,-1 0 0,-1 0 0,0 0 0,1 0 0,-1 0 0,0 0 0,0 0 0,1 0 0,-10-2 0,2-1 0,0 0 0,0 2 0,0 1 0,2-1 0,3-1 0,1-2 0,0 2-238,3 2 1,0 0-1,-2 0 238,-5 0 0,-1 0 0,0 0 0,6 0 0,1 0 0,-1 0-366,2 0 0,-1 0 0,0 0 1,0 0 365,-9 0 0,1 0 0,-1 0 0,9 0 0,-2 0 0,1 0 0,1 0 0,-9 0 0,1 0 0,-1 0 0,6 0 0,-2 0 0,1 0 0,2 0 0,-2 0 0,2 0 0,1 0-165,-1 0 0,0 0 0,2 0 165,0 0 0,1 0 0,7 0-3277,-7 0 2517,2 0 0,2 0 1213,14 0-453,-15 0 1049,15 0-1049,5 0 0,15 0 0,0 0 0</inkml:trace>
  <inkml:trace contextRef="#ctx0" brushRef="#br0" timeOffset="7722">10760 7461 24575,'43'0'0,"-11"-3"0,5-2 0,2-2 0,-1-4 0,1-2 0,2-1 0,4 1-547,-6 4 1,3 1 0,1 1 0,1-1 0,1-1 0,-2-1-1,3-5 1,1-2 0,-1-2 0,0 1 0,1 1 0,0 3 171,-2 4 0,2 3 1,-1 2-1,1-1 1,-2 0-1,-1-3 529,4-6 0,-2-2 1,-1-1-1,0 1 1,0 3-155,-2 5 0,-1 3 0,1 1 0,-2 0 0,-2-1 0,2-2 0,-3-1 0,0-1 0,0 2 0,-1-1 0,0 0 0,0 1 0,-1 2 0,5 4 0,0 2 0,-2-2 0,0-4 0,-1-3 0,1 1 0,2 2 0,0 0 0,1 0 0,3-2 0,2-1 0,0-1 0,-10 2 0,0-1 0,1 0 0,1-1 0,6-2 0,1-1 0,1-1 0,-1 2 0,-6 4 0,-2 1 0,1 0 0,1-2 0,4-2 0,1-3 0,0 1 0,-1 2 0,5 1 0,-2 2 0,0-1 0,-9 0 0,0 0 0,0-1 0,-1 2 349,6 1 0,-2 2 0,0-2-349,3-4 0,-1-1 0,-2 3-71,1 7 1,0 1 70,-8-7 0,0-1 0,0 2 0,10 5 0,0 2 0,0-3 0,2-2 0,-5 1 0,2-2 0,1 1 957,-3-2 0,1 0 0,2 1-957,-3 1 0,2 0 0,2 0 0,1 0-234,-5 2 0,2 0 0,1 0 0,0 0 0,1 0 234,-3 0 0,-1 0 0,2 0 0,0 0 0,2 1 0,0 0-469,0 1 1,1 0 0,2 1 0,0 0 0,0 0 0,1-1 0,0 0 466,-4 0 0,0-1 1,0-1-1,0 1 0,1 0 1,0 0-1,0 0 0,1 0 2,1 2 0,1-1 0,0 1 0,0 0 0,0 1 0,0-1 0,0 0 0,-1 0 0,3 0 0,-1 0 0,1 0 0,-1 0 0,-1 0 0,0 0 0,-1 0 0,-2 0 0,-1 0 0,-1-1 0,1 1 0,-2 0 0,-1 0 0,-1 1-95,6 2 0,-1 0 0,-2 1 0,-1-1 0,-1 0 95,0-2 0,-2-1 0,-1 0 0,-2 3 0,7 7 0,-1 2 0,-2-3 0,-6-6 0,-1-4 0,3 3 0,-2 5 0,1 1 0,2 1 0,0-1-55,1-4 1,2-2-1,0 0 1,0 1 54,5 4 0,1 2 0,0 0 0,-1 0 0,-1-2 0,-1-1 0,0 1 0,0 0 0,-2 1 0,0 1 0,0 0 0,-2 0 0,-1 2 0,-2 0 0,1 0 0,-1 0 0,3-2 0,-1 0 0,1 0 0,-2 1 0,7 4 0,-1 0 0,2 1 0,0-2 0,2-1 0,0 1 0,-3 0 0,-4 0 0,-3 0 0,2 0 403,-3-2 1,2 1 0,0-1 0,-3-2-404,13 0 0,-2 0 0,-2 2 0,0 1 0,-8-1 0,1 1 0,-1 1 0,-4-1 0,-1 2 0,3-1 0,9 1 0,2 0 0,1 1 796,-10-3 1,2 1-1,-1 0 1,-1-2-797,7 0 0,-1-2 0,1 2 0,-8 1 0,1 2 0,-1-1 0,-2-1 137,3-2 1,-2-3 0,-1 4-138,0 4 0,-2 3 0,2-2 0,4-6 0,0-1 0,-2 3 0,1 17 0,0 1 0,-4-17 0,3-3 0,-5 4 0,0 15 0,-3 1 908,8-10 0,-3-1-908,-6 16 573,4-11-573,-27-22 1277,12 6-1277,-32 7 527,12-11-527,-27 28 0,27-28 0,-27 27 0,27-27 0,-12 27 0,8-27 0,6 12 0,-21-8 0,-12 9 0,6 4 0,-5 7 0,3-2 0,-2 1 0,1 1 0,3-6 0,-2 2 0,9-2 0,4 17 0,10-35 0,-8 12 0,-3-16 0,-8 6 0,-5 4 0,-3 2 0,-3 3 0,-6 2 0,-2 3 0,12-1 0,-1 2 0,0-2 0,-11 2 0,2-3 0,7 1 0,2-2 0,4-8 0,3-3 0,-7 2 0,-8-6 0,5 6 0,-5-8 0,24 16 0,-21-12 0,3 11 0,4-7 0,-4 0 0,-6 1 0,-3 1-327,7 2 1,-2 0 0,0 0 326,1-3 0,1 0 0,-2 0 0,-4 2 0,-1 1 0,-2-1 0,10-4 0,-1 0 0,0 0 0,0-1 0,-9 1 0,0 0 0,-3-1-453,5-2 1,-2 1-1,-1-1 1,2-2 452,6-1 0,1-1 0,0 0 0,-1-1 0,-6 1 0,-1 0 0,0 0 0,1 0 0,2 0 0,0 0 0,1 0 0,-1 0 0,1 0 0,0 0 0,-1 0 0,0 0 0,-4 0 0,-2 0 0,1 0 0,2 0 0,6 0 0,0 0 0,2 0 0,-1 0 0,1 0 0,1 0 0,-1 0 0,0 0-246,2 0 1,-1 0 0,1 0 0,1 0 245,-9 0 0,2 0 0,-2 0 0,8 0 0,-2 0 0,0 0 0,0 0-548,-5 0 1,0 0-1,-1 0 1,-1 0 547,6 0 0,-1 0 0,0 0 0,-1 0 0,0 0 0,-3 0 0,0 0 0,-1 0 0,0 0 0,-1 0 0,-1 0 0,0-1 0,-1 1 0,1 0 0,0 1 0,1 2 0,0 0 0,0 1 0,1-1 0,0 0 0,3-2 0,0-1 0,0 0 0,0 1 0,-1 1 0,4 2 0,-1 1 0,0 1 0,0 1 0,0-2 0,0-1 0,-7-2 0,1-1 0,-1-2 0,1 2 0,-1 0 0,8 2 0,-1 1 0,0 1 0,0 0 0,1-1 0,0-1 0,-5-2 0,-1-1 0,1 0 0,1 0 0,2 1 0,-4 0 0,3 2 0,0-1 0,0-1-75,5 0 1,0-1 0,0 0 0,0-1 74,-2 1 0,1 0 0,-1 0 0,0 0 0,-1 0 0,0 0 0,-1 0 0,-1 0-25,3 0 1,-1 0 0,-1 0 0,0 0 0,1 0 24,-7 0 0,2 0 0,-1 0 0,2 0 0,1 0 0,0 0 0,2 0 0,1 0 276,-1 0 0,1 0 0,4 0-276,-4 0 0,3 0 1126,10 0 0,0 0-1126,-15 0 0,-3 0 0,5 0 0,-4 0 170,0 0 0,-5 0 0,1 0-170,8 0 0,0 0 0,1 0 0,2 0 0,0 0 0,1 0 0,0 0 0,0 0 0,3 0 957,-3 0 1,1 0-958,-12 0 0,-2 0 0,6 0 0,0 0 0,7 0 0,-1 0 0,0 0 0,-11 0 0,0 0 0,11 1 0,-2-1 0,4-1 0,2-2 0,1-1 0,-14 3 0,4 0 0,13-7 0,-1 8 0,17 0 808,11 0-808,-28 0 65,13 0-65,-24 0 0,17-8 0,-1 0 0,-7 6 0,-3 0 0,-7-6 0,0 1 0,7 7 0,0 0 0,-7-8 0,3 0 0,-6 4 0,26-10 0,-1-3 0,-10 3 0,-1 0 0,5-3 0,-2-3 0,-3 1 0,-4-1 0,3 0 0,-4-3 0,1-1 0,8 1 0,1-1 0,1 2 0,2 7 0,3-1 0,4-10 0,1 5 0,-7 17 0,22-27 0,-6 19 0,-7-6 0,11-21 0,-28 16 0,31-3 0,-2 1 0,-28 5 0,27-3 0,-11 5 0,15-9 0,0-9 0,0 11 0,0-1 0,0-5 0,0-18 0,0 21 0,0-7 0,0 16 0,0 3 0,0 0 0,0 12 0,0-35 0,0 2 0,6 3 0,3-3 0,0 1 0,2 0 0,6 0 0,1 1 0,-4 8 0,0 1 0,3-17 0,7 24 0,-20 3 0,11 16 0,-15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CE=15.75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CE=15.75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CE=15.75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7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16. Midterm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4256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dice displays a number larger than 2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outcomes = 6*4 = 24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E16E7-0F34-039C-11DD-42FC72060DC4}"/>
                  </a:ext>
                </a:extLst>
              </p:cNvPr>
              <p:cNvSpPr txBox="1"/>
              <p:nvPr/>
            </p:nvSpPr>
            <p:spPr>
              <a:xfrm>
                <a:off x="1854835" y="4283086"/>
                <a:ext cx="457200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≈0.42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3E16E7-0F34-039C-11DD-42FC7206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35" y="4283086"/>
                <a:ext cx="4572000" cy="783804"/>
              </a:xfrm>
              <a:prstGeom prst="rect">
                <a:avLst/>
              </a:prstGeom>
              <a:blipFill>
                <a:blip r:embed="rId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71832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doctor thinks that a patient has one of the three cancer types: Hodgkin lymphoma (c1), Diffuse Large B-cell lymphoma (c2), or T-cell lymphoma (c3).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tests are conducted, they assume an equal probability for each lymphoma subtype.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doctor carries out a test that will be positive with a probability of 0.85 if the patient is afflicted by c1, 0.4 if he has disease c2, and 0.3 if he has cancer c3.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test comes out positive.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probabilities for the patient to have a particular disease type? Provide answers for c1, c2, and c3.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65902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90433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Putting text information into formulas: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𝑃𝑟𝑖𝑜𝑟𝑠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  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=0.85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904339"/>
              </a:xfrm>
              <a:prstGeom prst="rect">
                <a:avLst/>
              </a:prstGeom>
              <a:blipFill>
                <a:blip r:embed="rId2"/>
                <a:stretch>
                  <a:fillRect l="-212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09058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236769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Bayes rule: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100" dirty="0">
                    <a:effectLst/>
                  </a:rPr>
                  <a:t> </a:t>
                </a: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2367699"/>
              </a:xfrm>
              <a:prstGeom prst="rect">
                <a:avLst/>
              </a:prstGeom>
              <a:blipFill>
                <a:blip r:embed="rId2"/>
                <a:stretch>
                  <a:fillRect l="-2121" r="-2121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5926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32539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Bayes rule: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|+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(+|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(+)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325398"/>
              </a:xfrm>
              <a:prstGeom prst="rect">
                <a:avLst/>
              </a:prstGeom>
              <a:blipFill>
                <a:blip r:embed="rId2"/>
                <a:stretch>
                  <a:fillRect l="-2121" r="-2121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5973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14079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probability: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140796"/>
              </a:xfrm>
              <a:prstGeom prst="rect">
                <a:avLst/>
              </a:prstGeom>
              <a:blipFill>
                <a:blip r:embed="rId2"/>
                <a:stretch>
                  <a:fillRect l="-2121" r="-2121" b="-47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311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83463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probability: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=0.85∙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+0.4∙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+0.3∙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≈0.52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834639"/>
              </a:xfrm>
              <a:prstGeom prst="rect">
                <a:avLst/>
              </a:prstGeom>
              <a:blipFill>
                <a:blip r:embed="rId2"/>
                <a:stretch>
                  <a:fillRect l="-2121" r="-2121" b="-2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49502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250324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∙0.85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≈0.54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2503249"/>
              </a:xfrm>
              <a:prstGeom prst="rect">
                <a:avLst/>
              </a:prstGeom>
              <a:blipFill>
                <a:blip r:embed="rId2"/>
                <a:stretch>
                  <a:fillRect l="-212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29545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345799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∙0.85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≈0.54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≈0.26</m:t>
                      </m:r>
                    </m:oMath>
                  </m:oMathPara>
                </a14:m>
                <a:endParaRPr lang="en-US" sz="2400" dirty="0"/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3457998"/>
              </a:xfrm>
              <a:prstGeom prst="rect">
                <a:avLst/>
              </a:prstGeom>
              <a:blipFill>
                <a:blip r:embed="rId2"/>
                <a:stretch>
                  <a:fillRect l="-212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32120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445891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Q2.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 probabilities for the patient to have a particular disease type? Provide answers for c1, c2, and c3.</a:t>
                </a:r>
                <a:r>
                  <a:rPr lang="en-US" sz="2100" dirty="0">
                    <a:effectLst/>
                  </a:rPr>
                  <a:t> 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∙0.85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≈0.54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∙0.4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≈0.26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(+)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∙0.3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0.52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≈0.19</m:t>
                      </m:r>
                    </m:oMath>
                  </m:oMathPara>
                </a14:m>
                <a:endParaRPr lang="en-US" sz="2400" dirty="0"/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4458913"/>
              </a:xfrm>
              <a:prstGeom prst="rect">
                <a:avLst/>
              </a:prstGeom>
              <a:blipFill>
                <a:blip r:embed="rId2"/>
                <a:stretch>
                  <a:fillRect l="-212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4855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Time – October 17, 10am-11:15am</a:t>
            </a:r>
          </a:p>
          <a:p>
            <a:r>
              <a:rPr lang="en-US" dirty="0"/>
              <a:t>Fully online, because we have multiple sections</a:t>
            </a:r>
          </a:p>
          <a:p>
            <a:r>
              <a:rPr lang="en-US" dirty="0"/>
              <a:t>Zoom link will </a:t>
            </a:r>
            <a:r>
              <a:rPr lang="en-US"/>
              <a:t>be provided, cameras on</a:t>
            </a:r>
            <a:endParaRPr lang="en-US" dirty="0"/>
          </a:p>
          <a:p>
            <a:r>
              <a:rPr lang="en-US" dirty="0"/>
              <a:t>Cheat sheet allowed</a:t>
            </a:r>
          </a:p>
          <a:p>
            <a:r>
              <a:rPr lang="en-US" dirty="0"/>
              <a:t>No derivations and no programming, but questions requiring calculations are included (e.g., fit a linear regression model to the dataset)</a:t>
            </a:r>
          </a:p>
          <a:p>
            <a:r>
              <a:rPr lang="en-US" dirty="0"/>
              <a:t>Conceptual questions, multiple choice</a:t>
            </a:r>
          </a:p>
          <a:p>
            <a:r>
              <a:rPr lang="en-US" dirty="0"/>
              <a:t>What to review</a:t>
            </a:r>
          </a:p>
          <a:p>
            <a:pPr lvl="1"/>
            <a:r>
              <a:rPr lang="en-US" dirty="0"/>
              <a:t>Assignment 1</a:t>
            </a:r>
          </a:p>
          <a:p>
            <a:pPr lvl="1"/>
            <a:r>
              <a:rPr lang="en-US" dirty="0"/>
              <a:t>Probability basics</a:t>
            </a:r>
          </a:p>
          <a:p>
            <a:pPr lvl="1"/>
            <a:r>
              <a:rPr lang="en-US" dirty="0"/>
              <a:t>Assignment 2 </a:t>
            </a:r>
          </a:p>
          <a:p>
            <a:pPr lvl="1"/>
            <a:r>
              <a:rPr lang="en-US" dirty="0"/>
              <a:t>Lecture slides, visualizations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2253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574EA9-F623-0171-43A9-A8E01391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85712"/>
              </p:ext>
            </p:extLst>
          </p:nvPr>
        </p:nvGraphicFramePr>
        <p:xfrm>
          <a:off x="3276600" y="2919632"/>
          <a:ext cx="1929130" cy="191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3666048048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1925959304"/>
                    </a:ext>
                  </a:extLst>
                </a:gridCol>
              </a:tblGrid>
              <a:tr h="383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X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Y</a:t>
                      </a:r>
                      <a:endParaRPr lang="en-U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09059"/>
                  </a:ext>
                </a:extLst>
              </a:tr>
              <a:tr h="383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3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5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932297"/>
                  </a:ext>
                </a:extLst>
              </a:tr>
              <a:tr h="3836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4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6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436741"/>
                  </a:ext>
                </a:extLst>
              </a:tr>
              <a:tr h="410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5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8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0455145"/>
                  </a:ext>
                </a:extLst>
              </a:tr>
              <a:tr h="3565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6</a:t>
                      </a:r>
                      <a:endParaRPr lang="en-U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8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7624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F2C6A3-754B-86BB-ABA7-9799938E52C4}"/>
              </a:ext>
            </a:extLst>
          </p:cNvPr>
          <p:cNvSpPr txBox="1"/>
          <p:nvPr/>
        </p:nvSpPr>
        <p:spPr>
          <a:xfrm>
            <a:off x="0" y="5184260"/>
            <a:ext cx="8153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initial weights 0.1, 0.1. </a:t>
            </a: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the learning rate is 0.5.</a:t>
            </a:r>
          </a:p>
        </p:txBody>
      </p:sp>
    </p:spTree>
    <p:extLst>
      <p:ext uri="{BB962C8B-B14F-4D97-AF65-F5344CB8AC3E}">
        <p14:creationId xmlns:p14="http://schemas.microsoft.com/office/powerpoint/2010/main" val="368513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3886200" y="310606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10606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3886200" y="4685246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85246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32877" t="-1370"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 err="1"/>
              <a:t>Assignemnt</a:t>
            </a:r>
            <a:r>
              <a:rPr lang="en-US" cap="small" spc="110" dirty="0"/>
              <a:t> 2.Gradient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/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. This is our initial</a:t>
                </a:r>
              </a:p>
              <a:p>
                <a:pPr algn="just"/>
                <a:r>
                  <a:rPr lang="en-US" sz="2400" dirty="0"/>
                  <a:t>weight vector </a:t>
                </a:r>
                <a:r>
                  <a:rPr lang="en-US" sz="2400" b="1" dirty="0"/>
                  <a:t>w</a:t>
                </a:r>
                <a:r>
                  <a:rPr lang="en-US" sz="2400" baseline="30000" dirty="0"/>
                  <a:t>(0)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loss function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by moving in opposite direction,</a:t>
                </a:r>
              </a:p>
              <a:p>
                <a:pPr algn="just"/>
                <a:r>
                  <a:rPr lang="en-US" sz="2400" dirty="0"/>
                  <a:t>multiplied by </a:t>
                </a:r>
                <a:r>
                  <a:rPr lang="en-US" sz="2400" b="1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blipFill>
                <a:blip r:embed="rId2"/>
                <a:stretch>
                  <a:fillRect l="-1316" t="-3008" r="-4441" b="-124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/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/>
              <p:nvPr/>
            </p:nvSpPr>
            <p:spPr>
              <a:xfrm>
                <a:off x="1960756" y="5383626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56" y="5383626"/>
                <a:ext cx="4572000" cy="476990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2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 err="1"/>
              <a:t>Assignemnt</a:t>
            </a:r>
            <a:r>
              <a:rPr lang="en-US" cap="small" spc="110" dirty="0"/>
              <a:t> 2.Gradient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2F6FE7-0914-BD8F-40EA-1E446716AFF8}"/>
                  </a:ext>
                </a:extLst>
              </p:cNvPr>
              <p:cNvSpPr txBox="1"/>
              <p:nvPr/>
            </p:nvSpPr>
            <p:spPr>
              <a:xfrm>
                <a:off x="4267200" y="20574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2F6FE7-0914-BD8F-40EA-1E446716A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74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42466" t="-134247" r="-132877" b="-3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55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8219" r="-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/>
              <p:nvPr/>
            </p:nvSpPr>
            <p:spPr>
              <a:xfrm>
                <a:off x="3454400" y="3421357"/>
                <a:ext cx="4572000" cy="138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421357"/>
                <a:ext cx="4572000" cy="1384482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4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8219" r="-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/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ED382-A323-1152-CBEB-5AF09BFF938C}"/>
                  </a:ext>
                </a:extLst>
              </p:cNvPr>
              <p:cNvSpPr txBox="1"/>
              <p:nvPr/>
            </p:nvSpPr>
            <p:spPr>
              <a:xfrm>
                <a:off x="3200400" y="4584959"/>
                <a:ext cx="4572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=39.89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ED382-A323-1152-CBEB-5AF09BFF9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4959"/>
                <a:ext cx="4572000" cy="1100558"/>
              </a:xfrm>
              <a:prstGeom prst="rect">
                <a:avLst/>
              </a:prstGeom>
              <a:blipFill>
                <a:blip r:embed="rId5"/>
                <a:stretch>
                  <a:fillRect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7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8219" r="-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/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B91FB-6D9F-BD04-7E71-81EBEDBF4967}"/>
                  </a:ext>
                </a:extLst>
              </p:cNvPr>
              <p:cNvSpPr txBox="1"/>
              <p:nvPr/>
            </p:nvSpPr>
            <p:spPr>
              <a:xfrm>
                <a:off x="3200400" y="4780811"/>
                <a:ext cx="45720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B91FB-6D9F-BD04-7E71-81EBEDBF4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780811"/>
                <a:ext cx="4572000" cy="615874"/>
              </a:xfrm>
              <a:prstGeom prst="rect">
                <a:avLst/>
              </a:prstGeom>
              <a:blipFill>
                <a:blip r:embed="rId5"/>
                <a:stretch>
                  <a:fillRect l="-278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7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5839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8219" r="-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/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ED382-A323-1152-CBEB-5AF09BFF938C}"/>
                  </a:ext>
                </a:extLst>
              </p:cNvPr>
              <p:cNvSpPr txBox="1"/>
              <p:nvPr/>
            </p:nvSpPr>
            <p:spPr>
              <a:xfrm>
                <a:off x="3200400" y="4584959"/>
                <a:ext cx="4572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=39.89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ED382-A323-1152-CBEB-5AF09BFF9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4959"/>
                <a:ext cx="4572000" cy="1100558"/>
              </a:xfrm>
              <a:prstGeom prst="rect">
                <a:avLst/>
              </a:prstGeom>
              <a:blipFill>
                <a:blip r:embed="rId5"/>
                <a:stretch>
                  <a:fillRect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B91FB-6D9F-BD04-7E71-81EBEDBF4967}"/>
                  </a:ext>
                </a:extLst>
              </p:cNvPr>
              <p:cNvSpPr txBox="1"/>
              <p:nvPr/>
            </p:nvSpPr>
            <p:spPr>
              <a:xfrm>
                <a:off x="3032306" y="5802913"/>
                <a:ext cx="5423661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6.2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−29.15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FB91FB-6D9F-BD04-7E71-81EBEDBF4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06" y="5802913"/>
                <a:ext cx="5423661" cy="708143"/>
              </a:xfrm>
              <a:prstGeom prst="rect">
                <a:avLst/>
              </a:prstGeom>
              <a:blipFill>
                <a:blip r:embed="rId6"/>
                <a:stretch>
                  <a:fillRect l="-23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1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321129" y="4805839"/>
                <a:ext cx="6248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6.2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−29.15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675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9" y="4805839"/>
                <a:ext cx="6248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0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113300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two iterations of the gradient descent algorithm for the linear regression model with intercept (bias column) over the following 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/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18439-E617-18C4-BA7A-B3216140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023969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49315" r="-23288" b="-49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/>
              <p:nvPr/>
            </p:nvSpPr>
            <p:spPr>
              <a:xfrm>
                <a:off x="321129" y="4805839"/>
                <a:ext cx="3184071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675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  <a:p>
                <a:pPr algn="ctr"/>
                <a:endParaRPr lang="en-US" sz="24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46392B-CC2F-4A31-9768-B949BE2C6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9" y="4805839"/>
                <a:ext cx="318407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/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47.26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61.9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76.58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91.25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561E2-B16F-39CB-EFD1-7F728936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2987622"/>
                <a:ext cx="4572000" cy="1384482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B87B7-79F2-90FA-2BF0-BC74089377E3}"/>
                  </a:ext>
                </a:extLst>
              </p:cNvPr>
              <p:cNvSpPr txBox="1"/>
              <p:nvPr/>
            </p:nvSpPr>
            <p:spPr>
              <a:xfrm>
                <a:off x="3352802" y="4584959"/>
                <a:ext cx="5333998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=4135.21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B87B7-79F2-90FA-2BF0-BC740893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2" y="4584959"/>
                <a:ext cx="5333998" cy="1100558"/>
              </a:xfrm>
              <a:prstGeom prst="rect">
                <a:avLst/>
              </a:prstGeom>
              <a:blipFill>
                <a:blip r:embed="rId5"/>
                <a:stretch>
                  <a:fillRect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64B527-4331-1468-AB0E-7E8C57B6C0B0}"/>
                  </a:ext>
                </a:extLst>
              </p:cNvPr>
              <p:cNvSpPr txBox="1"/>
              <p:nvPr/>
            </p:nvSpPr>
            <p:spPr>
              <a:xfrm>
                <a:off x="3505200" y="5757725"/>
                <a:ext cx="5423661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28.04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−134.40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64B527-4331-1468-AB0E-7E8C57B6C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757725"/>
                <a:ext cx="5423661" cy="708143"/>
              </a:xfrm>
              <a:prstGeom prst="rect">
                <a:avLst/>
              </a:prstGeom>
              <a:blipFill>
                <a:blip r:embed="rId6"/>
                <a:stretch>
                  <a:fillRect l="-23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88989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prior information is given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dice displays the number 5? The other dice can take any value, </a:t>
            </a:r>
            <a:r>
              <a:rPr lang="en-US" sz="2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 5.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dice displays a number larger than 2?</a:t>
            </a: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274882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9144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Q4. </a:t>
                </a:r>
                <a:r>
                  <a:rPr kumimoji="0" lang="en-US" altLang="en-US" sz="2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a multi-label classification problem model. 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the cross-entropy of this model. </a:t>
                </a:r>
              </a:p>
              <a:p>
                <a:pPr marL="12001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logarithm with the base 2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1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1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21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calculations.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001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information can you derive from it? Can we tell whether the model overfits or underfits? </a:t>
                </a:r>
              </a:p>
              <a:p>
                <a:pPr marL="12001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Build a confusion matrix for this problem. Calculate accuracy and F1 score. Are those metrics informative?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2748829"/>
              </a:xfrm>
              <a:prstGeom prst="rect">
                <a:avLst/>
              </a:prstGeom>
              <a:blipFill>
                <a:blip r:embed="rId2"/>
                <a:stretch>
                  <a:fillRect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5368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cross-entropy of this 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89B25D-208D-A13F-5922-B199E24B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47295"/>
              </p:ext>
            </p:extLst>
          </p:nvPr>
        </p:nvGraphicFramePr>
        <p:xfrm>
          <a:off x="3460579" y="2670286"/>
          <a:ext cx="1392295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95">
                  <a:extLst>
                    <a:ext uri="{9D8B030D-6E8A-4147-A177-3AD203B41FA5}">
                      <a16:colId xmlns:a16="http://schemas.microsoft.com/office/drawing/2014/main" val="116353617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Y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655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4617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8396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7309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Red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4384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712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7297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9557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7585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6972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777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610667"/>
                  </p:ext>
                </p:extLst>
              </p:nvPr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𝑮𝒓𝒆𝒆𝒏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𝑩𝒍𝒖𝒆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19875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610667"/>
                  </p:ext>
                </p:extLst>
              </p:nvPr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328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39" t="-15385" r="-201639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3333" t="-15385" r="-105000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3333" t="-15385" r="-5000" b="-10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223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cross-entropy of this 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89B25D-208D-A13F-5922-B199E24B1684}"/>
              </a:ext>
            </a:extLst>
          </p:cNvPr>
          <p:cNvGraphicFramePr>
            <a:graphicFrameLocks noGrp="1"/>
          </p:cNvGraphicFramePr>
          <p:nvPr/>
        </p:nvGraphicFramePr>
        <p:xfrm>
          <a:off x="3460579" y="2670286"/>
          <a:ext cx="1392295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95">
                  <a:extLst>
                    <a:ext uri="{9D8B030D-6E8A-4147-A177-3AD203B41FA5}">
                      <a16:colId xmlns:a16="http://schemas.microsoft.com/office/drawing/2014/main" val="116353617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Y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655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4617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8396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7309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Red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4384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712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7297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9557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7585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6972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777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𝑮𝒓𝒆𝒆𝒏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𝑩𝒍𝒖𝒆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19875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328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39" t="-15385" r="-201639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333" t="-15385" r="-105000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3333" t="-15385" r="-5000" b="-10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64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confusion 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89B25D-208D-A13F-5922-B199E24B1684}"/>
              </a:ext>
            </a:extLst>
          </p:cNvPr>
          <p:cNvGraphicFramePr>
            <a:graphicFrameLocks noGrp="1"/>
          </p:cNvGraphicFramePr>
          <p:nvPr/>
        </p:nvGraphicFramePr>
        <p:xfrm>
          <a:off x="3460579" y="2670286"/>
          <a:ext cx="1392295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95">
                  <a:extLst>
                    <a:ext uri="{9D8B030D-6E8A-4147-A177-3AD203B41FA5}">
                      <a16:colId xmlns:a16="http://schemas.microsoft.com/office/drawing/2014/main" val="116353617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Y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655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4617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8396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7309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Red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4384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712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7297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9557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7585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6972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777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𝑮𝒓𝒆𝒆𝒏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𝑩𝒍𝒖𝒆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19875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328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39" t="-15385" r="-201639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333" t="-15385" r="-105000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3333" t="-15385" r="-5000" b="-10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13C23E-7ABB-4440-C85D-974ECB33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82164"/>
              </p:ext>
            </p:extLst>
          </p:nvPr>
        </p:nvGraphicFramePr>
        <p:xfrm>
          <a:off x="6286082" y="3144553"/>
          <a:ext cx="2133600" cy="159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688515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8461838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68371071"/>
                    </a:ext>
                  </a:extLst>
                </a:gridCol>
              </a:tblGrid>
              <a:tr h="532305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19309"/>
                  </a:ext>
                </a:extLst>
              </a:tr>
              <a:tr h="532305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3219"/>
                  </a:ext>
                </a:extLst>
              </a:tr>
              <a:tr h="532305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6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7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50" dirty="0"/>
              <a:t>Multiclass Confusion Matrix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960423-A814-8700-31CD-359145DABDE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752600"/>
          <a:ext cx="4648200" cy="381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6993092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06028854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374752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7871412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3128661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020657309"/>
                    </a:ext>
                  </a:extLst>
                </a:gridCol>
              </a:tblGrid>
              <a:tr h="636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33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19655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34374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>
                    <a:solidFill>
                      <a:srgbClr val="9AE2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4030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47743"/>
                  </a:ext>
                </a:extLst>
              </a:tr>
              <a:tr h="63643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9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cap="small" spc="150" dirty="0"/>
              <a:t>F</a:t>
            </a:r>
            <a:r>
              <a:rPr lang="en-US" sz="2400" cap="small" spc="150" dirty="0"/>
              <a:t>1 Score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19896" y="587207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0">
            <a:extLst>
              <a:ext uri="{FF2B5EF4-FFF2-40B4-BE49-F238E27FC236}">
                <a16:creationId xmlns:a16="http://schemas.microsoft.com/office/drawing/2014/main" id="{03220DA2-01D1-A542-E8D9-108BFF4370F2}"/>
              </a:ext>
            </a:extLst>
          </p:cNvPr>
          <p:cNvSpPr txBox="1"/>
          <p:nvPr/>
        </p:nvSpPr>
        <p:spPr>
          <a:xfrm>
            <a:off x="2561589" y="4503877"/>
            <a:ext cx="69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𝐹1</a:t>
            </a:r>
            <a:r>
              <a:rPr sz="2400" spc="14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48E3B7BE-80EA-F5B2-4DCE-644491C2565A}"/>
              </a:ext>
            </a:extLst>
          </p:cNvPr>
          <p:cNvSpPr/>
          <p:nvPr/>
        </p:nvSpPr>
        <p:spPr>
          <a:xfrm>
            <a:off x="3325367" y="4724527"/>
            <a:ext cx="2893060" cy="20320"/>
          </a:xfrm>
          <a:custGeom>
            <a:avLst/>
            <a:gdLst/>
            <a:ahLst/>
            <a:cxnLst/>
            <a:rect l="l" t="t" r="r" b="b"/>
            <a:pathLst>
              <a:path w="2893060" h="20320">
                <a:moveTo>
                  <a:pt x="2892552" y="0"/>
                </a:moveTo>
                <a:lnTo>
                  <a:pt x="0" y="0"/>
                </a:lnTo>
                <a:lnTo>
                  <a:pt x="0" y="19812"/>
                </a:lnTo>
                <a:lnTo>
                  <a:pt x="2892552" y="19812"/>
                </a:lnTo>
                <a:lnTo>
                  <a:pt x="2892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C992ECF-A519-4712-FD06-227939CAD009}"/>
              </a:ext>
            </a:extLst>
          </p:cNvPr>
          <p:cNvSpPr txBox="1"/>
          <p:nvPr/>
        </p:nvSpPr>
        <p:spPr>
          <a:xfrm>
            <a:off x="3313302" y="4274057"/>
            <a:ext cx="343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STIXGeneral"/>
                <a:cs typeface="STIXGeneral"/>
              </a:rPr>
              <a:t>2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-110" dirty="0">
                <a:latin typeface="STIXGeneral"/>
                <a:cs typeface="STIXGeneral"/>
              </a:rPr>
              <a:t>∗</a:t>
            </a:r>
            <a:r>
              <a:rPr sz="2400" spc="-40" dirty="0">
                <a:latin typeface="STIXGeneral"/>
                <a:cs typeface="STIXGeneral"/>
              </a:rPr>
              <a:t> </a:t>
            </a: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dirty="0">
                <a:latin typeface="STIXGeneral"/>
                <a:cs typeface="STIXGeneral"/>
              </a:rPr>
              <a:t> </a:t>
            </a:r>
            <a:r>
              <a:rPr sz="2400" spc="-110" dirty="0">
                <a:latin typeface="STIXGeneral"/>
                <a:cs typeface="STIXGeneral"/>
              </a:rPr>
              <a:t>∗</a:t>
            </a:r>
            <a:r>
              <a:rPr sz="2400" spc="-55" dirty="0">
                <a:latin typeface="STIXGeneral"/>
                <a:cs typeface="STIXGeneral"/>
              </a:rPr>
              <a:t> </a:t>
            </a:r>
            <a:r>
              <a:rPr sz="2400" spc="-10" dirty="0">
                <a:latin typeface="STIXGeneral"/>
                <a:cs typeface="STIXGeneral"/>
              </a:rPr>
              <a:t>𝑅𝑒𝑐𝑎𝑙𝑙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D7B1FC-12D0-73F4-9459-21F52F6E5B60}"/>
              </a:ext>
            </a:extLst>
          </p:cNvPr>
          <p:cNvSpPr txBox="1"/>
          <p:nvPr/>
        </p:nvSpPr>
        <p:spPr>
          <a:xfrm>
            <a:off x="3499230" y="4708652"/>
            <a:ext cx="297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45" dirty="0">
                <a:latin typeface="STIXGeneral"/>
                <a:cs typeface="STIXGeneral"/>
              </a:rPr>
              <a:t> </a:t>
            </a:r>
            <a:r>
              <a:rPr sz="2400" spc="-10" dirty="0">
                <a:latin typeface="STIXGeneral"/>
                <a:cs typeface="STIXGeneral"/>
              </a:rPr>
              <a:t>𝑅𝑒𝑐𝑎𝑙𝑙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5D8D9E70-BDDC-D0FC-9A74-9CFFD7767EDB}"/>
              </a:ext>
            </a:extLst>
          </p:cNvPr>
          <p:cNvSpPr/>
          <p:nvPr/>
        </p:nvSpPr>
        <p:spPr>
          <a:xfrm>
            <a:off x="5236336" y="4023105"/>
            <a:ext cx="27940" cy="36195"/>
          </a:xfrm>
          <a:custGeom>
            <a:avLst/>
            <a:gdLst/>
            <a:ahLst/>
            <a:cxnLst/>
            <a:rect l="l" t="t" r="r" b="b"/>
            <a:pathLst>
              <a:path w="27939" h="36195">
                <a:moveTo>
                  <a:pt x="19685" y="0"/>
                </a:moveTo>
                <a:lnTo>
                  <a:pt x="8127" y="0"/>
                </a:lnTo>
                <a:lnTo>
                  <a:pt x="3048" y="4064"/>
                </a:lnTo>
                <a:lnTo>
                  <a:pt x="1015" y="13081"/>
                </a:lnTo>
                <a:lnTo>
                  <a:pt x="380" y="15748"/>
                </a:lnTo>
                <a:lnTo>
                  <a:pt x="0" y="18923"/>
                </a:lnTo>
                <a:lnTo>
                  <a:pt x="0" y="29591"/>
                </a:lnTo>
                <a:lnTo>
                  <a:pt x="6223" y="35814"/>
                </a:lnTo>
                <a:lnTo>
                  <a:pt x="21589" y="35814"/>
                </a:lnTo>
                <a:lnTo>
                  <a:pt x="27939" y="29591"/>
                </a:lnTo>
                <a:lnTo>
                  <a:pt x="27939" y="18923"/>
                </a:lnTo>
                <a:lnTo>
                  <a:pt x="27559" y="15748"/>
                </a:lnTo>
                <a:lnTo>
                  <a:pt x="26924" y="13081"/>
                </a:lnTo>
                <a:lnTo>
                  <a:pt x="26162" y="9652"/>
                </a:lnTo>
                <a:lnTo>
                  <a:pt x="24764" y="4064"/>
                </a:lnTo>
                <a:lnTo>
                  <a:pt x="19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6502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1" y="4567173"/>
            <a:ext cx="179844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STIXGeneral"/>
                <a:cs typeface="STIXGeneral"/>
              </a:rPr>
              <a:t>𝑃𝑟𝑒𝑐𝑖𝑠𝑖𝑜𝑛</a:t>
            </a:r>
            <a:r>
              <a:rPr sz="2400" spc="150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6367" y="4787391"/>
            <a:ext cx="2550160" cy="20320"/>
          </a:xfrm>
          <a:custGeom>
            <a:avLst/>
            <a:gdLst/>
            <a:ahLst/>
            <a:cxnLst/>
            <a:rect l="l" t="t" r="r" b="b"/>
            <a:pathLst>
              <a:path w="2550160" h="20320">
                <a:moveTo>
                  <a:pt x="2549652" y="0"/>
                </a:moveTo>
                <a:lnTo>
                  <a:pt x="0" y="0"/>
                </a:lnTo>
                <a:lnTo>
                  <a:pt x="0" y="19811"/>
                </a:lnTo>
                <a:lnTo>
                  <a:pt x="2549652" y="19811"/>
                </a:lnTo>
                <a:lnTo>
                  <a:pt x="254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1772" y="4337050"/>
            <a:ext cx="22863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8923" y="4841571"/>
            <a:ext cx="304165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STIXGeneral"/>
                <a:cs typeface="STIXGeneral"/>
              </a:rPr>
              <a:t>𝑃𝑟𝑒𝑑𝑖𝑐𝑡𝑒𝑑</a:t>
            </a:r>
            <a:r>
              <a:rPr sz="2400" spc="-2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8154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2259" y="4787391"/>
            <a:ext cx="1122045" cy="20320"/>
          </a:xfrm>
          <a:custGeom>
            <a:avLst/>
            <a:gdLst/>
            <a:ahLst/>
            <a:cxnLst/>
            <a:rect l="l" t="t" r="r" b="b"/>
            <a:pathLst>
              <a:path w="1122045" h="20320">
                <a:moveTo>
                  <a:pt x="1121664" y="0"/>
                </a:moveTo>
                <a:lnTo>
                  <a:pt x="0" y="0"/>
                </a:lnTo>
                <a:lnTo>
                  <a:pt x="0" y="19811"/>
                </a:lnTo>
                <a:lnTo>
                  <a:pt x="1121664" y="19811"/>
                </a:lnTo>
                <a:lnTo>
                  <a:pt x="1121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2430" y="433705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𝑇𝑃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574" y="4771390"/>
            <a:ext cx="136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-25" dirty="0">
                <a:latin typeface="STIXGeneral"/>
                <a:cs typeface="STIXGeneral"/>
              </a:rPr>
              <a:t>𝐹𝑃</a:t>
            </a:r>
            <a:endParaRPr sz="2400" dirty="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793D73-D7F8-85BC-B77F-6387102DFEC5}"/>
                  </a:ext>
                </a:extLst>
              </p14:cNvPr>
              <p14:cNvContentPartPr/>
              <p14:nvPr/>
            </p14:nvContentPartPr>
            <p14:xfrm>
              <a:off x="3778200" y="2501280"/>
              <a:ext cx="1931040" cy="121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793D73-D7F8-85BC-B77F-6387102DFE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8840" y="2491920"/>
                <a:ext cx="1949760" cy="123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974"/>
            <a:ext cx="8229600" cy="476028"/>
          </a:xfrm>
          <a:prstGeom prst="rect">
            <a:avLst/>
          </a:prstGeom>
        </p:spPr>
        <p:txBody>
          <a:bodyPr vert="horz" wrap="square" lIns="0" tIns="105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cap="small" spc="114" dirty="0"/>
              <a:t>Recall </a:t>
            </a:r>
            <a:r>
              <a:rPr lang="en-US" sz="2400" cap="small" spc="130" dirty="0"/>
              <a:t>–</a:t>
            </a:r>
            <a:r>
              <a:rPr lang="en-US" sz="2400" cap="small" spc="114" dirty="0"/>
              <a:t> </a:t>
            </a:r>
            <a:r>
              <a:rPr sz="2400" cap="small" spc="160" dirty="0"/>
              <a:t>True</a:t>
            </a:r>
            <a:r>
              <a:rPr sz="2400" cap="small" spc="200" dirty="0"/>
              <a:t> </a:t>
            </a:r>
            <a:r>
              <a:rPr sz="2400" cap="small" spc="140" dirty="0"/>
              <a:t>Positive</a:t>
            </a:r>
            <a:r>
              <a:rPr sz="2400" cap="small" spc="200" dirty="0"/>
              <a:t> </a:t>
            </a:r>
            <a:r>
              <a:rPr sz="2400" cap="small" spc="114" dirty="0"/>
              <a:t>Rate</a:t>
            </a:r>
            <a:r>
              <a:rPr sz="2400" cap="small" spc="200" dirty="0"/>
              <a:t> </a:t>
            </a:r>
            <a:r>
              <a:rPr sz="2400" cap="small" spc="130" dirty="0"/>
              <a:t>–</a:t>
            </a:r>
            <a:r>
              <a:rPr sz="2400" cap="small" spc="75" dirty="0"/>
              <a:t> </a:t>
            </a:r>
            <a:r>
              <a:rPr sz="2400" cap="small" spc="105" dirty="0"/>
              <a:t>Sensitivity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371713" y="587207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36" y="4567173"/>
            <a:ext cx="2163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𝑇𝑃𝑅</a:t>
            </a:r>
            <a:r>
              <a:rPr sz="2400" spc="1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40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𝑅𝑒𝑐𝑎𝑙𝑙</a:t>
            </a:r>
            <a:r>
              <a:rPr sz="2400" spc="135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2146" y="4787391"/>
            <a:ext cx="2100580" cy="20320"/>
          </a:xfrm>
          <a:custGeom>
            <a:avLst/>
            <a:gdLst/>
            <a:ahLst/>
            <a:cxnLst/>
            <a:rect l="l" t="t" r="r" b="b"/>
            <a:pathLst>
              <a:path w="2100579" h="20320">
                <a:moveTo>
                  <a:pt x="2100072" y="0"/>
                </a:moveTo>
                <a:lnTo>
                  <a:pt x="0" y="0"/>
                </a:lnTo>
                <a:lnTo>
                  <a:pt x="0" y="19811"/>
                </a:lnTo>
                <a:lnTo>
                  <a:pt x="2100072" y="19811"/>
                </a:lnTo>
                <a:lnTo>
                  <a:pt x="2100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525" y="4337050"/>
            <a:ext cx="217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TIXGeneral"/>
                <a:cs typeface="STIXGeneral"/>
              </a:rPr>
              <a:t>𝑇𝑟𝑢𝑒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8813" y="4872990"/>
            <a:ext cx="302691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STIXGeneral"/>
                <a:cs typeface="STIXGeneral"/>
              </a:rPr>
              <a:t>𝐴𝑐𝑡𝑢𝑎𝑙</a:t>
            </a:r>
            <a:r>
              <a:rPr sz="2400" spc="30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𝑃𝑜𝑠𝑖𝑡𝑖𝑣𝑒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878" y="4567173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8459" y="4787391"/>
            <a:ext cx="1156970" cy="20320"/>
          </a:xfrm>
          <a:custGeom>
            <a:avLst/>
            <a:gdLst/>
            <a:ahLst/>
            <a:cxnLst/>
            <a:rect l="l" t="t" r="r" b="b"/>
            <a:pathLst>
              <a:path w="1156970" h="20320">
                <a:moveTo>
                  <a:pt x="1156715" y="0"/>
                </a:moveTo>
                <a:lnTo>
                  <a:pt x="0" y="0"/>
                </a:lnTo>
                <a:lnTo>
                  <a:pt x="0" y="19811"/>
                </a:lnTo>
                <a:lnTo>
                  <a:pt x="1156715" y="19811"/>
                </a:lnTo>
                <a:lnTo>
                  <a:pt x="115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5395" y="4337050"/>
            <a:ext cx="39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STIXGeneral"/>
                <a:cs typeface="STIXGeneral"/>
              </a:rPr>
              <a:t>𝑇𝑃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6775" y="4771390"/>
            <a:ext cx="117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STIXGeneral"/>
                <a:cs typeface="STIXGeneral"/>
              </a:rPr>
              <a:t>𝑇𝑃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+</a:t>
            </a:r>
            <a:r>
              <a:rPr sz="2400" spc="-60" dirty="0">
                <a:latin typeface="STIXGeneral"/>
                <a:cs typeface="STIXGeneral"/>
              </a:rPr>
              <a:t> </a:t>
            </a:r>
            <a:r>
              <a:rPr sz="2400" spc="-130" dirty="0">
                <a:latin typeface="STIXGeneral"/>
                <a:cs typeface="STIXGeneral"/>
              </a:rPr>
              <a:t>𝐹𝑁</a:t>
            </a:r>
            <a:endParaRPr sz="2400">
              <a:latin typeface="STIXGeneral"/>
              <a:cs typeface="STIXGener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0850" y="1593850"/>
          <a:ext cx="7239000" cy="20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96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90" dirty="0">
                          <a:latin typeface="Times New Roman"/>
                          <a:cs typeface="Times New Roman"/>
                        </a:rPr>
                        <a:t>Predicted</a:t>
                      </a:r>
                      <a:r>
                        <a:rPr sz="18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5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4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5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18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Positive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Negative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78186E-F77D-27C3-124C-901902AB891D}"/>
                  </a:ext>
                </a:extLst>
              </p14:cNvPr>
              <p14:cNvContentPartPr/>
              <p14:nvPr/>
            </p14:nvContentPartPr>
            <p14:xfrm>
              <a:off x="3873600" y="2349000"/>
              <a:ext cx="3816720" cy="82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78186E-F77D-27C3-124C-901902AB89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4240" y="2339640"/>
                <a:ext cx="3835440" cy="84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667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confusion matrix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89B25D-208D-A13F-5922-B199E24B1684}"/>
              </a:ext>
            </a:extLst>
          </p:cNvPr>
          <p:cNvGraphicFramePr>
            <a:graphicFrameLocks noGrp="1"/>
          </p:cNvGraphicFramePr>
          <p:nvPr/>
        </p:nvGraphicFramePr>
        <p:xfrm>
          <a:off x="3460579" y="2670286"/>
          <a:ext cx="1392295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95">
                  <a:extLst>
                    <a:ext uri="{9D8B030D-6E8A-4147-A177-3AD203B41FA5}">
                      <a16:colId xmlns:a16="http://schemas.microsoft.com/office/drawing/2014/main" val="116353617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Y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6557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4617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8396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73098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Red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43843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712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7297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Blue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9557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7585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6972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Green</a:t>
                      </a:r>
                      <a:endParaRPr lang="en-U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7779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𝑮𝒓𝒆𝒆𝒏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𝑩𝒍𝒖𝒆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1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1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1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𝑹𝒆𝒅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19875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8FA5B0-DB06-946A-B530-8A7967EB5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693" y="2673256"/>
              <a:ext cx="2294890" cy="35290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8985">
                      <a:extLst>
                        <a:ext uri="{9D8B030D-6E8A-4147-A177-3AD203B41FA5}">
                          <a16:colId xmlns:a16="http://schemas.microsoft.com/office/drawing/2014/main" val="864065505"/>
                        </a:ext>
                      </a:extLst>
                    </a:gridCol>
                    <a:gridCol w="764540">
                      <a:extLst>
                        <a:ext uri="{9D8B030D-6E8A-4147-A177-3AD203B41FA5}">
                          <a16:colId xmlns:a16="http://schemas.microsoft.com/office/drawing/2014/main" val="2583400616"/>
                        </a:ext>
                      </a:extLst>
                    </a:gridCol>
                    <a:gridCol w="761365">
                      <a:extLst>
                        <a:ext uri="{9D8B030D-6E8A-4147-A177-3AD203B41FA5}">
                          <a16:colId xmlns:a16="http://schemas.microsoft.com/office/drawing/2014/main" val="4281253753"/>
                        </a:ext>
                      </a:extLst>
                    </a:gridCol>
                  </a:tblGrid>
                  <a:tr h="328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639" t="-15385" r="-201639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3333" t="-15385" r="-105000" b="-10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3333" t="-15385" r="-5000" b="-10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512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0.6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62963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415953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23379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49006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66720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0.8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02424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0.7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0.1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869425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0.5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004576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0.4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0.3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85608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0.2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>
                              <a:effectLst/>
                            </a:rPr>
                            <a:t>0.5</a:t>
                          </a:r>
                          <a:endParaRPr lang="en-US" sz="21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kern="100" dirty="0">
                              <a:effectLst/>
                            </a:rPr>
                            <a:t>0.3</a:t>
                          </a:r>
                          <a:endParaRPr lang="en-US" sz="21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266436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13C23E-7ABB-4440-C85D-974ECB33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3336"/>
              </p:ext>
            </p:extLst>
          </p:nvPr>
        </p:nvGraphicFramePr>
        <p:xfrm>
          <a:off x="6286082" y="3144553"/>
          <a:ext cx="1714917" cy="157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639">
                  <a:extLst>
                    <a:ext uri="{9D8B030D-6E8A-4147-A177-3AD203B41FA5}">
                      <a16:colId xmlns:a16="http://schemas.microsoft.com/office/drawing/2014/main" val="1688515000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684618386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1568371071"/>
                    </a:ext>
                  </a:extLst>
                </a:gridCol>
              </a:tblGrid>
              <a:tr h="526616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19309"/>
                  </a:ext>
                </a:extLst>
              </a:tr>
              <a:tr h="526616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3219"/>
                  </a:ext>
                </a:extLst>
              </a:tr>
              <a:tr h="526616"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6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37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Cross-</a:t>
            </a:r>
            <a:r>
              <a:rPr cap="small" spc="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74205" cy="14947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Split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your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into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k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disjoint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sets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0" dirty="0">
                <a:latin typeface="Times New Roman"/>
                <a:cs typeface="Times New Roman"/>
              </a:rPr>
              <a:t>Each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rest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is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1520067" y="42485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9C828E-25C2-57CE-7024-D6D27A112E9C}"/>
              </a:ext>
            </a:extLst>
          </p:cNvPr>
          <p:cNvSpPr/>
          <p:nvPr/>
        </p:nvSpPr>
        <p:spPr bwMode="auto">
          <a:xfrm>
            <a:off x="83244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B4AFCD-2FCE-E1F9-77D1-0A8647567E5F}"/>
              </a:ext>
            </a:extLst>
          </p:cNvPr>
          <p:cNvSpPr/>
          <p:nvPr/>
        </p:nvSpPr>
        <p:spPr bwMode="auto">
          <a:xfrm>
            <a:off x="156716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7AC35-D578-47DD-5765-24040064E7A4}"/>
              </a:ext>
            </a:extLst>
          </p:cNvPr>
          <p:cNvSpPr/>
          <p:nvPr/>
        </p:nvSpPr>
        <p:spPr bwMode="auto">
          <a:xfrm>
            <a:off x="2279892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5DB612-E6D4-2A08-E249-66D743AE2BFC}"/>
              </a:ext>
            </a:extLst>
          </p:cNvPr>
          <p:cNvSpPr/>
          <p:nvPr/>
        </p:nvSpPr>
        <p:spPr bwMode="auto">
          <a:xfrm>
            <a:off x="3014617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100177-72D7-8826-B008-E595527B3509}"/>
              </a:ext>
            </a:extLst>
          </p:cNvPr>
          <p:cNvSpPr/>
          <p:nvPr/>
        </p:nvSpPr>
        <p:spPr bwMode="auto">
          <a:xfrm>
            <a:off x="375239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AA6A6-B4A2-0057-7482-538F4C29A85F}"/>
              </a:ext>
            </a:extLst>
          </p:cNvPr>
          <p:cNvSpPr/>
          <p:nvPr/>
        </p:nvSpPr>
        <p:spPr bwMode="auto">
          <a:xfrm>
            <a:off x="448711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0F2E8F-1A25-37D3-A29D-1E128868B0C0}"/>
              </a:ext>
            </a:extLst>
          </p:cNvPr>
          <p:cNvSpPr/>
          <p:nvPr/>
        </p:nvSpPr>
        <p:spPr bwMode="auto">
          <a:xfrm>
            <a:off x="5208875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5C1EC-2DAF-BCC5-B2D3-3BB4D78503E4}"/>
              </a:ext>
            </a:extLst>
          </p:cNvPr>
          <p:cNvSpPr/>
          <p:nvPr/>
        </p:nvSpPr>
        <p:spPr bwMode="auto">
          <a:xfrm>
            <a:off x="5943600" y="4465068"/>
            <a:ext cx="734725" cy="523933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47D39A-60E1-33FD-AAE2-0978FC153894}"/>
              </a:ext>
            </a:extLst>
          </p:cNvPr>
          <p:cNvSpPr/>
          <p:nvPr/>
        </p:nvSpPr>
        <p:spPr bwMode="auto">
          <a:xfrm>
            <a:off x="6665360" y="4465068"/>
            <a:ext cx="734725" cy="523933"/>
          </a:xfrm>
          <a:prstGeom prst="rect">
            <a:avLst/>
          </a:prstGeom>
          <a:solidFill>
            <a:srgbClr val="FFC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A8F97C-4250-7730-CD71-6BDEE748DFEE}"/>
              </a:ext>
            </a:extLst>
          </p:cNvPr>
          <p:cNvSpPr/>
          <p:nvPr/>
        </p:nvSpPr>
        <p:spPr bwMode="auto">
          <a:xfrm>
            <a:off x="7400085" y="4465068"/>
            <a:ext cx="734725" cy="523933"/>
          </a:xfrm>
          <a:prstGeom prst="rect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D6113CD8-5ED1-8A6D-F9FA-E4DFD6E1851A}"/>
              </a:ext>
            </a:extLst>
          </p:cNvPr>
          <p:cNvSpPr/>
          <p:nvPr/>
        </p:nvSpPr>
        <p:spPr>
          <a:xfrm rot="5400000">
            <a:off x="3861619" y="926602"/>
            <a:ext cx="533400" cy="654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B323529-D9A3-947D-756B-0BE465B669CE}"/>
              </a:ext>
            </a:extLst>
          </p:cNvPr>
          <p:cNvSpPr/>
          <p:nvPr/>
        </p:nvSpPr>
        <p:spPr>
          <a:xfrm rot="16200000">
            <a:off x="7592772" y="4807074"/>
            <a:ext cx="350646" cy="733434"/>
          </a:xfrm>
          <a:prstGeom prst="leftBrace">
            <a:avLst>
              <a:gd name="adj1" fmla="val 8333"/>
              <a:gd name="adj2" fmla="val 521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77C56C-C6BE-A852-0FBE-653FF53424B4}"/>
              </a:ext>
            </a:extLst>
          </p:cNvPr>
          <p:cNvSpPr txBox="1"/>
          <p:nvPr/>
        </p:nvSpPr>
        <p:spPr>
          <a:xfrm>
            <a:off x="3749342" y="3505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ECC7CB-0F7E-661B-3080-2CEB30F9DE11}"/>
              </a:ext>
            </a:extLst>
          </p:cNvPr>
          <p:cNvSpPr txBox="1"/>
          <p:nvPr/>
        </p:nvSpPr>
        <p:spPr>
          <a:xfrm>
            <a:off x="7310247" y="5349113"/>
            <a:ext cx="914400" cy="3506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9B053-CFD5-953A-58E2-7E006D22E69E}"/>
              </a:ext>
            </a:extLst>
          </p:cNvPr>
          <p:cNvSpPr txBox="1"/>
          <p:nvPr/>
        </p:nvSpPr>
        <p:spPr>
          <a:xfrm>
            <a:off x="5576237" y="552240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Validation 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130ECE-4CB9-DF18-E82A-D9CBE4A0AB4D}"/>
              </a:ext>
            </a:extLst>
          </p:cNvPr>
          <p:cNvCxnSpPr/>
          <p:nvPr/>
        </p:nvCxnSpPr>
        <p:spPr>
          <a:xfrm flipV="1">
            <a:off x="6490637" y="4727034"/>
            <a:ext cx="542085" cy="6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482888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prior information is given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 where the sum of the dice is larger than eight: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(3,6), (6,3)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(4,6), (6,4)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(5,6), (6,5)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(6,6)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(4,5), (5,4)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6,5)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already covered</a:t>
            </a:r>
          </a:p>
          <a:p>
            <a:pPr marL="378460" lvl="1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tabLst>
                <a:tab pos="652780" algn="l"/>
              </a:tabLst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46253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2F254-91F4-0B2C-FA3B-F4F8E396C47D}"/>
              </a:ext>
            </a:extLst>
          </p:cNvPr>
          <p:cNvSpPr txBox="1"/>
          <p:nvPr/>
        </p:nvSpPr>
        <p:spPr>
          <a:xfrm>
            <a:off x="1295399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5356E-29EE-7E1F-FB2D-92362F3C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" y="2994934"/>
            <a:ext cx="3808718" cy="279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DA505-70C0-B958-73E5-AB473D94EBE9}"/>
              </a:ext>
            </a:extLst>
          </p:cNvPr>
          <p:cNvSpPr txBox="1"/>
          <p:nvPr/>
        </p:nvSpPr>
        <p:spPr>
          <a:xfrm>
            <a:off x="990600" y="1942718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strong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5DE6-524B-B9A6-22A6-D052E62B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17" y="2954093"/>
            <a:ext cx="3733486" cy="2793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3CE85-7312-B2D8-BD73-73CA62DDE2C8}"/>
              </a:ext>
            </a:extLst>
          </p:cNvPr>
          <p:cNvSpPr txBox="1"/>
          <p:nvPr/>
        </p:nvSpPr>
        <p:spPr>
          <a:xfrm>
            <a:off x="5586242" y="5749894"/>
            <a:ext cx="276923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High 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B6CD9-9DBE-5091-14CA-EF480E8D9100}"/>
              </a:ext>
            </a:extLst>
          </p:cNvPr>
          <p:cNvSpPr txBox="1"/>
          <p:nvPr/>
        </p:nvSpPr>
        <p:spPr>
          <a:xfrm>
            <a:off x="5715000" y="1828800"/>
            <a:ext cx="2769235" cy="995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model to infer lots</a:t>
            </a:r>
          </a:p>
          <a:p>
            <a:r>
              <a:rPr lang="en-US" sz="1600" dirty="0"/>
              <a:t>of interdependencies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complex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27174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Bias / Variance Tradeoff</a:t>
            </a:r>
            <a:endParaRPr cap="small" spc="6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5545DC-801B-C870-1DFB-5A6D863A5E26}"/>
              </a:ext>
            </a:extLst>
          </p:cNvPr>
          <p:cNvSpPr txBox="1"/>
          <p:nvPr/>
        </p:nvSpPr>
        <p:spPr>
          <a:xfrm>
            <a:off x="6324600" y="44958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102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E2ADEAC3-CD11-9BC4-C9FA-D6F58A70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8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/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marR="17780" indent="-274320">
                  <a:lnSpc>
                    <a:spcPct val="120000"/>
                  </a:lnSpc>
                  <a:spcBef>
                    <a:spcPts val="182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node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4" dirty="0">
                    <a:latin typeface="Times New Roman"/>
                    <a:cs typeface="Times New Roman"/>
                  </a:rPr>
                  <a:t>pure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it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contains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belong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same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class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90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Some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u="sng" spc="19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impurity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measures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65480" marR="755015" lvl="1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65480" algn="l"/>
                  </a:tabLst>
                </a:pPr>
                <a:r>
                  <a:rPr lang="en-US" sz="2100" spc="150" dirty="0">
                    <a:latin typeface="Times New Roman"/>
                    <a:cs typeface="Times New Roman"/>
                  </a:rPr>
                  <a:t>Let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i="1" spc="145" dirty="0">
                    <a:latin typeface="Times New Roman"/>
                    <a:cs typeface="Times New Roman"/>
                  </a:rPr>
                  <a:t>p</a:t>
                </a:r>
                <a:r>
                  <a:rPr lang="en-US" sz="2100" i="1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70" dirty="0">
                    <a:latin typeface="Times New Roman"/>
                    <a:cs typeface="Times New Roman"/>
                  </a:rPr>
                  <a:t>represent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5" dirty="0">
                    <a:latin typeface="Times New Roman"/>
                    <a:cs typeface="Times New Roman"/>
                  </a:rPr>
                  <a:t>proportion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of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50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1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00" dirty="0">
                    <a:latin typeface="Times New Roman"/>
                    <a:cs typeface="Times New Roman"/>
                  </a:rPr>
                  <a:t>that 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belong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to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one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00" dirty="0">
                    <a:latin typeface="Times New Roman"/>
                    <a:cs typeface="Times New Roman"/>
                  </a:rPr>
                  <a:t>class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860425" algn="ctr">
                  <a:lnSpc>
                    <a:spcPct val="100000"/>
                  </a:lnSpc>
                  <a:spcBef>
                    <a:spcPts val="2070"/>
                  </a:spcBef>
                  <a:tabLst>
                    <a:tab pos="3735704" algn="l"/>
                  </a:tabLst>
                </a:pPr>
                <a:r>
                  <a:rPr lang="en-US" sz="3000" dirty="0">
                    <a:latin typeface="Times New Roman"/>
                    <a:cs typeface="Times New Roman"/>
                  </a:rPr>
                  <a:t>Entropy</a:t>
                </a:r>
                <a:r>
                  <a:rPr lang="en-US" sz="30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=</a:t>
                </a:r>
                <a:r>
                  <a:rPr lang="en-US" sz="3000" spc="-33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7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36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2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spc="-30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	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17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4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130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30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dirty="0">
                    <a:latin typeface="Times New Roman"/>
                    <a:cs typeface="Times New Roman"/>
                  </a:rPr>
                  <a:t>)</a:t>
                </a:r>
                <a:r>
                  <a:rPr lang="en-US" sz="3000" spc="-390" dirty="0">
                    <a:latin typeface="Times New Roman"/>
                    <a:cs typeface="Times New Roman"/>
                  </a:rPr>
                  <a:t> </a:t>
                </a:r>
                <a:r>
                  <a:rPr lang="en-US" sz="300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spc="-179" baseline="-238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125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2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3000" spc="-25" dirty="0">
                    <a:latin typeface="Times New Roman"/>
                    <a:cs typeface="Times New Roman"/>
                  </a:rPr>
                  <a:t>)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3300" dirty="0">
                  <a:latin typeface="Times New Roman"/>
                  <a:cs typeface="Times New Roman"/>
                </a:endParaRPr>
              </a:p>
              <a:p>
                <a:pPr marR="58419" algn="ctr">
                  <a:lnSpc>
                    <a:spcPct val="100000"/>
                  </a:lnSpc>
                </a:pPr>
                <a:r>
                  <a:rPr lang="en-US" sz="3450" dirty="0">
                    <a:latin typeface="Times New Roman"/>
                    <a:cs typeface="Times New Roman"/>
                  </a:rPr>
                  <a:t>Gini</a:t>
                </a:r>
                <a:r>
                  <a:rPr lang="en-US" sz="3450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3450" dirty="0">
                    <a:latin typeface="Times New Roman"/>
                    <a:cs typeface="Times New Roman"/>
                  </a:rPr>
                  <a:t>Index</a:t>
                </a:r>
                <a:r>
                  <a:rPr lang="en-US" sz="34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3450" spc="-370" dirty="0">
                    <a:latin typeface="Hiragino Maru Gothic ProN"/>
                    <a:cs typeface="Hiragino Maru Gothic Pro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450" b="0" i="0" spc="-370" smtClean="0">
                        <a:latin typeface="Cambria Math" panose="02040503050406030204" pitchFamily="18" charset="0"/>
                        <a:cs typeface="Hiragino Maru Gothic ProN"/>
                      </a:rPr>
                      <m:t>  </m:t>
                    </m:r>
                    <m:r>
                      <a:rPr lang="en-US" sz="3450" b="0" i="1" spc="-370" smtClean="0">
                        <a:latin typeface="Cambria Math" panose="02040503050406030204" pitchFamily="18" charset="0"/>
                        <a:cs typeface="Hiragino Maru Gothic ProN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lang="en-US" sz="3450" b="0" i="1" spc="-37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50" b="0" i="1" spc="-37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50" i="1" spc="-37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sz="34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  <a:blipFill>
                <a:blip r:embed="rId2"/>
                <a:stretch>
                  <a:fillRect l="-1215" t="-831" r="-2257" b="-27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9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Visualization</a:t>
            </a:r>
            <a:endParaRPr cap="small"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16C-B5D5-9772-1F4C-33D4ADFD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/>
          <a:stretch/>
        </p:blipFill>
        <p:spPr bwMode="auto">
          <a:xfrm>
            <a:off x="304800" y="2050248"/>
            <a:ext cx="4914900" cy="38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097B1-D8E1-E237-5E55-6F03B6ECE3C8}"/>
              </a:ext>
            </a:extLst>
          </p:cNvPr>
          <p:cNvSpPr txBox="1"/>
          <p:nvPr/>
        </p:nvSpPr>
        <p:spPr>
          <a:xfrm>
            <a:off x="762000" y="5738646"/>
            <a:ext cx="491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/v2/resize:fit:1068/</a:t>
            </a:r>
            <a:r>
              <a:rPr lang="en-US" sz="800" dirty="0" err="1"/>
              <a:t>format:webp</a:t>
            </a:r>
            <a:r>
              <a:rPr lang="en-US" sz="800" dirty="0"/>
              <a:t>/1*vbbZdjEhxylwLj-z-qcL7w.png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AFBB2-4B5D-6321-3B97-6EBECFF7A562}"/>
              </a:ext>
            </a:extLst>
          </p:cNvPr>
          <p:cNvSpPr txBox="1"/>
          <p:nvPr/>
        </p:nvSpPr>
        <p:spPr>
          <a:xfrm>
            <a:off x="2133600" y="1628111"/>
            <a:ext cx="185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1299135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Bootstrap sampling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Draw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samples with replacements from the dataset of the size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Take repeated bootstrap samples from the training set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Each point has a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of being selected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Sample is expected to contain </a:t>
                </a:r>
                <a14:m>
                  <m:oMath xmlns:m="http://schemas.openxmlformats.org/officeDocument/2006/math">
                    <m:r>
                      <a:rPr lang="en-US" sz="2400" b="0" i="0" spc="114" smtClean="0">
                        <a:latin typeface="Cambria Math" panose="02040503050406030204" pitchFamily="18" charset="0"/>
                        <a:cs typeface="Times New Roman"/>
                      </a:rPr>
                      <m:t>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spc="114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proportion of the original training set (</a:t>
                </a:r>
                <a14:m>
                  <m:oMath xmlns:m="http://schemas.openxmlformats.org/officeDocument/2006/math">
                    <m:r>
                      <a:rPr lang="en-US" sz="240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</m:t>
                    </m:r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63.2%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  <a:blipFill>
                <a:blip r:embed="rId2"/>
                <a:stretch>
                  <a:fillRect l="-1210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70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Bagging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Create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m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bootstrap samples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Train a classifier on each of them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Aggregate the results using majority vote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i="1" spc="114" dirty="0">
                  <a:latin typeface="Times New Roman"/>
                  <a:cs typeface="Times New Roman"/>
                </a:endParaRP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Best case: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𝐵𝑎𝑔𝑔𝑖𝑛𝑔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))</m:t>
                          </m:r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	In practice:</a:t>
                </a:r>
              </a:p>
              <a:p>
                <a:pPr marL="927100" lvl="2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- Models are correlated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  <a:blipFill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425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0749-832C-D3D9-7B3B-70EE3CCA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2362200"/>
            <a:ext cx="823086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4" y="1333473"/>
            <a:ext cx="6934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Introduce another source of randomness - random projections</a:t>
            </a:r>
          </a:p>
        </p:txBody>
      </p:sp>
    </p:spTree>
    <p:extLst>
      <p:ext uri="{BB962C8B-B14F-4D97-AF65-F5344CB8AC3E}">
        <p14:creationId xmlns:p14="http://schemas.microsoft.com/office/powerpoint/2010/main" val="15879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148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prior information is given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outcomes = 6*6 = 36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6329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21486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prior information is given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outcomes = 6*6 = 36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9E711-50E6-AA3A-7584-723035E43783}"/>
                  </a:ext>
                </a:extLst>
              </p:cNvPr>
              <p:cNvSpPr txBox="1"/>
              <p:nvPr/>
            </p:nvSpPr>
            <p:spPr>
              <a:xfrm>
                <a:off x="1676400" y="4336056"/>
                <a:ext cx="4572000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&gt;8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36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≈0.28</m:t>
                    </m:r>
                  </m:oMath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9E711-50E6-AA3A-7584-723035E4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36056"/>
                <a:ext cx="4572000" cy="616964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49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33951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dice displays the number 5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 where the sum of the dice is larger than eight and one dice is 5:</a:t>
            </a: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5557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5810" y="1786630"/>
                <a:ext cx="7783321" cy="4889287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Q1.</a:t>
                </a: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You roll two dice. What is the probability of rolling a number greater than eight, if you know the following: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One dice displays the number 5</a:t>
                </a:r>
                <a:r>
                  <a:rPr lang="en-US" sz="2100" dirty="0">
                    <a:effectLst/>
                  </a:rPr>
                  <a:t> </a:t>
                </a: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Outcomes where the sum of the dice is larger than eight and one dice is 5:</a:t>
                </a:r>
                <a:endParaRPr lang="en-US" sz="21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buFont typeface="Symbol" pitchFamily="2" charset="2"/>
                  <a:buChar char="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(4,5)</a:t>
                </a:r>
              </a:p>
              <a:p>
                <a:pPr marL="1257300" lvl="2" indent="-342900" algn="just">
                  <a:buFont typeface="Symbol" pitchFamily="2" charset="2"/>
                  <a:buChar char="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(5,5)</a:t>
                </a:r>
              </a:p>
              <a:p>
                <a:pPr marL="1257300" lvl="2" indent="-342900" algn="just">
                  <a:buFont typeface="Symbol" pitchFamily="2" charset="2"/>
                  <a:buChar char=""/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(6,5)</a:t>
                </a:r>
              </a:p>
              <a:p>
                <a:pPr marL="1257300" lvl="2" indent="-342900" algn="just">
                  <a:buFont typeface="Symbol" pitchFamily="2" charset="2"/>
                  <a:buChar char=""/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possible outcomes = 6*1</a:t>
                </a: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&gt;8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" y="1786630"/>
                <a:ext cx="7783321" cy="4889287"/>
              </a:xfrm>
              <a:prstGeom prst="rect">
                <a:avLst/>
              </a:prstGeom>
              <a:blipFill>
                <a:blip r:embed="rId2"/>
                <a:stretch>
                  <a:fillRect l="-2121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908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5" dirty="0"/>
              <a:t>Assignment 2</a:t>
            </a:r>
            <a:endParaRPr cap="small" spc="65" dirty="0"/>
          </a:p>
        </p:txBody>
      </p:sp>
      <p:sp>
        <p:nvSpPr>
          <p:cNvPr id="3" name="object 3"/>
          <p:cNvSpPr txBox="1"/>
          <p:nvPr/>
        </p:nvSpPr>
        <p:spPr>
          <a:xfrm>
            <a:off x="765810" y="1786630"/>
            <a:ext cx="7783321" cy="501098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roll two dice. What is the probability of rolling a number greater than eight, if you know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dice displays a number larger than 2</a:t>
            </a:r>
            <a:r>
              <a:rPr lang="en-US" sz="2100" dirty="0">
                <a:effectLst/>
              </a:rPr>
              <a:t> </a:t>
            </a: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Outcomes where the sum of the dice is larger than eight and one dice is larger than two: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(3,6), (6,3)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(4,6), (6,4)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(5,6), (6,5)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(6,6)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(4,5), (5,4)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(5,5)</a:t>
            </a:r>
          </a:p>
          <a:p>
            <a:pPr marL="1257300" lvl="2" indent="-342900" algn="just">
              <a:buFont typeface="Symbol" pitchFamily="2" charset="2"/>
              <a:buChar char=""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1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6,5)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already covered</a:t>
            </a: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endParaRPr lang="en-US" sz="2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32807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24995</TotalTime>
  <Words>2737</Words>
  <Application>Microsoft Macintosh PowerPoint</Application>
  <PresentationFormat>On-screen Show (4:3)</PresentationFormat>
  <Paragraphs>657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Hiragino Maru Gothic ProN</vt:lpstr>
      <vt:lpstr>Arial</vt:lpstr>
      <vt:lpstr>Calibri</vt:lpstr>
      <vt:lpstr>Cambria Math</vt:lpstr>
      <vt:lpstr>Century Schoolbook</vt:lpstr>
      <vt:lpstr>Courier New</vt:lpstr>
      <vt:lpstr>STIXGeneral</vt:lpstr>
      <vt:lpstr>Symbol</vt:lpstr>
      <vt:lpstr>Times New Roman</vt:lpstr>
      <vt:lpstr>Verdana</vt:lpstr>
      <vt:lpstr>Wingdings</vt:lpstr>
      <vt:lpstr>Wingdings 2</vt:lpstr>
      <vt:lpstr>WPI</vt:lpstr>
      <vt:lpstr>CS584 Machine Learning</vt:lpstr>
      <vt:lpstr>Midterm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Assignemnt 2.Gradient Descent</vt:lpstr>
      <vt:lpstr>Assignemnt 2.Gradient Descent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Assignment 2</vt:lpstr>
      <vt:lpstr>Multiclass Confusion Matrix</vt:lpstr>
      <vt:lpstr>F1 Score</vt:lpstr>
      <vt:lpstr>Precision</vt:lpstr>
      <vt:lpstr>Recall – True Positive Rate – Sensitivity</vt:lpstr>
      <vt:lpstr>Assignment 2</vt:lpstr>
      <vt:lpstr>Cross-Validation</vt:lpstr>
      <vt:lpstr>Bias / Variance Tradeoff</vt:lpstr>
      <vt:lpstr>Bias / Variance Tradeoff</vt:lpstr>
      <vt:lpstr>Purity</vt:lpstr>
      <vt:lpstr>Visualization</vt:lpstr>
      <vt:lpstr>Bagging (Bootstrap Aggregation)</vt:lpstr>
      <vt:lpstr>Bagging (Bootstrap Aggregation)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1237</cp:revision>
  <dcterms:created xsi:type="dcterms:W3CDTF">2011-08-15T21:03:01Z</dcterms:created>
  <dcterms:modified xsi:type="dcterms:W3CDTF">2023-10-12T15:14:16Z</dcterms:modified>
</cp:coreProperties>
</file>