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4" r:id="rId1"/>
  </p:sldMasterIdLst>
  <p:notesMasterIdLst>
    <p:notesMasterId r:id="rId37"/>
  </p:notesMasterIdLst>
  <p:handoutMasterIdLst>
    <p:handoutMasterId r:id="rId38"/>
  </p:handoutMasterIdLst>
  <p:sldIdLst>
    <p:sldId id="329" r:id="rId2"/>
    <p:sldId id="330" r:id="rId3"/>
    <p:sldId id="331" r:id="rId4"/>
    <p:sldId id="338" r:id="rId5"/>
    <p:sldId id="340" r:id="rId6"/>
    <p:sldId id="339" r:id="rId7"/>
    <p:sldId id="341" r:id="rId8"/>
    <p:sldId id="342" r:id="rId9"/>
    <p:sldId id="343" r:id="rId10"/>
    <p:sldId id="344" r:id="rId11"/>
    <p:sldId id="257" r:id="rId12"/>
    <p:sldId id="258" r:id="rId13"/>
    <p:sldId id="259" r:id="rId14"/>
    <p:sldId id="260" r:id="rId15"/>
    <p:sldId id="261" r:id="rId16"/>
    <p:sldId id="262" r:id="rId17"/>
    <p:sldId id="333" r:id="rId18"/>
    <p:sldId id="334" r:id="rId19"/>
    <p:sldId id="263" r:id="rId20"/>
    <p:sldId id="335" r:id="rId21"/>
    <p:sldId id="264" r:id="rId22"/>
    <p:sldId id="265" r:id="rId23"/>
    <p:sldId id="270" r:id="rId24"/>
    <p:sldId id="266" r:id="rId25"/>
    <p:sldId id="267" r:id="rId26"/>
    <p:sldId id="268" r:id="rId27"/>
    <p:sldId id="269" r:id="rId28"/>
    <p:sldId id="271" r:id="rId29"/>
    <p:sldId id="337" r:id="rId30"/>
    <p:sldId id="336" r:id="rId31"/>
    <p:sldId id="272" r:id="rId32"/>
    <p:sldId id="273" r:id="rId33"/>
    <p:sldId id="274" r:id="rId34"/>
    <p:sldId id="275" r:id="rId35"/>
    <p:sldId id="276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2532"/>
    <a:srgbClr val="9AE2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615" autoAdjust="0"/>
    <p:restoredTop sz="79332" autoAdjust="0"/>
  </p:normalViewPr>
  <p:slideViewPr>
    <p:cSldViewPr>
      <p:cViewPr varScale="1">
        <p:scale>
          <a:sx n="107" d="100"/>
          <a:sy n="107" d="100"/>
        </p:scale>
        <p:origin x="1224" y="1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2632" y="20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7130AC-1169-47BD-87F5-AFD9E79DDC3D}" type="datetimeFigureOut">
              <a:rPr lang="en-US" smtClean="0"/>
              <a:pPr/>
              <a:t>10/10/23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F7480B-C27C-446E-AADB-C78AD07FD3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7129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D3C603-3B65-4AB7-82D6-2288B2E2AD50}" type="datetimeFigureOut">
              <a:rPr lang="en-US" smtClean="0"/>
              <a:pPr/>
              <a:t>10/10/23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9C6714-DB55-4642-89AE-3D1E79A974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045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bilgicm" TargetMode="External"/><Relationship Id="rId2" Type="http://schemas.openxmlformats.org/officeDocument/2006/relationships/hyperlink" Target="http://www.cs.iit.edu/~mbilgic" TargetMode="Externa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0"/>
            <a:ext cx="6858000" cy="1524000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041648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2B869B-E6BC-1BA6-F938-8B4555D3FE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2" t="40690" b="41598"/>
          <a:stretch/>
        </p:blipFill>
        <p:spPr>
          <a:xfrm>
            <a:off x="152400" y="990600"/>
            <a:ext cx="7315200" cy="106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237990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62225" y="1433516"/>
            <a:ext cx="401955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75069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6225444" y="3617978"/>
            <a:ext cx="5334004" cy="384048"/>
          </a:xfrm>
        </p:spPr>
        <p:txBody>
          <a:bodyPr/>
          <a:lstStyle>
            <a:lvl1pPr algn="ctr">
              <a:defRPr sz="525"/>
            </a:lvl1pPr>
          </a:lstStyle>
          <a:p>
            <a:r>
              <a:rPr lang="en-US" dirty="0"/>
              <a:t>CS 583 – Probabilistic Graphical Models – Illinois Institute of Technology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3" name="Oval 22"/>
          <p:cNvSpPr/>
          <p:nvPr userDrawn="1"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31" name="Title 1"/>
          <p:cNvSpPr txBox="1">
            <a:spLocks/>
          </p:cNvSpPr>
          <p:nvPr userDrawn="1"/>
        </p:nvSpPr>
        <p:spPr>
          <a:xfrm>
            <a:off x="2041118" y="462571"/>
            <a:ext cx="6629911" cy="1132184"/>
          </a:xfrm>
          <a:prstGeom prst="rect">
            <a:avLst/>
          </a:prstGeom>
        </p:spPr>
        <p:txBody>
          <a:bodyPr vert="horz" lIns="0" rIns="0" anchor="b">
            <a:normAutofit/>
          </a:bodyPr>
          <a:lstStyle/>
          <a:p>
            <a:pPr algn="l" rtl="0" eaLnBrk="1" latinLnBrk="0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kumimoji="0" lang="en-US" sz="1800" b="1" kern="1200" cap="small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CS 583: Probabilistic Graphical Models</a:t>
            </a:r>
          </a:p>
          <a:p>
            <a:pPr algn="l" rtl="0" eaLnBrk="1" latinLnBrk="0" hangingPunct="1">
              <a:lnSpc>
                <a:spcPct val="100000"/>
              </a:lnSpc>
              <a:spcBef>
                <a:spcPct val="0"/>
              </a:spcBef>
              <a:buNone/>
            </a:pPr>
            <a:endParaRPr kumimoji="0" lang="en-US" sz="1800" b="1" kern="1200" cap="small" baseline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5" name="Text Placeholder 44"/>
          <p:cNvSpPr>
            <a:spLocks noGrp="1"/>
          </p:cNvSpPr>
          <p:nvPr>
            <p:ph type="body" sz="quarter" idx="12" hasCustomPrompt="1"/>
          </p:nvPr>
        </p:nvSpPr>
        <p:spPr>
          <a:xfrm>
            <a:off x="2041119" y="2069896"/>
            <a:ext cx="5463344" cy="1183318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100" b="1" i="0" u="none" strike="noStrike" kern="1200" cap="small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small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Topic: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cap="sm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Chapter:</a:t>
            </a:r>
            <a:endParaRPr kumimoji="0" lang="en-US" sz="1800" b="1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54" name="Group 53"/>
          <p:cNvGrpSpPr/>
          <p:nvPr userDrawn="1"/>
        </p:nvGrpSpPr>
        <p:grpSpPr>
          <a:xfrm>
            <a:off x="2067974" y="5410204"/>
            <a:ext cx="3634836" cy="1066800"/>
            <a:chOff x="4227387" y="4433832"/>
            <a:chExt cx="3634836" cy="1066800"/>
          </a:xfrm>
        </p:grpSpPr>
        <p:sp>
          <p:nvSpPr>
            <p:cNvPr id="30" name="Title 1"/>
            <p:cNvSpPr txBox="1">
              <a:spLocks/>
            </p:cNvSpPr>
            <p:nvPr userDrawn="1"/>
          </p:nvSpPr>
          <p:spPr>
            <a:xfrm>
              <a:off x="4227387" y="4433832"/>
              <a:ext cx="3634836" cy="1066800"/>
            </a:xfrm>
            <a:prstGeom prst="rect">
              <a:avLst/>
            </a:prstGeom>
          </p:spPr>
          <p:txBody>
            <a:bodyPr vert="horz" anchor="b">
              <a:normAutofit fontScale="92500" lnSpcReduction="20000"/>
            </a:bodyPr>
            <a:lstStyle/>
            <a:p>
              <a:pPr>
                <a:lnSpc>
                  <a:spcPct val="170000"/>
                </a:lnSpc>
              </a:pPr>
              <a:r>
                <a:rPr kumimoji="0" lang="en-US" sz="1500" b="1" dirty="0"/>
                <a:t>Mustafa Bilgic</a:t>
              </a:r>
            </a:p>
            <a:p>
              <a:pPr>
                <a:lnSpc>
                  <a:spcPct val="170000"/>
                </a:lnSpc>
              </a:pPr>
              <a:r>
                <a:rPr kumimoji="0" lang="en-US" sz="1500" dirty="0"/>
                <a:t>       </a:t>
              </a:r>
              <a:r>
                <a:rPr kumimoji="0" lang="en-US" sz="1500" dirty="0">
                  <a:hlinkClick r:id="rId2"/>
                </a:rPr>
                <a:t>http://www.cs.iit.edu/~mbilgic</a:t>
              </a:r>
              <a:endParaRPr kumimoji="0" lang="en-US" sz="1500" dirty="0"/>
            </a:p>
            <a:p>
              <a:pPr>
                <a:lnSpc>
                  <a:spcPct val="170000"/>
                </a:lnSpc>
              </a:pPr>
              <a:r>
                <a:rPr kumimoji="0" lang="en-US" sz="1500" dirty="0"/>
                <a:t>       </a:t>
              </a:r>
              <a:r>
                <a:rPr kumimoji="0" lang="en-US" sz="1500" dirty="0">
                  <a:hlinkClick r:id="rId3"/>
                </a:rPr>
                <a:t>https://twitter.com/bilgicm</a:t>
              </a:r>
              <a:endParaRPr kumimoji="0" lang="en-US" sz="1500" dirty="0"/>
            </a:p>
          </p:txBody>
        </p:sp>
        <p:pic>
          <p:nvPicPr>
            <p:cNvPr id="6" name="Picture 5" descr="File:Twitter bird logo 2012.svg - Wikipedia, the free encyclopedia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21012" y="5187464"/>
              <a:ext cx="274320" cy="223007"/>
            </a:xfrm>
            <a:prstGeom prst="rect">
              <a:avLst/>
            </a:prstGeom>
          </p:spPr>
        </p:pic>
        <p:pic>
          <p:nvPicPr>
            <p:cNvPr id="48" name="Picture 47" descr="Original file ‎ (SVG file, nominally 512 × 512 pixels, file size: 2 ...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4642" y="4861560"/>
              <a:ext cx="274320" cy="2743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99583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BB2532"/>
          </a:solidFill>
          <a:ln>
            <a:noFill/>
          </a:ln>
          <a:effectLst>
            <a:innerShdw blurRad="215900" dist="76200" dir="54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447800"/>
            <a:ext cx="6858000" cy="1676400"/>
          </a:xfrm>
        </p:spPr>
        <p:txBody>
          <a:bodyPr anchor="b" anchorCtr="0"/>
          <a:lstStyle>
            <a:lvl1pPr algn="l">
              <a:defRPr lang="en-US" sz="40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31242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95395"/>
            <a:ext cx="82296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CS 583 – Probabilistic Graphical Models – Illinois Institute of Technology</a:t>
            </a:r>
          </a:p>
        </p:txBody>
      </p:sp>
    </p:spTree>
    <p:extLst>
      <p:ext uri="{BB962C8B-B14F-4D97-AF65-F5344CB8AC3E}">
        <p14:creationId xmlns:p14="http://schemas.microsoft.com/office/powerpoint/2010/main" val="1139223791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 noProof="1"/>
              <a:t>Click to edit Master title style</a:t>
            </a:r>
            <a:endParaRPr lang="en-US" dirty="0"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  <a:lvl2pPr>
              <a:defRPr>
                <a:latin typeface="Century Schoolbook" panose="02040604050505020304" pitchFamily="18" charset="0"/>
              </a:defRPr>
            </a:lvl2pPr>
            <a:lvl3pPr>
              <a:defRPr>
                <a:latin typeface="Century Schoolbook" panose="02040604050505020304" pitchFamily="18" charset="0"/>
              </a:defRPr>
            </a:lvl3pPr>
            <a:lvl4pPr>
              <a:defRPr>
                <a:latin typeface="Century Schoolbook" panose="02040604050505020304" pitchFamily="18" charset="0"/>
              </a:defRPr>
            </a:lvl4pPr>
            <a:lvl5pPr>
              <a:defRPr>
                <a:latin typeface="Century Schoolbook" panose="02040604050505020304" pitchFamily="18" charset="0"/>
              </a:defRPr>
            </a:lvl5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US" dirty="0"/>
          </a:p>
        </p:txBody>
      </p:sp>
      <p:sp>
        <p:nvSpPr>
          <p:cNvPr id="27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553200"/>
            <a:ext cx="8305800" cy="304800"/>
          </a:xfrm>
        </p:spPr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8E0AE3E9-A355-5335-5ADE-DF4C572E53E7}"/>
              </a:ext>
            </a:extLst>
          </p:cNvPr>
          <p:cNvSpPr txBox="1">
            <a:spLocks/>
          </p:cNvSpPr>
          <p:nvPr userDrawn="1"/>
        </p:nvSpPr>
        <p:spPr>
          <a:xfrm>
            <a:off x="0" y="1045708"/>
            <a:ext cx="457200" cy="394136"/>
          </a:xfrm>
          <a:prstGeom prst="rect">
            <a:avLst/>
          </a:prstGeom>
          <a:solidFill>
            <a:srgbClr val="BB2532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pPr algn="ctr"/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15E3385-A1AD-0B74-D325-1D5264799D95}"/>
              </a:ext>
            </a:extLst>
          </p:cNvPr>
          <p:cNvSpPr/>
          <p:nvPr userDrawn="1"/>
        </p:nvSpPr>
        <p:spPr>
          <a:xfrm>
            <a:off x="457200" y="1234971"/>
            <a:ext cx="8686800" cy="45719"/>
          </a:xfrm>
          <a:prstGeom prst="rect">
            <a:avLst/>
          </a:prstGeom>
          <a:solidFill>
            <a:srgbClr val="BB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823334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676400"/>
            <a:ext cx="3657600" cy="4495800"/>
          </a:xfrm>
        </p:spPr>
        <p:txBody>
          <a:bodyPr>
            <a:normAutofit/>
          </a:bodyPr>
          <a:lstStyle>
            <a:lvl1pPr>
              <a:defRPr sz="2400">
                <a:latin typeface="Century Schoolbook" panose="02040604050505020304" pitchFamily="18" charset="0"/>
              </a:defRPr>
            </a:lvl1pPr>
            <a:lvl2pPr>
              <a:defRPr sz="2000">
                <a:latin typeface="Century Schoolbook" panose="02040604050505020304" pitchFamily="18" charset="0"/>
              </a:defRPr>
            </a:lvl2pPr>
            <a:lvl3pPr>
              <a:defRPr sz="1800">
                <a:latin typeface="Century Schoolbook" panose="02040604050505020304" pitchFamily="18" charset="0"/>
              </a:defRPr>
            </a:lvl3pPr>
            <a:lvl4pPr>
              <a:defRPr sz="1600">
                <a:latin typeface="Century Schoolbook" panose="02040604050505020304" pitchFamily="18" charset="0"/>
              </a:defRPr>
            </a:lvl4pPr>
            <a:lvl5pPr>
              <a:defRPr sz="1600">
                <a:latin typeface="Century Schoolbook" panose="020406040505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657600" cy="4495800"/>
          </a:xfrm>
        </p:spPr>
        <p:txBody>
          <a:bodyPr>
            <a:normAutofit/>
          </a:bodyPr>
          <a:lstStyle>
            <a:lvl1pPr>
              <a:defRPr sz="2400">
                <a:latin typeface="Century Schoolbook" panose="02040604050505020304" pitchFamily="18" charset="0"/>
              </a:defRPr>
            </a:lvl1pPr>
            <a:lvl2pPr>
              <a:defRPr sz="2000">
                <a:latin typeface="Century Schoolbook" panose="02040604050505020304" pitchFamily="18" charset="0"/>
              </a:defRPr>
            </a:lvl2pPr>
            <a:lvl3pPr>
              <a:defRPr sz="1800">
                <a:latin typeface="Century Schoolbook" panose="02040604050505020304" pitchFamily="18" charset="0"/>
              </a:defRPr>
            </a:lvl3pPr>
            <a:lvl4pPr>
              <a:defRPr sz="1600">
                <a:latin typeface="Century Schoolbook" panose="02040604050505020304" pitchFamily="18" charset="0"/>
              </a:defRPr>
            </a:lvl4pPr>
            <a:lvl5pPr>
              <a:defRPr sz="1600">
                <a:latin typeface="Century Schoolbook" panose="020406040505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546818"/>
            <a:ext cx="8610600" cy="304800"/>
          </a:xfrm>
        </p:spPr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728BBBD1-7CC2-82BB-3975-41FEEDB72ABE}"/>
              </a:ext>
            </a:extLst>
          </p:cNvPr>
          <p:cNvSpPr txBox="1">
            <a:spLocks/>
          </p:cNvSpPr>
          <p:nvPr userDrawn="1"/>
        </p:nvSpPr>
        <p:spPr>
          <a:xfrm>
            <a:off x="0" y="1045708"/>
            <a:ext cx="457200" cy="394136"/>
          </a:xfrm>
          <a:prstGeom prst="rect">
            <a:avLst/>
          </a:prstGeom>
          <a:solidFill>
            <a:srgbClr val="BB2532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pPr algn="ctr"/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8274C5-39AD-7ABB-3B1B-950D0C736A0E}"/>
              </a:ext>
            </a:extLst>
          </p:cNvPr>
          <p:cNvSpPr/>
          <p:nvPr userDrawn="1"/>
        </p:nvSpPr>
        <p:spPr>
          <a:xfrm>
            <a:off x="457200" y="1234971"/>
            <a:ext cx="8686800" cy="45719"/>
          </a:xfrm>
          <a:prstGeom prst="rect">
            <a:avLst/>
          </a:prstGeom>
          <a:solidFill>
            <a:srgbClr val="BB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56720600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496736"/>
            <a:ext cx="3657600" cy="639763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  <a:latin typeface="Century Schoolbook" panose="020406040505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2000" y="2216400"/>
            <a:ext cx="3657600" cy="3955800"/>
          </a:xfrm>
        </p:spPr>
        <p:txBody>
          <a:bodyPr anchor="t" anchorCtr="0">
            <a:normAutofit/>
          </a:bodyPr>
          <a:lstStyle>
            <a:lvl1pPr>
              <a:defRPr sz="2000">
                <a:latin typeface="Century Schoolbook" panose="02040604050505020304" pitchFamily="18" charset="0"/>
              </a:defRPr>
            </a:lvl1pPr>
            <a:lvl2pPr>
              <a:defRPr sz="1800">
                <a:latin typeface="Century Schoolbook" panose="02040604050505020304" pitchFamily="18" charset="0"/>
              </a:defRPr>
            </a:lvl2pPr>
            <a:lvl3pPr>
              <a:defRPr sz="1600">
                <a:latin typeface="Century Schoolbook" panose="02040604050505020304" pitchFamily="18" charset="0"/>
              </a:defRPr>
            </a:lvl3pPr>
            <a:lvl4pPr>
              <a:defRPr sz="1400">
                <a:latin typeface="Century Schoolbook" panose="02040604050505020304" pitchFamily="18" charset="0"/>
              </a:defRPr>
            </a:lvl4pPr>
            <a:lvl5pPr>
              <a:defRPr sz="1400">
                <a:latin typeface="Century Schoolbook" panose="02040604050505020304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496736"/>
            <a:ext cx="3657600" cy="639763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  <a:latin typeface="Century Schoolbook" panose="020406040505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2216400"/>
            <a:ext cx="3657600" cy="3955800"/>
          </a:xfrm>
        </p:spPr>
        <p:txBody>
          <a:bodyPr anchor="t" anchorCtr="0">
            <a:normAutofit/>
          </a:bodyPr>
          <a:lstStyle>
            <a:lvl1pPr>
              <a:defRPr sz="2000">
                <a:latin typeface="Century Schoolbook" panose="02040604050505020304" pitchFamily="18" charset="0"/>
              </a:defRPr>
            </a:lvl1pPr>
            <a:lvl2pPr>
              <a:defRPr sz="1800">
                <a:latin typeface="Century Schoolbook" panose="02040604050505020304" pitchFamily="18" charset="0"/>
              </a:defRPr>
            </a:lvl2pPr>
            <a:lvl3pPr>
              <a:defRPr sz="1600">
                <a:latin typeface="Century Schoolbook" panose="02040604050505020304" pitchFamily="18" charset="0"/>
              </a:defRPr>
            </a:lvl3pPr>
            <a:lvl4pPr>
              <a:defRPr sz="1400">
                <a:latin typeface="Century Schoolbook" panose="02040604050505020304" pitchFamily="18" charset="0"/>
              </a:defRPr>
            </a:lvl4pPr>
            <a:lvl5pPr>
              <a:defRPr sz="1400">
                <a:latin typeface="Century Schoolbook" panose="02040604050505020304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556878"/>
            <a:ext cx="8001000" cy="304800"/>
          </a:xfrm>
        </p:spPr>
        <p:txBody>
          <a:bodyPr/>
          <a:lstStyle/>
          <a:p>
            <a:r>
              <a:rPr lang="en-US" dirty="0"/>
              <a:t>CS 583 – Probabilistic Graphical Models – Illinois Institute of Technology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AD192A73-8FDC-EC67-0DBC-414E871498B2}"/>
              </a:ext>
            </a:extLst>
          </p:cNvPr>
          <p:cNvSpPr txBox="1">
            <a:spLocks/>
          </p:cNvSpPr>
          <p:nvPr userDrawn="1"/>
        </p:nvSpPr>
        <p:spPr>
          <a:xfrm>
            <a:off x="0" y="1045708"/>
            <a:ext cx="457200" cy="394136"/>
          </a:xfrm>
          <a:prstGeom prst="rect">
            <a:avLst/>
          </a:prstGeom>
          <a:solidFill>
            <a:srgbClr val="BB2532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pPr algn="ctr"/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D4BC1A-7470-A9DC-8B46-39B4FAFE298C}"/>
              </a:ext>
            </a:extLst>
          </p:cNvPr>
          <p:cNvSpPr/>
          <p:nvPr userDrawn="1"/>
        </p:nvSpPr>
        <p:spPr>
          <a:xfrm>
            <a:off x="457200" y="1234971"/>
            <a:ext cx="8686800" cy="45719"/>
          </a:xfrm>
          <a:prstGeom prst="rect">
            <a:avLst/>
          </a:prstGeom>
          <a:solidFill>
            <a:srgbClr val="BB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290063764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90DE4A-4A2B-7E41-9240-E192ACF86237}"/>
              </a:ext>
            </a:extLst>
          </p:cNvPr>
          <p:cNvSpPr txBox="1"/>
          <p:nvPr/>
        </p:nvSpPr>
        <p:spPr>
          <a:xfrm>
            <a:off x="7420303" y="6663559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endParaRPr lang="en-US" sz="1600" dirty="0" err="1"/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6082058C-2544-FF22-F562-101D985F882C}"/>
              </a:ext>
            </a:extLst>
          </p:cNvPr>
          <p:cNvSpPr txBox="1">
            <a:spLocks/>
          </p:cNvSpPr>
          <p:nvPr userDrawn="1"/>
        </p:nvSpPr>
        <p:spPr>
          <a:xfrm>
            <a:off x="0" y="1045708"/>
            <a:ext cx="457200" cy="394136"/>
          </a:xfrm>
          <a:prstGeom prst="rect">
            <a:avLst/>
          </a:prstGeom>
          <a:solidFill>
            <a:srgbClr val="BB2532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pPr algn="ctr"/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5E5FB2-D10F-3E3A-5001-0399FB2FB0FF}"/>
              </a:ext>
            </a:extLst>
          </p:cNvPr>
          <p:cNvSpPr/>
          <p:nvPr userDrawn="1"/>
        </p:nvSpPr>
        <p:spPr>
          <a:xfrm>
            <a:off x="457200" y="1234971"/>
            <a:ext cx="8686800" cy="45719"/>
          </a:xfrm>
          <a:prstGeom prst="rect">
            <a:avLst/>
          </a:prstGeom>
          <a:solidFill>
            <a:srgbClr val="BB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096050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400800"/>
            <a:ext cx="5105400" cy="304800"/>
          </a:xfrm>
        </p:spPr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8FC541-F19D-B24A-84B8-8E68C037DBB8}"/>
              </a:ext>
            </a:extLst>
          </p:cNvPr>
          <p:cNvSpPr txBox="1"/>
          <p:nvPr/>
        </p:nvSpPr>
        <p:spPr>
          <a:xfrm>
            <a:off x="7273159" y="6642538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endParaRPr lang="en-US" sz="1600" dirty="0" err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6FAB7B-20C5-4B4A-87BB-EC6CBA807625}"/>
              </a:ext>
            </a:extLst>
          </p:cNvPr>
          <p:cNvSpPr txBox="1"/>
          <p:nvPr/>
        </p:nvSpPr>
        <p:spPr>
          <a:xfrm>
            <a:off x="6789683" y="6537434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endParaRPr lang="en-US" sz="1600" dirty="0" err="1"/>
          </a:p>
        </p:txBody>
      </p:sp>
    </p:spTree>
    <p:extLst>
      <p:ext uri="{BB962C8B-B14F-4D97-AF65-F5344CB8AC3E}">
        <p14:creationId xmlns:p14="http://schemas.microsoft.com/office/powerpoint/2010/main" val="2038642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305800" cy="1066800"/>
          </a:xfrm>
        </p:spPr>
        <p:txBody>
          <a:bodyPr anchor="b">
            <a:normAutofit/>
          </a:bodyPr>
          <a:lstStyle>
            <a:lvl1pPr algn="l">
              <a:defRPr sz="3200" b="1">
                <a:latin typeface="Century Schoolbook" panose="020406040505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2782" y="1524004"/>
            <a:ext cx="5294018" cy="4648199"/>
          </a:xfrm>
        </p:spPr>
        <p:txBody>
          <a:bodyPr/>
          <a:lstStyle>
            <a:lvl1pPr>
              <a:defRPr sz="2400">
                <a:latin typeface="Century Schoolbook" panose="02040604050505020304" pitchFamily="18" charset="0"/>
              </a:defRPr>
            </a:lvl1pPr>
            <a:lvl2pPr>
              <a:defRPr sz="2200">
                <a:latin typeface="Century Schoolbook" panose="02040604050505020304" pitchFamily="18" charset="0"/>
              </a:defRPr>
            </a:lvl2pPr>
            <a:lvl3pPr>
              <a:defRPr sz="2000">
                <a:latin typeface="Century Schoolbook" panose="02040604050505020304" pitchFamily="18" charset="0"/>
              </a:defRPr>
            </a:lvl3pPr>
            <a:lvl4pPr>
              <a:defRPr sz="1800">
                <a:latin typeface="Century Schoolbook" panose="02040604050505020304" pitchFamily="18" charset="0"/>
              </a:defRPr>
            </a:lvl4pPr>
            <a:lvl5pPr>
              <a:defRPr sz="1800">
                <a:latin typeface="Century Schoolbook" panose="02040604050505020304" pitchFamily="18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3922" y="1524000"/>
            <a:ext cx="2673657" cy="46482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  <a:latin typeface="Century Schoolbook" panose="02040604050505020304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359110" y="3581401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400800"/>
            <a:ext cx="5105400" cy="304800"/>
          </a:xfrm>
        </p:spPr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BA3369B2-4D1C-F856-6C63-B342212B2B42}"/>
              </a:ext>
            </a:extLst>
          </p:cNvPr>
          <p:cNvSpPr txBox="1">
            <a:spLocks/>
          </p:cNvSpPr>
          <p:nvPr userDrawn="1"/>
        </p:nvSpPr>
        <p:spPr>
          <a:xfrm>
            <a:off x="0" y="1045708"/>
            <a:ext cx="457200" cy="394136"/>
          </a:xfrm>
          <a:prstGeom prst="rect">
            <a:avLst/>
          </a:prstGeom>
          <a:solidFill>
            <a:srgbClr val="BB2532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pPr algn="ctr"/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D3E39F-EA8B-D61A-A2EC-FAC5D7092555}"/>
              </a:ext>
            </a:extLst>
          </p:cNvPr>
          <p:cNvSpPr/>
          <p:nvPr userDrawn="1"/>
        </p:nvSpPr>
        <p:spPr>
          <a:xfrm>
            <a:off x="457200" y="1234971"/>
            <a:ext cx="8686800" cy="45719"/>
          </a:xfrm>
          <a:prstGeom prst="rect">
            <a:avLst/>
          </a:prstGeom>
          <a:solidFill>
            <a:srgbClr val="BB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932424256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457200" y="1524000"/>
            <a:ext cx="5867400" cy="4648200"/>
          </a:xfrm>
        </p:spPr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553200" y="1524000"/>
            <a:ext cx="2133600" cy="4648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>
                <a:latin typeface="Century Schoolbook" panose="02040604050505020304" pitchFamily="18" charset="0"/>
              </a:defRPr>
            </a:lvl1pPr>
            <a:lvl2pPr>
              <a:defRPr sz="1800">
                <a:latin typeface="Century Schoolbook" panose="02040604050505020304" pitchFamily="18" charset="0"/>
              </a:defRPr>
            </a:lvl2pPr>
            <a:lvl3pPr>
              <a:defRPr sz="1600">
                <a:latin typeface="Century Schoolbook" panose="02040604050505020304" pitchFamily="18" charset="0"/>
              </a:defRPr>
            </a:lvl3pPr>
            <a:lvl4pPr>
              <a:defRPr sz="1400">
                <a:latin typeface="Century Schoolbook" panose="02040604050505020304" pitchFamily="18" charset="0"/>
              </a:defRPr>
            </a:lvl4pPr>
            <a:lvl5pPr>
              <a:defRPr sz="1400">
                <a:latin typeface="Century Schoolbook" panose="020406040505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0A94FA9-C696-AACD-3CE6-798F30A0A19C}"/>
              </a:ext>
            </a:extLst>
          </p:cNvPr>
          <p:cNvSpPr txBox="1">
            <a:spLocks/>
          </p:cNvSpPr>
          <p:nvPr userDrawn="1"/>
        </p:nvSpPr>
        <p:spPr>
          <a:xfrm>
            <a:off x="0" y="1045708"/>
            <a:ext cx="457200" cy="394136"/>
          </a:xfrm>
          <a:prstGeom prst="rect">
            <a:avLst/>
          </a:prstGeom>
          <a:solidFill>
            <a:srgbClr val="812E29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pPr algn="ctr"/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FFC210-5E7F-9652-70DB-4F50EC6B7B24}"/>
              </a:ext>
            </a:extLst>
          </p:cNvPr>
          <p:cNvSpPr/>
          <p:nvPr userDrawn="1"/>
        </p:nvSpPr>
        <p:spPr>
          <a:xfrm>
            <a:off x="457200" y="1234971"/>
            <a:ext cx="8686800" cy="45719"/>
          </a:xfrm>
          <a:prstGeom prst="rect">
            <a:avLst/>
          </a:prstGeom>
          <a:solidFill>
            <a:srgbClr val="812E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549576316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2902"/>
            <a:ext cx="8229600" cy="8001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24000"/>
            <a:ext cx="8229600" cy="46482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00800"/>
            <a:ext cx="51054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tx2"/>
                </a:solidFill>
              </a:defRPr>
            </a:lvl1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896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tx1">
              <a:lumMod val="85000"/>
              <a:lumOff val="15000"/>
            </a:schemeClr>
          </a:solidFill>
          <a:latin typeface="Century Schoolbook" panose="02040604050505020304" pitchFamily="18" charset="0"/>
          <a:ea typeface="Verdana" pitchFamily="34" charset="0"/>
          <a:cs typeface="Verdana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lnSpc>
          <a:spcPct val="95000"/>
        </a:lnSpc>
        <a:spcBef>
          <a:spcPts val="1200"/>
        </a:spcBef>
        <a:buClr>
          <a:schemeClr val="bg2"/>
        </a:buClr>
        <a:buFont typeface="Arial" pitchFamily="34" charset="0"/>
        <a:buChar char="•"/>
        <a:defRPr sz="2400" kern="1200">
          <a:solidFill>
            <a:schemeClr val="tx1"/>
          </a:solidFill>
          <a:latin typeface="Century Schoolbook" panose="02040604050505020304" pitchFamily="18" charset="0"/>
          <a:ea typeface="Verdana" pitchFamily="34" charset="0"/>
          <a:cs typeface="Verdana" pitchFamily="34" charset="0"/>
        </a:defRPr>
      </a:lvl1pPr>
      <a:lvl2pPr marL="594360" indent="-27432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Verdana" pitchFamily="34" charset="0"/>
        <a:buChar char="─"/>
        <a:defRPr sz="2000" kern="1200">
          <a:solidFill>
            <a:schemeClr val="tx1"/>
          </a:solidFill>
          <a:latin typeface="Century Schoolbook" panose="02040604050505020304" pitchFamily="18" charset="0"/>
          <a:ea typeface="Verdana" pitchFamily="34" charset="0"/>
          <a:cs typeface="Verdana" pitchFamily="34" charset="0"/>
        </a:defRPr>
      </a:lvl2pPr>
      <a:lvl3pPr marL="868680" indent="-22860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Wingdings" pitchFamily="2" charset="2"/>
        <a:buChar char="§"/>
        <a:defRPr sz="1800" kern="1200">
          <a:solidFill>
            <a:schemeClr val="tx1"/>
          </a:solidFill>
          <a:latin typeface="Century Schoolbook" panose="02040604050505020304" pitchFamily="18" charset="0"/>
          <a:ea typeface="Verdana" pitchFamily="34" charset="0"/>
          <a:cs typeface="Verdana" pitchFamily="34" charset="0"/>
        </a:defRPr>
      </a:lvl3pPr>
      <a:lvl4pPr marL="1143000" indent="-22860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Courier New" pitchFamily="49" charset="0"/>
        <a:buChar char="o"/>
        <a:defRPr sz="1600" kern="1200">
          <a:solidFill>
            <a:schemeClr val="tx1"/>
          </a:solidFill>
          <a:latin typeface="Century Schoolbook" panose="02040604050505020304" pitchFamily="18" charset="0"/>
          <a:ea typeface="Verdana" pitchFamily="34" charset="0"/>
          <a:cs typeface="Verdana" pitchFamily="34" charset="0"/>
        </a:defRPr>
      </a:lvl4pPr>
      <a:lvl5pPr marL="1371600" indent="-22860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Century Schoolbook" panose="02040604050505020304" pitchFamily="18" charset="0"/>
          <a:ea typeface="Verdana" pitchFamily="34" charset="0"/>
          <a:cs typeface="Verdana" pitchFamily="34" charset="0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hyperlink" Target="https://commons.wikimedia.org/w/index.php?curid=7616130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abs/1611.00740" TargetMode="Externa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aima.cs.berkeley.edu/figures.pdf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07CEA5F-F0EC-7810-6A4B-14FEE8E80E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2286000"/>
            <a:ext cx="6858000" cy="1524000"/>
          </a:xfrm>
        </p:spPr>
        <p:txBody>
          <a:bodyPr/>
          <a:lstStyle/>
          <a:p>
            <a:r>
              <a:rPr lang="en-US" dirty="0"/>
              <a:t>CS584 Machine Learning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subTitle" idx="1"/>
          </p:nvPr>
        </p:nvSpPr>
        <p:spPr>
          <a:xfrm>
            <a:off x="457200" y="4041648"/>
            <a:ext cx="6858000" cy="990600"/>
          </a:xfrm>
        </p:spPr>
        <p:txBody>
          <a:bodyPr anchor="t">
            <a:normAutofit/>
          </a:bodyPr>
          <a:lstStyle/>
          <a:p>
            <a:pPr lvl="0">
              <a:defRPr/>
            </a:pPr>
            <a:r>
              <a:rPr lang="en-US" dirty="0"/>
              <a:t>Lecture 14. Neural Networks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F210C2-B675-A3EF-DBD9-B92DEB6ED97C}"/>
              </a:ext>
            </a:extLst>
          </p:cNvPr>
          <p:cNvSpPr txBox="1"/>
          <p:nvPr/>
        </p:nvSpPr>
        <p:spPr>
          <a:xfrm>
            <a:off x="1860331" y="1355834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endParaRPr lang="en-US" sz="1600" dirty="0" err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B40473-F0D2-8394-62AA-3CC1892125BC}"/>
              </a:ext>
            </a:extLst>
          </p:cNvPr>
          <p:cNvSpPr txBox="1"/>
          <p:nvPr/>
        </p:nvSpPr>
        <p:spPr>
          <a:xfrm>
            <a:off x="457200" y="5791200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600" b="1" dirty="0">
                <a:latin typeface="Century Schoolbook" panose="02040604050505020304" pitchFamily="18" charset="0"/>
              </a:rPr>
              <a:t>Oleksandr Narykov</a:t>
            </a:r>
          </a:p>
          <a:p>
            <a:r>
              <a:rPr lang="en-US" sz="1600" dirty="0" err="1">
                <a:latin typeface="Century Schoolbook" panose="02040604050505020304" pitchFamily="18" charset="0"/>
              </a:rPr>
              <a:t>onarykov@iit.edu</a:t>
            </a:r>
            <a:endParaRPr lang="en-US" sz="1600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688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50" dirty="0"/>
              <a:t>Assignment 1</a:t>
            </a:r>
            <a:endParaRPr cap="small" spc="150" dirty="0"/>
          </a:p>
        </p:txBody>
      </p:sp>
      <p:sp>
        <p:nvSpPr>
          <p:cNvPr id="3" name="object 3"/>
          <p:cNvSpPr txBox="1"/>
          <p:nvPr/>
        </p:nvSpPr>
        <p:spPr>
          <a:xfrm>
            <a:off x="8371078" y="5871768"/>
            <a:ext cx="1282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105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CB61BB9-CA54-2A4A-0D2B-C943110A1CF9}"/>
              </a:ext>
            </a:extLst>
          </p:cNvPr>
          <p:cNvGraphicFramePr>
            <a:graphicFrameLocks noGrp="1"/>
          </p:cNvGraphicFramePr>
          <p:nvPr/>
        </p:nvGraphicFramePr>
        <p:xfrm>
          <a:off x="762000" y="2237703"/>
          <a:ext cx="1016000" cy="112204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62683921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75291195"/>
                    </a:ext>
                  </a:extLst>
                </a:gridCol>
              </a:tblGrid>
              <a:tr h="22796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X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Y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60022116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-1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5065173"/>
                  </a:ext>
                </a:extLst>
              </a:tr>
              <a:tr h="22796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84112366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08352020"/>
                  </a:ext>
                </a:extLst>
              </a:tr>
              <a:tr h="22796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2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5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3715617"/>
                  </a:ext>
                </a:extLst>
              </a:tr>
            </a:tbl>
          </a:graphicData>
        </a:graphic>
      </p:graphicFrame>
      <p:sp>
        <p:nvSpPr>
          <p:cNvPr id="8" name="Rectangle 1">
            <a:extLst>
              <a:ext uri="{FF2B5EF4-FFF2-40B4-BE49-F238E27FC236}">
                <a16:creationId xmlns:a16="http://schemas.microsoft.com/office/drawing/2014/main" id="{876A078D-D294-F53B-DED7-5098E0285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940" y="1534342"/>
            <a:ext cx="338849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Q3.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Estimate bias and variance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19FF5F1-A0DE-956A-2573-9AC3CEDE0C99}"/>
                  </a:ext>
                </a:extLst>
              </p:cNvPr>
              <p:cNvSpPr txBox="1"/>
              <p:nvPr/>
            </p:nvSpPr>
            <p:spPr>
              <a:xfrm>
                <a:off x="1604488" y="2084503"/>
                <a:ext cx="4572000" cy="17921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28600" marR="0" algn="just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kern="1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𝑋</m:t>
                      </m:r>
                      <m:r>
                        <a:rPr lang="en-US" sz="1800" i="1" kern="1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800" i="1" kern="1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800" i="1" kern="1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−1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800" i="1" kern="1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800" i="1" kern="1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28600" marR="0" algn="just">
                  <a:spcBef>
                    <a:spcPts val="0"/>
                  </a:spcBef>
                  <a:spcAft>
                    <a:spcPts val="0"/>
                  </a:spcAft>
                </a:pPr>
                <a:endParaRPr lang="en-US" sz="1800" i="1" kern="100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28600" marR="0" algn="just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𝑤</m:t>
                      </m:r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𝑌</m:t>
                      </m:r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  <m:r>
                                  <a:rPr lang="en-US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.9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1.7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19FF5F1-A0DE-956A-2573-9AC3CEDE0C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4488" y="2084503"/>
                <a:ext cx="4572000" cy="1792157"/>
              </a:xfrm>
              <a:prstGeom prst="rect">
                <a:avLst/>
              </a:prstGeom>
              <a:blipFill>
                <a:blip r:embed="rId2"/>
                <a:stretch>
                  <a:fillRect b="-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C7FFBF4-0360-0F1D-27BB-6E4411CB2957}"/>
                  </a:ext>
                </a:extLst>
              </p:cNvPr>
              <p:cNvSpPr txBox="1"/>
              <p:nvPr/>
            </p:nvSpPr>
            <p:spPr>
              <a:xfrm>
                <a:off x="3799078" y="4573590"/>
                <a:ext cx="4572000" cy="8485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kern="10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𝐵𝑖𝑎𝑠</m:t>
                      </m:r>
                      <m:r>
                        <a:rPr lang="en-US" sz="1800" b="0" i="1" kern="10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kern="10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800" b="0" i="1" kern="10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kern="10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800" b="0" i="1" kern="10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kern="10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1800" b="0" i="1" kern="10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800" b="0" i="1" kern="10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sz="1800" b="0" i="1" kern="100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en-US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b="0" i="1" kern="10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b="0" i="1" kern="10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</m:d>
                            </m:e>
                          </m:d>
                          <m:r>
                            <a:rPr lang="en-US" sz="1800" b="0" i="1" kern="10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C7FFBF4-0360-0F1D-27BB-6E4411CB29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9078" y="4573590"/>
                <a:ext cx="4572000" cy="848566"/>
              </a:xfrm>
              <a:prstGeom prst="rect">
                <a:avLst/>
              </a:prstGeom>
              <a:blipFill>
                <a:blip r:embed="rId3"/>
                <a:stretch>
                  <a:fillRect t="-101493" b="-1552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17">
            <a:extLst>
              <a:ext uri="{FF2B5EF4-FFF2-40B4-BE49-F238E27FC236}">
                <a16:creationId xmlns:a16="http://schemas.microsoft.com/office/drawing/2014/main" id="{F4F4868D-CAD0-04DC-533B-8AA1C1E23D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4329679"/>
            <a:ext cx="2595087" cy="196117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4B354A5-FE26-67B0-5A33-861F2EC7954A}"/>
                  </a:ext>
                </a:extLst>
              </p:cNvPr>
              <p:cNvSpPr txBox="1"/>
              <p:nvPr/>
            </p:nvSpPr>
            <p:spPr>
              <a:xfrm>
                <a:off x="5105400" y="2162950"/>
                <a:ext cx="2957322" cy="10541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800" b="0" i="1" kern="10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i="1" kern="1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sz="1800" b="0" i="1" kern="10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800" b="0" i="1" kern="10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𝑋𝑤</m:t>
                      </m:r>
                      <m:r>
                        <a:rPr lang="en-US" sz="1800" b="0" i="1" kern="10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0" i="1" kern="10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b="0" i="1" kern="100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800" b="0" i="1" kern="100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800" b="0" i="1" kern="100" smtClean="0"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sz="1800" b="0" i="1" kern="100" smtClean="0"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.2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800" b="0" i="1" kern="100" smtClean="0"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1.9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800" b="0" i="1" kern="100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800" b="0" i="1" kern="100" smtClean="0"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sz="1800" b="0" i="1" kern="100" smtClean="0"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.6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800" b="0" i="1" kern="100" smtClean="0"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5.3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4B354A5-FE26-67B0-5A33-861F2EC795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2162950"/>
                <a:ext cx="2957322" cy="1054199"/>
              </a:xfrm>
              <a:prstGeom prst="rect">
                <a:avLst/>
              </a:prstGeom>
              <a:blipFill>
                <a:blip r:embed="rId5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0628A79-9FE6-28E2-3367-4592538B1CDA}"/>
                  </a:ext>
                </a:extLst>
              </p:cNvPr>
              <p:cNvSpPr txBox="1"/>
              <p:nvPr/>
            </p:nvSpPr>
            <p:spPr>
              <a:xfrm>
                <a:off x="4423889" y="3955509"/>
                <a:ext cx="4572000" cy="6109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kern="10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kern="10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en-US" b="0" i="1" kern="10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kern="10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0" i="1" kern="10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kern="10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b="0" i="1" kern="10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kern="10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0.2+1.9+3.6+5.3</m:t>
                          </m:r>
                        </m:e>
                      </m:d>
                      <m:r>
                        <a:rPr lang="en-US" b="0" i="1" kern="10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=2.75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0628A79-9FE6-28E2-3367-4592538B1C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3889" y="3955509"/>
                <a:ext cx="4572000" cy="610936"/>
              </a:xfrm>
              <a:prstGeom prst="rect">
                <a:avLst/>
              </a:prstGeom>
              <a:blipFill>
                <a:blip r:embed="rId6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C7C0F85-EAB6-9955-9844-9825181E5510}"/>
                  </a:ext>
                </a:extLst>
              </p:cNvPr>
              <p:cNvSpPr txBox="1"/>
              <p:nvPr/>
            </p:nvSpPr>
            <p:spPr>
              <a:xfrm>
                <a:off x="3927348" y="5488484"/>
                <a:ext cx="4572000" cy="8485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kern="10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𝑉𝑎𝑟</m:t>
                      </m:r>
                      <m:r>
                        <a:rPr lang="en-US" sz="1800" b="0" i="1" kern="10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kern="10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800" b="0" i="1" kern="10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kern="10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800" b="0" i="1" kern="10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kern="10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1800" b="0" i="1" kern="10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800" b="0" i="1" kern="10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1800" b="0" i="1" kern="100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  <m:r>
                                    <a:rPr lang="en-US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 kern="1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 kern="1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1800" b="0" i="1" kern="100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800" b="0" i="1" kern="10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=3.6125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C7C0F85-EAB6-9955-9844-9825181E55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7348" y="5488484"/>
                <a:ext cx="4572000" cy="848566"/>
              </a:xfrm>
              <a:prstGeom prst="rect">
                <a:avLst/>
              </a:prstGeom>
              <a:blipFill>
                <a:blip r:embed="rId7"/>
                <a:stretch>
                  <a:fillRect t="-100000" b="-151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3551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150" dirty="0"/>
              <a:t>Neuron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71078" y="5871768"/>
            <a:ext cx="1282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105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88794" y="5772708"/>
            <a:ext cx="3893185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Times New Roman"/>
                <a:cs typeface="Times New Roman"/>
              </a:rPr>
              <a:t>By</a:t>
            </a:r>
            <a:r>
              <a:rPr sz="1100" spc="65" dirty="0">
                <a:latin typeface="Times New Roman"/>
                <a:cs typeface="Times New Roman"/>
              </a:rPr>
              <a:t> </a:t>
            </a:r>
            <a:r>
              <a:rPr sz="1100" spc="105" dirty="0">
                <a:latin typeface="Times New Roman"/>
                <a:cs typeface="Times New Roman"/>
              </a:rPr>
              <a:t>Quasar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90" dirty="0">
                <a:latin typeface="Times New Roman"/>
                <a:cs typeface="Times New Roman"/>
              </a:rPr>
              <a:t>Jarosz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spc="120" dirty="0">
                <a:latin typeface="Times New Roman"/>
                <a:cs typeface="Times New Roman"/>
              </a:rPr>
              <a:t>at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spc="75" dirty="0">
                <a:latin typeface="Times New Roman"/>
                <a:cs typeface="Times New Roman"/>
              </a:rPr>
              <a:t>English</a:t>
            </a:r>
            <a:r>
              <a:rPr sz="1100" spc="65" dirty="0">
                <a:latin typeface="Times New Roman"/>
                <a:cs typeface="Times New Roman"/>
              </a:rPr>
              <a:t> </a:t>
            </a:r>
            <a:r>
              <a:rPr sz="1100" spc="60" dirty="0">
                <a:latin typeface="Times New Roman"/>
                <a:cs typeface="Times New Roman"/>
              </a:rPr>
              <a:t>Wikipedia,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CC</a:t>
            </a:r>
            <a:r>
              <a:rPr sz="1100" spc="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BY-SA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3.0, </a:t>
            </a:r>
            <a:r>
              <a:rPr sz="1100" u="sng" spc="45" dirty="0">
                <a:solidFill>
                  <a:srgbClr val="D2601C"/>
                </a:solidFill>
                <a:uFill>
                  <a:solidFill>
                    <a:srgbClr val="D2601C"/>
                  </a:solidFill>
                </a:uFill>
                <a:latin typeface="Times New Roman"/>
                <a:cs typeface="Times New Roman"/>
                <a:hlinkClick r:id="rId2"/>
              </a:rPr>
              <a:t>https://commons.wikimedia.org/w/index.php?curid=7616130</a:t>
            </a:r>
            <a:endParaRPr sz="11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7200" y="1566672"/>
            <a:ext cx="7467600" cy="4072128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150" dirty="0"/>
              <a:t>Neuron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17116"/>
            <a:ext cx="7294880" cy="3775075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1180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6385" algn="l"/>
              </a:tabLst>
            </a:pPr>
            <a:r>
              <a:rPr sz="2000" spc="150" dirty="0">
                <a:latin typeface="Times New Roman"/>
                <a:cs typeface="Times New Roman"/>
              </a:rPr>
              <a:t>Neurons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145" dirty="0">
                <a:latin typeface="Times New Roman"/>
                <a:cs typeface="Times New Roman"/>
              </a:rPr>
              <a:t>can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spc="155" dirty="0">
                <a:latin typeface="Times New Roman"/>
                <a:cs typeface="Times New Roman"/>
              </a:rPr>
              <a:t>have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140" dirty="0">
                <a:latin typeface="Times New Roman"/>
                <a:cs typeface="Times New Roman"/>
              </a:rPr>
              <a:t>multiple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155" dirty="0">
                <a:latin typeface="Times New Roman"/>
                <a:cs typeface="Times New Roman"/>
              </a:rPr>
              <a:t>dendrites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190" dirty="0">
                <a:latin typeface="Times New Roman"/>
                <a:cs typeface="Times New Roman"/>
              </a:rPr>
              <a:t>and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spc="220" dirty="0">
                <a:latin typeface="Times New Roman"/>
                <a:cs typeface="Times New Roman"/>
              </a:rPr>
              <a:t>at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140" dirty="0">
                <a:latin typeface="Times New Roman"/>
                <a:cs typeface="Times New Roman"/>
              </a:rPr>
              <a:t>most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105" dirty="0">
                <a:latin typeface="Times New Roman"/>
                <a:cs typeface="Times New Roman"/>
              </a:rPr>
              <a:t>one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110" dirty="0">
                <a:latin typeface="Times New Roman"/>
                <a:cs typeface="Times New Roman"/>
              </a:rPr>
              <a:t>axon</a:t>
            </a:r>
            <a:endParaRPr sz="2000">
              <a:latin typeface="Times New Roman"/>
              <a:cs typeface="Times New Roman"/>
            </a:endParaRPr>
          </a:p>
          <a:p>
            <a:pPr marL="286385" marR="932815" indent="-274320">
              <a:lnSpc>
                <a:spcPct val="120000"/>
              </a:lnSpc>
              <a:spcBef>
                <a:spcPts val="600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6385" algn="l"/>
              </a:tabLst>
            </a:pPr>
            <a:r>
              <a:rPr sz="2000" spc="95" dirty="0">
                <a:latin typeface="Times New Roman"/>
                <a:cs typeface="Times New Roman"/>
              </a:rPr>
              <a:t>Typical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110" dirty="0">
                <a:latin typeface="Times New Roman"/>
                <a:cs typeface="Times New Roman"/>
              </a:rPr>
              <a:t>connections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185" dirty="0">
                <a:latin typeface="Times New Roman"/>
                <a:cs typeface="Times New Roman"/>
              </a:rPr>
              <a:t>are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105" dirty="0">
                <a:latin typeface="Times New Roman"/>
                <a:cs typeface="Times New Roman"/>
              </a:rPr>
              <a:t>from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215" dirty="0">
                <a:latin typeface="Times New Roman"/>
                <a:cs typeface="Times New Roman"/>
              </a:rPr>
              <a:t>an</a:t>
            </a:r>
            <a:r>
              <a:rPr sz="2000" spc="75" dirty="0">
                <a:latin typeface="Times New Roman"/>
                <a:cs typeface="Times New Roman"/>
              </a:rPr>
              <a:t> </a:t>
            </a:r>
            <a:r>
              <a:rPr sz="2000" spc="125" dirty="0">
                <a:latin typeface="Times New Roman"/>
                <a:cs typeface="Times New Roman"/>
              </a:rPr>
              <a:t>axon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220" dirty="0">
                <a:latin typeface="Times New Roman"/>
                <a:cs typeface="Times New Roman"/>
              </a:rPr>
              <a:t>a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160" dirty="0">
                <a:latin typeface="Times New Roman"/>
                <a:cs typeface="Times New Roman"/>
              </a:rPr>
              <a:t>neuron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80" dirty="0">
                <a:latin typeface="Times New Roman"/>
                <a:cs typeface="Times New Roman"/>
              </a:rPr>
              <a:t>to </a:t>
            </a:r>
            <a:r>
              <a:rPr sz="2000" spc="155" dirty="0">
                <a:latin typeface="Times New Roman"/>
                <a:cs typeface="Times New Roman"/>
              </a:rPr>
              <a:t>dendrites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155" dirty="0">
                <a:latin typeface="Times New Roman"/>
                <a:cs typeface="Times New Roman"/>
              </a:rPr>
              <a:t>other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145" dirty="0">
                <a:latin typeface="Times New Roman"/>
                <a:cs typeface="Times New Roman"/>
              </a:rPr>
              <a:t>neurons</a:t>
            </a:r>
            <a:endParaRPr sz="2000">
              <a:latin typeface="Times New Roman"/>
              <a:cs typeface="Times New Roman"/>
            </a:endParaRPr>
          </a:p>
          <a:p>
            <a:pPr marL="286385" marR="5080" indent="-274320">
              <a:lnSpc>
                <a:spcPct val="120000"/>
              </a:lnSpc>
              <a:spcBef>
                <a:spcPts val="600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6385" algn="l"/>
              </a:tabLst>
            </a:pPr>
            <a:r>
              <a:rPr sz="2000" spc="135" dirty="0">
                <a:latin typeface="Times New Roman"/>
                <a:cs typeface="Times New Roman"/>
              </a:rPr>
              <a:t>Synaptic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130" dirty="0">
                <a:latin typeface="Times New Roman"/>
                <a:cs typeface="Times New Roman"/>
              </a:rPr>
              <a:t>signals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185" dirty="0">
                <a:latin typeface="Times New Roman"/>
                <a:cs typeface="Times New Roman"/>
              </a:rPr>
              <a:t>are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100" dirty="0">
                <a:latin typeface="Times New Roman"/>
                <a:cs typeface="Times New Roman"/>
              </a:rPr>
              <a:t>received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165" dirty="0">
                <a:latin typeface="Times New Roman"/>
                <a:cs typeface="Times New Roman"/>
              </a:rPr>
              <a:t>through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155" dirty="0">
                <a:latin typeface="Times New Roman"/>
                <a:cs typeface="Times New Roman"/>
              </a:rPr>
              <a:t>dendrites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190" dirty="0">
                <a:latin typeface="Times New Roman"/>
                <a:cs typeface="Times New Roman"/>
              </a:rPr>
              <a:t>and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110" dirty="0">
                <a:latin typeface="Times New Roman"/>
                <a:cs typeface="Times New Roman"/>
              </a:rPr>
              <a:t>somas; </a:t>
            </a:r>
            <a:r>
              <a:rPr sz="2000" spc="130" dirty="0">
                <a:latin typeface="Times New Roman"/>
                <a:cs typeface="Times New Roman"/>
              </a:rPr>
              <a:t>signals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185" dirty="0">
                <a:latin typeface="Times New Roman"/>
                <a:cs typeface="Times New Roman"/>
              </a:rPr>
              <a:t>are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180" dirty="0">
                <a:latin typeface="Times New Roman"/>
                <a:cs typeface="Times New Roman"/>
              </a:rPr>
              <a:t>transmitted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165" dirty="0">
                <a:latin typeface="Times New Roman"/>
                <a:cs typeface="Times New Roman"/>
              </a:rPr>
              <a:t>through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120" dirty="0">
                <a:latin typeface="Times New Roman"/>
                <a:cs typeface="Times New Roman"/>
              </a:rPr>
              <a:t>axons</a:t>
            </a:r>
            <a:endParaRPr sz="200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1080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6385" algn="l"/>
              </a:tabLst>
            </a:pPr>
            <a:r>
              <a:rPr sz="2000" spc="130" dirty="0">
                <a:latin typeface="Times New Roman"/>
                <a:cs typeface="Times New Roman"/>
              </a:rPr>
              <a:t>Signals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145" dirty="0">
                <a:latin typeface="Times New Roman"/>
                <a:cs typeface="Times New Roman"/>
              </a:rPr>
              <a:t>can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spc="95" dirty="0">
                <a:latin typeface="Times New Roman"/>
                <a:cs typeface="Times New Roman"/>
              </a:rPr>
              <a:t>excite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110" dirty="0">
                <a:latin typeface="Times New Roman"/>
                <a:cs typeface="Times New Roman"/>
              </a:rPr>
              <a:t>or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140" dirty="0">
                <a:latin typeface="Times New Roman"/>
                <a:cs typeface="Times New Roman"/>
              </a:rPr>
              <a:t>inhibit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185" dirty="0">
                <a:latin typeface="Times New Roman"/>
                <a:cs typeface="Times New Roman"/>
              </a:rPr>
              <a:t>the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100" dirty="0">
                <a:latin typeface="Times New Roman"/>
                <a:cs typeface="Times New Roman"/>
              </a:rPr>
              <a:t>receiving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150" dirty="0">
                <a:latin typeface="Times New Roman"/>
                <a:cs typeface="Times New Roman"/>
              </a:rPr>
              <a:t>neuron</a:t>
            </a:r>
            <a:endParaRPr sz="200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1085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6385" algn="l"/>
              </a:tabLst>
            </a:pP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spc="165" dirty="0">
                <a:latin typeface="Times New Roman"/>
                <a:cs typeface="Times New Roman"/>
              </a:rPr>
              <a:t>neuron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110" dirty="0">
                <a:latin typeface="Times New Roman"/>
                <a:cs typeface="Times New Roman"/>
              </a:rPr>
              <a:t>fires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165" dirty="0">
                <a:latin typeface="Times New Roman"/>
                <a:cs typeface="Times New Roman"/>
              </a:rPr>
              <a:t>when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185" dirty="0">
                <a:latin typeface="Times New Roman"/>
                <a:cs typeface="Times New Roman"/>
              </a:rPr>
              <a:t>the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130" dirty="0">
                <a:latin typeface="Times New Roman"/>
                <a:cs typeface="Times New Roman"/>
              </a:rPr>
              <a:t>excitement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105" dirty="0">
                <a:latin typeface="Times New Roman"/>
                <a:cs typeface="Times New Roman"/>
              </a:rPr>
              <a:t>is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100" dirty="0">
                <a:latin typeface="Times New Roman"/>
                <a:cs typeface="Times New Roman"/>
              </a:rPr>
              <a:t>above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220" dirty="0">
                <a:latin typeface="Times New Roman"/>
                <a:cs typeface="Times New Roman"/>
              </a:rPr>
              <a:t>a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spc="140" dirty="0">
                <a:latin typeface="Times New Roman"/>
                <a:cs typeface="Times New Roman"/>
              </a:rPr>
              <a:t>threshold</a:t>
            </a:r>
            <a:endParaRPr sz="2000">
              <a:latin typeface="Times New Roman"/>
              <a:cs typeface="Times New Roman"/>
            </a:endParaRPr>
          </a:p>
          <a:p>
            <a:pPr marL="286385" marR="5080" indent="-274320">
              <a:lnSpc>
                <a:spcPct val="120000"/>
              </a:lnSpc>
              <a:spcBef>
                <a:spcPts val="600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6385" algn="l"/>
              </a:tabLst>
            </a:pPr>
            <a:r>
              <a:rPr sz="2000" spc="100" dirty="0">
                <a:latin typeface="Times New Roman"/>
                <a:cs typeface="Times New Roman"/>
              </a:rPr>
              <a:t>Note: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160" dirty="0">
                <a:latin typeface="Times New Roman"/>
                <a:cs typeface="Times New Roman"/>
              </a:rPr>
              <a:t>these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185" dirty="0">
                <a:latin typeface="Times New Roman"/>
                <a:cs typeface="Times New Roman"/>
              </a:rPr>
              <a:t>are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140" dirty="0">
                <a:latin typeface="Times New Roman"/>
                <a:cs typeface="Times New Roman"/>
              </a:rPr>
              <a:t>general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185" dirty="0">
                <a:latin typeface="Times New Roman"/>
                <a:cs typeface="Times New Roman"/>
              </a:rPr>
              <a:t>statements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190" dirty="0">
                <a:latin typeface="Times New Roman"/>
                <a:cs typeface="Times New Roman"/>
              </a:rPr>
              <a:t>and</a:t>
            </a:r>
            <a:r>
              <a:rPr sz="2000" spc="75" dirty="0">
                <a:latin typeface="Times New Roman"/>
                <a:cs typeface="Times New Roman"/>
              </a:rPr>
              <a:t> </a:t>
            </a:r>
            <a:r>
              <a:rPr sz="2000" spc="105" dirty="0">
                <a:latin typeface="Times New Roman"/>
                <a:cs typeface="Times New Roman"/>
              </a:rPr>
              <a:t>simplifications,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165" dirty="0">
                <a:latin typeface="Times New Roman"/>
                <a:cs typeface="Times New Roman"/>
              </a:rPr>
              <a:t>and </a:t>
            </a:r>
            <a:r>
              <a:rPr sz="2000" spc="175" dirty="0">
                <a:latin typeface="Times New Roman"/>
                <a:cs typeface="Times New Roman"/>
              </a:rPr>
              <a:t>there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185" dirty="0">
                <a:latin typeface="Times New Roman"/>
                <a:cs typeface="Times New Roman"/>
              </a:rPr>
              <a:t>are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170" dirty="0">
                <a:latin typeface="Times New Roman"/>
                <a:cs typeface="Times New Roman"/>
              </a:rPr>
              <a:t>many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80" dirty="0">
                <a:latin typeface="Times New Roman"/>
                <a:cs typeface="Times New Roman"/>
              </a:rPr>
              <a:t>exceptions!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71078" y="5871768"/>
            <a:ext cx="1282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105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120" dirty="0"/>
              <a:t>Artificial</a:t>
            </a:r>
            <a:r>
              <a:rPr cap="small" spc="275" dirty="0"/>
              <a:t> </a:t>
            </a:r>
            <a:r>
              <a:rPr cap="small" spc="155" dirty="0"/>
              <a:t>Neural</a:t>
            </a:r>
            <a:r>
              <a:rPr cap="small" spc="280" dirty="0"/>
              <a:t> </a:t>
            </a:r>
            <a:r>
              <a:rPr cap="small" spc="125" dirty="0"/>
              <a:t>Networks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53692"/>
            <a:ext cx="7963534" cy="455803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700"/>
              </a:spcBef>
              <a:buClr>
                <a:srgbClr val="FD8537"/>
              </a:buClr>
              <a:buSzPct val="67647"/>
              <a:buFont typeface="Wingdings"/>
              <a:buChar char=""/>
              <a:tabLst>
                <a:tab pos="286385" algn="l"/>
              </a:tabLst>
            </a:pPr>
            <a:r>
              <a:rPr sz="1700" spc="80" dirty="0">
                <a:latin typeface="Times New Roman"/>
                <a:cs typeface="Times New Roman"/>
              </a:rPr>
              <a:t>Artificial</a:t>
            </a:r>
            <a:r>
              <a:rPr sz="1700" spc="35" dirty="0">
                <a:latin typeface="Times New Roman"/>
                <a:cs typeface="Times New Roman"/>
              </a:rPr>
              <a:t> </a:t>
            </a:r>
            <a:r>
              <a:rPr sz="1700" spc="145" dirty="0">
                <a:latin typeface="Times New Roman"/>
                <a:cs typeface="Times New Roman"/>
              </a:rPr>
              <a:t>neural</a:t>
            </a:r>
            <a:r>
              <a:rPr sz="1700" spc="45" dirty="0">
                <a:latin typeface="Times New Roman"/>
                <a:cs typeface="Times New Roman"/>
              </a:rPr>
              <a:t> </a:t>
            </a:r>
            <a:r>
              <a:rPr sz="1700" spc="125" dirty="0">
                <a:latin typeface="Times New Roman"/>
                <a:cs typeface="Times New Roman"/>
              </a:rPr>
              <a:t>networks</a:t>
            </a:r>
            <a:r>
              <a:rPr sz="1700" spc="60" dirty="0">
                <a:latin typeface="Times New Roman"/>
                <a:cs typeface="Times New Roman"/>
              </a:rPr>
              <a:t> </a:t>
            </a:r>
            <a:r>
              <a:rPr sz="1700" spc="155" dirty="0">
                <a:latin typeface="Times New Roman"/>
                <a:cs typeface="Times New Roman"/>
              </a:rPr>
              <a:t>are</a:t>
            </a:r>
            <a:r>
              <a:rPr sz="1700" spc="45" dirty="0">
                <a:latin typeface="Times New Roman"/>
                <a:cs typeface="Times New Roman"/>
              </a:rPr>
              <a:t> </a:t>
            </a:r>
            <a:r>
              <a:rPr sz="1700" i="1" spc="110" dirty="0">
                <a:latin typeface="Times New Roman"/>
                <a:cs typeface="Times New Roman"/>
              </a:rPr>
              <a:t>inspired</a:t>
            </a:r>
            <a:r>
              <a:rPr sz="1700" i="1" spc="45" dirty="0">
                <a:latin typeface="Times New Roman"/>
                <a:cs typeface="Times New Roman"/>
              </a:rPr>
              <a:t> </a:t>
            </a:r>
            <a:r>
              <a:rPr sz="1700" spc="70" dirty="0">
                <a:latin typeface="Times New Roman"/>
                <a:cs typeface="Times New Roman"/>
              </a:rPr>
              <a:t>by</a:t>
            </a:r>
            <a:r>
              <a:rPr sz="1700" spc="35" dirty="0">
                <a:latin typeface="Times New Roman"/>
                <a:cs typeface="Times New Roman"/>
              </a:rPr>
              <a:t> </a:t>
            </a:r>
            <a:r>
              <a:rPr sz="1700" spc="130" dirty="0">
                <a:latin typeface="Times New Roman"/>
                <a:cs typeface="Times New Roman"/>
              </a:rPr>
              <a:t>real</a:t>
            </a:r>
            <a:r>
              <a:rPr sz="1700" spc="50" dirty="0">
                <a:latin typeface="Times New Roman"/>
                <a:cs typeface="Times New Roman"/>
              </a:rPr>
              <a:t> </a:t>
            </a:r>
            <a:r>
              <a:rPr sz="1700" spc="125" dirty="0">
                <a:latin typeface="Times New Roman"/>
                <a:cs typeface="Times New Roman"/>
              </a:rPr>
              <a:t>neurons</a:t>
            </a:r>
            <a:endParaRPr sz="1700">
              <a:latin typeface="Times New Roman"/>
              <a:cs typeface="Times New Roman"/>
            </a:endParaRPr>
          </a:p>
          <a:p>
            <a:pPr marL="286385" marR="760730" indent="-274320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7647"/>
              <a:buFont typeface="Wingdings"/>
              <a:buChar char=""/>
              <a:tabLst>
                <a:tab pos="286385" algn="l"/>
              </a:tabLst>
            </a:pPr>
            <a:r>
              <a:rPr sz="1700" spc="90" dirty="0">
                <a:latin typeface="Times New Roman"/>
                <a:cs typeface="Times New Roman"/>
              </a:rPr>
              <a:t>1943</a:t>
            </a:r>
            <a:r>
              <a:rPr sz="1700" spc="65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–</a:t>
            </a:r>
            <a:r>
              <a:rPr sz="1700" spc="70" dirty="0">
                <a:latin typeface="Times New Roman"/>
                <a:cs typeface="Times New Roman"/>
              </a:rPr>
              <a:t> </a:t>
            </a:r>
            <a:r>
              <a:rPr sz="1700" spc="114" dirty="0">
                <a:latin typeface="Times New Roman"/>
                <a:cs typeface="Times New Roman"/>
              </a:rPr>
              <a:t>One</a:t>
            </a:r>
            <a:r>
              <a:rPr sz="1700" spc="6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of</a:t>
            </a:r>
            <a:r>
              <a:rPr sz="1700" spc="55" dirty="0">
                <a:latin typeface="Times New Roman"/>
                <a:cs typeface="Times New Roman"/>
              </a:rPr>
              <a:t> </a:t>
            </a:r>
            <a:r>
              <a:rPr sz="1700" spc="155" dirty="0">
                <a:latin typeface="Times New Roman"/>
                <a:cs typeface="Times New Roman"/>
              </a:rPr>
              <a:t>the</a:t>
            </a:r>
            <a:r>
              <a:rPr sz="1700" spc="55" dirty="0">
                <a:latin typeface="Times New Roman"/>
                <a:cs typeface="Times New Roman"/>
              </a:rPr>
              <a:t> </a:t>
            </a:r>
            <a:r>
              <a:rPr sz="1700" spc="105" dirty="0">
                <a:latin typeface="Times New Roman"/>
                <a:cs typeface="Times New Roman"/>
              </a:rPr>
              <a:t>first</a:t>
            </a:r>
            <a:r>
              <a:rPr sz="1700" spc="40" dirty="0">
                <a:latin typeface="Times New Roman"/>
                <a:cs typeface="Times New Roman"/>
              </a:rPr>
              <a:t> </a:t>
            </a:r>
            <a:r>
              <a:rPr sz="1700" spc="145" dirty="0">
                <a:latin typeface="Times New Roman"/>
                <a:cs typeface="Times New Roman"/>
              </a:rPr>
              <a:t>neural</a:t>
            </a:r>
            <a:r>
              <a:rPr sz="1700" spc="45" dirty="0">
                <a:latin typeface="Times New Roman"/>
                <a:cs typeface="Times New Roman"/>
              </a:rPr>
              <a:t> </a:t>
            </a:r>
            <a:r>
              <a:rPr sz="1700" spc="114" dirty="0">
                <a:latin typeface="Times New Roman"/>
                <a:cs typeface="Times New Roman"/>
              </a:rPr>
              <a:t>computational</a:t>
            </a:r>
            <a:r>
              <a:rPr sz="1700" spc="35" dirty="0">
                <a:latin typeface="Times New Roman"/>
                <a:cs typeface="Times New Roman"/>
              </a:rPr>
              <a:t> </a:t>
            </a:r>
            <a:r>
              <a:rPr sz="1700" spc="95" dirty="0">
                <a:latin typeface="Times New Roman"/>
                <a:cs typeface="Times New Roman"/>
              </a:rPr>
              <a:t>models</a:t>
            </a:r>
            <a:r>
              <a:rPr sz="1700" spc="40" dirty="0">
                <a:latin typeface="Times New Roman"/>
                <a:cs typeface="Times New Roman"/>
              </a:rPr>
              <a:t> </a:t>
            </a:r>
            <a:r>
              <a:rPr sz="1700" spc="130" dirty="0">
                <a:latin typeface="Times New Roman"/>
                <a:cs typeface="Times New Roman"/>
              </a:rPr>
              <a:t>was</a:t>
            </a:r>
            <a:r>
              <a:rPr sz="1700" spc="70" dirty="0">
                <a:latin typeface="Times New Roman"/>
                <a:cs typeface="Times New Roman"/>
              </a:rPr>
              <a:t> </a:t>
            </a:r>
            <a:r>
              <a:rPr sz="1700" spc="95" dirty="0">
                <a:latin typeface="Times New Roman"/>
                <a:cs typeface="Times New Roman"/>
              </a:rPr>
              <a:t>proposed</a:t>
            </a:r>
            <a:r>
              <a:rPr sz="1700" spc="50" dirty="0">
                <a:latin typeface="Times New Roman"/>
                <a:cs typeface="Times New Roman"/>
              </a:rPr>
              <a:t> </a:t>
            </a:r>
            <a:r>
              <a:rPr sz="1700" spc="45" dirty="0">
                <a:latin typeface="Times New Roman"/>
                <a:cs typeface="Times New Roman"/>
              </a:rPr>
              <a:t>by </a:t>
            </a:r>
            <a:r>
              <a:rPr sz="1700" spc="70" dirty="0">
                <a:latin typeface="Times New Roman"/>
                <a:cs typeface="Times New Roman"/>
              </a:rPr>
              <a:t>McCulloch</a:t>
            </a:r>
            <a:r>
              <a:rPr sz="1700" spc="20" dirty="0">
                <a:latin typeface="Times New Roman"/>
                <a:cs typeface="Times New Roman"/>
              </a:rPr>
              <a:t> </a:t>
            </a:r>
            <a:r>
              <a:rPr sz="1700" spc="165" dirty="0">
                <a:latin typeface="Times New Roman"/>
                <a:cs typeface="Times New Roman"/>
              </a:rPr>
              <a:t>and</a:t>
            </a:r>
            <a:r>
              <a:rPr sz="1700" spc="60" dirty="0">
                <a:latin typeface="Times New Roman"/>
                <a:cs typeface="Times New Roman"/>
              </a:rPr>
              <a:t> </a:t>
            </a:r>
            <a:r>
              <a:rPr sz="1700" spc="140" dirty="0">
                <a:latin typeface="Times New Roman"/>
                <a:cs typeface="Times New Roman"/>
              </a:rPr>
              <a:t>Pitts</a:t>
            </a:r>
            <a:endParaRPr sz="170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7647"/>
              <a:buFont typeface="Wingdings"/>
              <a:buChar char=""/>
              <a:tabLst>
                <a:tab pos="286385" algn="l"/>
              </a:tabLst>
            </a:pPr>
            <a:r>
              <a:rPr sz="1700" spc="90" dirty="0">
                <a:latin typeface="Times New Roman"/>
                <a:cs typeface="Times New Roman"/>
              </a:rPr>
              <a:t>1958</a:t>
            </a:r>
            <a:r>
              <a:rPr sz="1700" spc="6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–</a:t>
            </a:r>
            <a:r>
              <a:rPr sz="1700" spc="60" dirty="0">
                <a:latin typeface="Times New Roman"/>
                <a:cs typeface="Times New Roman"/>
              </a:rPr>
              <a:t> </a:t>
            </a:r>
            <a:r>
              <a:rPr sz="1700" spc="120" dirty="0">
                <a:latin typeface="Times New Roman"/>
                <a:cs typeface="Times New Roman"/>
              </a:rPr>
              <a:t>Rosenblatt</a:t>
            </a:r>
            <a:r>
              <a:rPr sz="1700" spc="30" dirty="0">
                <a:latin typeface="Times New Roman"/>
                <a:cs typeface="Times New Roman"/>
              </a:rPr>
              <a:t> </a:t>
            </a:r>
            <a:r>
              <a:rPr sz="1700" spc="95" dirty="0">
                <a:latin typeface="Times New Roman"/>
                <a:cs typeface="Times New Roman"/>
              </a:rPr>
              <a:t>proposed</a:t>
            </a:r>
            <a:r>
              <a:rPr sz="1700" spc="40" dirty="0">
                <a:latin typeface="Times New Roman"/>
                <a:cs typeface="Times New Roman"/>
              </a:rPr>
              <a:t> </a:t>
            </a:r>
            <a:r>
              <a:rPr sz="1700" spc="100" dirty="0">
                <a:latin typeface="Times New Roman"/>
                <a:cs typeface="Times New Roman"/>
              </a:rPr>
              <a:t>perceptron</a:t>
            </a:r>
            <a:endParaRPr sz="170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7647"/>
              <a:buFont typeface="Wingdings"/>
              <a:buChar char=""/>
              <a:tabLst>
                <a:tab pos="286385" algn="l"/>
              </a:tabLst>
            </a:pPr>
            <a:r>
              <a:rPr sz="1700" spc="90" dirty="0">
                <a:latin typeface="Times New Roman"/>
                <a:cs typeface="Times New Roman"/>
              </a:rPr>
              <a:t>1969</a:t>
            </a:r>
            <a:r>
              <a:rPr sz="1700" spc="6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–</a:t>
            </a:r>
            <a:r>
              <a:rPr sz="1700" spc="6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</a:t>
            </a:r>
            <a:r>
              <a:rPr sz="1700" spc="50" dirty="0">
                <a:latin typeface="Times New Roman"/>
                <a:cs typeface="Times New Roman"/>
              </a:rPr>
              <a:t> </a:t>
            </a:r>
            <a:r>
              <a:rPr sz="1700" spc="140" dirty="0">
                <a:latin typeface="Times New Roman"/>
                <a:cs typeface="Times New Roman"/>
              </a:rPr>
              <a:t>paper</a:t>
            </a:r>
            <a:r>
              <a:rPr sz="1700" spc="25" dirty="0">
                <a:latin typeface="Times New Roman"/>
                <a:cs typeface="Times New Roman"/>
              </a:rPr>
              <a:t> </a:t>
            </a:r>
            <a:r>
              <a:rPr sz="1700" spc="70" dirty="0">
                <a:latin typeface="Times New Roman"/>
                <a:cs typeface="Times New Roman"/>
              </a:rPr>
              <a:t>by</a:t>
            </a:r>
            <a:r>
              <a:rPr sz="1700" spc="50" dirty="0">
                <a:latin typeface="Times New Roman"/>
                <a:cs typeface="Times New Roman"/>
              </a:rPr>
              <a:t> </a:t>
            </a:r>
            <a:r>
              <a:rPr sz="1700" spc="114" dirty="0">
                <a:latin typeface="Times New Roman"/>
                <a:cs typeface="Times New Roman"/>
              </a:rPr>
              <a:t>Minsky</a:t>
            </a:r>
            <a:r>
              <a:rPr sz="1700" spc="35" dirty="0">
                <a:latin typeface="Times New Roman"/>
                <a:cs typeface="Times New Roman"/>
              </a:rPr>
              <a:t> </a:t>
            </a:r>
            <a:r>
              <a:rPr sz="1700" spc="160" dirty="0">
                <a:latin typeface="Times New Roman"/>
                <a:cs typeface="Times New Roman"/>
              </a:rPr>
              <a:t>and</a:t>
            </a:r>
            <a:r>
              <a:rPr sz="1700" spc="75" dirty="0">
                <a:latin typeface="Times New Roman"/>
                <a:cs typeface="Times New Roman"/>
              </a:rPr>
              <a:t> </a:t>
            </a:r>
            <a:r>
              <a:rPr sz="1700" spc="160" dirty="0">
                <a:latin typeface="Times New Roman"/>
                <a:cs typeface="Times New Roman"/>
              </a:rPr>
              <a:t>Papert</a:t>
            </a:r>
            <a:r>
              <a:rPr sz="1700" spc="35" dirty="0">
                <a:latin typeface="Times New Roman"/>
                <a:cs typeface="Times New Roman"/>
              </a:rPr>
              <a:t> </a:t>
            </a:r>
            <a:r>
              <a:rPr sz="1700" spc="125" dirty="0">
                <a:latin typeface="Times New Roman"/>
                <a:cs typeface="Times New Roman"/>
              </a:rPr>
              <a:t>almost</a:t>
            </a:r>
            <a:r>
              <a:rPr sz="1700" spc="45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killed</a:t>
            </a:r>
            <a:r>
              <a:rPr sz="1700" spc="55" dirty="0">
                <a:latin typeface="Times New Roman"/>
                <a:cs typeface="Times New Roman"/>
              </a:rPr>
              <a:t> </a:t>
            </a:r>
            <a:r>
              <a:rPr sz="1700" spc="155" dirty="0">
                <a:latin typeface="Times New Roman"/>
                <a:cs typeface="Times New Roman"/>
              </a:rPr>
              <a:t>the</a:t>
            </a:r>
            <a:r>
              <a:rPr sz="1700" spc="55" dirty="0">
                <a:latin typeface="Times New Roman"/>
                <a:cs typeface="Times New Roman"/>
              </a:rPr>
              <a:t> </a:t>
            </a:r>
            <a:r>
              <a:rPr sz="1700" spc="135" dirty="0">
                <a:latin typeface="Times New Roman"/>
                <a:cs typeface="Times New Roman"/>
              </a:rPr>
              <a:t>entire</a:t>
            </a:r>
            <a:r>
              <a:rPr sz="1700" spc="40" dirty="0">
                <a:latin typeface="Times New Roman"/>
                <a:cs typeface="Times New Roman"/>
              </a:rPr>
              <a:t> field</a:t>
            </a:r>
            <a:endParaRPr sz="170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370"/>
              </a:spcBef>
              <a:buClr>
                <a:srgbClr val="FD8537"/>
              </a:buClr>
              <a:buSzPct val="80000"/>
              <a:buFont typeface="Wingdings 2"/>
              <a:buChar char=""/>
              <a:tabLst>
                <a:tab pos="652780" algn="l"/>
              </a:tabLst>
            </a:pPr>
            <a:r>
              <a:rPr sz="1500" spc="100" dirty="0">
                <a:latin typeface="Times New Roman"/>
                <a:cs typeface="Times New Roman"/>
              </a:rPr>
              <a:t>Perceptrons</a:t>
            </a:r>
            <a:r>
              <a:rPr sz="1500" spc="65" dirty="0">
                <a:latin typeface="Times New Roman"/>
                <a:cs typeface="Times New Roman"/>
              </a:rPr>
              <a:t> </a:t>
            </a:r>
            <a:r>
              <a:rPr sz="1500" spc="130" dirty="0">
                <a:latin typeface="Times New Roman"/>
                <a:cs typeface="Times New Roman"/>
              </a:rPr>
              <a:t>are</a:t>
            </a:r>
            <a:r>
              <a:rPr sz="1500" spc="6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incapable</a:t>
            </a:r>
            <a:r>
              <a:rPr sz="1500" spc="6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of</a:t>
            </a:r>
            <a:r>
              <a:rPr sz="1500" spc="60" dirty="0">
                <a:latin typeface="Times New Roman"/>
                <a:cs typeface="Times New Roman"/>
              </a:rPr>
              <a:t> </a:t>
            </a:r>
            <a:r>
              <a:rPr sz="1500" spc="110" dirty="0">
                <a:latin typeface="Times New Roman"/>
                <a:cs typeface="Times New Roman"/>
              </a:rPr>
              <a:t>representing</a:t>
            </a:r>
            <a:r>
              <a:rPr sz="1500" spc="55" dirty="0">
                <a:latin typeface="Times New Roman"/>
                <a:cs typeface="Times New Roman"/>
              </a:rPr>
              <a:t> </a:t>
            </a:r>
            <a:r>
              <a:rPr sz="1500" spc="-25" dirty="0">
                <a:latin typeface="Times New Roman"/>
                <a:cs typeface="Times New Roman"/>
              </a:rPr>
              <a:t>XOR</a:t>
            </a:r>
            <a:endParaRPr sz="150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359"/>
              </a:spcBef>
              <a:buClr>
                <a:srgbClr val="FD8537"/>
              </a:buClr>
              <a:buSzPct val="80000"/>
              <a:buFont typeface="Wingdings 2"/>
              <a:buChar char=""/>
              <a:tabLst>
                <a:tab pos="652780" algn="l"/>
              </a:tabLst>
            </a:pPr>
            <a:r>
              <a:rPr sz="1500" spc="105" dirty="0">
                <a:latin typeface="Times New Roman"/>
                <a:cs typeface="Times New Roman"/>
              </a:rPr>
              <a:t>Computational</a:t>
            </a:r>
            <a:r>
              <a:rPr sz="1500" spc="55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resources</a:t>
            </a:r>
            <a:r>
              <a:rPr sz="1500" spc="50" dirty="0">
                <a:latin typeface="Times New Roman"/>
                <a:cs typeface="Times New Roman"/>
              </a:rPr>
              <a:t> </a:t>
            </a:r>
            <a:r>
              <a:rPr sz="1500" spc="130" dirty="0">
                <a:latin typeface="Times New Roman"/>
                <a:cs typeface="Times New Roman"/>
              </a:rPr>
              <a:t>are</a:t>
            </a:r>
            <a:r>
              <a:rPr sz="1500" spc="55" dirty="0">
                <a:latin typeface="Times New Roman"/>
                <a:cs typeface="Times New Roman"/>
              </a:rPr>
              <a:t> too </a:t>
            </a:r>
            <a:r>
              <a:rPr sz="1500" spc="100" dirty="0">
                <a:latin typeface="Times New Roman"/>
                <a:cs typeface="Times New Roman"/>
              </a:rPr>
              <a:t>great</a:t>
            </a:r>
            <a:endParaRPr sz="150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590"/>
              </a:spcBef>
              <a:buClr>
                <a:srgbClr val="FD8537"/>
              </a:buClr>
              <a:buSzPct val="67647"/>
              <a:buFont typeface="Wingdings"/>
              <a:buChar char=""/>
              <a:tabLst>
                <a:tab pos="286385" algn="l"/>
              </a:tabLst>
            </a:pPr>
            <a:r>
              <a:rPr sz="1700" spc="90" dirty="0">
                <a:latin typeface="Times New Roman"/>
                <a:cs typeface="Times New Roman"/>
              </a:rPr>
              <a:t>1975</a:t>
            </a:r>
            <a:r>
              <a:rPr sz="1700" spc="7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–</a:t>
            </a:r>
            <a:r>
              <a:rPr sz="1700" spc="75" dirty="0">
                <a:latin typeface="Times New Roman"/>
                <a:cs typeface="Times New Roman"/>
              </a:rPr>
              <a:t> </a:t>
            </a:r>
            <a:r>
              <a:rPr sz="1700" spc="110" dirty="0">
                <a:latin typeface="Times New Roman"/>
                <a:cs typeface="Times New Roman"/>
              </a:rPr>
              <a:t>Backpropagation</a:t>
            </a:r>
            <a:r>
              <a:rPr sz="1700" spc="20" dirty="0">
                <a:latin typeface="Times New Roman"/>
                <a:cs typeface="Times New Roman"/>
              </a:rPr>
              <a:t> </a:t>
            </a:r>
            <a:r>
              <a:rPr sz="1700" spc="120" dirty="0">
                <a:latin typeface="Times New Roman"/>
                <a:cs typeface="Times New Roman"/>
              </a:rPr>
              <a:t>algorithm</a:t>
            </a:r>
            <a:r>
              <a:rPr sz="1700" spc="55" dirty="0">
                <a:latin typeface="Times New Roman"/>
                <a:cs typeface="Times New Roman"/>
              </a:rPr>
              <a:t> </a:t>
            </a:r>
            <a:r>
              <a:rPr sz="1700" spc="114" dirty="0">
                <a:latin typeface="Times New Roman"/>
                <a:cs typeface="Times New Roman"/>
              </a:rPr>
              <a:t>renewed</a:t>
            </a:r>
            <a:r>
              <a:rPr sz="1700" spc="35" dirty="0">
                <a:latin typeface="Times New Roman"/>
                <a:cs typeface="Times New Roman"/>
              </a:rPr>
              <a:t> </a:t>
            </a:r>
            <a:r>
              <a:rPr sz="1700" spc="135" dirty="0">
                <a:latin typeface="Times New Roman"/>
                <a:cs typeface="Times New Roman"/>
              </a:rPr>
              <a:t>interest</a:t>
            </a:r>
            <a:r>
              <a:rPr sz="1700" spc="45" dirty="0">
                <a:latin typeface="Times New Roman"/>
                <a:cs typeface="Times New Roman"/>
              </a:rPr>
              <a:t> </a:t>
            </a:r>
            <a:r>
              <a:rPr sz="1700" spc="125" dirty="0">
                <a:latin typeface="Times New Roman"/>
                <a:cs typeface="Times New Roman"/>
              </a:rPr>
              <a:t>in</a:t>
            </a:r>
            <a:r>
              <a:rPr sz="1700" spc="60" dirty="0">
                <a:latin typeface="Times New Roman"/>
                <a:cs typeface="Times New Roman"/>
              </a:rPr>
              <a:t> </a:t>
            </a:r>
            <a:r>
              <a:rPr sz="1700" spc="135" dirty="0">
                <a:latin typeface="Times New Roman"/>
                <a:cs typeface="Times New Roman"/>
              </a:rPr>
              <a:t>neural</a:t>
            </a:r>
            <a:endParaRPr sz="1700">
              <a:latin typeface="Times New Roman"/>
              <a:cs typeface="Times New Roman"/>
            </a:endParaRPr>
          </a:p>
          <a:p>
            <a:pPr marL="286385">
              <a:lnSpc>
                <a:spcPct val="100000"/>
              </a:lnSpc>
            </a:pPr>
            <a:r>
              <a:rPr sz="1700" spc="114" dirty="0">
                <a:latin typeface="Times New Roman"/>
                <a:cs typeface="Times New Roman"/>
              </a:rPr>
              <a:t>networks</a:t>
            </a:r>
            <a:endParaRPr sz="170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605"/>
              </a:spcBef>
              <a:buClr>
                <a:srgbClr val="FD8537"/>
              </a:buClr>
              <a:buSzPct val="67647"/>
              <a:buFont typeface="Wingdings"/>
              <a:buChar char=""/>
              <a:tabLst>
                <a:tab pos="286385" algn="l"/>
              </a:tabLst>
            </a:pPr>
            <a:r>
              <a:rPr sz="1700" spc="95" dirty="0">
                <a:latin typeface="Times New Roman"/>
                <a:cs typeface="Times New Roman"/>
              </a:rPr>
              <a:t>1980s</a:t>
            </a:r>
            <a:r>
              <a:rPr sz="1700" spc="75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–</a:t>
            </a:r>
            <a:r>
              <a:rPr sz="1700" spc="70" dirty="0">
                <a:latin typeface="Times New Roman"/>
                <a:cs typeface="Times New Roman"/>
              </a:rPr>
              <a:t> </a:t>
            </a:r>
            <a:r>
              <a:rPr sz="1700" spc="120" dirty="0">
                <a:latin typeface="Times New Roman"/>
                <a:cs typeface="Times New Roman"/>
              </a:rPr>
              <a:t>parallel</a:t>
            </a:r>
            <a:r>
              <a:rPr sz="1700" spc="45" dirty="0">
                <a:latin typeface="Times New Roman"/>
                <a:cs typeface="Times New Roman"/>
              </a:rPr>
              <a:t> </a:t>
            </a:r>
            <a:r>
              <a:rPr sz="1700" spc="125" dirty="0">
                <a:latin typeface="Times New Roman"/>
                <a:cs typeface="Times New Roman"/>
              </a:rPr>
              <a:t>architectures</a:t>
            </a:r>
            <a:r>
              <a:rPr sz="1700" spc="35" dirty="0">
                <a:latin typeface="Times New Roman"/>
                <a:cs typeface="Times New Roman"/>
              </a:rPr>
              <a:t> </a:t>
            </a:r>
            <a:r>
              <a:rPr sz="1700" spc="110" dirty="0">
                <a:latin typeface="Times New Roman"/>
                <a:cs typeface="Times New Roman"/>
              </a:rPr>
              <a:t>were</a:t>
            </a:r>
            <a:r>
              <a:rPr sz="1700" spc="55" dirty="0">
                <a:latin typeface="Times New Roman"/>
                <a:cs typeface="Times New Roman"/>
              </a:rPr>
              <a:t> </a:t>
            </a:r>
            <a:r>
              <a:rPr sz="1700" spc="114" dirty="0">
                <a:latin typeface="Times New Roman"/>
                <a:cs typeface="Times New Roman"/>
              </a:rPr>
              <a:t>popular</a:t>
            </a:r>
            <a:endParaRPr sz="1700">
              <a:latin typeface="Times New Roman"/>
              <a:cs typeface="Times New Roman"/>
            </a:endParaRPr>
          </a:p>
          <a:p>
            <a:pPr marL="286385" marR="1456690" indent="-274320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7647"/>
              <a:buFont typeface="Wingdings"/>
              <a:buChar char=""/>
              <a:tabLst>
                <a:tab pos="286385" algn="l"/>
              </a:tabLst>
            </a:pPr>
            <a:r>
              <a:rPr sz="1700" spc="140" dirty="0">
                <a:latin typeface="Times New Roman"/>
                <a:cs typeface="Times New Roman"/>
              </a:rPr>
              <a:t>Late</a:t>
            </a:r>
            <a:r>
              <a:rPr sz="1700" spc="55" dirty="0">
                <a:latin typeface="Times New Roman"/>
                <a:cs typeface="Times New Roman"/>
              </a:rPr>
              <a:t> </a:t>
            </a:r>
            <a:r>
              <a:rPr sz="1700" spc="95" dirty="0">
                <a:latin typeface="Times New Roman"/>
                <a:cs typeface="Times New Roman"/>
              </a:rPr>
              <a:t>1990s</a:t>
            </a:r>
            <a:r>
              <a:rPr sz="1700" spc="55" dirty="0">
                <a:latin typeface="Times New Roman"/>
                <a:cs typeface="Times New Roman"/>
              </a:rPr>
              <a:t> </a:t>
            </a:r>
            <a:r>
              <a:rPr sz="1700" spc="160" dirty="0">
                <a:latin typeface="Times New Roman"/>
                <a:cs typeface="Times New Roman"/>
              </a:rPr>
              <a:t>and</a:t>
            </a:r>
            <a:r>
              <a:rPr sz="1700" spc="60" dirty="0">
                <a:latin typeface="Times New Roman"/>
                <a:cs typeface="Times New Roman"/>
              </a:rPr>
              <a:t> </a:t>
            </a:r>
            <a:r>
              <a:rPr sz="1700" spc="95" dirty="0">
                <a:latin typeface="Times New Roman"/>
                <a:cs typeface="Times New Roman"/>
              </a:rPr>
              <a:t>2000s</a:t>
            </a:r>
            <a:r>
              <a:rPr sz="1700" spc="7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–</a:t>
            </a:r>
            <a:r>
              <a:rPr sz="1700" spc="65" dirty="0">
                <a:latin typeface="Times New Roman"/>
                <a:cs typeface="Times New Roman"/>
              </a:rPr>
              <a:t> </a:t>
            </a:r>
            <a:r>
              <a:rPr sz="1700" spc="130" dirty="0">
                <a:latin typeface="Times New Roman"/>
                <a:cs typeface="Times New Roman"/>
              </a:rPr>
              <a:t>other</a:t>
            </a:r>
            <a:r>
              <a:rPr sz="1700" spc="40" dirty="0">
                <a:latin typeface="Times New Roman"/>
                <a:cs typeface="Times New Roman"/>
              </a:rPr>
              <a:t> </a:t>
            </a:r>
            <a:r>
              <a:rPr sz="1700" spc="110" dirty="0">
                <a:latin typeface="Times New Roman"/>
                <a:cs typeface="Times New Roman"/>
              </a:rPr>
              <a:t>methods,</a:t>
            </a:r>
            <a:r>
              <a:rPr sz="1700" spc="35" dirty="0">
                <a:latin typeface="Times New Roman"/>
                <a:cs typeface="Times New Roman"/>
              </a:rPr>
              <a:t> </a:t>
            </a:r>
            <a:r>
              <a:rPr sz="1700" spc="125" dirty="0">
                <a:latin typeface="Times New Roman"/>
                <a:cs typeface="Times New Roman"/>
              </a:rPr>
              <a:t>such</a:t>
            </a:r>
            <a:r>
              <a:rPr sz="1700" spc="40" dirty="0">
                <a:latin typeface="Times New Roman"/>
                <a:cs typeface="Times New Roman"/>
              </a:rPr>
              <a:t> </a:t>
            </a:r>
            <a:r>
              <a:rPr sz="1700" spc="155" dirty="0">
                <a:latin typeface="Times New Roman"/>
                <a:cs typeface="Times New Roman"/>
              </a:rPr>
              <a:t>as</a:t>
            </a:r>
            <a:r>
              <a:rPr sz="1700" spc="55" dirty="0">
                <a:latin typeface="Times New Roman"/>
                <a:cs typeface="Times New Roman"/>
              </a:rPr>
              <a:t> </a:t>
            </a:r>
            <a:r>
              <a:rPr sz="1700" spc="130" dirty="0">
                <a:latin typeface="Times New Roman"/>
                <a:cs typeface="Times New Roman"/>
              </a:rPr>
              <a:t>support</a:t>
            </a:r>
            <a:r>
              <a:rPr sz="1700" spc="25" dirty="0">
                <a:latin typeface="Times New Roman"/>
                <a:cs typeface="Times New Roman"/>
              </a:rPr>
              <a:t> </a:t>
            </a:r>
            <a:r>
              <a:rPr sz="1700" spc="70" dirty="0">
                <a:latin typeface="Times New Roman"/>
                <a:cs typeface="Times New Roman"/>
              </a:rPr>
              <a:t>vector </a:t>
            </a:r>
            <a:r>
              <a:rPr sz="1700" spc="114" dirty="0">
                <a:latin typeface="Times New Roman"/>
                <a:cs typeface="Times New Roman"/>
              </a:rPr>
              <a:t>machines,</a:t>
            </a:r>
            <a:r>
              <a:rPr sz="1700" spc="45" dirty="0">
                <a:latin typeface="Times New Roman"/>
                <a:cs typeface="Times New Roman"/>
              </a:rPr>
              <a:t> </a:t>
            </a:r>
            <a:r>
              <a:rPr sz="1700" spc="110" dirty="0">
                <a:latin typeface="Times New Roman"/>
                <a:cs typeface="Times New Roman"/>
              </a:rPr>
              <a:t>became</a:t>
            </a:r>
            <a:r>
              <a:rPr sz="1700" spc="60" dirty="0">
                <a:latin typeface="Times New Roman"/>
                <a:cs typeface="Times New Roman"/>
              </a:rPr>
              <a:t> </a:t>
            </a:r>
            <a:r>
              <a:rPr sz="1700" spc="110" dirty="0">
                <a:latin typeface="Times New Roman"/>
                <a:cs typeface="Times New Roman"/>
              </a:rPr>
              <a:t>more</a:t>
            </a:r>
            <a:r>
              <a:rPr sz="1700" spc="65" dirty="0">
                <a:latin typeface="Times New Roman"/>
                <a:cs typeface="Times New Roman"/>
              </a:rPr>
              <a:t> </a:t>
            </a:r>
            <a:r>
              <a:rPr sz="1700" spc="110" dirty="0">
                <a:latin typeface="Times New Roman"/>
                <a:cs typeface="Times New Roman"/>
              </a:rPr>
              <a:t>popular</a:t>
            </a:r>
            <a:endParaRPr sz="170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70588"/>
              <a:buFont typeface="Wingdings"/>
              <a:buChar char=""/>
              <a:tabLst>
                <a:tab pos="286385" algn="l"/>
              </a:tabLst>
            </a:pPr>
            <a:r>
              <a:rPr sz="1700" spc="95" dirty="0">
                <a:latin typeface="Times New Roman"/>
                <a:cs typeface="Times New Roman"/>
              </a:rPr>
              <a:t>2010s</a:t>
            </a:r>
            <a:r>
              <a:rPr sz="1700" spc="6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–</a:t>
            </a:r>
            <a:r>
              <a:rPr sz="1700" spc="60" dirty="0">
                <a:latin typeface="Times New Roman"/>
                <a:cs typeface="Times New Roman"/>
              </a:rPr>
              <a:t> </a:t>
            </a:r>
            <a:r>
              <a:rPr sz="1700" spc="145" dirty="0">
                <a:latin typeface="Times New Roman"/>
                <a:cs typeface="Times New Roman"/>
              </a:rPr>
              <a:t>neural</a:t>
            </a:r>
            <a:r>
              <a:rPr sz="1700" spc="30" dirty="0">
                <a:latin typeface="Times New Roman"/>
                <a:cs typeface="Times New Roman"/>
              </a:rPr>
              <a:t> </a:t>
            </a:r>
            <a:r>
              <a:rPr sz="1700" spc="125" dirty="0">
                <a:latin typeface="Times New Roman"/>
                <a:cs typeface="Times New Roman"/>
              </a:rPr>
              <a:t>networks</a:t>
            </a:r>
            <a:r>
              <a:rPr sz="1700" spc="5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of</a:t>
            </a:r>
            <a:r>
              <a:rPr sz="1700" spc="55" dirty="0">
                <a:latin typeface="Times New Roman"/>
                <a:cs typeface="Times New Roman"/>
              </a:rPr>
              <a:t> </a:t>
            </a:r>
            <a:r>
              <a:rPr sz="1700" spc="105" dirty="0">
                <a:latin typeface="Times New Roman"/>
                <a:cs typeface="Times New Roman"/>
              </a:rPr>
              <a:t>several</a:t>
            </a:r>
            <a:r>
              <a:rPr sz="1700" spc="40" dirty="0">
                <a:latin typeface="Times New Roman"/>
                <a:cs typeface="Times New Roman"/>
              </a:rPr>
              <a:t> </a:t>
            </a:r>
            <a:r>
              <a:rPr sz="1700" spc="130" dirty="0">
                <a:latin typeface="Times New Roman"/>
                <a:cs typeface="Times New Roman"/>
              </a:rPr>
              <a:t>hidden</a:t>
            </a:r>
            <a:r>
              <a:rPr sz="1700" spc="30" dirty="0">
                <a:latin typeface="Times New Roman"/>
                <a:cs typeface="Times New Roman"/>
              </a:rPr>
              <a:t> </a:t>
            </a:r>
            <a:r>
              <a:rPr sz="1700" spc="120" dirty="0">
                <a:latin typeface="Times New Roman"/>
                <a:cs typeface="Times New Roman"/>
              </a:rPr>
              <a:t>layers</a:t>
            </a:r>
            <a:r>
              <a:rPr sz="1700" spc="40" dirty="0">
                <a:latin typeface="Times New Roman"/>
                <a:cs typeface="Times New Roman"/>
              </a:rPr>
              <a:t> </a:t>
            </a:r>
            <a:r>
              <a:rPr sz="1700" spc="155" dirty="0">
                <a:latin typeface="Times New Roman"/>
                <a:cs typeface="Times New Roman"/>
              </a:rPr>
              <a:t>are</a:t>
            </a:r>
            <a:r>
              <a:rPr sz="1700" spc="45" dirty="0">
                <a:latin typeface="Times New Roman"/>
                <a:cs typeface="Times New Roman"/>
              </a:rPr>
              <a:t> </a:t>
            </a:r>
            <a:r>
              <a:rPr sz="1700" spc="110" dirty="0">
                <a:latin typeface="Times New Roman"/>
                <a:cs typeface="Times New Roman"/>
              </a:rPr>
              <a:t>back</a:t>
            </a:r>
            <a:r>
              <a:rPr sz="1700" spc="55" dirty="0">
                <a:latin typeface="Times New Roman"/>
                <a:cs typeface="Times New Roman"/>
              </a:rPr>
              <a:t> </a:t>
            </a:r>
            <a:r>
              <a:rPr sz="1700" spc="130" dirty="0">
                <a:latin typeface="Times New Roman"/>
                <a:cs typeface="Times New Roman"/>
              </a:rPr>
              <a:t>with</a:t>
            </a:r>
            <a:r>
              <a:rPr sz="1700" spc="50" dirty="0">
                <a:latin typeface="Times New Roman"/>
                <a:cs typeface="Times New Roman"/>
              </a:rPr>
              <a:t> </a:t>
            </a:r>
            <a:r>
              <a:rPr sz="1700" spc="130" dirty="0">
                <a:latin typeface="Times New Roman"/>
                <a:cs typeface="Times New Roman"/>
              </a:rPr>
              <a:t>the</a:t>
            </a:r>
            <a:endParaRPr sz="1700">
              <a:latin typeface="Times New Roman"/>
              <a:cs typeface="Times New Roman"/>
            </a:endParaRPr>
          </a:p>
          <a:p>
            <a:pPr marL="286385">
              <a:lnSpc>
                <a:spcPct val="100000"/>
              </a:lnSpc>
            </a:pPr>
            <a:r>
              <a:rPr sz="1700" spc="120" dirty="0">
                <a:latin typeface="Times New Roman"/>
                <a:cs typeface="Times New Roman"/>
              </a:rPr>
              <a:t>new</a:t>
            </a:r>
            <a:r>
              <a:rPr sz="1700" spc="50" dirty="0">
                <a:latin typeface="Times New Roman"/>
                <a:cs typeface="Times New Roman"/>
              </a:rPr>
              <a:t> </a:t>
            </a:r>
            <a:r>
              <a:rPr sz="1700" spc="165" dirty="0">
                <a:latin typeface="Times New Roman"/>
                <a:cs typeface="Times New Roman"/>
              </a:rPr>
              <a:t>name</a:t>
            </a:r>
            <a:r>
              <a:rPr sz="1700" spc="55" dirty="0">
                <a:latin typeface="Times New Roman"/>
                <a:cs typeface="Times New Roman"/>
              </a:rPr>
              <a:t> </a:t>
            </a:r>
            <a:r>
              <a:rPr sz="1700" spc="60" dirty="0">
                <a:latin typeface="Times New Roman"/>
                <a:cs typeface="Times New Roman"/>
              </a:rPr>
              <a:t>“deep</a:t>
            </a:r>
            <a:r>
              <a:rPr sz="1700" spc="45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learning”</a:t>
            </a:r>
            <a:endParaRPr sz="17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400"/>
              </a:spcBef>
            </a:pPr>
            <a:r>
              <a:rPr sz="1400" b="1" spc="105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816" y="228600"/>
            <a:ext cx="9096375" cy="6858761"/>
            <a:chOff x="47625" y="0"/>
            <a:chExt cx="9096375" cy="6858761"/>
          </a:xfrm>
        </p:grpSpPr>
        <p:sp>
          <p:nvSpPr>
            <p:cNvPr id="4" name="object 4"/>
            <p:cNvSpPr/>
            <p:nvPr/>
          </p:nvSpPr>
          <p:spPr>
            <a:xfrm>
              <a:off x="8763761" y="761"/>
              <a:ext cx="0" cy="6858000"/>
            </a:xfrm>
            <a:custGeom>
              <a:avLst/>
              <a:gdLst/>
              <a:ahLst/>
              <a:cxnLst/>
              <a:rect l="l" t="t" r="r" b="b"/>
              <a:pathLst>
                <a:path h="6858000">
                  <a:moveTo>
                    <a:pt x="0" y="0"/>
                  </a:moveTo>
                  <a:lnTo>
                    <a:pt x="0" y="6857999"/>
                  </a:lnTo>
                </a:path>
              </a:pathLst>
            </a:custGeom>
            <a:ln w="38100">
              <a:solidFill>
                <a:srgbClr val="FDC3A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7625" y="0"/>
              <a:ext cx="57150" cy="6858000"/>
            </a:xfrm>
            <a:custGeom>
              <a:avLst/>
              <a:gdLst/>
              <a:ahLst/>
              <a:cxnLst/>
              <a:rect l="l" t="t" r="r" b="b"/>
              <a:pathLst>
                <a:path w="57150" h="6858000">
                  <a:moveTo>
                    <a:pt x="1143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1430" y="6858000"/>
                  </a:lnTo>
                  <a:lnTo>
                    <a:pt x="11430" y="0"/>
                  </a:lnTo>
                  <a:close/>
                </a:path>
                <a:path w="57150" h="6858000">
                  <a:moveTo>
                    <a:pt x="57150" y="0"/>
                  </a:moveTo>
                  <a:lnTo>
                    <a:pt x="22860" y="0"/>
                  </a:lnTo>
                  <a:lnTo>
                    <a:pt x="22860" y="6858000"/>
                  </a:lnTo>
                  <a:lnTo>
                    <a:pt x="57150" y="685800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FDC3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839200" y="0"/>
              <a:ext cx="304800" cy="6858000"/>
            </a:xfrm>
            <a:custGeom>
              <a:avLst/>
              <a:gdLst/>
              <a:ahLst/>
              <a:cxnLst/>
              <a:rect l="l" t="t" r="r" b="b"/>
              <a:pathLst>
                <a:path w="304800" h="6858000">
                  <a:moveTo>
                    <a:pt x="3048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304800" y="68580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FDC3AD">
                <a:alpha val="8705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15400" y="0"/>
              <a:ext cx="0" cy="6858000"/>
            </a:xfrm>
            <a:custGeom>
              <a:avLst/>
              <a:gdLst/>
              <a:ahLst/>
              <a:cxnLst/>
              <a:rect l="l" t="t" r="r" b="b"/>
              <a:pathLst>
                <a:path h="6858000">
                  <a:moveTo>
                    <a:pt x="0" y="0"/>
                  </a:moveTo>
                  <a:lnTo>
                    <a:pt x="0" y="6857999"/>
                  </a:lnTo>
                </a:path>
              </a:pathLst>
            </a:custGeom>
            <a:ln w="9525">
              <a:solidFill>
                <a:srgbClr val="FD853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4000" y="1731263"/>
              <a:ext cx="5422391" cy="3777996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150" dirty="0"/>
              <a:t>Perceptron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371078" y="5871768"/>
            <a:ext cx="1282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105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712464" y="5952464"/>
            <a:ext cx="2636520" cy="423545"/>
          </a:xfrm>
          <a:custGeom>
            <a:avLst/>
            <a:gdLst/>
            <a:ahLst/>
            <a:cxnLst/>
            <a:rect l="l" t="t" r="r" b="b"/>
            <a:pathLst>
              <a:path w="2636520" h="423545">
                <a:moveTo>
                  <a:pt x="2501138" y="0"/>
                </a:moveTo>
                <a:lnTo>
                  <a:pt x="2495041" y="17183"/>
                </a:lnTo>
                <a:lnTo>
                  <a:pt x="2519541" y="27825"/>
                </a:lnTo>
                <a:lnTo>
                  <a:pt x="2540635" y="42551"/>
                </a:lnTo>
                <a:lnTo>
                  <a:pt x="2572512" y="84264"/>
                </a:lnTo>
                <a:lnTo>
                  <a:pt x="2591260" y="140558"/>
                </a:lnTo>
                <a:lnTo>
                  <a:pt x="2597531" y="209626"/>
                </a:lnTo>
                <a:lnTo>
                  <a:pt x="2595959" y="246973"/>
                </a:lnTo>
                <a:lnTo>
                  <a:pt x="2583386" y="311376"/>
                </a:lnTo>
                <a:lnTo>
                  <a:pt x="2558166" y="361674"/>
                </a:lnTo>
                <a:lnTo>
                  <a:pt x="2519824" y="395611"/>
                </a:lnTo>
                <a:lnTo>
                  <a:pt x="2495677" y="406298"/>
                </a:lnTo>
                <a:lnTo>
                  <a:pt x="2501138" y="423481"/>
                </a:lnTo>
                <a:lnTo>
                  <a:pt x="2558859" y="396390"/>
                </a:lnTo>
                <a:lnTo>
                  <a:pt x="2601341" y="349478"/>
                </a:lnTo>
                <a:lnTo>
                  <a:pt x="2627455" y="286669"/>
                </a:lnTo>
                <a:lnTo>
                  <a:pt x="2636139" y="211848"/>
                </a:lnTo>
                <a:lnTo>
                  <a:pt x="2633950" y="173029"/>
                </a:lnTo>
                <a:lnTo>
                  <a:pt x="2616475" y="104215"/>
                </a:lnTo>
                <a:lnTo>
                  <a:pt x="2581880" y="48191"/>
                </a:lnTo>
                <a:lnTo>
                  <a:pt x="2531830" y="11082"/>
                </a:lnTo>
                <a:lnTo>
                  <a:pt x="2501138" y="0"/>
                </a:lnTo>
                <a:close/>
              </a:path>
              <a:path w="2636520" h="423545">
                <a:moveTo>
                  <a:pt x="135000" y="0"/>
                </a:moveTo>
                <a:lnTo>
                  <a:pt x="77390" y="27146"/>
                </a:lnTo>
                <a:lnTo>
                  <a:pt x="34925" y="74218"/>
                </a:lnTo>
                <a:lnTo>
                  <a:pt x="8699" y="137152"/>
                </a:lnTo>
                <a:lnTo>
                  <a:pt x="0" y="211848"/>
                </a:lnTo>
                <a:lnTo>
                  <a:pt x="2168" y="250760"/>
                </a:lnTo>
                <a:lnTo>
                  <a:pt x="19556" y="319574"/>
                </a:lnTo>
                <a:lnTo>
                  <a:pt x="54133" y="375412"/>
                </a:lnTo>
                <a:lnTo>
                  <a:pt x="104235" y="412413"/>
                </a:lnTo>
                <a:lnTo>
                  <a:pt x="135000" y="423481"/>
                </a:lnTo>
                <a:lnTo>
                  <a:pt x="140335" y="406298"/>
                </a:lnTo>
                <a:lnTo>
                  <a:pt x="116242" y="395611"/>
                </a:lnTo>
                <a:lnTo>
                  <a:pt x="95424" y="380736"/>
                </a:lnTo>
                <a:lnTo>
                  <a:pt x="63753" y="338429"/>
                </a:lnTo>
                <a:lnTo>
                  <a:pt x="44894" y="280890"/>
                </a:lnTo>
                <a:lnTo>
                  <a:pt x="38608" y="209626"/>
                </a:lnTo>
                <a:lnTo>
                  <a:pt x="40179" y="173495"/>
                </a:lnTo>
                <a:lnTo>
                  <a:pt x="52752" y="110815"/>
                </a:lnTo>
                <a:lnTo>
                  <a:pt x="77946" y="61363"/>
                </a:lnTo>
                <a:lnTo>
                  <a:pt x="116617" y="27825"/>
                </a:lnTo>
                <a:lnTo>
                  <a:pt x="141097" y="17183"/>
                </a:lnTo>
                <a:lnTo>
                  <a:pt x="135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871217" y="5826658"/>
            <a:ext cx="43376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1991995" algn="l"/>
              </a:tabLst>
            </a:pPr>
            <a:r>
              <a:rPr sz="3600" spc="210" dirty="0">
                <a:latin typeface="STIXGeneral"/>
                <a:cs typeface="STIXGeneral"/>
              </a:rPr>
              <a:t>𝑦</a:t>
            </a:r>
            <a:r>
              <a:rPr sz="3600" spc="155" dirty="0">
                <a:latin typeface="STIXGeneral"/>
                <a:cs typeface="STIXGeneral"/>
              </a:rPr>
              <a:t> </a:t>
            </a:r>
            <a:r>
              <a:rPr sz="3600" spc="220" dirty="0">
                <a:latin typeface="STIXGeneral"/>
                <a:cs typeface="STIXGeneral"/>
              </a:rPr>
              <a:t>=</a:t>
            </a:r>
            <a:r>
              <a:rPr sz="3600" spc="100" dirty="0">
                <a:latin typeface="STIXGeneral"/>
                <a:cs typeface="STIXGeneral"/>
              </a:rPr>
              <a:t> </a:t>
            </a:r>
            <a:r>
              <a:rPr sz="3600" spc="165" dirty="0">
                <a:latin typeface="STIXGeneral"/>
                <a:cs typeface="STIXGeneral"/>
              </a:rPr>
              <a:t>𝑠𝑖𝑔𝑛</a:t>
            </a:r>
            <a:r>
              <a:rPr sz="3600" dirty="0">
                <a:latin typeface="STIXGeneral"/>
                <a:cs typeface="STIXGeneral"/>
              </a:rPr>
              <a:t>	𝑤</a:t>
            </a:r>
            <a:r>
              <a:rPr sz="3900" baseline="-16025" dirty="0">
                <a:latin typeface="STIXGeneral"/>
                <a:cs typeface="STIXGeneral"/>
              </a:rPr>
              <a:t>0</a:t>
            </a:r>
            <a:r>
              <a:rPr sz="3900" spc="397" baseline="-16025" dirty="0">
                <a:latin typeface="STIXGeneral"/>
                <a:cs typeface="STIXGeneral"/>
              </a:rPr>
              <a:t> </a:t>
            </a:r>
            <a:r>
              <a:rPr sz="3600" spc="220" dirty="0">
                <a:latin typeface="STIXGeneral"/>
                <a:cs typeface="STIXGeneral"/>
              </a:rPr>
              <a:t>+</a:t>
            </a:r>
            <a:r>
              <a:rPr sz="3600" spc="-125" dirty="0">
                <a:latin typeface="STIXGeneral"/>
                <a:cs typeface="STIXGeneral"/>
              </a:rPr>
              <a:t> </a:t>
            </a:r>
            <a:r>
              <a:rPr sz="5400" spc="855" baseline="2314" dirty="0">
                <a:latin typeface="STIXGeneral"/>
                <a:cs typeface="STIXGeneral"/>
              </a:rPr>
              <a:t>σ</a:t>
            </a:r>
            <a:r>
              <a:rPr sz="5400" spc="-442" baseline="2314" dirty="0">
                <a:latin typeface="STIXGeneral"/>
                <a:cs typeface="STIXGeneral"/>
              </a:rPr>
              <a:t> </a:t>
            </a:r>
            <a:r>
              <a:rPr sz="3600" spc="-20" dirty="0">
                <a:latin typeface="STIXGeneral"/>
                <a:cs typeface="STIXGeneral"/>
              </a:rPr>
              <a:t>𝑤</a:t>
            </a:r>
            <a:r>
              <a:rPr sz="3900" spc="-30" baseline="-16025" dirty="0">
                <a:latin typeface="STIXGeneral"/>
                <a:cs typeface="STIXGeneral"/>
              </a:rPr>
              <a:t>𝑖</a:t>
            </a:r>
            <a:r>
              <a:rPr sz="3600" spc="-20" dirty="0">
                <a:latin typeface="STIXGeneral"/>
                <a:cs typeface="STIXGeneral"/>
              </a:rPr>
              <a:t>𝑥</a:t>
            </a:r>
            <a:r>
              <a:rPr sz="3900" spc="-30" baseline="-16025" dirty="0">
                <a:latin typeface="STIXGeneral"/>
                <a:cs typeface="STIXGeneral"/>
              </a:rPr>
              <a:t>𝑖</a:t>
            </a:r>
            <a:endParaRPr sz="3900" baseline="-16025" dirty="0">
              <a:latin typeface="STIXGeneral"/>
              <a:cs typeface="STIXGener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114" dirty="0"/>
              <a:t>What</a:t>
            </a:r>
            <a:r>
              <a:rPr cap="small" spc="250" dirty="0"/>
              <a:t> </a:t>
            </a:r>
            <a:r>
              <a:rPr cap="small" spc="130" dirty="0"/>
              <a:t>AN</a:t>
            </a:r>
            <a:r>
              <a:rPr cap="small" spc="110" dirty="0"/>
              <a:t> </a:t>
            </a:r>
            <a:r>
              <a:rPr cap="small" spc="120" dirty="0"/>
              <a:t>Artificial</a:t>
            </a:r>
            <a:r>
              <a:rPr cap="small" spc="295" dirty="0"/>
              <a:t> </a:t>
            </a:r>
            <a:r>
              <a:rPr cap="small" spc="190" dirty="0"/>
              <a:t>Neuron</a:t>
            </a:r>
            <a:r>
              <a:rPr cap="small" spc="240" dirty="0"/>
              <a:t> </a:t>
            </a:r>
            <a:r>
              <a:rPr cap="small" spc="150" dirty="0"/>
              <a:t>Does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0540" y="1471875"/>
            <a:ext cx="7218045" cy="1901189"/>
          </a:xfrm>
          <a:prstGeom prst="rect">
            <a:avLst/>
          </a:prstGeom>
        </p:spPr>
        <p:txBody>
          <a:bodyPr vert="horz" wrap="square" lIns="0" tIns="198755" rIns="0" bIns="0" rtlCol="0">
            <a:spAutoFit/>
          </a:bodyPr>
          <a:lstStyle/>
          <a:p>
            <a:pPr marL="311785" indent="-273685">
              <a:lnSpc>
                <a:spcPct val="100000"/>
              </a:lnSpc>
              <a:spcBef>
                <a:spcPts val="156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311785" algn="l"/>
              </a:tabLst>
            </a:pPr>
            <a:r>
              <a:rPr sz="2400" spc="175" dirty="0">
                <a:latin typeface="Times New Roman"/>
                <a:cs typeface="Times New Roman"/>
              </a:rPr>
              <a:t>Takes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265" dirty="0">
                <a:latin typeface="Times New Roman"/>
                <a:cs typeface="Times New Roman"/>
              </a:rPr>
              <a:t>a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150" dirty="0">
                <a:latin typeface="Times New Roman"/>
                <a:cs typeface="Times New Roman"/>
              </a:rPr>
              <a:t>weighted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229" dirty="0">
                <a:latin typeface="Times New Roman"/>
                <a:cs typeface="Times New Roman"/>
              </a:rPr>
              <a:t>sum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170" dirty="0">
                <a:latin typeface="Times New Roman"/>
                <a:cs typeface="Times New Roman"/>
              </a:rPr>
              <a:t>its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185" dirty="0">
                <a:latin typeface="Times New Roman"/>
                <a:cs typeface="Times New Roman"/>
              </a:rPr>
              <a:t>inputs</a:t>
            </a:r>
            <a:endParaRPr sz="2400" dirty="0">
              <a:latin typeface="Times New Roman"/>
              <a:cs typeface="Times New Roman"/>
            </a:endParaRPr>
          </a:p>
          <a:p>
            <a:pPr marL="678180" lvl="1" indent="-274320">
              <a:lnSpc>
                <a:spcPts val="1825"/>
              </a:lnSpc>
              <a:spcBef>
                <a:spcPts val="1285"/>
              </a:spcBef>
              <a:buClr>
                <a:srgbClr val="FD8537"/>
              </a:buClr>
              <a:buSzPct val="78571"/>
              <a:buFont typeface="Wingdings 2"/>
              <a:buChar char=""/>
              <a:tabLst>
                <a:tab pos="678180" algn="l"/>
                <a:tab pos="1871345" algn="l"/>
              </a:tabLst>
            </a:pPr>
            <a:r>
              <a:rPr sz="2100" dirty="0">
                <a:latin typeface="STIXGeneral"/>
                <a:cs typeface="STIXGeneral"/>
              </a:rPr>
              <a:t>𝑤</a:t>
            </a:r>
            <a:r>
              <a:rPr sz="2250" baseline="-16666" dirty="0">
                <a:latin typeface="STIXGeneral"/>
                <a:cs typeface="STIXGeneral"/>
              </a:rPr>
              <a:t>0</a:t>
            </a:r>
            <a:r>
              <a:rPr sz="2250" spc="240" baseline="-16666" dirty="0">
                <a:latin typeface="STIXGeneral"/>
                <a:cs typeface="STIXGeneral"/>
              </a:rPr>
              <a:t> </a:t>
            </a:r>
            <a:r>
              <a:rPr sz="2100" spc="125" dirty="0">
                <a:latin typeface="STIXGeneral"/>
                <a:cs typeface="STIXGeneral"/>
              </a:rPr>
              <a:t>+</a:t>
            </a:r>
            <a:r>
              <a:rPr sz="2100" spc="-55" dirty="0">
                <a:latin typeface="STIXGeneral"/>
                <a:cs typeface="STIXGeneral"/>
              </a:rPr>
              <a:t> </a:t>
            </a:r>
            <a:r>
              <a:rPr lang="en-US" sz="3150" spc="292" baseline="2645" dirty="0">
                <a:latin typeface="STIXGeneral"/>
                <a:cs typeface="STIXGeneral"/>
              </a:rPr>
              <a:t>∑</a:t>
            </a:r>
            <a:r>
              <a:rPr sz="2250" spc="292" baseline="31481" dirty="0">
                <a:latin typeface="STIXGeneral"/>
                <a:cs typeface="STIXGeneral"/>
              </a:rPr>
              <a:t>𝑘</a:t>
            </a:r>
            <a:r>
              <a:rPr sz="2250" baseline="31481" dirty="0">
                <a:latin typeface="STIXGeneral"/>
                <a:cs typeface="STIXGeneral"/>
              </a:rPr>
              <a:t>	</a:t>
            </a:r>
            <a:r>
              <a:rPr sz="2100" spc="-20" dirty="0">
                <a:latin typeface="STIXGeneral"/>
                <a:cs typeface="STIXGeneral"/>
              </a:rPr>
              <a:t>𝑤</a:t>
            </a:r>
            <a:r>
              <a:rPr sz="2250" spc="-30" baseline="-16666" dirty="0">
                <a:latin typeface="STIXGeneral"/>
                <a:cs typeface="STIXGeneral"/>
              </a:rPr>
              <a:t>𝑖</a:t>
            </a:r>
            <a:r>
              <a:rPr sz="2100" spc="-20" dirty="0">
                <a:latin typeface="STIXGeneral"/>
                <a:cs typeface="STIXGeneral"/>
              </a:rPr>
              <a:t>𝑥</a:t>
            </a:r>
            <a:r>
              <a:rPr sz="2250" spc="-30" baseline="-16666" dirty="0">
                <a:latin typeface="STIXGeneral"/>
                <a:cs typeface="STIXGeneral"/>
              </a:rPr>
              <a:t>𝑖</a:t>
            </a:r>
            <a:endParaRPr sz="2250" baseline="-16666" dirty="0">
              <a:latin typeface="STIXGeneral"/>
              <a:cs typeface="STIXGeneral"/>
            </a:endParaRPr>
          </a:p>
          <a:p>
            <a:pPr marR="3884295" algn="ctr">
              <a:lnSpc>
                <a:spcPts val="1105"/>
              </a:lnSpc>
            </a:pPr>
            <a:r>
              <a:rPr sz="1500" spc="80" dirty="0">
                <a:latin typeface="STIXGeneral"/>
                <a:cs typeface="STIXGeneral"/>
              </a:rPr>
              <a:t>𝑖=1</a:t>
            </a:r>
            <a:endParaRPr sz="1500" dirty="0">
              <a:latin typeface="STIXGeneral"/>
              <a:cs typeface="STIXGeneral"/>
            </a:endParaRPr>
          </a:p>
          <a:p>
            <a:pPr marL="678180" lvl="1" indent="-274320">
              <a:lnSpc>
                <a:spcPct val="100000"/>
              </a:lnSpc>
              <a:spcBef>
                <a:spcPts val="660"/>
              </a:spcBef>
              <a:buClr>
                <a:srgbClr val="FD8537"/>
              </a:buClr>
              <a:buSzPct val="78571"/>
              <a:buFont typeface="Wingdings 2"/>
              <a:buChar char=""/>
              <a:tabLst>
                <a:tab pos="678180" algn="l"/>
              </a:tabLst>
            </a:pPr>
            <a:r>
              <a:rPr sz="2100" spc="135" dirty="0">
                <a:latin typeface="Times New Roman"/>
                <a:cs typeface="Times New Roman"/>
              </a:rPr>
              <a:t>Assume</a:t>
            </a:r>
            <a:r>
              <a:rPr sz="2100" spc="65" dirty="0">
                <a:latin typeface="Times New Roman"/>
                <a:cs typeface="Times New Roman"/>
              </a:rPr>
              <a:t> </a:t>
            </a:r>
            <a:r>
              <a:rPr sz="2100" spc="225" dirty="0">
                <a:latin typeface="Times New Roman"/>
                <a:cs typeface="Times New Roman"/>
              </a:rPr>
              <a:t>that</a:t>
            </a:r>
            <a:r>
              <a:rPr sz="2100" spc="65" dirty="0">
                <a:latin typeface="Times New Roman"/>
                <a:cs typeface="Times New Roman"/>
              </a:rPr>
              <a:t> </a:t>
            </a:r>
            <a:r>
              <a:rPr sz="2100" spc="185" dirty="0">
                <a:latin typeface="Times New Roman"/>
                <a:cs typeface="Times New Roman"/>
              </a:rPr>
              <a:t>there</a:t>
            </a:r>
            <a:r>
              <a:rPr sz="2100" spc="65" dirty="0">
                <a:latin typeface="Times New Roman"/>
                <a:cs typeface="Times New Roman"/>
              </a:rPr>
              <a:t> </a:t>
            </a:r>
            <a:r>
              <a:rPr sz="2100" spc="110" dirty="0">
                <a:latin typeface="Times New Roman"/>
                <a:cs typeface="Times New Roman"/>
              </a:rPr>
              <a:t>is</a:t>
            </a:r>
            <a:r>
              <a:rPr sz="2100" spc="75" dirty="0">
                <a:latin typeface="Times New Roman"/>
                <a:cs typeface="Times New Roman"/>
              </a:rPr>
              <a:t> </a:t>
            </a:r>
            <a:r>
              <a:rPr sz="2100" spc="140" dirty="0">
                <a:latin typeface="Times New Roman"/>
                <a:cs typeface="Times New Roman"/>
              </a:rPr>
              <a:t>always</a:t>
            </a:r>
            <a:r>
              <a:rPr sz="2100" spc="65" dirty="0">
                <a:latin typeface="Times New Roman"/>
                <a:cs typeface="Times New Roman"/>
              </a:rPr>
              <a:t> </a:t>
            </a:r>
            <a:r>
              <a:rPr sz="2100" spc="229" dirty="0">
                <a:latin typeface="Times New Roman"/>
                <a:cs typeface="Times New Roman"/>
              </a:rPr>
              <a:t>a</a:t>
            </a:r>
            <a:r>
              <a:rPr sz="2100" spc="65" dirty="0">
                <a:latin typeface="Times New Roman"/>
                <a:cs typeface="Times New Roman"/>
              </a:rPr>
              <a:t> </a:t>
            </a:r>
            <a:r>
              <a:rPr sz="2100" spc="155" dirty="0">
                <a:latin typeface="Times New Roman"/>
                <a:cs typeface="Times New Roman"/>
              </a:rPr>
              <a:t>constant</a:t>
            </a:r>
            <a:r>
              <a:rPr sz="2100" spc="55" dirty="0">
                <a:latin typeface="Times New Roman"/>
                <a:cs typeface="Times New Roman"/>
              </a:rPr>
              <a:t> </a:t>
            </a:r>
            <a:r>
              <a:rPr sz="2100" spc="175" dirty="0">
                <a:latin typeface="Times New Roman"/>
                <a:cs typeface="Times New Roman"/>
              </a:rPr>
              <a:t>input</a:t>
            </a:r>
            <a:r>
              <a:rPr sz="2100" spc="75" dirty="0">
                <a:latin typeface="Times New Roman"/>
                <a:cs typeface="Times New Roman"/>
              </a:rPr>
              <a:t> </a:t>
            </a:r>
            <a:r>
              <a:rPr sz="2100" spc="85" dirty="0">
                <a:latin typeface="Times New Roman"/>
                <a:cs typeface="Times New Roman"/>
              </a:rPr>
              <a:t>1,</a:t>
            </a:r>
            <a:r>
              <a:rPr sz="2100" spc="65" dirty="0">
                <a:latin typeface="Times New Roman"/>
                <a:cs typeface="Times New Roman"/>
              </a:rPr>
              <a:t> </a:t>
            </a:r>
            <a:r>
              <a:rPr sz="2100" spc="200" dirty="0">
                <a:latin typeface="Times New Roman"/>
                <a:cs typeface="Times New Roman"/>
              </a:rPr>
              <a:t>that</a:t>
            </a:r>
            <a:endParaRPr sz="2100" dirty="0">
              <a:latin typeface="Times New Roman"/>
              <a:cs typeface="Times New Roman"/>
            </a:endParaRPr>
          </a:p>
          <a:p>
            <a:pPr marR="3876040" algn="ctr">
              <a:lnSpc>
                <a:spcPct val="100000"/>
              </a:lnSpc>
              <a:spcBef>
                <a:spcPts val="505"/>
              </a:spcBef>
            </a:pPr>
            <a:r>
              <a:rPr sz="2100" spc="95" dirty="0">
                <a:latin typeface="Times New Roman"/>
                <a:cs typeface="Times New Roman"/>
              </a:rPr>
              <a:t>is,</a:t>
            </a:r>
            <a:r>
              <a:rPr sz="2100" spc="8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STIXGeneral"/>
                <a:cs typeface="STIXGeneral"/>
              </a:rPr>
              <a:t>𝑥</a:t>
            </a:r>
            <a:r>
              <a:rPr sz="2250" baseline="-16666" dirty="0">
                <a:latin typeface="STIXGeneral"/>
                <a:cs typeface="STIXGeneral"/>
              </a:rPr>
              <a:t>0</a:t>
            </a:r>
            <a:r>
              <a:rPr sz="2250" spc="472" baseline="-16666" dirty="0">
                <a:latin typeface="STIXGeneral"/>
                <a:cs typeface="STIXGeneral"/>
              </a:rPr>
              <a:t> </a:t>
            </a:r>
            <a:r>
              <a:rPr sz="2100" spc="125" dirty="0">
                <a:latin typeface="STIXGeneral"/>
                <a:cs typeface="STIXGeneral"/>
              </a:rPr>
              <a:t>=</a:t>
            </a:r>
            <a:r>
              <a:rPr sz="2100" spc="80" dirty="0">
                <a:latin typeface="STIXGeneral"/>
                <a:cs typeface="STIXGeneral"/>
              </a:rPr>
              <a:t> 1</a:t>
            </a:r>
            <a:r>
              <a:rPr sz="2100" spc="80" dirty="0">
                <a:latin typeface="Times New Roman"/>
                <a:cs typeface="Times New Roman"/>
              </a:rPr>
              <a:t>. </a:t>
            </a:r>
            <a:r>
              <a:rPr sz="2100" spc="135" dirty="0">
                <a:latin typeface="Times New Roman"/>
                <a:cs typeface="Times New Roman"/>
              </a:rPr>
              <a:t>Then,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3555872"/>
            <a:ext cx="144145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spc="15" dirty="0">
                <a:solidFill>
                  <a:srgbClr val="FD8537"/>
                </a:solidFill>
                <a:latin typeface="Wingdings 2"/>
                <a:cs typeface="Wingdings 2"/>
              </a:rPr>
              <a:t></a:t>
            </a:r>
            <a:endParaRPr sz="1650">
              <a:latin typeface="Wingdings 2"/>
              <a:cs typeface="Wingdings 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65250" y="3641217"/>
            <a:ext cx="354965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spc="80" dirty="0">
                <a:latin typeface="STIXGeneral"/>
                <a:cs typeface="STIXGeneral"/>
              </a:rPr>
              <a:t>𝑖=0</a:t>
            </a:r>
            <a:endParaRPr sz="1500">
              <a:latin typeface="STIXGeneral"/>
              <a:cs typeface="STIXGener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42657" y="3437467"/>
            <a:ext cx="558164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lang="en-US" sz="3150" spc="292" baseline="2645" dirty="0">
                <a:latin typeface="STIXGeneral"/>
                <a:cs typeface="STIXGeneral"/>
              </a:rPr>
              <a:t>∑</a:t>
            </a:r>
            <a:r>
              <a:rPr sz="1500" spc="195" dirty="0">
                <a:latin typeface="STIXGeneral"/>
                <a:cs typeface="STIXGeneral"/>
              </a:rPr>
              <a:t>𝑘</a:t>
            </a:r>
            <a:endParaRPr sz="1500" dirty="0">
              <a:latin typeface="STIXGeneral"/>
              <a:cs typeface="STIXGener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13229" y="3502532"/>
            <a:ext cx="55816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100" spc="-20" dirty="0">
                <a:latin typeface="STIXGeneral"/>
                <a:cs typeface="STIXGeneral"/>
              </a:rPr>
              <a:t>𝑤</a:t>
            </a:r>
            <a:r>
              <a:rPr sz="2250" spc="-30" baseline="-16666" dirty="0">
                <a:latin typeface="STIXGeneral"/>
                <a:cs typeface="STIXGeneral"/>
              </a:rPr>
              <a:t>𝑖</a:t>
            </a:r>
            <a:r>
              <a:rPr sz="2100" spc="-20" dirty="0">
                <a:latin typeface="STIXGeneral"/>
                <a:cs typeface="STIXGeneral"/>
              </a:rPr>
              <a:t>𝑥</a:t>
            </a:r>
            <a:r>
              <a:rPr sz="2250" spc="-30" baseline="-16666" dirty="0">
                <a:latin typeface="STIXGeneral"/>
                <a:cs typeface="STIXGeneral"/>
              </a:rPr>
              <a:t>𝑖</a:t>
            </a:r>
            <a:endParaRPr sz="2250" baseline="-16666">
              <a:latin typeface="STIXGeneral"/>
              <a:cs typeface="STIXGener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66144" y="4561840"/>
            <a:ext cx="1254125" cy="322580"/>
          </a:xfrm>
          <a:custGeom>
            <a:avLst/>
            <a:gdLst/>
            <a:ahLst/>
            <a:cxnLst/>
            <a:rect l="l" t="t" r="r" b="b"/>
            <a:pathLst>
              <a:path w="1254125" h="322579">
                <a:moveTo>
                  <a:pt x="1169283" y="0"/>
                </a:moveTo>
                <a:lnTo>
                  <a:pt x="1166108" y="10668"/>
                </a:lnTo>
                <a:lnTo>
                  <a:pt x="1180871" y="18333"/>
                </a:lnTo>
                <a:lnTo>
                  <a:pt x="1193730" y="29511"/>
                </a:lnTo>
                <a:lnTo>
                  <a:pt x="1213733" y="62357"/>
                </a:lnTo>
                <a:lnTo>
                  <a:pt x="1225956" y="106997"/>
                </a:lnTo>
                <a:lnTo>
                  <a:pt x="1229989" y="161162"/>
                </a:lnTo>
                <a:lnTo>
                  <a:pt x="1228985" y="189404"/>
                </a:lnTo>
                <a:lnTo>
                  <a:pt x="1220880" y="238744"/>
                </a:lnTo>
                <a:lnTo>
                  <a:pt x="1204684" y="277989"/>
                </a:lnTo>
                <a:lnTo>
                  <a:pt x="1166108" y="311404"/>
                </a:lnTo>
                <a:lnTo>
                  <a:pt x="1169283" y="322199"/>
                </a:lnTo>
                <a:lnTo>
                  <a:pt x="1205303" y="302942"/>
                </a:lnTo>
                <a:lnTo>
                  <a:pt x="1231894" y="266827"/>
                </a:lnTo>
                <a:lnTo>
                  <a:pt x="1248467" y="218027"/>
                </a:lnTo>
                <a:lnTo>
                  <a:pt x="1253992" y="161036"/>
                </a:lnTo>
                <a:lnTo>
                  <a:pt x="1252611" y="131560"/>
                </a:lnTo>
                <a:lnTo>
                  <a:pt x="1241562" y="78704"/>
                </a:lnTo>
                <a:lnTo>
                  <a:pt x="1219771" y="35129"/>
                </a:lnTo>
                <a:lnTo>
                  <a:pt x="1188478" y="7455"/>
                </a:lnTo>
                <a:lnTo>
                  <a:pt x="1169283" y="0"/>
                </a:lnTo>
                <a:close/>
              </a:path>
              <a:path w="1254125" h="322579">
                <a:moveTo>
                  <a:pt x="84576" y="0"/>
                </a:moveTo>
                <a:lnTo>
                  <a:pt x="48603" y="19161"/>
                </a:lnTo>
                <a:lnTo>
                  <a:pt x="21965" y="55372"/>
                </a:lnTo>
                <a:lnTo>
                  <a:pt x="5455" y="104108"/>
                </a:lnTo>
                <a:lnTo>
                  <a:pt x="0" y="161162"/>
                </a:lnTo>
                <a:lnTo>
                  <a:pt x="1355" y="190567"/>
                </a:lnTo>
                <a:lnTo>
                  <a:pt x="12317" y="243439"/>
                </a:lnTo>
                <a:lnTo>
                  <a:pt x="34105" y="286998"/>
                </a:lnTo>
                <a:lnTo>
                  <a:pt x="65434" y="314672"/>
                </a:lnTo>
                <a:lnTo>
                  <a:pt x="84576" y="322199"/>
                </a:lnTo>
                <a:lnTo>
                  <a:pt x="87878" y="311404"/>
                </a:lnTo>
                <a:lnTo>
                  <a:pt x="73040" y="303758"/>
                </a:lnTo>
                <a:lnTo>
                  <a:pt x="60144" y="292623"/>
                </a:lnTo>
                <a:lnTo>
                  <a:pt x="40126" y="259842"/>
                </a:lnTo>
                <a:lnTo>
                  <a:pt x="27950" y="215264"/>
                </a:lnTo>
                <a:lnTo>
                  <a:pt x="23874" y="161036"/>
                </a:lnTo>
                <a:lnTo>
                  <a:pt x="24892" y="132901"/>
                </a:lnTo>
                <a:lnTo>
                  <a:pt x="33032" y="83474"/>
                </a:lnTo>
                <a:lnTo>
                  <a:pt x="49176" y="44190"/>
                </a:lnTo>
                <a:lnTo>
                  <a:pt x="87878" y="10668"/>
                </a:lnTo>
                <a:lnTo>
                  <a:pt x="845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23240" y="3765306"/>
            <a:ext cx="6978650" cy="1154430"/>
          </a:xfrm>
          <a:prstGeom prst="rect">
            <a:avLst/>
          </a:prstGeom>
        </p:spPr>
        <p:txBody>
          <a:bodyPr vert="horz" wrap="square" lIns="0" tIns="220345" rIns="0" bIns="0" rtlCol="0">
            <a:spAutoFit/>
          </a:bodyPr>
          <a:lstStyle/>
          <a:p>
            <a:pPr marL="299085" indent="-273685">
              <a:lnSpc>
                <a:spcPct val="100000"/>
              </a:lnSpc>
              <a:spcBef>
                <a:spcPts val="173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99085" algn="l"/>
              </a:tabLst>
            </a:pPr>
            <a:r>
              <a:rPr sz="2400" spc="195" dirty="0">
                <a:latin typeface="Times New Roman"/>
                <a:cs typeface="Times New Roman"/>
              </a:rPr>
              <a:t>Passes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195" dirty="0">
                <a:latin typeface="Times New Roman"/>
                <a:cs typeface="Times New Roman"/>
              </a:rPr>
              <a:t>this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220" dirty="0">
                <a:latin typeface="Times New Roman"/>
                <a:cs typeface="Times New Roman"/>
              </a:rPr>
              <a:t>sum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200" dirty="0">
                <a:latin typeface="Times New Roman"/>
                <a:cs typeface="Times New Roman"/>
              </a:rPr>
              <a:t>through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170" dirty="0">
                <a:latin typeface="Times New Roman"/>
                <a:cs typeface="Times New Roman"/>
              </a:rPr>
              <a:t>its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160" dirty="0">
                <a:latin typeface="Times New Roman"/>
                <a:cs typeface="Times New Roman"/>
              </a:rPr>
              <a:t>activation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130" dirty="0">
                <a:latin typeface="Times New Roman"/>
                <a:cs typeface="Times New Roman"/>
              </a:rPr>
              <a:t>function</a:t>
            </a:r>
            <a:endParaRPr sz="2400" dirty="0">
              <a:latin typeface="Times New Roman"/>
              <a:cs typeface="Times New Roman"/>
            </a:endParaRPr>
          </a:p>
          <a:p>
            <a:pPr marL="665480" lvl="1" indent="-274320">
              <a:lnSpc>
                <a:spcPts val="1825"/>
              </a:lnSpc>
              <a:spcBef>
                <a:spcPts val="1435"/>
              </a:spcBef>
              <a:buClr>
                <a:srgbClr val="FD8537"/>
              </a:buClr>
              <a:buSzPct val="78571"/>
              <a:buFont typeface="Wingdings 2"/>
              <a:buChar char=""/>
              <a:tabLst>
                <a:tab pos="665480" algn="l"/>
                <a:tab pos="939800" algn="l"/>
                <a:tab pos="1501775" algn="l"/>
              </a:tabLst>
            </a:pPr>
            <a:r>
              <a:rPr sz="2100" spc="-50" dirty="0">
                <a:latin typeface="STIXGeneral"/>
                <a:cs typeface="STIXGeneral"/>
              </a:rPr>
              <a:t>𝑓</a:t>
            </a:r>
            <a:r>
              <a:rPr lang="en-US" sz="2100" spc="-50" dirty="0">
                <a:latin typeface="STIXGeneral"/>
                <a:cs typeface="STIXGeneral"/>
              </a:rPr>
              <a:t>  </a:t>
            </a:r>
            <a:r>
              <a:rPr lang="en-US" sz="3150" spc="292" baseline="2645" dirty="0">
                <a:latin typeface="STIXGeneral"/>
                <a:cs typeface="STIXGeneral"/>
              </a:rPr>
              <a:t>∑</a:t>
            </a:r>
            <a:r>
              <a:rPr sz="2250" spc="277" baseline="31481" dirty="0">
                <a:latin typeface="STIXGeneral"/>
                <a:cs typeface="STIXGeneral"/>
              </a:rPr>
              <a:t>𝑘</a:t>
            </a:r>
            <a:r>
              <a:rPr sz="2250" baseline="31481" dirty="0">
                <a:latin typeface="STIXGeneral"/>
                <a:cs typeface="STIXGeneral"/>
              </a:rPr>
              <a:t>	</a:t>
            </a:r>
            <a:r>
              <a:rPr sz="2100" spc="-20" dirty="0">
                <a:latin typeface="STIXGeneral"/>
                <a:cs typeface="STIXGeneral"/>
              </a:rPr>
              <a:t>𝑤</a:t>
            </a:r>
            <a:r>
              <a:rPr sz="2250" spc="-30" baseline="-16666" dirty="0">
                <a:latin typeface="STIXGeneral"/>
                <a:cs typeface="STIXGeneral"/>
              </a:rPr>
              <a:t>𝑖</a:t>
            </a:r>
            <a:r>
              <a:rPr sz="2100" spc="-20" dirty="0">
                <a:latin typeface="STIXGeneral"/>
                <a:cs typeface="STIXGeneral"/>
              </a:rPr>
              <a:t>𝑥</a:t>
            </a:r>
            <a:r>
              <a:rPr sz="2250" spc="-30" baseline="-16666" dirty="0">
                <a:latin typeface="STIXGeneral"/>
                <a:cs typeface="STIXGeneral"/>
              </a:rPr>
              <a:t>𝑖</a:t>
            </a:r>
            <a:endParaRPr sz="2250" baseline="-16666" dirty="0">
              <a:latin typeface="STIXGeneral"/>
              <a:cs typeface="STIXGeneral"/>
            </a:endParaRPr>
          </a:p>
          <a:p>
            <a:pPr marL="1128395">
              <a:lnSpc>
                <a:spcPts val="1105"/>
              </a:lnSpc>
            </a:pPr>
            <a:r>
              <a:rPr sz="1500" spc="80" dirty="0">
                <a:latin typeface="STIXGeneral"/>
                <a:cs typeface="STIXGeneral"/>
              </a:rPr>
              <a:t>𝑖=0</a:t>
            </a:r>
            <a:endParaRPr sz="1500" dirty="0">
              <a:latin typeface="STIXGeneral"/>
              <a:cs typeface="STIXGener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10" name="object 10"/>
          <p:cNvSpPr txBox="1"/>
          <p:nvPr/>
        </p:nvSpPr>
        <p:spPr>
          <a:xfrm>
            <a:off x="8371078" y="5871768"/>
            <a:ext cx="1282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105" dirty="0">
                <a:solidFill>
                  <a:srgbClr val="FFFFFF"/>
                </a:solidFill>
                <a:latin typeface="Times New Roman"/>
                <a:cs typeface="Times New Roman"/>
              </a:rPr>
              <a:t>6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105" dirty="0"/>
              <a:t>Examples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08887"/>
            <a:ext cx="4156075" cy="2115323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127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lang="en-US" sz="2400" spc="90" dirty="0">
                <a:latin typeface="Times New Roman"/>
                <a:cs typeface="Times New Roman"/>
              </a:rPr>
              <a:t>Logical NOT</a:t>
            </a:r>
          </a:p>
          <a:p>
            <a:pPr marL="286385" indent="-273685">
              <a:lnSpc>
                <a:spcPct val="100000"/>
              </a:lnSpc>
              <a:spcBef>
                <a:spcPts val="127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spc="90" dirty="0">
                <a:latin typeface="Times New Roman"/>
                <a:cs typeface="Times New Roman"/>
              </a:rPr>
              <a:t>Logical </a:t>
            </a:r>
            <a:r>
              <a:rPr sz="2400" spc="75" dirty="0">
                <a:latin typeface="Times New Roman"/>
                <a:cs typeface="Times New Roman"/>
              </a:rPr>
              <a:t>AND</a:t>
            </a:r>
            <a:endParaRPr sz="2400" dirty="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117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spc="90" dirty="0">
                <a:latin typeface="Times New Roman"/>
                <a:cs typeface="Times New Roman"/>
              </a:rPr>
              <a:t>Logical </a:t>
            </a:r>
            <a:r>
              <a:rPr sz="2400" spc="85" dirty="0">
                <a:latin typeface="Times New Roman"/>
                <a:cs typeface="Times New Roman"/>
              </a:rPr>
              <a:t>OR</a:t>
            </a:r>
            <a:endParaRPr sz="2400" dirty="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117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spc="90" dirty="0">
                <a:latin typeface="Times New Roman"/>
                <a:cs typeface="Times New Roman"/>
              </a:rPr>
              <a:t>Logical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35" dirty="0">
                <a:latin typeface="Times New Roman"/>
                <a:cs typeface="Times New Roman"/>
              </a:rPr>
              <a:t>XOR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71078" y="5871768"/>
            <a:ext cx="1282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105" dirty="0">
                <a:solidFill>
                  <a:srgbClr val="FFFFFF"/>
                </a:solidFill>
                <a:latin typeface="Times New Roman"/>
                <a:cs typeface="Times New Roman"/>
              </a:rPr>
              <a:t>7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105" dirty="0"/>
              <a:t>Examples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08887"/>
            <a:ext cx="4156075" cy="532838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127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lang="en-US" sz="2400" spc="90" dirty="0">
                <a:latin typeface="Times New Roman"/>
                <a:cs typeface="Times New Roman"/>
              </a:rPr>
              <a:t>Logical NOT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371078" y="5871768"/>
            <a:ext cx="1282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105" dirty="0">
                <a:solidFill>
                  <a:srgbClr val="FFFFFF"/>
                </a:solidFill>
                <a:latin typeface="Times New Roman"/>
                <a:cs typeface="Times New Roman"/>
              </a:rPr>
              <a:t>7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E87AB31-1314-144C-DE55-0122E27271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990732"/>
            <a:ext cx="915033" cy="398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BB20DE6-FF9A-A29B-83F9-4E99DE5D3B9E}"/>
              </a:ext>
            </a:extLst>
          </p:cNvPr>
          <p:cNvSpPr txBox="1"/>
          <p:nvPr/>
        </p:nvSpPr>
        <p:spPr>
          <a:xfrm>
            <a:off x="2198209" y="6223180"/>
            <a:ext cx="535781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https://</a:t>
            </a:r>
            <a:r>
              <a:rPr lang="en-US" sz="800" dirty="0" err="1"/>
              <a:t>miro.medium.com</a:t>
            </a:r>
            <a:r>
              <a:rPr lang="en-US" sz="800" dirty="0"/>
              <a:t>/v2/resize:fit:184/</a:t>
            </a:r>
            <a:r>
              <a:rPr lang="en-US" sz="800" dirty="0" err="1"/>
              <a:t>format:webp</a:t>
            </a:r>
            <a:r>
              <a:rPr lang="en-US" sz="800" dirty="0"/>
              <a:t>/1*2YxHEu05jeYvxxd9Rsf_7A.png</a:t>
            </a:r>
          </a:p>
        </p:txBody>
      </p:sp>
    </p:spTree>
    <p:extLst>
      <p:ext uri="{BB962C8B-B14F-4D97-AF65-F5344CB8AC3E}">
        <p14:creationId xmlns:p14="http://schemas.microsoft.com/office/powerpoint/2010/main" val="27808649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105" dirty="0"/>
              <a:t>Examples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08887"/>
            <a:ext cx="4156075" cy="532838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127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lang="en-US" sz="2400" spc="90" dirty="0">
                <a:latin typeface="Times New Roman"/>
                <a:cs typeface="Times New Roman"/>
              </a:rPr>
              <a:t>Logical AND, Logical OR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371078" y="5871768"/>
            <a:ext cx="1282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105" dirty="0">
                <a:solidFill>
                  <a:srgbClr val="FFFFFF"/>
                </a:solidFill>
                <a:latin typeface="Times New Roman"/>
                <a:cs typeface="Times New Roman"/>
              </a:rPr>
              <a:t>7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B20DE6-FF9A-A29B-83F9-4E99DE5D3B9E}"/>
              </a:ext>
            </a:extLst>
          </p:cNvPr>
          <p:cNvSpPr txBox="1"/>
          <p:nvPr/>
        </p:nvSpPr>
        <p:spPr>
          <a:xfrm>
            <a:off x="2198209" y="6223180"/>
            <a:ext cx="535781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https://</a:t>
            </a:r>
            <a:r>
              <a:rPr lang="en-US" sz="800" dirty="0" err="1"/>
              <a:t>miro.medium.com</a:t>
            </a:r>
            <a:r>
              <a:rPr lang="en-US" sz="800" dirty="0"/>
              <a:t>/v2/resize:fit:472/</a:t>
            </a:r>
            <a:r>
              <a:rPr lang="en-US" sz="800" dirty="0" err="1"/>
              <a:t>format:webp</a:t>
            </a:r>
            <a:r>
              <a:rPr lang="en-US" sz="800" dirty="0"/>
              <a:t>/1*zNs6iNlZIs7-XhNmPHlB9Q.png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0F77AE9A-93C1-9FD9-720F-7B177D48E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362465"/>
            <a:ext cx="2184400" cy="3711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35301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185" dirty="0"/>
              <a:t>Simple</a:t>
            </a:r>
            <a:r>
              <a:rPr cap="small" spc="245" dirty="0"/>
              <a:t> </a:t>
            </a:r>
            <a:r>
              <a:rPr cap="small" spc="120" dirty="0"/>
              <a:t>Multilayer</a:t>
            </a:r>
            <a:r>
              <a:rPr cap="small" spc="280" dirty="0"/>
              <a:t> </a:t>
            </a:r>
            <a:r>
              <a:rPr cap="small" spc="150" dirty="0"/>
              <a:t>Network</a:t>
            </a:r>
            <a:r>
              <a:rPr cap="small" spc="254" dirty="0"/>
              <a:t> </a:t>
            </a:r>
            <a:r>
              <a:rPr cap="small" spc="165" dirty="0"/>
              <a:t>for</a:t>
            </a:r>
            <a:r>
              <a:rPr cap="small" spc="260" dirty="0"/>
              <a:t> </a:t>
            </a:r>
            <a:r>
              <a:rPr cap="small" spc="35" dirty="0"/>
              <a:t>XOR</a:t>
            </a:r>
          </a:p>
        </p:txBody>
      </p:sp>
      <p:sp>
        <p:nvSpPr>
          <p:cNvPr id="3" name="object 3"/>
          <p:cNvSpPr/>
          <p:nvPr/>
        </p:nvSpPr>
        <p:spPr>
          <a:xfrm>
            <a:off x="1456308" y="1747901"/>
            <a:ext cx="716280" cy="282575"/>
          </a:xfrm>
          <a:custGeom>
            <a:avLst/>
            <a:gdLst/>
            <a:ahLst/>
            <a:cxnLst/>
            <a:rect l="l" t="t" r="r" b="b"/>
            <a:pathLst>
              <a:path w="716280" h="282575">
                <a:moveTo>
                  <a:pt x="625983" y="0"/>
                </a:moveTo>
                <a:lnTo>
                  <a:pt x="622046" y="11429"/>
                </a:lnTo>
                <a:lnTo>
                  <a:pt x="638353" y="18504"/>
                </a:lnTo>
                <a:lnTo>
                  <a:pt x="652398" y="28305"/>
                </a:lnTo>
                <a:lnTo>
                  <a:pt x="680922" y="73852"/>
                </a:lnTo>
                <a:lnTo>
                  <a:pt x="689217" y="115623"/>
                </a:lnTo>
                <a:lnTo>
                  <a:pt x="690245" y="139700"/>
                </a:lnTo>
                <a:lnTo>
                  <a:pt x="689199" y="164580"/>
                </a:lnTo>
                <a:lnTo>
                  <a:pt x="680868" y="207529"/>
                </a:lnTo>
                <a:lnTo>
                  <a:pt x="652446" y="253777"/>
                </a:lnTo>
                <a:lnTo>
                  <a:pt x="622427" y="270763"/>
                </a:lnTo>
                <a:lnTo>
                  <a:pt x="625983" y="282321"/>
                </a:lnTo>
                <a:lnTo>
                  <a:pt x="664479" y="264239"/>
                </a:lnTo>
                <a:lnTo>
                  <a:pt x="692785" y="232918"/>
                </a:lnTo>
                <a:lnTo>
                  <a:pt x="710215" y="191071"/>
                </a:lnTo>
                <a:lnTo>
                  <a:pt x="716026" y="141224"/>
                </a:lnTo>
                <a:lnTo>
                  <a:pt x="714573" y="115339"/>
                </a:lnTo>
                <a:lnTo>
                  <a:pt x="702952" y="69429"/>
                </a:lnTo>
                <a:lnTo>
                  <a:pt x="679829" y="32093"/>
                </a:lnTo>
                <a:lnTo>
                  <a:pt x="646439" y="7379"/>
                </a:lnTo>
                <a:lnTo>
                  <a:pt x="625983" y="0"/>
                </a:lnTo>
                <a:close/>
              </a:path>
              <a:path w="716280" h="282575">
                <a:moveTo>
                  <a:pt x="90043" y="0"/>
                </a:moveTo>
                <a:lnTo>
                  <a:pt x="51641" y="18081"/>
                </a:lnTo>
                <a:lnTo>
                  <a:pt x="23240" y="49402"/>
                </a:lnTo>
                <a:lnTo>
                  <a:pt x="5810" y="91408"/>
                </a:lnTo>
                <a:lnTo>
                  <a:pt x="0" y="141224"/>
                </a:lnTo>
                <a:lnTo>
                  <a:pt x="1452" y="167159"/>
                </a:lnTo>
                <a:lnTo>
                  <a:pt x="13073" y="212982"/>
                </a:lnTo>
                <a:lnTo>
                  <a:pt x="36125" y="250227"/>
                </a:lnTo>
                <a:lnTo>
                  <a:pt x="69514" y="274941"/>
                </a:lnTo>
                <a:lnTo>
                  <a:pt x="90043" y="282321"/>
                </a:lnTo>
                <a:lnTo>
                  <a:pt x="93599" y="270763"/>
                </a:lnTo>
                <a:lnTo>
                  <a:pt x="77531" y="263663"/>
                </a:lnTo>
                <a:lnTo>
                  <a:pt x="63642" y="253777"/>
                </a:lnTo>
                <a:lnTo>
                  <a:pt x="35210" y="207529"/>
                </a:lnTo>
                <a:lnTo>
                  <a:pt x="26828" y="164580"/>
                </a:lnTo>
                <a:lnTo>
                  <a:pt x="25781" y="139700"/>
                </a:lnTo>
                <a:lnTo>
                  <a:pt x="26828" y="115623"/>
                </a:lnTo>
                <a:lnTo>
                  <a:pt x="35210" y="73852"/>
                </a:lnTo>
                <a:lnTo>
                  <a:pt x="63753" y="28305"/>
                </a:lnTo>
                <a:lnTo>
                  <a:pt x="94106" y="11429"/>
                </a:lnTo>
                <a:lnTo>
                  <a:pt x="900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22169" y="1747901"/>
            <a:ext cx="1278890" cy="282575"/>
          </a:xfrm>
          <a:custGeom>
            <a:avLst/>
            <a:gdLst/>
            <a:ahLst/>
            <a:cxnLst/>
            <a:rect l="l" t="t" r="r" b="b"/>
            <a:pathLst>
              <a:path w="1278889" h="282575">
                <a:moveTo>
                  <a:pt x="1188339" y="0"/>
                </a:moveTo>
                <a:lnTo>
                  <a:pt x="1184402" y="11429"/>
                </a:lnTo>
                <a:lnTo>
                  <a:pt x="1200709" y="18504"/>
                </a:lnTo>
                <a:lnTo>
                  <a:pt x="1214755" y="28305"/>
                </a:lnTo>
                <a:lnTo>
                  <a:pt x="1243278" y="73852"/>
                </a:lnTo>
                <a:lnTo>
                  <a:pt x="1251573" y="115623"/>
                </a:lnTo>
                <a:lnTo>
                  <a:pt x="1252601" y="139700"/>
                </a:lnTo>
                <a:lnTo>
                  <a:pt x="1251555" y="164580"/>
                </a:lnTo>
                <a:lnTo>
                  <a:pt x="1243224" y="207529"/>
                </a:lnTo>
                <a:lnTo>
                  <a:pt x="1214802" y="253777"/>
                </a:lnTo>
                <a:lnTo>
                  <a:pt x="1184783" y="270763"/>
                </a:lnTo>
                <a:lnTo>
                  <a:pt x="1188339" y="282321"/>
                </a:lnTo>
                <a:lnTo>
                  <a:pt x="1226835" y="264239"/>
                </a:lnTo>
                <a:lnTo>
                  <a:pt x="1255141" y="232918"/>
                </a:lnTo>
                <a:lnTo>
                  <a:pt x="1272571" y="191071"/>
                </a:lnTo>
                <a:lnTo>
                  <a:pt x="1278382" y="141224"/>
                </a:lnTo>
                <a:lnTo>
                  <a:pt x="1276929" y="115339"/>
                </a:lnTo>
                <a:lnTo>
                  <a:pt x="1265308" y="69429"/>
                </a:lnTo>
                <a:lnTo>
                  <a:pt x="1242185" y="32093"/>
                </a:lnTo>
                <a:lnTo>
                  <a:pt x="1208795" y="7379"/>
                </a:lnTo>
                <a:lnTo>
                  <a:pt x="1188339" y="0"/>
                </a:lnTo>
                <a:close/>
              </a:path>
              <a:path w="1278889" h="282575">
                <a:moveTo>
                  <a:pt x="90043" y="0"/>
                </a:moveTo>
                <a:lnTo>
                  <a:pt x="51641" y="18081"/>
                </a:lnTo>
                <a:lnTo>
                  <a:pt x="23241" y="49402"/>
                </a:lnTo>
                <a:lnTo>
                  <a:pt x="5810" y="91408"/>
                </a:lnTo>
                <a:lnTo>
                  <a:pt x="0" y="141224"/>
                </a:lnTo>
                <a:lnTo>
                  <a:pt x="1452" y="167159"/>
                </a:lnTo>
                <a:lnTo>
                  <a:pt x="13073" y="212982"/>
                </a:lnTo>
                <a:lnTo>
                  <a:pt x="36125" y="250227"/>
                </a:lnTo>
                <a:lnTo>
                  <a:pt x="69514" y="274941"/>
                </a:lnTo>
                <a:lnTo>
                  <a:pt x="90043" y="282321"/>
                </a:lnTo>
                <a:lnTo>
                  <a:pt x="93599" y="270763"/>
                </a:lnTo>
                <a:lnTo>
                  <a:pt x="77531" y="263663"/>
                </a:lnTo>
                <a:lnTo>
                  <a:pt x="63642" y="253777"/>
                </a:lnTo>
                <a:lnTo>
                  <a:pt x="35210" y="207529"/>
                </a:lnTo>
                <a:lnTo>
                  <a:pt x="26828" y="164580"/>
                </a:lnTo>
                <a:lnTo>
                  <a:pt x="25781" y="139700"/>
                </a:lnTo>
                <a:lnTo>
                  <a:pt x="26828" y="115623"/>
                </a:lnTo>
                <a:lnTo>
                  <a:pt x="35210" y="73852"/>
                </a:lnTo>
                <a:lnTo>
                  <a:pt x="63753" y="28305"/>
                </a:lnTo>
                <a:lnTo>
                  <a:pt x="94106" y="11429"/>
                </a:lnTo>
                <a:lnTo>
                  <a:pt x="900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71136" y="1747901"/>
            <a:ext cx="1278890" cy="282575"/>
          </a:xfrm>
          <a:custGeom>
            <a:avLst/>
            <a:gdLst/>
            <a:ahLst/>
            <a:cxnLst/>
            <a:rect l="l" t="t" r="r" b="b"/>
            <a:pathLst>
              <a:path w="1278889" h="282575">
                <a:moveTo>
                  <a:pt x="1188339" y="0"/>
                </a:moveTo>
                <a:lnTo>
                  <a:pt x="1184402" y="11429"/>
                </a:lnTo>
                <a:lnTo>
                  <a:pt x="1200709" y="18504"/>
                </a:lnTo>
                <a:lnTo>
                  <a:pt x="1214754" y="28305"/>
                </a:lnTo>
                <a:lnTo>
                  <a:pt x="1243278" y="73852"/>
                </a:lnTo>
                <a:lnTo>
                  <a:pt x="1251573" y="115623"/>
                </a:lnTo>
                <a:lnTo>
                  <a:pt x="1252601" y="139700"/>
                </a:lnTo>
                <a:lnTo>
                  <a:pt x="1251555" y="164580"/>
                </a:lnTo>
                <a:lnTo>
                  <a:pt x="1243224" y="207529"/>
                </a:lnTo>
                <a:lnTo>
                  <a:pt x="1214802" y="253777"/>
                </a:lnTo>
                <a:lnTo>
                  <a:pt x="1184783" y="270763"/>
                </a:lnTo>
                <a:lnTo>
                  <a:pt x="1188339" y="282321"/>
                </a:lnTo>
                <a:lnTo>
                  <a:pt x="1226835" y="264239"/>
                </a:lnTo>
                <a:lnTo>
                  <a:pt x="1255140" y="232918"/>
                </a:lnTo>
                <a:lnTo>
                  <a:pt x="1272571" y="191071"/>
                </a:lnTo>
                <a:lnTo>
                  <a:pt x="1278382" y="141224"/>
                </a:lnTo>
                <a:lnTo>
                  <a:pt x="1276929" y="115339"/>
                </a:lnTo>
                <a:lnTo>
                  <a:pt x="1265308" y="69429"/>
                </a:lnTo>
                <a:lnTo>
                  <a:pt x="1242185" y="32093"/>
                </a:lnTo>
                <a:lnTo>
                  <a:pt x="1208795" y="7379"/>
                </a:lnTo>
                <a:lnTo>
                  <a:pt x="1188339" y="0"/>
                </a:lnTo>
                <a:close/>
              </a:path>
              <a:path w="1278889" h="282575">
                <a:moveTo>
                  <a:pt x="90042" y="0"/>
                </a:moveTo>
                <a:lnTo>
                  <a:pt x="51641" y="18081"/>
                </a:lnTo>
                <a:lnTo>
                  <a:pt x="23240" y="49402"/>
                </a:lnTo>
                <a:lnTo>
                  <a:pt x="5810" y="91408"/>
                </a:lnTo>
                <a:lnTo>
                  <a:pt x="0" y="141224"/>
                </a:lnTo>
                <a:lnTo>
                  <a:pt x="1452" y="167159"/>
                </a:lnTo>
                <a:lnTo>
                  <a:pt x="13073" y="212982"/>
                </a:lnTo>
                <a:lnTo>
                  <a:pt x="36125" y="250227"/>
                </a:lnTo>
                <a:lnTo>
                  <a:pt x="69514" y="274941"/>
                </a:lnTo>
                <a:lnTo>
                  <a:pt x="90042" y="282321"/>
                </a:lnTo>
                <a:lnTo>
                  <a:pt x="93599" y="270763"/>
                </a:lnTo>
                <a:lnTo>
                  <a:pt x="77531" y="263663"/>
                </a:lnTo>
                <a:lnTo>
                  <a:pt x="63642" y="253777"/>
                </a:lnTo>
                <a:lnTo>
                  <a:pt x="35210" y="207529"/>
                </a:lnTo>
                <a:lnTo>
                  <a:pt x="26828" y="164580"/>
                </a:lnTo>
                <a:lnTo>
                  <a:pt x="25780" y="139700"/>
                </a:lnTo>
                <a:lnTo>
                  <a:pt x="26828" y="115623"/>
                </a:lnTo>
                <a:lnTo>
                  <a:pt x="35210" y="73852"/>
                </a:lnTo>
                <a:lnTo>
                  <a:pt x="63753" y="28305"/>
                </a:lnTo>
                <a:lnTo>
                  <a:pt x="94107" y="11429"/>
                </a:lnTo>
                <a:lnTo>
                  <a:pt x="90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35940" y="1658239"/>
            <a:ext cx="49206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  <a:tab pos="1019810" algn="l"/>
                <a:tab pos="1748155" algn="l"/>
                <a:tab pos="2185670" algn="l"/>
                <a:tab pos="2517140" algn="l"/>
                <a:tab pos="2830830" algn="l"/>
                <a:tab pos="3460115" algn="l"/>
                <a:tab pos="3835400" algn="l"/>
                <a:tab pos="4392930" algn="l"/>
                <a:tab pos="4707255" algn="l"/>
              </a:tabLst>
            </a:pPr>
            <a:r>
              <a:rPr sz="2400" spc="-285" dirty="0">
                <a:latin typeface="STIXGeneral"/>
                <a:cs typeface="STIXGeneral"/>
              </a:rPr>
              <a:t>𝑋𝑂𝑅</a:t>
            </a:r>
            <a:r>
              <a:rPr sz="2400" dirty="0">
                <a:latin typeface="STIXGeneral"/>
                <a:cs typeface="STIXGeneral"/>
              </a:rPr>
              <a:t>	</a:t>
            </a:r>
            <a:r>
              <a:rPr sz="2400" spc="-150" dirty="0">
                <a:latin typeface="STIXGeneral"/>
                <a:cs typeface="STIXGeneral"/>
              </a:rPr>
              <a:t>𝐴,</a:t>
            </a:r>
            <a:r>
              <a:rPr sz="2400" spc="-195" dirty="0">
                <a:latin typeface="STIXGeneral"/>
                <a:cs typeface="STIXGeneral"/>
              </a:rPr>
              <a:t> </a:t>
            </a:r>
            <a:r>
              <a:rPr sz="2400" spc="-50" dirty="0">
                <a:latin typeface="STIXGeneral"/>
                <a:cs typeface="STIXGeneral"/>
              </a:rPr>
              <a:t>𝐵</a:t>
            </a:r>
            <a:r>
              <a:rPr sz="2400" dirty="0">
                <a:latin typeface="STIXGeneral"/>
                <a:cs typeface="STIXGeneral"/>
              </a:rPr>
              <a:t>	</a:t>
            </a:r>
            <a:r>
              <a:rPr sz="2400" spc="95" dirty="0">
                <a:latin typeface="STIXGeneral"/>
                <a:cs typeface="STIXGeneral"/>
              </a:rPr>
              <a:t>=</a:t>
            </a:r>
            <a:r>
              <a:rPr sz="2400" dirty="0">
                <a:latin typeface="STIXGeneral"/>
                <a:cs typeface="STIXGeneral"/>
              </a:rPr>
              <a:t>	</a:t>
            </a:r>
            <a:r>
              <a:rPr sz="2400" spc="-50" dirty="0">
                <a:latin typeface="STIXGeneral"/>
                <a:cs typeface="STIXGeneral"/>
              </a:rPr>
              <a:t>𝐴</a:t>
            </a:r>
            <a:r>
              <a:rPr sz="2400" dirty="0">
                <a:latin typeface="STIXGeneral"/>
                <a:cs typeface="STIXGeneral"/>
              </a:rPr>
              <a:t>	</a:t>
            </a:r>
            <a:r>
              <a:rPr sz="2400" spc="-50" dirty="0">
                <a:latin typeface="STIXGeneral"/>
                <a:cs typeface="STIXGeneral"/>
              </a:rPr>
              <a:t>∧</a:t>
            </a:r>
            <a:r>
              <a:rPr sz="2400" dirty="0">
                <a:latin typeface="STIXGeneral"/>
                <a:cs typeface="STIXGeneral"/>
              </a:rPr>
              <a:t>	</a:t>
            </a:r>
            <a:r>
              <a:rPr sz="2400" spc="95" dirty="0">
                <a:latin typeface="STIXGeneral"/>
                <a:cs typeface="STIXGeneral"/>
              </a:rPr>
              <a:t>¬𝐵</a:t>
            </a:r>
            <a:r>
              <a:rPr sz="2400" dirty="0">
                <a:latin typeface="STIXGeneral"/>
                <a:cs typeface="STIXGeneral"/>
              </a:rPr>
              <a:t>	</a:t>
            </a:r>
            <a:r>
              <a:rPr sz="2400" spc="-50" dirty="0">
                <a:latin typeface="STIXGeneral"/>
                <a:cs typeface="STIXGeneral"/>
              </a:rPr>
              <a:t>∨</a:t>
            </a:r>
            <a:r>
              <a:rPr sz="2400" dirty="0">
                <a:latin typeface="STIXGeneral"/>
                <a:cs typeface="STIXGeneral"/>
              </a:rPr>
              <a:t>	</a:t>
            </a:r>
            <a:r>
              <a:rPr sz="2400" spc="40" dirty="0">
                <a:latin typeface="STIXGeneral"/>
                <a:cs typeface="STIXGeneral"/>
              </a:rPr>
              <a:t>¬𝐴</a:t>
            </a:r>
            <a:r>
              <a:rPr sz="2400" dirty="0">
                <a:latin typeface="STIXGeneral"/>
                <a:cs typeface="STIXGeneral"/>
              </a:rPr>
              <a:t>	</a:t>
            </a:r>
            <a:r>
              <a:rPr sz="2400" spc="-50" dirty="0">
                <a:latin typeface="STIXGeneral"/>
                <a:cs typeface="STIXGeneral"/>
              </a:rPr>
              <a:t>∧</a:t>
            </a:r>
            <a:r>
              <a:rPr sz="2400" dirty="0">
                <a:latin typeface="STIXGeneral"/>
                <a:cs typeface="STIXGeneral"/>
              </a:rPr>
              <a:t>	</a:t>
            </a:r>
            <a:r>
              <a:rPr sz="2400" spc="-50" dirty="0">
                <a:latin typeface="STIXGeneral"/>
                <a:cs typeface="STIXGeneral"/>
              </a:rPr>
              <a:t>𝐵</a:t>
            </a:r>
            <a:endParaRPr sz="2400">
              <a:latin typeface="STIXGeneral"/>
              <a:cs typeface="STIXGener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582289" y="2263013"/>
            <a:ext cx="1278890" cy="282575"/>
          </a:xfrm>
          <a:custGeom>
            <a:avLst/>
            <a:gdLst/>
            <a:ahLst/>
            <a:cxnLst/>
            <a:rect l="l" t="t" r="r" b="b"/>
            <a:pathLst>
              <a:path w="1278889" h="282575">
                <a:moveTo>
                  <a:pt x="1188339" y="0"/>
                </a:moveTo>
                <a:lnTo>
                  <a:pt x="1184402" y="11429"/>
                </a:lnTo>
                <a:lnTo>
                  <a:pt x="1200709" y="18504"/>
                </a:lnTo>
                <a:lnTo>
                  <a:pt x="1214755" y="28305"/>
                </a:lnTo>
                <a:lnTo>
                  <a:pt x="1243278" y="73852"/>
                </a:lnTo>
                <a:lnTo>
                  <a:pt x="1251573" y="115623"/>
                </a:lnTo>
                <a:lnTo>
                  <a:pt x="1252601" y="139700"/>
                </a:lnTo>
                <a:lnTo>
                  <a:pt x="1251555" y="164580"/>
                </a:lnTo>
                <a:lnTo>
                  <a:pt x="1243224" y="207529"/>
                </a:lnTo>
                <a:lnTo>
                  <a:pt x="1214802" y="253777"/>
                </a:lnTo>
                <a:lnTo>
                  <a:pt x="1184783" y="270763"/>
                </a:lnTo>
                <a:lnTo>
                  <a:pt x="1188339" y="282321"/>
                </a:lnTo>
                <a:lnTo>
                  <a:pt x="1226835" y="264239"/>
                </a:lnTo>
                <a:lnTo>
                  <a:pt x="1255140" y="232917"/>
                </a:lnTo>
                <a:lnTo>
                  <a:pt x="1272571" y="191071"/>
                </a:lnTo>
                <a:lnTo>
                  <a:pt x="1278382" y="141224"/>
                </a:lnTo>
                <a:lnTo>
                  <a:pt x="1276929" y="115339"/>
                </a:lnTo>
                <a:lnTo>
                  <a:pt x="1265308" y="69429"/>
                </a:lnTo>
                <a:lnTo>
                  <a:pt x="1242185" y="32093"/>
                </a:lnTo>
                <a:lnTo>
                  <a:pt x="1208795" y="7379"/>
                </a:lnTo>
                <a:lnTo>
                  <a:pt x="1188339" y="0"/>
                </a:lnTo>
                <a:close/>
              </a:path>
              <a:path w="1278889" h="282575">
                <a:moveTo>
                  <a:pt x="90043" y="0"/>
                </a:moveTo>
                <a:lnTo>
                  <a:pt x="51641" y="18081"/>
                </a:lnTo>
                <a:lnTo>
                  <a:pt x="23240" y="49402"/>
                </a:lnTo>
                <a:lnTo>
                  <a:pt x="5810" y="91408"/>
                </a:lnTo>
                <a:lnTo>
                  <a:pt x="0" y="141224"/>
                </a:lnTo>
                <a:lnTo>
                  <a:pt x="1452" y="167159"/>
                </a:lnTo>
                <a:lnTo>
                  <a:pt x="13073" y="212982"/>
                </a:lnTo>
                <a:lnTo>
                  <a:pt x="36125" y="250227"/>
                </a:lnTo>
                <a:lnTo>
                  <a:pt x="69514" y="274941"/>
                </a:lnTo>
                <a:lnTo>
                  <a:pt x="90043" y="282321"/>
                </a:lnTo>
                <a:lnTo>
                  <a:pt x="93599" y="270763"/>
                </a:lnTo>
                <a:lnTo>
                  <a:pt x="77531" y="263663"/>
                </a:lnTo>
                <a:lnTo>
                  <a:pt x="63642" y="253777"/>
                </a:lnTo>
                <a:lnTo>
                  <a:pt x="35210" y="207529"/>
                </a:lnTo>
                <a:lnTo>
                  <a:pt x="26828" y="164580"/>
                </a:lnTo>
                <a:lnTo>
                  <a:pt x="25781" y="139700"/>
                </a:lnTo>
                <a:lnTo>
                  <a:pt x="26828" y="115623"/>
                </a:lnTo>
                <a:lnTo>
                  <a:pt x="35210" y="73852"/>
                </a:lnTo>
                <a:lnTo>
                  <a:pt x="63754" y="28305"/>
                </a:lnTo>
                <a:lnTo>
                  <a:pt x="94107" y="11429"/>
                </a:lnTo>
                <a:lnTo>
                  <a:pt x="900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35940" y="2024452"/>
            <a:ext cx="2951480" cy="1055370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127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spc="170" dirty="0">
                <a:latin typeface="Times New Roman"/>
                <a:cs typeface="Times New Roman"/>
              </a:rPr>
              <a:t>One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spc="165" dirty="0">
                <a:latin typeface="Times New Roman"/>
                <a:cs typeface="Times New Roman"/>
              </a:rPr>
              <a:t>perceptron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55" dirty="0">
                <a:latin typeface="Times New Roman"/>
                <a:cs typeface="Times New Roman"/>
              </a:rPr>
              <a:t>for</a:t>
            </a:r>
            <a:endParaRPr sz="2400" dirty="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117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spc="170" dirty="0">
                <a:latin typeface="Times New Roman"/>
                <a:cs typeface="Times New Roman"/>
              </a:rPr>
              <a:t>One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spc="165" dirty="0">
                <a:latin typeface="Times New Roman"/>
                <a:cs typeface="Times New Roman"/>
              </a:rPr>
              <a:t>perceptron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spc="55" dirty="0">
                <a:latin typeface="Times New Roman"/>
                <a:cs typeface="Times New Roman"/>
              </a:rPr>
              <a:t>for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582289" y="2778125"/>
            <a:ext cx="1278890" cy="282575"/>
          </a:xfrm>
          <a:custGeom>
            <a:avLst/>
            <a:gdLst/>
            <a:ahLst/>
            <a:cxnLst/>
            <a:rect l="l" t="t" r="r" b="b"/>
            <a:pathLst>
              <a:path w="1278889" h="282575">
                <a:moveTo>
                  <a:pt x="1188339" y="0"/>
                </a:moveTo>
                <a:lnTo>
                  <a:pt x="1184402" y="11429"/>
                </a:lnTo>
                <a:lnTo>
                  <a:pt x="1200709" y="18504"/>
                </a:lnTo>
                <a:lnTo>
                  <a:pt x="1214755" y="28305"/>
                </a:lnTo>
                <a:lnTo>
                  <a:pt x="1243278" y="73852"/>
                </a:lnTo>
                <a:lnTo>
                  <a:pt x="1251573" y="115623"/>
                </a:lnTo>
                <a:lnTo>
                  <a:pt x="1252601" y="139700"/>
                </a:lnTo>
                <a:lnTo>
                  <a:pt x="1251555" y="164580"/>
                </a:lnTo>
                <a:lnTo>
                  <a:pt x="1243224" y="207529"/>
                </a:lnTo>
                <a:lnTo>
                  <a:pt x="1214802" y="253777"/>
                </a:lnTo>
                <a:lnTo>
                  <a:pt x="1184783" y="270763"/>
                </a:lnTo>
                <a:lnTo>
                  <a:pt x="1188339" y="282321"/>
                </a:lnTo>
                <a:lnTo>
                  <a:pt x="1226835" y="264239"/>
                </a:lnTo>
                <a:lnTo>
                  <a:pt x="1255140" y="232917"/>
                </a:lnTo>
                <a:lnTo>
                  <a:pt x="1272571" y="191071"/>
                </a:lnTo>
                <a:lnTo>
                  <a:pt x="1278382" y="141224"/>
                </a:lnTo>
                <a:lnTo>
                  <a:pt x="1276929" y="115339"/>
                </a:lnTo>
                <a:lnTo>
                  <a:pt x="1265308" y="69429"/>
                </a:lnTo>
                <a:lnTo>
                  <a:pt x="1242185" y="32093"/>
                </a:lnTo>
                <a:lnTo>
                  <a:pt x="1208795" y="7379"/>
                </a:lnTo>
                <a:lnTo>
                  <a:pt x="1188339" y="0"/>
                </a:lnTo>
                <a:close/>
              </a:path>
              <a:path w="1278889" h="282575">
                <a:moveTo>
                  <a:pt x="90043" y="0"/>
                </a:moveTo>
                <a:lnTo>
                  <a:pt x="51641" y="18081"/>
                </a:lnTo>
                <a:lnTo>
                  <a:pt x="23240" y="49402"/>
                </a:lnTo>
                <a:lnTo>
                  <a:pt x="5810" y="91408"/>
                </a:lnTo>
                <a:lnTo>
                  <a:pt x="0" y="141224"/>
                </a:lnTo>
                <a:lnTo>
                  <a:pt x="1452" y="167159"/>
                </a:lnTo>
                <a:lnTo>
                  <a:pt x="13073" y="212982"/>
                </a:lnTo>
                <a:lnTo>
                  <a:pt x="36125" y="250227"/>
                </a:lnTo>
                <a:lnTo>
                  <a:pt x="69514" y="274941"/>
                </a:lnTo>
                <a:lnTo>
                  <a:pt x="90043" y="282321"/>
                </a:lnTo>
                <a:lnTo>
                  <a:pt x="93599" y="270763"/>
                </a:lnTo>
                <a:lnTo>
                  <a:pt x="77531" y="263663"/>
                </a:lnTo>
                <a:lnTo>
                  <a:pt x="63642" y="253777"/>
                </a:lnTo>
                <a:lnTo>
                  <a:pt x="35210" y="207529"/>
                </a:lnTo>
                <a:lnTo>
                  <a:pt x="26828" y="164580"/>
                </a:lnTo>
                <a:lnTo>
                  <a:pt x="25781" y="139700"/>
                </a:lnTo>
                <a:lnTo>
                  <a:pt x="26828" y="115623"/>
                </a:lnTo>
                <a:lnTo>
                  <a:pt x="35210" y="73852"/>
                </a:lnTo>
                <a:lnTo>
                  <a:pt x="63754" y="28305"/>
                </a:lnTo>
                <a:lnTo>
                  <a:pt x="94107" y="11429"/>
                </a:lnTo>
                <a:lnTo>
                  <a:pt x="900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669919" y="2024452"/>
            <a:ext cx="1097915" cy="1055370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70"/>
              </a:spcBef>
              <a:tabLst>
                <a:tab pos="342900" algn="l"/>
                <a:tab pos="657225" algn="l"/>
              </a:tabLst>
            </a:pPr>
            <a:r>
              <a:rPr sz="2400" spc="-50" dirty="0">
                <a:latin typeface="STIXGeneral"/>
                <a:cs typeface="STIXGeneral"/>
              </a:rPr>
              <a:t>𝐴</a:t>
            </a:r>
            <a:r>
              <a:rPr sz="2400" dirty="0">
                <a:latin typeface="STIXGeneral"/>
                <a:cs typeface="STIXGeneral"/>
              </a:rPr>
              <a:t>	</a:t>
            </a:r>
            <a:r>
              <a:rPr sz="2400" spc="-50" dirty="0">
                <a:latin typeface="STIXGeneral"/>
                <a:cs typeface="STIXGeneral"/>
              </a:rPr>
              <a:t>∧</a:t>
            </a:r>
            <a:r>
              <a:rPr sz="2400" dirty="0">
                <a:latin typeface="STIXGeneral"/>
                <a:cs typeface="STIXGeneral"/>
              </a:rPr>
              <a:t>	</a:t>
            </a:r>
            <a:r>
              <a:rPr sz="2400" spc="95" dirty="0">
                <a:latin typeface="STIXGeneral"/>
                <a:cs typeface="STIXGeneral"/>
              </a:rPr>
              <a:t>¬𝐵</a:t>
            </a:r>
            <a:endParaRPr sz="2400">
              <a:latin typeface="STIXGeneral"/>
              <a:cs typeface="STIXGeneral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  <a:tabLst>
                <a:tab pos="570230" algn="l"/>
                <a:tab pos="883919" algn="l"/>
              </a:tabLst>
            </a:pPr>
            <a:r>
              <a:rPr sz="2400" spc="35" dirty="0">
                <a:latin typeface="STIXGeneral"/>
                <a:cs typeface="STIXGeneral"/>
              </a:rPr>
              <a:t>¬𝐴</a:t>
            </a:r>
            <a:r>
              <a:rPr sz="2400" dirty="0">
                <a:latin typeface="STIXGeneral"/>
                <a:cs typeface="STIXGeneral"/>
              </a:rPr>
              <a:t>	</a:t>
            </a:r>
            <a:r>
              <a:rPr sz="2400" spc="-50" dirty="0">
                <a:latin typeface="STIXGeneral"/>
                <a:cs typeface="STIXGeneral"/>
              </a:rPr>
              <a:t>∧</a:t>
            </a:r>
            <a:r>
              <a:rPr sz="2400" dirty="0">
                <a:latin typeface="STIXGeneral"/>
                <a:cs typeface="STIXGeneral"/>
              </a:rPr>
              <a:t>	</a:t>
            </a:r>
            <a:r>
              <a:rPr sz="2400" spc="-50" dirty="0">
                <a:latin typeface="STIXGeneral"/>
                <a:cs typeface="STIXGeneral"/>
              </a:rPr>
              <a:t>𝐵</a:t>
            </a:r>
            <a:endParaRPr sz="2400">
              <a:latin typeface="STIXGeneral"/>
              <a:cs typeface="STIXGener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11" name="object 11"/>
          <p:cNvSpPr txBox="1"/>
          <p:nvPr/>
        </p:nvSpPr>
        <p:spPr>
          <a:xfrm>
            <a:off x="535940" y="3130676"/>
            <a:ext cx="6553834" cy="8605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5080" indent="-274320">
              <a:lnSpc>
                <a:spcPct val="12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spc="170" dirty="0">
                <a:latin typeface="Times New Roman"/>
                <a:cs typeface="Times New Roman"/>
              </a:rPr>
              <a:t>One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165" dirty="0">
                <a:latin typeface="Times New Roman"/>
                <a:cs typeface="Times New Roman"/>
              </a:rPr>
              <a:t>perceptron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80" dirty="0">
                <a:latin typeface="Times New Roman"/>
                <a:cs typeface="Times New Roman"/>
              </a:rPr>
              <a:t>for </a:t>
            </a:r>
            <a:r>
              <a:rPr sz="2400" spc="120" dirty="0">
                <a:latin typeface="Times New Roman"/>
                <a:cs typeface="Times New Roman"/>
              </a:rPr>
              <a:t>combining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215" dirty="0">
                <a:latin typeface="Times New Roman"/>
                <a:cs typeface="Times New Roman"/>
              </a:rPr>
              <a:t>the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165" dirty="0">
                <a:latin typeface="Times New Roman"/>
                <a:cs typeface="Times New Roman"/>
              </a:rPr>
              <a:t>outputs, </a:t>
            </a:r>
            <a:r>
              <a:rPr sz="2400" spc="195" dirty="0">
                <a:latin typeface="Times New Roman"/>
                <a:cs typeface="Times New Roman"/>
              </a:rPr>
              <a:t>through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100" dirty="0">
                <a:latin typeface="Times New Roman"/>
                <a:cs typeface="Times New Roman"/>
              </a:rPr>
              <a:t>OR,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215" dirty="0">
                <a:latin typeface="Times New Roman"/>
                <a:cs typeface="Times New Roman"/>
              </a:rPr>
              <a:t>the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125" dirty="0">
                <a:latin typeface="Times New Roman"/>
                <a:cs typeface="Times New Roman"/>
              </a:rPr>
              <a:t>two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140" dirty="0">
                <a:latin typeface="Times New Roman"/>
                <a:cs typeface="Times New Roman"/>
              </a:rPr>
              <a:t>previous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spc="155" dirty="0" err="1">
                <a:latin typeface="Times New Roman"/>
                <a:cs typeface="Times New Roman"/>
              </a:rPr>
              <a:t>perceptrons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371078" y="5871768"/>
            <a:ext cx="1282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105" dirty="0">
                <a:solidFill>
                  <a:srgbClr val="FFFFFF"/>
                </a:solidFill>
                <a:latin typeface="Times New Roman"/>
                <a:cs typeface="Times New Roman"/>
              </a:rPr>
              <a:t>8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50" dirty="0"/>
              <a:t>Assignment 1</a:t>
            </a:r>
            <a:endParaRPr cap="small" spc="150" dirty="0"/>
          </a:p>
        </p:txBody>
      </p:sp>
      <p:sp>
        <p:nvSpPr>
          <p:cNvPr id="3" name="object 3"/>
          <p:cNvSpPr txBox="1"/>
          <p:nvPr/>
        </p:nvSpPr>
        <p:spPr>
          <a:xfrm>
            <a:off x="8371078" y="5871768"/>
            <a:ext cx="1282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105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CB61BB9-CA54-2A4A-0D2B-C943110A1C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0700237"/>
              </p:ext>
            </p:extLst>
          </p:nvPr>
        </p:nvGraphicFramePr>
        <p:xfrm>
          <a:off x="1143000" y="3062248"/>
          <a:ext cx="1016000" cy="112204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62683921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75291195"/>
                    </a:ext>
                  </a:extLst>
                </a:gridCol>
              </a:tblGrid>
              <a:tr h="22796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X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Y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60022116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-1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5065173"/>
                  </a:ext>
                </a:extLst>
              </a:tr>
              <a:tr h="22796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84112366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08352020"/>
                  </a:ext>
                </a:extLst>
              </a:tr>
              <a:tr h="22796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2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5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3715617"/>
                  </a:ext>
                </a:extLst>
              </a:tr>
            </a:tbl>
          </a:graphicData>
        </a:graphic>
      </p:graphicFrame>
      <p:sp>
        <p:nvSpPr>
          <p:cNvPr id="8" name="Rectangle 1">
            <a:extLst>
              <a:ext uri="{FF2B5EF4-FFF2-40B4-BE49-F238E27FC236}">
                <a16:creationId xmlns:a16="http://schemas.microsoft.com/office/drawing/2014/main" id="{876A078D-D294-F53B-DED7-5098E0285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940" y="1579482"/>
            <a:ext cx="6618287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Q1.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Provide an optimal linear regression model with intercept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using a closed-form matrix formula.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Plot it along with the original dataset.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72907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185" dirty="0"/>
              <a:t>Simple</a:t>
            </a:r>
            <a:r>
              <a:rPr cap="small" spc="245" dirty="0"/>
              <a:t> </a:t>
            </a:r>
            <a:r>
              <a:rPr cap="small" spc="120" dirty="0"/>
              <a:t>Multilayer</a:t>
            </a:r>
            <a:r>
              <a:rPr cap="small" spc="280" dirty="0"/>
              <a:t> </a:t>
            </a:r>
            <a:r>
              <a:rPr cap="small" spc="150" dirty="0"/>
              <a:t>Network</a:t>
            </a:r>
            <a:r>
              <a:rPr cap="small" spc="254" dirty="0"/>
              <a:t> </a:t>
            </a:r>
            <a:r>
              <a:rPr cap="small" spc="165" dirty="0"/>
              <a:t>for</a:t>
            </a:r>
            <a:r>
              <a:rPr cap="small" spc="260" dirty="0"/>
              <a:t> </a:t>
            </a:r>
            <a:r>
              <a:rPr cap="small" spc="35" dirty="0"/>
              <a:t>XOR</a:t>
            </a:r>
          </a:p>
        </p:txBody>
      </p:sp>
      <p:sp>
        <p:nvSpPr>
          <p:cNvPr id="3" name="object 3"/>
          <p:cNvSpPr/>
          <p:nvPr/>
        </p:nvSpPr>
        <p:spPr>
          <a:xfrm>
            <a:off x="1456308" y="1747901"/>
            <a:ext cx="716280" cy="282575"/>
          </a:xfrm>
          <a:custGeom>
            <a:avLst/>
            <a:gdLst/>
            <a:ahLst/>
            <a:cxnLst/>
            <a:rect l="l" t="t" r="r" b="b"/>
            <a:pathLst>
              <a:path w="716280" h="282575">
                <a:moveTo>
                  <a:pt x="625983" y="0"/>
                </a:moveTo>
                <a:lnTo>
                  <a:pt x="622046" y="11429"/>
                </a:lnTo>
                <a:lnTo>
                  <a:pt x="638353" y="18504"/>
                </a:lnTo>
                <a:lnTo>
                  <a:pt x="652398" y="28305"/>
                </a:lnTo>
                <a:lnTo>
                  <a:pt x="680922" y="73852"/>
                </a:lnTo>
                <a:lnTo>
                  <a:pt x="689217" y="115623"/>
                </a:lnTo>
                <a:lnTo>
                  <a:pt x="690245" y="139700"/>
                </a:lnTo>
                <a:lnTo>
                  <a:pt x="689199" y="164580"/>
                </a:lnTo>
                <a:lnTo>
                  <a:pt x="680868" y="207529"/>
                </a:lnTo>
                <a:lnTo>
                  <a:pt x="652446" y="253777"/>
                </a:lnTo>
                <a:lnTo>
                  <a:pt x="622427" y="270763"/>
                </a:lnTo>
                <a:lnTo>
                  <a:pt x="625983" y="282321"/>
                </a:lnTo>
                <a:lnTo>
                  <a:pt x="664479" y="264239"/>
                </a:lnTo>
                <a:lnTo>
                  <a:pt x="692785" y="232918"/>
                </a:lnTo>
                <a:lnTo>
                  <a:pt x="710215" y="191071"/>
                </a:lnTo>
                <a:lnTo>
                  <a:pt x="716026" y="141224"/>
                </a:lnTo>
                <a:lnTo>
                  <a:pt x="714573" y="115339"/>
                </a:lnTo>
                <a:lnTo>
                  <a:pt x="702952" y="69429"/>
                </a:lnTo>
                <a:lnTo>
                  <a:pt x="679829" y="32093"/>
                </a:lnTo>
                <a:lnTo>
                  <a:pt x="646439" y="7379"/>
                </a:lnTo>
                <a:lnTo>
                  <a:pt x="625983" y="0"/>
                </a:lnTo>
                <a:close/>
              </a:path>
              <a:path w="716280" h="282575">
                <a:moveTo>
                  <a:pt x="90043" y="0"/>
                </a:moveTo>
                <a:lnTo>
                  <a:pt x="51641" y="18081"/>
                </a:lnTo>
                <a:lnTo>
                  <a:pt x="23240" y="49402"/>
                </a:lnTo>
                <a:lnTo>
                  <a:pt x="5810" y="91408"/>
                </a:lnTo>
                <a:lnTo>
                  <a:pt x="0" y="141224"/>
                </a:lnTo>
                <a:lnTo>
                  <a:pt x="1452" y="167159"/>
                </a:lnTo>
                <a:lnTo>
                  <a:pt x="13073" y="212982"/>
                </a:lnTo>
                <a:lnTo>
                  <a:pt x="36125" y="250227"/>
                </a:lnTo>
                <a:lnTo>
                  <a:pt x="69514" y="274941"/>
                </a:lnTo>
                <a:lnTo>
                  <a:pt x="90043" y="282321"/>
                </a:lnTo>
                <a:lnTo>
                  <a:pt x="93599" y="270763"/>
                </a:lnTo>
                <a:lnTo>
                  <a:pt x="77531" y="263663"/>
                </a:lnTo>
                <a:lnTo>
                  <a:pt x="63642" y="253777"/>
                </a:lnTo>
                <a:lnTo>
                  <a:pt x="35210" y="207529"/>
                </a:lnTo>
                <a:lnTo>
                  <a:pt x="26828" y="164580"/>
                </a:lnTo>
                <a:lnTo>
                  <a:pt x="25781" y="139700"/>
                </a:lnTo>
                <a:lnTo>
                  <a:pt x="26828" y="115623"/>
                </a:lnTo>
                <a:lnTo>
                  <a:pt x="35210" y="73852"/>
                </a:lnTo>
                <a:lnTo>
                  <a:pt x="63753" y="28305"/>
                </a:lnTo>
                <a:lnTo>
                  <a:pt x="94106" y="11429"/>
                </a:lnTo>
                <a:lnTo>
                  <a:pt x="900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22169" y="1747901"/>
            <a:ext cx="1278890" cy="282575"/>
          </a:xfrm>
          <a:custGeom>
            <a:avLst/>
            <a:gdLst/>
            <a:ahLst/>
            <a:cxnLst/>
            <a:rect l="l" t="t" r="r" b="b"/>
            <a:pathLst>
              <a:path w="1278889" h="282575">
                <a:moveTo>
                  <a:pt x="1188339" y="0"/>
                </a:moveTo>
                <a:lnTo>
                  <a:pt x="1184402" y="11429"/>
                </a:lnTo>
                <a:lnTo>
                  <a:pt x="1200709" y="18504"/>
                </a:lnTo>
                <a:lnTo>
                  <a:pt x="1214755" y="28305"/>
                </a:lnTo>
                <a:lnTo>
                  <a:pt x="1243278" y="73852"/>
                </a:lnTo>
                <a:lnTo>
                  <a:pt x="1251573" y="115623"/>
                </a:lnTo>
                <a:lnTo>
                  <a:pt x="1252601" y="139700"/>
                </a:lnTo>
                <a:lnTo>
                  <a:pt x="1251555" y="164580"/>
                </a:lnTo>
                <a:lnTo>
                  <a:pt x="1243224" y="207529"/>
                </a:lnTo>
                <a:lnTo>
                  <a:pt x="1214802" y="253777"/>
                </a:lnTo>
                <a:lnTo>
                  <a:pt x="1184783" y="270763"/>
                </a:lnTo>
                <a:lnTo>
                  <a:pt x="1188339" y="282321"/>
                </a:lnTo>
                <a:lnTo>
                  <a:pt x="1226835" y="264239"/>
                </a:lnTo>
                <a:lnTo>
                  <a:pt x="1255141" y="232918"/>
                </a:lnTo>
                <a:lnTo>
                  <a:pt x="1272571" y="191071"/>
                </a:lnTo>
                <a:lnTo>
                  <a:pt x="1278382" y="141224"/>
                </a:lnTo>
                <a:lnTo>
                  <a:pt x="1276929" y="115339"/>
                </a:lnTo>
                <a:lnTo>
                  <a:pt x="1265308" y="69429"/>
                </a:lnTo>
                <a:lnTo>
                  <a:pt x="1242185" y="32093"/>
                </a:lnTo>
                <a:lnTo>
                  <a:pt x="1208795" y="7379"/>
                </a:lnTo>
                <a:lnTo>
                  <a:pt x="1188339" y="0"/>
                </a:lnTo>
                <a:close/>
              </a:path>
              <a:path w="1278889" h="282575">
                <a:moveTo>
                  <a:pt x="90043" y="0"/>
                </a:moveTo>
                <a:lnTo>
                  <a:pt x="51641" y="18081"/>
                </a:lnTo>
                <a:lnTo>
                  <a:pt x="23241" y="49402"/>
                </a:lnTo>
                <a:lnTo>
                  <a:pt x="5810" y="91408"/>
                </a:lnTo>
                <a:lnTo>
                  <a:pt x="0" y="141224"/>
                </a:lnTo>
                <a:lnTo>
                  <a:pt x="1452" y="167159"/>
                </a:lnTo>
                <a:lnTo>
                  <a:pt x="13073" y="212982"/>
                </a:lnTo>
                <a:lnTo>
                  <a:pt x="36125" y="250227"/>
                </a:lnTo>
                <a:lnTo>
                  <a:pt x="69514" y="274941"/>
                </a:lnTo>
                <a:lnTo>
                  <a:pt x="90043" y="282321"/>
                </a:lnTo>
                <a:lnTo>
                  <a:pt x="93599" y="270763"/>
                </a:lnTo>
                <a:lnTo>
                  <a:pt x="77531" y="263663"/>
                </a:lnTo>
                <a:lnTo>
                  <a:pt x="63642" y="253777"/>
                </a:lnTo>
                <a:lnTo>
                  <a:pt x="35210" y="207529"/>
                </a:lnTo>
                <a:lnTo>
                  <a:pt x="26828" y="164580"/>
                </a:lnTo>
                <a:lnTo>
                  <a:pt x="25781" y="139700"/>
                </a:lnTo>
                <a:lnTo>
                  <a:pt x="26828" y="115623"/>
                </a:lnTo>
                <a:lnTo>
                  <a:pt x="35210" y="73852"/>
                </a:lnTo>
                <a:lnTo>
                  <a:pt x="63753" y="28305"/>
                </a:lnTo>
                <a:lnTo>
                  <a:pt x="94106" y="11429"/>
                </a:lnTo>
                <a:lnTo>
                  <a:pt x="900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71136" y="1747901"/>
            <a:ext cx="1278890" cy="282575"/>
          </a:xfrm>
          <a:custGeom>
            <a:avLst/>
            <a:gdLst/>
            <a:ahLst/>
            <a:cxnLst/>
            <a:rect l="l" t="t" r="r" b="b"/>
            <a:pathLst>
              <a:path w="1278889" h="282575">
                <a:moveTo>
                  <a:pt x="1188339" y="0"/>
                </a:moveTo>
                <a:lnTo>
                  <a:pt x="1184402" y="11429"/>
                </a:lnTo>
                <a:lnTo>
                  <a:pt x="1200709" y="18504"/>
                </a:lnTo>
                <a:lnTo>
                  <a:pt x="1214754" y="28305"/>
                </a:lnTo>
                <a:lnTo>
                  <a:pt x="1243278" y="73852"/>
                </a:lnTo>
                <a:lnTo>
                  <a:pt x="1251573" y="115623"/>
                </a:lnTo>
                <a:lnTo>
                  <a:pt x="1252601" y="139700"/>
                </a:lnTo>
                <a:lnTo>
                  <a:pt x="1251555" y="164580"/>
                </a:lnTo>
                <a:lnTo>
                  <a:pt x="1243224" y="207529"/>
                </a:lnTo>
                <a:lnTo>
                  <a:pt x="1214802" y="253777"/>
                </a:lnTo>
                <a:lnTo>
                  <a:pt x="1184783" y="270763"/>
                </a:lnTo>
                <a:lnTo>
                  <a:pt x="1188339" y="282321"/>
                </a:lnTo>
                <a:lnTo>
                  <a:pt x="1226835" y="264239"/>
                </a:lnTo>
                <a:lnTo>
                  <a:pt x="1255140" y="232918"/>
                </a:lnTo>
                <a:lnTo>
                  <a:pt x="1272571" y="191071"/>
                </a:lnTo>
                <a:lnTo>
                  <a:pt x="1278382" y="141224"/>
                </a:lnTo>
                <a:lnTo>
                  <a:pt x="1276929" y="115339"/>
                </a:lnTo>
                <a:lnTo>
                  <a:pt x="1265308" y="69429"/>
                </a:lnTo>
                <a:lnTo>
                  <a:pt x="1242185" y="32093"/>
                </a:lnTo>
                <a:lnTo>
                  <a:pt x="1208795" y="7379"/>
                </a:lnTo>
                <a:lnTo>
                  <a:pt x="1188339" y="0"/>
                </a:lnTo>
                <a:close/>
              </a:path>
              <a:path w="1278889" h="282575">
                <a:moveTo>
                  <a:pt x="90042" y="0"/>
                </a:moveTo>
                <a:lnTo>
                  <a:pt x="51641" y="18081"/>
                </a:lnTo>
                <a:lnTo>
                  <a:pt x="23240" y="49402"/>
                </a:lnTo>
                <a:lnTo>
                  <a:pt x="5810" y="91408"/>
                </a:lnTo>
                <a:lnTo>
                  <a:pt x="0" y="141224"/>
                </a:lnTo>
                <a:lnTo>
                  <a:pt x="1452" y="167159"/>
                </a:lnTo>
                <a:lnTo>
                  <a:pt x="13073" y="212982"/>
                </a:lnTo>
                <a:lnTo>
                  <a:pt x="36125" y="250227"/>
                </a:lnTo>
                <a:lnTo>
                  <a:pt x="69514" y="274941"/>
                </a:lnTo>
                <a:lnTo>
                  <a:pt x="90042" y="282321"/>
                </a:lnTo>
                <a:lnTo>
                  <a:pt x="93599" y="270763"/>
                </a:lnTo>
                <a:lnTo>
                  <a:pt x="77531" y="263663"/>
                </a:lnTo>
                <a:lnTo>
                  <a:pt x="63642" y="253777"/>
                </a:lnTo>
                <a:lnTo>
                  <a:pt x="35210" y="207529"/>
                </a:lnTo>
                <a:lnTo>
                  <a:pt x="26828" y="164580"/>
                </a:lnTo>
                <a:lnTo>
                  <a:pt x="25780" y="139700"/>
                </a:lnTo>
                <a:lnTo>
                  <a:pt x="26828" y="115623"/>
                </a:lnTo>
                <a:lnTo>
                  <a:pt x="35210" y="73852"/>
                </a:lnTo>
                <a:lnTo>
                  <a:pt x="63753" y="28305"/>
                </a:lnTo>
                <a:lnTo>
                  <a:pt x="94107" y="11429"/>
                </a:lnTo>
                <a:lnTo>
                  <a:pt x="90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35940" y="1658239"/>
            <a:ext cx="49206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  <a:tab pos="1019810" algn="l"/>
                <a:tab pos="1748155" algn="l"/>
                <a:tab pos="2185670" algn="l"/>
                <a:tab pos="2517140" algn="l"/>
                <a:tab pos="2830830" algn="l"/>
                <a:tab pos="3460115" algn="l"/>
                <a:tab pos="3835400" algn="l"/>
                <a:tab pos="4392930" algn="l"/>
                <a:tab pos="4707255" algn="l"/>
              </a:tabLst>
            </a:pPr>
            <a:r>
              <a:rPr sz="2400" spc="-285" dirty="0">
                <a:latin typeface="STIXGeneral"/>
                <a:cs typeface="STIXGeneral"/>
              </a:rPr>
              <a:t>𝑋𝑂𝑅</a:t>
            </a:r>
            <a:r>
              <a:rPr sz="2400" dirty="0">
                <a:latin typeface="STIXGeneral"/>
                <a:cs typeface="STIXGeneral"/>
              </a:rPr>
              <a:t>	</a:t>
            </a:r>
            <a:r>
              <a:rPr sz="2400" spc="-150" dirty="0">
                <a:latin typeface="STIXGeneral"/>
                <a:cs typeface="STIXGeneral"/>
              </a:rPr>
              <a:t>𝐴,</a:t>
            </a:r>
            <a:r>
              <a:rPr sz="2400" spc="-195" dirty="0">
                <a:latin typeface="STIXGeneral"/>
                <a:cs typeface="STIXGeneral"/>
              </a:rPr>
              <a:t> </a:t>
            </a:r>
            <a:r>
              <a:rPr sz="2400" spc="-50" dirty="0">
                <a:latin typeface="STIXGeneral"/>
                <a:cs typeface="STIXGeneral"/>
              </a:rPr>
              <a:t>𝐵</a:t>
            </a:r>
            <a:r>
              <a:rPr sz="2400" dirty="0">
                <a:latin typeface="STIXGeneral"/>
                <a:cs typeface="STIXGeneral"/>
              </a:rPr>
              <a:t>	</a:t>
            </a:r>
            <a:r>
              <a:rPr sz="2400" spc="95" dirty="0">
                <a:latin typeface="STIXGeneral"/>
                <a:cs typeface="STIXGeneral"/>
              </a:rPr>
              <a:t>=</a:t>
            </a:r>
            <a:r>
              <a:rPr sz="2400" dirty="0">
                <a:latin typeface="STIXGeneral"/>
                <a:cs typeface="STIXGeneral"/>
              </a:rPr>
              <a:t>	</a:t>
            </a:r>
            <a:r>
              <a:rPr sz="2400" spc="-50" dirty="0">
                <a:latin typeface="STIXGeneral"/>
                <a:cs typeface="STIXGeneral"/>
              </a:rPr>
              <a:t>𝐴</a:t>
            </a:r>
            <a:r>
              <a:rPr sz="2400" dirty="0">
                <a:latin typeface="STIXGeneral"/>
                <a:cs typeface="STIXGeneral"/>
              </a:rPr>
              <a:t>	</a:t>
            </a:r>
            <a:r>
              <a:rPr sz="2400" spc="-50" dirty="0">
                <a:latin typeface="STIXGeneral"/>
                <a:cs typeface="STIXGeneral"/>
              </a:rPr>
              <a:t>∧</a:t>
            </a:r>
            <a:r>
              <a:rPr sz="2400" dirty="0">
                <a:latin typeface="STIXGeneral"/>
                <a:cs typeface="STIXGeneral"/>
              </a:rPr>
              <a:t>	</a:t>
            </a:r>
            <a:r>
              <a:rPr sz="2400" spc="95" dirty="0">
                <a:latin typeface="STIXGeneral"/>
                <a:cs typeface="STIXGeneral"/>
              </a:rPr>
              <a:t>¬𝐵</a:t>
            </a:r>
            <a:r>
              <a:rPr sz="2400" dirty="0">
                <a:latin typeface="STIXGeneral"/>
                <a:cs typeface="STIXGeneral"/>
              </a:rPr>
              <a:t>	</a:t>
            </a:r>
            <a:r>
              <a:rPr sz="2400" spc="-50" dirty="0">
                <a:latin typeface="STIXGeneral"/>
                <a:cs typeface="STIXGeneral"/>
              </a:rPr>
              <a:t>∨</a:t>
            </a:r>
            <a:r>
              <a:rPr sz="2400" dirty="0">
                <a:latin typeface="STIXGeneral"/>
                <a:cs typeface="STIXGeneral"/>
              </a:rPr>
              <a:t>	</a:t>
            </a:r>
            <a:r>
              <a:rPr sz="2400" spc="40" dirty="0">
                <a:latin typeface="STIXGeneral"/>
                <a:cs typeface="STIXGeneral"/>
              </a:rPr>
              <a:t>¬𝐴</a:t>
            </a:r>
            <a:r>
              <a:rPr sz="2400" dirty="0">
                <a:latin typeface="STIXGeneral"/>
                <a:cs typeface="STIXGeneral"/>
              </a:rPr>
              <a:t>	</a:t>
            </a:r>
            <a:r>
              <a:rPr sz="2400" spc="-50" dirty="0">
                <a:latin typeface="STIXGeneral"/>
                <a:cs typeface="STIXGeneral"/>
              </a:rPr>
              <a:t>∧</a:t>
            </a:r>
            <a:r>
              <a:rPr sz="2400" dirty="0">
                <a:latin typeface="STIXGeneral"/>
                <a:cs typeface="STIXGeneral"/>
              </a:rPr>
              <a:t>	</a:t>
            </a:r>
            <a:r>
              <a:rPr sz="2400" spc="-50" dirty="0">
                <a:latin typeface="STIXGeneral"/>
                <a:cs typeface="STIXGeneral"/>
              </a:rPr>
              <a:t>𝐵</a:t>
            </a:r>
            <a:endParaRPr sz="2400">
              <a:latin typeface="STIXGeneral"/>
              <a:cs typeface="STIXGener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582289" y="2263013"/>
            <a:ext cx="1278890" cy="282575"/>
          </a:xfrm>
          <a:custGeom>
            <a:avLst/>
            <a:gdLst/>
            <a:ahLst/>
            <a:cxnLst/>
            <a:rect l="l" t="t" r="r" b="b"/>
            <a:pathLst>
              <a:path w="1278889" h="282575">
                <a:moveTo>
                  <a:pt x="1188339" y="0"/>
                </a:moveTo>
                <a:lnTo>
                  <a:pt x="1184402" y="11429"/>
                </a:lnTo>
                <a:lnTo>
                  <a:pt x="1200709" y="18504"/>
                </a:lnTo>
                <a:lnTo>
                  <a:pt x="1214755" y="28305"/>
                </a:lnTo>
                <a:lnTo>
                  <a:pt x="1243278" y="73852"/>
                </a:lnTo>
                <a:lnTo>
                  <a:pt x="1251573" y="115623"/>
                </a:lnTo>
                <a:lnTo>
                  <a:pt x="1252601" y="139700"/>
                </a:lnTo>
                <a:lnTo>
                  <a:pt x="1251555" y="164580"/>
                </a:lnTo>
                <a:lnTo>
                  <a:pt x="1243224" y="207529"/>
                </a:lnTo>
                <a:lnTo>
                  <a:pt x="1214802" y="253777"/>
                </a:lnTo>
                <a:lnTo>
                  <a:pt x="1184783" y="270763"/>
                </a:lnTo>
                <a:lnTo>
                  <a:pt x="1188339" y="282321"/>
                </a:lnTo>
                <a:lnTo>
                  <a:pt x="1226835" y="264239"/>
                </a:lnTo>
                <a:lnTo>
                  <a:pt x="1255140" y="232917"/>
                </a:lnTo>
                <a:lnTo>
                  <a:pt x="1272571" y="191071"/>
                </a:lnTo>
                <a:lnTo>
                  <a:pt x="1278382" y="141224"/>
                </a:lnTo>
                <a:lnTo>
                  <a:pt x="1276929" y="115339"/>
                </a:lnTo>
                <a:lnTo>
                  <a:pt x="1265308" y="69429"/>
                </a:lnTo>
                <a:lnTo>
                  <a:pt x="1242185" y="32093"/>
                </a:lnTo>
                <a:lnTo>
                  <a:pt x="1208795" y="7379"/>
                </a:lnTo>
                <a:lnTo>
                  <a:pt x="1188339" y="0"/>
                </a:lnTo>
                <a:close/>
              </a:path>
              <a:path w="1278889" h="282575">
                <a:moveTo>
                  <a:pt x="90043" y="0"/>
                </a:moveTo>
                <a:lnTo>
                  <a:pt x="51641" y="18081"/>
                </a:lnTo>
                <a:lnTo>
                  <a:pt x="23240" y="49402"/>
                </a:lnTo>
                <a:lnTo>
                  <a:pt x="5810" y="91408"/>
                </a:lnTo>
                <a:lnTo>
                  <a:pt x="0" y="141224"/>
                </a:lnTo>
                <a:lnTo>
                  <a:pt x="1452" y="167159"/>
                </a:lnTo>
                <a:lnTo>
                  <a:pt x="13073" y="212982"/>
                </a:lnTo>
                <a:lnTo>
                  <a:pt x="36125" y="250227"/>
                </a:lnTo>
                <a:lnTo>
                  <a:pt x="69514" y="274941"/>
                </a:lnTo>
                <a:lnTo>
                  <a:pt x="90043" y="282321"/>
                </a:lnTo>
                <a:lnTo>
                  <a:pt x="93599" y="270763"/>
                </a:lnTo>
                <a:lnTo>
                  <a:pt x="77531" y="263663"/>
                </a:lnTo>
                <a:lnTo>
                  <a:pt x="63642" y="253777"/>
                </a:lnTo>
                <a:lnTo>
                  <a:pt x="35210" y="207529"/>
                </a:lnTo>
                <a:lnTo>
                  <a:pt x="26828" y="164580"/>
                </a:lnTo>
                <a:lnTo>
                  <a:pt x="25781" y="139700"/>
                </a:lnTo>
                <a:lnTo>
                  <a:pt x="26828" y="115623"/>
                </a:lnTo>
                <a:lnTo>
                  <a:pt x="35210" y="73852"/>
                </a:lnTo>
                <a:lnTo>
                  <a:pt x="63754" y="28305"/>
                </a:lnTo>
                <a:lnTo>
                  <a:pt x="94107" y="11429"/>
                </a:lnTo>
                <a:lnTo>
                  <a:pt x="900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35940" y="2024452"/>
            <a:ext cx="2951480" cy="1055370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127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spc="170" dirty="0">
                <a:latin typeface="Times New Roman"/>
                <a:cs typeface="Times New Roman"/>
              </a:rPr>
              <a:t>One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spc="165" dirty="0">
                <a:latin typeface="Times New Roman"/>
                <a:cs typeface="Times New Roman"/>
              </a:rPr>
              <a:t>perceptron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55" dirty="0">
                <a:latin typeface="Times New Roman"/>
                <a:cs typeface="Times New Roman"/>
              </a:rPr>
              <a:t>for</a:t>
            </a:r>
            <a:endParaRPr sz="2400" dirty="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117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spc="170" dirty="0">
                <a:latin typeface="Times New Roman"/>
                <a:cs typeface="Times New Roman"/>
              </a:rPr>
              <a:t>One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spc="165" dirty="0">
                <a:latin typeface="Times New Roman"/>
                <a:cs typeface="Times New Roman"/>
              </a:rPr>
              <a:t>perceptron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spc="55" dirty="0">
                <a:latin typeface="Times New Roman"/>
                <a:cs typeface="Times New Roman"/>
              </a:rPr>
              <a:t>for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582289" y="2778125"/>
            <a:ext cx="1278890" cy="282575"/>
          </a:xfrm>
          <a:custGeom>
            <a:avLst/>
            <a:gdLst/>
            <a:ahLst/>
            <a:cxnLst/>
            <a:rect l="l" t="t" r="r" b="b"/>
            <a:pathLst>
              <a:path w="1278889" h="282575">
                <a:moveTo>
                  <a:pt x="1188339" y="0"/>
                </a:moveTo>
                <a:lnTo>
                  <a:pt x="1184402" y="11429"/>
                </a:lnTo>
                <a:lnTo>
                  <a:pt x="1200709" y="18504"/>
                </a:lnTo>
                <a:lnTo>
                  <a:pt x="1214755" y="28305"/>
                </a:lnTo>
                <a:lnTo>
                  <a:pt x="1243278" y="73852"/>
                </a:lnTo>
                <a:lnTo>
                  <a:pt x="1251573" y="115623"/>
                </a:lnTo>
                <a:lnTo>
                  <a:pt x="1252601" y="139700"/>
                </a:lnTo>
                <a:lnTo>
                  <a:pt x="1251555" y="164580"/>
                </a:lnTo>
                <a:lnTo>
                  <a:pt x="1243224" y="207529"/>
                </a:lnTo>
                <a:lnTo>
                  <a:pt x="1214802" y="253777"/>
                </a:lnTo>
                <a:lnTo>
                  <a:pt x="1184783" y="270763"/>
                </a:lnTo>
                <a:lnTo>
                  <a:pt x="1188339" y="282321"/>
                </a:lnTo>
                <a:lnTo>
                  <a:pt x="1226835" y="264239"/>
                </a:lnTo>
                <a:lnTo>
                  <a:pt x="1255140" y="232917"/>
                </a:lnTo>
                <a:lnTo>
                  <a:pt x="1272571" y="191071"/>
                </a:lnTo>
                <a:lnTo>
                  <a:pt x="1278382" y="141224"/>
                </a:lnTo>
                <a:lnTo>
                  <a:pt x="1276929" y="115339"/>
                </a:lnTo>
                <a:lnTo>
                  <a:pt x="1265308" y="69429"/>
                </a:lnTo>
                <a:lnTo>
                  <a:pt x="1242185" y="32093"/>
                </a:lnTo>
                <a:lnTo>
                  <a:pt x="1208795" y="7379"/>
                </a:lnTo>
                <a:lnTo>
                  <a:pt x="1188339" y="0"/>
                </a:lnTo>
                <a:close/>
              </a:path>
              <a:path w="1278889" h="282575">
                <a:moveTo>
                  <a:pt x="90043" y="0"/>
                </a:moveTo>
                <a:lnTo>
                  <a:pt x="51641" y="18081"/>
                </a:lnTo>
                <a:lnTo>
                  <a:pt x="23240" y="49402"/>
                </a:lnTo>
                <a:lnTo>
                  <a:pt x="5810" y="91408"/>
                </a:lnTo>
                <a:lnTo>
                  <a:pt x="0" y="141224"/>
                </a:lnTo>
                <a:lnTo>
                  <a:pt x="1452" y="167159"/>
                </a:lnTo>
                <a:lnTo>
                  <a:pt x="13073" y="212982"/>
                </a:lnTo>
                <a:lnTo>
                  <a:pt x="36125" y="250227"/>
                </a:lnTo>
                <a:lnTo>
                  <a:pt x="69514" y="274941"/>
                </a:lnTo>
                <a:lnTo>
                  <a:pt x="90043" y="282321"/>
                </a:lnTo>
                <a:lnTo>
                  <a:pt x="93599" y="270763"/>
                </a:lnTo>
                <a:lnTo>
                  <a:pt x="77531" y="263663"/>
                </a:lnTo>
                <a:lnTo>
                  <a:pt x="63642" y="253777"/>
                </a:lnTo>
                <a:lnTo>
                  <a:pt x="35210" y="207529"/>
                </a:lnTo>
                <a:lnTo>
                  <a:pt x="26828" y="164580"/>
                </a:lnTo>
                <a:lnTo>
                  <a:pt x="25781" y="139700"/>
                </a:lnTo>
                <a:lnTo>
                  <a:pt x="26828" y="115623"/>
                </a:lnTo>
                <a:lnTo>
                  <a:pt x="35210" y="73852"/>
                </a:lnTo>
                <a:lnTo>
                  <a:pt x="63754" y="28305"/>
                </a:lnTo>
                <a:lnTo>
                  <a:pt x="94107" y="11429"/>
                </a:lnTo>
                <a:lnTo>
                  <a:pt x="900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669919" y="2024452"/>
            <a:ext cx="1097915" cy="1055370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70"/>
              </a:spcBef>
              <a:tabLst>
                <a:tab pos="342900" algn="l"/>
                <a:tab pos="657225" algn="l"/>
              </a:tabLst>
            </a:pPr>
            <a:r>
              <a:rPr sz="2400" spc="-50" dirty="0">
                <a:latin typeface="STIXGeneral"/>
                <a:cs typeface="STIXGeneral"/>
              </a:rPr>
              <a:t>𝐴</a:t>
            </a:r>
            <a:r>
              <a:rPr sz="2400" dirty="0">
                <a:latin typeface="STIXGeneral"/>
                <a:cs typeface="STIXGeneral"/>
              </a:rPr>
              <a:t>	</a:t>
            </a:r>
            <a:r>
              <a:rPr sz="2400" spc="-50" dirty="0">
                <a:latin typeface="STIXGeneral"/>
                <a:cs typeface="STIXGeneral"/>
              </a:rPr>
              <a:t>∧</a:t>
            </a:r>
            <a:r>
              <a:rPr sz="2400" dirty="0">
                <a:latin typeface="STIXGeneral"/>
                <a:cs typeface="STIXGeneral"/>
              </a:rPr>
              <a:t>	</a:t>
            </a:r>
            <a:r>
              <a:rPr sz="2400" spc="95" dirty="0">
                <a:latin typeface="STIXGeneral"/>
                <a:cs typeface="STIXGeneral"/>
              </a:rPr>
              <a:t>¬𝐵</a:t>
            </a:r>
            <a:endParaRPr sz="2400">
              <a:latin typeface="STIXGeneral"/>
              <a:cs typeface="STIXGeneral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  <a:tabLst>
                <a:tab pos="570230" algn="l"/>
                <a:tab pos="883919" algn="l"/>
              </a:tabLst>
            </a:pPr>
            <a:r>
              <a:rPr sz="2400" spc="35" dirty="0">
                <a:latin typeface="STIXGeneral"/>
                <a:cs typeface="STIXGeneral"/>
              </a:rPr>
              <a:t>¬𝐴</a:t>
            </a:r>
            <a:r>
              <a:rPr sz="2400" dirty="0">
                <a:latin typeface="STIXGeneral"/>
                <a:cs typeface="STIXGeneral"/>
              </a:rPr>
              <a:t>	</a:t>
            </a:r>
            <a:r>
              <a:rPr sz="2400" spc="-50" dirty="0">
                <a:latin typeface="STIXGeneral"/>
                <a:cs typeface="STIXGeneral"/>
              </a:rPr>
              <a:t>∧</a:t>
            </a:r>
            <a:r>
              <a:rPr sz="2400" dirty="0">
                <a:latin typeface="STIXGeneral"/>
                <a:cs typeface="STIXGeneral"/>
              </a:rPr>
              <a:t>	</a:t>
            </a:r>
            <a:r>
              <a:rPr sz="2400" spc="-50" dirty="0">
                <a:latin typeface="STIXGeneral"/>
                <a:cs typeface="STIXGeneral"/>
              </a:rPr>
              <a:t>𝐵</a:t>
            </a:r>
            <a:endParaRPr sz="2400">
              <a:latin typeface="STIXGeneral"/>
              <a:cs typeface="STIXGener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11" name="object 11"/>
          <p:cNvSpPr txBox="1"/>
          <p:nvPr/>
        </p:nvSpPr>
        <p:spPr>
          <a:xfrm>
            <a:off x="535940" y="3130676"/>
            <a:ext cx="6553834" cy="8605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5080" indent="-274320">
              <a:lnSpc>
                <a:spcPct val="12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spc="170" dirty="0">
                <a:latin typeface="Times New Roman"/>
                <a:cs typeface="Times New Roman"/>
              </a:rPr>
              <a:t>One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165" dirty="0">
                <a:latin typeface="Times New Roman"/>
                <a:cs typeface="Times New Roman"/>
              </a:rPr>
              <a:t>perceptron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80" dirty="0">
                <a:latin typeface="Times New Roman"/>
                <a:cs typeface="Times New Roman"/>
              </a:rPr>
              <a:t>for </a:t>
            </a:r>
            <a:r>
              <a:rPr sz="2400" spc="120" dirty="0">
                <a:latin typeface="Times New Roman"/>
                <a:cs typeface="Times New Roman"/>
              </a:rPr>
              <a:t>combining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215" dirty="0">
                <a:latin typeface="Times New Roman"/>
                <a:cs typeface="Times New Roman"/>
              </a:rPr>
              <a:t>the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165" dirty="0">
                <a:latin typeface="Times New Roman"/>
                <a:cs typeface="Times New Roman"/>
              </a:rPr>
              <a:t>outputs, </a:t>
            </a:r>
            <a:r>
              <a:rPr sz="2400" spc="195" dirty="0">
                <a:latin typeface="Times New Roman"/>
                <a:cs typeface="Times New Roman"/>
              </a:rPr>
              <a:t>through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100" dirty="0">
                <a:latin typeface="Times New Roman"/>
                <a:cs typeface="Times New Roman"/>
              </a:rPr>
              <a:t>OR,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215" dirty="0">
                <a:latin typeface="Times New Roman"/>
                <a:cs typeface="Times New Roman"/>
              </a:rPr>
              <a:t>the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125" dirty="0">
                <a:latin typeface="Times New Roman"/>
                <a:cs typeface="Times New Roman"/>
              </a:rPr>
              <a:t>two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140" dirty="0">
                <a:latin typeface="Times New Roman"/>
                <a:cs typeface="Times New Roman"/>
              </a:rPr>
              <a:t>previous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spc="155" dirty="0" err="1">
                <a:latin typeface="Times New Roman"/>
                <a:cs typeface="Times New Roman"/>
              </a:rPr>
              <a:t>perceptrons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371078" y="5871768"/>
            <a:ext cx="1282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105" dirty="0">
                <a:solidFill>
                  <a:srgbClr val="FFFFFF"/>
                </a:solidFill>
                <a:latin typeface="Times New Roman"/>
                <a:cs typeface="Times New Roman"/>
              </a:rPr>
              <a:t>8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02B4ED04-2FF2-5C02-2189-F830B866C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4643" y="1512082"/>
            <a:ext cx="1659295" cy="4833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348FB6C-1D9E-76C1-F9FD-42948AEEB7B3}"/>
              </a:ext>
            </a:extLst>
          </p:cNvPr>
          <p:cNvSpPr txBox="1"/>
          <p:nvPr/>
        </p:nvSpPr>
        <p:spPr>
          <a:xfrm>
            <a:off x="4419662" y="6507650"/>
            <a:ext cx="47471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https://</a:t>
            </a:r>
            <a:r>
              <a:rPr lang="en-US" sz="800" dirty="0" err="1"/>
              <a:t>miro.medium.com</a:t>
            </a:r>
            <a:r>
              <a:rPr lang="en-US" sz="800" dirty="0"/>
              <a:t>/v2/resize:fit:502/</a:t>
            </a:r>
            <a:r>
              <a:rPr lang="en-US" sz="800" dirty="0" err="1"/>
              <a:t>format:webp</a:t>
            </a:r>
            <a:r>
              <a:rPr lang="en-US" sz="800" dirty="0"/>
              <a:t>/1*Rm1Cd2KDoi1ACE-5KFP_Iw.png</a:t>
            </a:r>
          </a:p>
        </p:txBody>
      </p:sp>
    </p:spTree>
    <p:extLst>
      <p:ext uri="{BB962C8B-B14F-4D97-AF65-F5344CB8AC3E}">
        <p14:creationId xmlns:p14="http://schemas.microsoft.com/office/powerpoint/2010/main" val="10543125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110" dirty="0"/>
              <a:t>Various</a:t>
            </a:r>
            <a:r>
              <a:rPr cap="small" spc="254" dirty="0"/>
              <a:t> </a:t>
            </a:r>
            <a:r>
              <a:rPr cap="small" spc="95" dirty="0"/>
              <a:t>Activation</a:t>
            </a:r>
            <a:r>
              <a:rPr cap="small" spc="275" dirty="0"/>
              <a:t> </a:t>
            </a:r>
            <a:r>
              <a:rPr cap="small" spc="155" dirty="0"/>
              <a:t>Functions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08887"/>
            <a:ext cx="3263900" cy="2601595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127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spc="170" dirty="0">
                <a:latin typeface="Times New Roman"/>
                <a:cs typeface="Times New Roman"/>
              </a:rPr>
              <a:t>Identity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125" dirty="0">
                <a:latin typeface="Times New Roman"/>
                <a:cs typeface="Times New Roman"/>
              </a:rPr>
              <a:t>function</a:t>
            </a:r>
            <a:endParaRPr sz="2400" dirty="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117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spc="140" dirty="0">
                <a:latin typeface="Times New Roman"/>
                <a:cs typeface="Times New Roman"/>
              </a:rPr>
              <a:t>Bipolar</a:t>
            </a:r>
            <a:r>
              <a:rPr sz="2400" spc="90" dirty="0">
                <a:latin typeface="Times New Roman"/>
                <a:cs typeface="Times New Roman"/>
              </a:rPr>
              <a:t> </a:t>
            </a:r>
            <a:r>
              <a:rPr sz="2400" spc="175" dirty="0">
                <a:latin typeface="Times New Roman"/>
                <a:cs typeface="Times New Roman"/>
              </a:rPr>
              <a:t>step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125" dirty="0">
                <a:latin typeface="Times New Roman"/>
                <a:cs typeface="Times New Roman"/>
              </a:rPr>
              <a:t>function</a:t>
            </a:r>
            <a:endParaRPr sz="2400" dirty="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117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spc="170" dirty="0">
                <a:latin typeface="Times New Roman"/>
                <a:cs typeface="Times New Roman"/>
              </a:rPr>
              <a:t>Binary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105" dirty="0">
                <a:latin typeface="Times New Roman"/>
                <a:cs typeface="Times New Roman"/>
              </a:rPr>
              <a:t>sigmoid</a:t>
            </a:r>
            <a:endParaRPr sz="2400" dirty="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118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spc="140" dirty="0">
                <a:latin typeface="Times New Roman"/>
                <a:cs typeface="Times New Roman"/>
              </a:rPr>
              <a:t>Bipolar</a:t>
            </a:r>
            <a:r>
              <a:rPr sz="2400" spc="95" dirty="0">
                <a:latin typeface="Times New Roman"/>
                <a:cs typeface="Times New Roman"/>
              </a:rPr>
              <a:t> </a:t>
            </a:r>
            <a:r>
              <a:rPr sz="2400" spc="105" dirty="0">
                <a:latin typeface="Times New Roman"/>
                <a:cs typeface="Times New Roman"/>
              </a:rPr>
              <a:t>sigmoid</a:t>
            </a:r>
            <a:endParaRPr sz="2400" dirty="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117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spc="114" dirty="0">
                <a:latin typeface="Times New Roman"/>
                <a:cs typeface="Times New Roman"/>
              </a:rPr>
              <a:t>Hyperbolic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204" dirty="0">
                <a:latin typeface="Times New Roman"/>
                <a:cs typeface="Times New Roman"/>
              </a:rPr>
              <a:t>tangent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71078" y="5871768"/>
            <a:ext cx="1282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105" dirty="0">
                <a:solidFill>
                  <a:srgbClr val="FFFFFF"/>
                </a:solidFill>
                <a:latin typeface="Times New Roman"/>
                <a:cs typeface="Times New Roman"/>
              </a:rPr>
              <a:t>9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130" dirty="0"/>
              <a:t>Bipolar</a:t>
            </a:r>
            <a:r>
              <a:rPr cap="small" spc="245" dirty="0"/>
              <a:t> </a:t>
            </a:r>
            <a:r>
              <a:rPr cap="small" spc="204" dirty="0"/>
              <a:t>Step</a:t>
            </a:r>
            <a:r>
              <a:rPr cap="small" spc="260" dirty="0"/>
              <a:t> </a:t>
            </a:r>
            <a:r>
              <a:rPr cap="small" spc="150" dirty="0"/>
              <a:t>Function</a:t>
            </a:r>
          </a:p>
        </p:txBody>
      </p:sp>
      <p:sp>
        <p:nvSpPr>
          <p:cNvPr id="3" name="object 3"/>
          <p:cNvSpPr/>
          <p:nvPr/>
        </p:nvSpPr>
        <p:spPr>
          <a:xfrm>
            <a:off x="1026528" y="1748154"/>
            <a:ext cx="1433830" cy="368300"/>
          </a:xfrm>
          <a:custGeom>
            <a:avLst/>
            <a:gdLst/>
            <a:ahLst/>
            <a:cxnLst/>
            <a:rect l="l" t="t" r="r" b="b"/>
            <a:pathLst>
              <a:path w="1433830" h="368300">
                <a:moveTo>
                  <a:pt x="1336814" y="0"/>
                </a:moveTo>
                <a:lnTo>
                  <a:pt x="1333131" y="12192"/>
                </a:lnTo>
                <a:lnTo>
                  <a:pt x="1350040" y="20955"/>
                </a:lnTo>
                <a:lnTo>
                  <a:pt x="1364770" y="33718"/>
                </a:lnTo>
                <a:lnTo>
                  <a:pt x="1387741" y="71247"/>
                </a:lnTo>
                <a:lnTo>
                  <a:pt x="1401632" y="122285"/>
                </a:lnTo>
                <a:lnTo>
                  <a:pt x="1406283" y="184277"/>
                </a:lnTo>
                <a:lnTo>
                  <a:pt x="1405118" y="216540"/>
                </a:lnTo>
                <a:lnTo>
                  <a:pt x="1395835" y="272877"/>
                </a:lnTo>
                <a:lnTo>
                  <a:pt x="1377333" y="317690"/>
                </a:lnTo>
                <a:lnTo>
                  <a:pt x="1350040" y="347218"/>
                </a:lnTo>
                <a:lnTo>
                  <a:pt x="1333131" y="355981"/>
                </a:lnTo>
                <a:lnTo>
                  <a:pt x="1336814" y="368173"/>
                </a:lnTo>
                <a:lnTo>
                  <a:pt x="1377962" y="346265"/>
                </a:lnTo>
                <a:lnTo>
                  <a:pt x="1408442" y="304927"/>
                </a:lnTo>
                <a:lnTo>
                  <a:pt x="1427302" y="249189"/>
                </a:lnTo>
                <a:lnTo>
                  <a:pt x="1433588" y="184023"/>
                </a:lnTo>
                <a:lnTo>
                  <a:pt x="1432017" y="150328"/>
                </a:lnTo>
                <a:lnTo>
                  <a:pt x="1419444" y="89939"/>
                </a:lnTo>
                <a:lnTo>
                  <a:pt x="1394536" y="40147"/>
                </a:lnTo>
                <a:lnTo>
                  <a:pt x="1358722" y="8524"/>
                </a:lnTo>
                <a:lnTo>
                  <a:pt x="1336814" y="0"/>
                </a:lnTo>
                <a:close/>
              </a:path>
              <a:path w="1433830" h="368300">
                <a:moveTo>
                  <a:pt x="96748" y="0"/>
                </a:moveTo>
                <a:lnTo>
                  <a:pt x="55629" y="21907"/>
                </a:lnTo>
                <a:lnTo>
                  <a:pt x="25158" y="63246"/>
                </a:lnTo>
                <a:lnTo>
                  <a:pt x="6292" y="118967"/>
                </a:lnTo>
                <a:lnTo>
                  <a:pt x="0" y="184023"/>
                </a:lnTo>
                <a:lnTo>
                  <a:pt x="1573" y="217791"/>
                </a:lnTo>
                <a:lnTo>
                  <a:pt x="14155" y="278231"/>
                </a:lnTo>
                <a:lnTo>
                  <a:pt x="39062" y="328025"/>
                </a:lnTo>
                <a:lnTo>
                  <a:pt x="74857" y="359648"/>
                </a:lnTo>
                <a:lnTo>
                  <a:pt x="96748" y="368173"/>
                </a:lnTo>
                <a:lnTo>
                  <a:pt x="100469" y="355981"/>
                </a:lnTo>
                <a:lnTo>
                  <a:pt x="83551" y="347218"/>
                </a:lnTo>
                <a:lnTo>
                  <a:pt x="68819" y="334454"/>
                </a:lnTo>
                <a:lnTo>
                  <a:pt x="45923" y="296925"/>
                </a:lnTo>
                <a:lnTo>
                  <a:pt x="32024" y="246078"/>
                </a:lnTo>
                <a:lnTo>
                  <a:pt x="27393" y="184277"/>
                </a:lnTo>
                <a:lnTo>
                  <a:pt x="28551" y="151917"/>
                </a:lnTo>
                <a:lnTo>
                  <a:pt x="37814" y="95390"/>
                </a:lnTo>
                <a:lnTo>
                  <a:pt x="56276" y="50482"/>
                </a:lnTo>
                <a:lnTo>
                  <a:pt x="83551" y="20955"/>
                </a:lnTo>
                <a:lnTo>
                  <a:pt x="100469" y="12192"/>
                </a:lnTo>
                <a:lnTo>
                  <a:pt x="967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13709" y="1748154"/>
            <a:ext cx="1433830" cy="368300"/>
          </a:xfrm>
          <a:custGeom>
            <a:avLst/>
            <a:gdLst/>
            <a:ahLst/>
            <a:cxnLst/>
            <a:rect l="l" t="t" r="r" b="b"/>
            <a:pathLst>
              <a:path w="1433829" h="368300">
                <a:moveTo>
                  <a:pt x="1336802" y="0"/>
                </a:moveTo>
                <a:lnTo>
                  <a:pt x="1333118" y="12192"/>
                </a:lnTo>
                <a:lnTo>
                  <a:pt x="1350027" y="20955"/>
                </a:lnTo>
                <a:lnTo>
                  <a:pt x="1364757" y="33718"/>
                </a:lnTo>
                <a:lnTo>
                  <a:pt x="1387728" y="71247"/>
                </a:lnTo>
                <a:lnTo>
                  <a:pt x="1401619" y="122285"/>
                </a:lnTo>
                <a:lnTo>
                  <a:pt x="1406270" y="184277"/>
                </a:lnTo>
                <a:lnTo>
                  <a:pt x="1405106" y="216540"/>
                </a:lnTo>
                <a:lnTo>
                  <a:pt x="1395823" y="272877"/>
                </a:lnTo>
                <a:lnTo>
                  <a:pt x="1377320" y="317690"/>
                </a:lnTo>
                <a:lnTo>
                  <a:pt x="1350027" y="347218"/>
                </a:lnTo>
                <a:lnTo>
                  <a:pt x="1333118" y="355981"/>
                </a:lnTo>
                <a:lnTo>
                  <a:pt x="1336802" y="368173"/>
                </a:lnTo>
                <a:lnTo>
                  <a:pt x="1377950" y="346265"/>
                </a:lnTo>
                <a:lnTo>
                  <a:pt x="1408429" y="304927"/>
                </a:lnTo>
                <a:lnTo>
                  <a:pt x="1427289" y="249189"/>
                </a:lnTo>
                <a:lnTo>
                  <a:pt x="1433576" y="184023"/>
                </a:lnTo>
                <a:lnTo>
                  <a:pt x="1432004" y="150328"/>
                </a:lnTo>
                <a:lnTo>
                  <a:pt x="1419431" y="89939"/>
                </a:lnTo>
                <a:lnTo>
                  <a:pt x="1394523" y="40147"/>
                </a:lnTo>
                <a:lnTo>
                  <a:pt x="1358709" y="8524"/>
                </a:lnTo>
                <a:lnTo>
                  <a:pt x="1336802" y="0"/>
                </a:lnTo>
                <a:close/>
              </a:path>
              <a:path w="1433829" h="368300">
                <a:moveTo>
                  <a:pt x="96774" y="0"/>
                </a:moveTo>
                <a:lnTo>
                  <a:pt x="55625" y="21907"/>
                </a:lnTo>
                <a:lnTo>
                  <a:pt x="25145" y="63246"/>
                </a:lnTo>
                <a:lnTo>
                  <a:pt x="6286" y="118967"/>
                </a:lnTo>
                <a:lnTo>
                  <a:pt x="0" y="184023"/>
                </a:lnTo>
                <a:lnTo>
                  <a:pt x="1571" y="217791"/>
                </a:lnTo>
                <a:lnTo>
                  <a:pt x="14144" y="278231"/>
                </a:lnTo>
                <a:lnTo>
                  <a:pt x="39052" y="328025"/>
                </a:lnTo>
                <a:lnTo>
                  <a:pt x="74866" y="359648"/>
                </a:lnTo>
                <a:lnTo>
                  <a:pt x="96774" y="368173"/>
                </a:lnTo>
                <a:lnTo>
                  <a:pt x="100456" y="355981"/>
                </a:lnTo>
                <a:lnTo>
                  <a:pt x="83548" y="347218"/>
                </a:lnTo>
                <a:lnTo>
                  <a:pt x="68818" y="334454"/>
                </a:lnTo>
                <a:lnTo>
                  <a:pt x="45846" y="296925"/>
                </a:lnTo>
                <a:lnTo>
                  <a:pt x="32019" y="246078"/>
                </a:lnTo>
                <a:lnTo>
                  <a:pt x="27431" y="184277"/>
                </a:lnTo>
                <a:lnTo>
                  <a:pt x="28576" y="151917"/>
                </a:lnTo>
                <a:lnTo>
                  <a:pt x="37772" y="95390"/>
                </a:lnTo>
                <a:lnTo>
                  <a:pt x="56255" y="50482"/>
                </a:lnTo>
                <a:lnTo>
                  <a:pt x="83548" y="20955"/>
                </a:lnTo>
                <a:lnTo>
                  <a:pt x="100456" y="12192"/>
                </a:lnTo>
                <a:lnTo>
                  <a:pt x="967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35940" y="1794192"/>
            <a:ext cx="7124065" cy="3269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73685">
              <a:lnSpc>
                <a:spcPts val="2065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99085" algn="l"/>
                <a:tab pos="613410" algn="l"/>
                <a:tab pos="1256665" algn="l"/>
                <a:tab pos="2047875" algn="l"/>
                <a:tab pos="3101340" algn="l"/>
                <a:tab pos="3743960" algn="l"/>
              </a:tabLst>
            </a:pPr>
            <a:r>
              <a:rPr sz="2400" spc="-50" dirty="0">
                <a:latin typeface="STIXGeneral"/>
                <a:cs typeface="STIXGeneral"/>
              </a:rPr>
              <a:t>𝑓</a:t>
            </a:r>
            <a:r>
              <a:rPr sz="2400" dirty="0">
                <a:latin typeface="STIXGeneral"/>
                <a:cs typeface="STIXGeneral"/>
              </a:rPr>
              <a:t>	</a:t>
            </a:r>
            <a:r>
              <a:rPr lang="en-US" sz="3600" spc="322" baseline="2314" dirty="0">
                <a:latin typeface="STIXGeneral"/>
                <a:cs typeface="STIXGeneral"/>
              </a:rPr>
              <a:t>∑</a:t>
            </a:r>
            <a:r>
              <a:rPr sz="2625" spc="322" baseline="30158" dirty="0">
                <a:latin typeface="STIXGeneral"/>
                <a:cs typeface="STIXGeneral"/>
              </a:rPr>
              <a:t>𝑘</a:t>
            </a:r>
            <a:r>
              <a:rPr sz="2625" baseline="30158" dirty="0">
                <a:latin typeface="STIXGeneral"/>
                <a:cs typeface="STIXGeneral"/>
              </a:rPr>
              <a:t>	</a:t>
            </a:r>
            <a:r>
              <a:rPr sz="2400" spc="-20" dirty="0">
                <a:latin typeface="STIXGeneral"/>
                <a:cs typeface="STIXGeneral"/>
              </a:rPr>
              <a:t>𝑤</a:t>
            </a:r>
            <a:r>
              <a:rPr sz="2625" spc="-30" baseline="-15873" dirty="0">
                <a:latin typeface="STIXGeneral"/>
                <a:cs typeface="STIXGeneral"/>
              </a:rPr>
              <a:t>𝑖</a:t>
            </a:r>
            <a:r>
              <a:rPr sz="2400" spc="-20" dirty="0">
                <a:latin typeface="STIXGeneral"/>
                <a:cs typeface="STIXGeneral"/>
              </a:rPr>
              <a:t>𝑥</a:t>
            </a:r>
            <a:r>
              <a:rPr sz="2625" spc="-30" baseline="-15873" dirty="0">
                <a:latin typeface="STIXGeneral"/>
                <a:cs typeface="STIXGeneral"/>
              </a:rPr>
              <a:t>𝑖</a:t>
            </a:r>
            <a:r>
              <a:rPr sz="2625" baseline="-15873" dirty="0">
                <a:latin typeface="STIXGeneral"/>
                <a:cs typeface="STIXGeneral"/>
              </a:rPr>
              <a:t>	</a:t>
            </a:r>
            <a:r>
              <a:rPr sz="2400" spc="145" dirty="0">
                <a:latin typeface="STIXGeneral"/>
                <a:cs typeface="STIXGeneral"/>
              </a:rPr>
              <a:t>=</a:t>
            </a:r>
            <a:r>
              <a:rPr sz="2400" spc="70" dirty="0">
                <a:latin typeface="STIXGeneral"/>
                <a:cs typeface="STIXGeneral"/>
              </a:rPr>
              <a:t> </a:t>
            </a:r>
            <a:r>
              <a:rPr sz="2400" spc="100" dirty="0">
                <a:latin typeface="STIXGeneral"/>
                <a:cs typeface="STIXGeneral"/>
              </a:rPr>
              <a:t>𝑠𝑖𝑔𝑛</a:t>
            </a:r>
            <a:r>
              <a:rPr sz="2400" dirty="0">
                <a:latin typeface="STIXGeneral"/>
                <a:cs typeface="STIXGeneral"/>
              </a:rPr>
              <a:t>	</a:t>
            </a:r>
            <a:r>
              <a:rPr lang="en-US" sz="3600" spc="322" baseline="2314" dirty="0">
                <a:latin typeface="STIXGeneral"/>
                <a:cs typeface="STIXGeneral"/>
              </a:rPr>
              <a:t>∑</a:t>
            </a:r>
            <a:r>
              <a:rPr sz="2625" spc="322" baseline="30158" dirty="0">
                <a:latin typeface="STIXGeneral"/>
                <a:cs typeface="STIXGeneral"/>
              </a:rPr>
              <a:t>𝑘</a:t>
            </a:r>
            <a:r>
              <a:rPr sz="2625" baseline="30158" dirty="0">
                <a:latin typeface="STIXGeneral"/>
                <a:cs typeface="STIXGeneral"/>
              </a:rPr>
              <a:t>	</a:t>
            </a:r>
            <a:r>
              <a:rPr sz="2400" dirty="0">
                <a:latin typeface="STIXGeneral"/>
                <a:cs typeface="STIXGeneral"/>
              </a:rPr>
              <a:t>𝑤</a:t>
            </a:r>
            <a:r>
              <a:rPr sz="2400" spc="-10" dirty="0">
                <a:latin typeface="STIXGeneral"/>
                <a:cs typeface="STIXGeneral"/>
              </a:rPr>
              <a:t> </a:t>
            </a:r>
            <a:r>
              <a:rPr sz="2400" spc="-50" dirty="0">
                <a:latin typeface="STIXGeneral"/>
                <a:cs typeface="STIXGeneral"/>
              </a:rPr>
              <a:t>𝑥</a:t>
            </a:r>
            <a:endParaRPr sz="2400" dirty="0">
              <a:latin typeface="STIXGeneral"/>
              <a:cs typeface="STIXGeneral"/>
            </a:endParaRPr>
          </a:p>
          <a:p>
            <a:pPr marL="829944">
              <a:lnSpc>
                <a:spcPts val="1285"/>
              </a:lnSpc>
              <a:tabLst>
                <a:tab pos="3317240" algn="l"/>
                <a:tab pos="3959225" algn="l"/>
                <a:tab pos="4215130" algn="l"/>
              </a:tabLst>
            </a:pPr>
            <a:r>
              <a:rPr sz="1750" spc="80" dirty="0">
                <a:latin typeface="STIXGeneral"/>
                <a:cs typeface="STIXGeneral"/>
              </a:rPr>
              <a:t>𝑖=0</a:t>
            </a:r>
            <a:r>
              <a:rPr sz="1750" dirty="0">
                <a:latin typeface="STIXGeneral"/>
                <a:cs typeface="STIXGeneral"/>
              </a:rPr>
              <a:t>	</a:t>
            </a:r>
            <a:r>
              <a:rPr sz="1750" spc="80" dirty="0">
                <a:latin typeface="STIXGeneral"/>
                <a:cs typeface="STIXGeneral"/>
              </a:rPr>
              <a:t>𝑖=0</a:t>
            </a:r>
            <a:r>
              <a:rPr sz="1750" dirty="0">
                <a:latin typeface="STIXGeneral"/>
                <a:cs typeface="STIXGeneral"/>
              </a:rPr>
              <a:t>	</a:t>
            </a:r>
            <a:r>
              <a:rPr sz="2625" spc="22" baseline="3174" dirty="0">
                <a:latin typeface="STIXGeneral"/>
                <a:cs typeface="STIXGeneral"/>
              </a:rPr>
              <a:t>𝑖</a:t>
            </a:r>
            <a:r>
              <a:rPr sz="2625" baseline="3174" dirty="0">
                <a:latin typeface="STIXGeneral"/>
                <a:cs typeface="STIXGeneral"/>
              </a:rPr>
              <a:t>	</a:t>
            </a:r>
            <a:r>
              <a:rPr sz="2625" spc="22" baseline="3174" dirty="0">
                <a:latin typeface="STIXGeneral"/>
                <a:cs typeface="STIXGeneral"/>
              </a:rPr>
              <a:t>𝑖</a:t>
            </a:r>
            <a:endParaRPr sz="2625" baseline="3174" dirty="0">
              <a:latin typeface="STIXGeneral"/>
              <a:cs typeface="STIXGeneral"/>
            </a:endParaRPr>
          </a:p>
          <a:p>
            <a:pPr marL="299085" marR="758825" indent="-274320">
              <a:lnSpc>
                <a:spcPct val="120000"/>
              </a:lnSpc>
              <a:spcBef>
                <a:spcPts val="25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99085" algn="l"/>
              </a:tabLst>
            </a:pPr>
            <a:r>
              <a:rPr sz="2400" spc="210" dirty="0">
                <a:latin typeface="Times New Roman"/>
                <a:cs typeface="Times New Roman"/>
              </a:rPr>
              <a:t>Returns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190" dirty="0">
                <a:latin typeface="Times New Roman"/>
                <a:cs typeface="Times New Roman"/>
              </a:rPr>
              <a:t>either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110" dirty="0">
                <a:latin typeface="Times New Roman"/>
                <a:cs typeface="Times New Roman"/>
              </a:rPr>
              <a:t>+1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125" dirty="0">
                <a:latin typeface="Times New Roman"/>
                <a:cs typeface="Times New Roman"/>
              </a:rPr>
              <a:t>or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130" dirty="0">
                <a:latin typeface="Times New Roman"/>
                <a:cs typeface="Times New Roman"/>
              </a:rPr>
              <a:t>1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105" dirty="0">
                <a:latin typeface="Times New Roman"/>
                <a:cs typeface="Times New Roman"/>
              </a:rPr>
              <a:t>(except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185" dirty="0">
                <a:latin typeface="Times New Roman"/>
                <a:cs typeface="Times New Roman"/>
              </a:rPr>
              <a:t>right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130" dirty="0">
                <a:latin typeface="Times New Roman"/>
                <a:cs typeface="Times New Roman"/>
              </a:rPr>
              <a:t>on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190" dirty="0">
                <a:latin typeface="Times New Roman"/>
                <a:cs typeface="Times New Roman"/>
              </a:rPr>
              <a:t>the </a:t>
            </a:r>
            <a:r>
              <a:rPr sz="2400" spc="110" dirty="0">
                <a:latin typeface="Times New Roman"/>
                <a:cs typeface="Times New Roman"/>
              </a:rPr>
              <a:t>decision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150" dirty="0">
                <a:latin typeface="Times New Roman"/>
                <a:cs typeface="Times New Roman"/>
              </a:rPr>
              <a:t>boundary)</a:t>
            </a:r>
            <a:endParaRPr sz="2400" dirty="0">
              <a:latin typeface="Times New Roman"/>
              <a:cs typeface="Times New Roman"/>
            </a:endParaRPr>
          </a:p>
          <a:p>
            <a:pPr marL="299085" indent="-273685">
              <a:lnSpc>
                <a:spcPct val="100000"/>
              </a:lnSpc>
              <a:spcBef>
                <a:spcPts val="117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99085" algn="l"/>
              </a:tabLst>
            </a:pPr>
            <a:r>
              <a:rPr sz="2400" spc="140" dirty="0">
                <a:latin typeface="Times New Roman"/>
                <a:cs typeface="Times New Roman"/>
              </a:rPr>
              <a:t>Useful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spc="80" dirty="0">
                <a:latin typeface="Times New Roman"/>
                <a:cs typeface="Times New Roman"/>
              </a:rPr>
              <a:t>for</a:t>
            </a:r>
            <a:r>
              <a:rPr sz="2400" spc="90" dirty="0">
                <a:latin typeface="Times New Roman"/>
                <a:cs typeface="Times New Roman"/>
              </a:rPr>
              <a:t> </a:t>
            </a:r>
            <a:r>
              <a:rPr sz="2400" spc="160" dirty="0">
                <a:latin typeface="Times New Roman"/>
                <a:cs typeface="Times New Roman"/>
              </a:rPr>
              <a:t>both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175" dirty="0">
                <a:latin typeface="Times New Roman"/>
                <a:cs typeface="Times New Roman"/>
              </a:rPr>
              <a:t>hidden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spc="160" dirty="0">
                <a:latin typeface="Times New Roman"/>
                <a:cs typeface="Times New Roman"/>
              </a:rPr>
              <a:t>layers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spc="225" dirty="0">
                <a:latin typeface="Times New Roman"/>
                <a:cs typeface="Times New Roman"/>
              </a:rPr>
              <a:t>and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195" dirty="0">
                <a:latin typeface="Times New Roman"/>
                <a:cs typeface="Times New Roman"/>
              </a:rPr>
              <a:t>output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140" dirty="0">
                <a:latin typeface="Times New Roman"/>
                <a:cs typeface="Times New Roman"/>
              </a:rPr>
              <a:t>layer</a:t>
            </a:r>
            <a:endParaRPr sz="2400" dirty="0">
              <a:latin typeface="Times New Roman"/>
              <a:cs typeface="Times New Roman"/>
            </a:endParaRPr>
          </a:p>
          <a:p>
            <a:pPr marL="299085" marR="17780" indent="-274320">
              <a:lnSpc>
                <a:spcPct val="1201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99085" algn="l"/>
              </a:tabLst>
            </a:pPr>
            <a:r>
              <a:rPr sz="2400" spc="130" dirty="0">
                <a:latin typeface="Times New Roman"/>
                <a:cs typeface="Times New Roman"/>
              </a:rPr>
              <a:t>However,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170" dirty="0">
                <a:latin typeface="Times New Roman"/>
                <a:cs typeface="Times New Roman"/>
              </a:rPr>
              <a:t>its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spc="145" dirty="0">
                <a:latin typeface="Times New Roman"/>
                <a:cs typeface="Times New Roman"/>
              </a:rPr>
              <a:t>discontinuous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spc="225" dirty="0">
                <a:latin typeface="Times New Roman"/>
                <a:cs typeface="Times New Roman"/>
              </a:rPr>
              <a:t>and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170" dirty="0">
                <a:latin typeface="Times New Roman"/>
                <a:cs typeface="Times New Roman"/>
              </a:rPr>
              <a:t>it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125" dirty="0">
                <a:latin typeface="Times New Roman"/>
                <a:cs typeface="Times New Roman"/>
              </a:rPr>
              <a:t>is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140" dirty="0">
                <a:latin typeface="Times New Roman"/>
                <a:cs typeface="Times New Roman"/>
              </a:rPr>
              <a:t>problematic </a:t>
            </a:r>
            <a:r>
              <a:rPr sz="2400" spc="80" dirty="0">
                <a:latin typeface="Times New Roman"/>
                <a:cs typeface="Times New Roman"/>
              </a:rPr>
              <a:t>for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170" dirty="0">
                <a:latin typeface="Times New Roman"/>
                <a:cs typeface="Times New Roman"/>
              </a:rPr>
              <a:t>learning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spc="170" dirty="0">
                <a:latin typeface="Times New Roman"/>
                <a:cs typeface="Times New Roman"/>
              </a:rPr>
              <a:t>algorithms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254" dirty="0">
                <a:latin typeface="Times New Roman"/>
                <a:cs typeface="Times New Roman"/>
              </a:rPr>
              <a:t>that</a:t>
            </a:r>
            <a:r>
              <a:rPr sz="2400" spc="90" dirty="0">
                <a:latin typeface="Times New Roman"/>
                <a:cs typeface="Times New Roman"/>
              </a:rPr>
              <a:t> </a:t>
            </a:r>
            <a:r>
              <a:rPr sz="2400" spc="175" dirty="0">
                <a:latin typeface="Times New Roman"/>
                <a:cs typeface="Times New Roman"/>
              </a:rPr>
              <a:t>require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190" dirty="0">
                <a:latin typeface="Times New Roman"/>
                <a:cs typeface="Times New Roman"/>
              </a:rPr>
              <a:t>taking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145" dirty="0">
                <a:latin typeface="Times New Roman"/>
                <a:cs typeface="Times New Roman"/>
              </a:rPr>
              <a:t>its </a:t>
            </a:r>
            <a:r>
              <a:rPr sz="2400" spc="140" dirty="0">
                <a:latin typeface="Times New Roman"/>
                <a:cs typeface="Times New Roman"/>
              </a:rPr>
              <a:t>derivative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6" name="object 6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10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130" dirty="0"/>
              <a:t>Bipolar</a:t>
            </a:r>
            <a:r>
              <a:rPr cap="small" spc="245" dirty="0"/>
              <a:t> </a:t>
            </a:r>
            <a:r>
              <a:rPr cap="small" spc="100" dirty="0"/>
              <a:t>Sigmoid</a:t>
            </a:r>
          </a:p>
        </p:txBody>
      </p:sp>
      <p:sp>
        <p:nvSpPr>
          <p:cNvPr id="3" name="object 3"/>
          <p:cNvSpPr/>
          <p:nvPr/>
        </p:nvSpPr>
        <p:spPr>
          <a:xfrm>
            <a:off x="1026528" y="1863979"/>
            <a:ext cx="1433830" cy="368300"/>
          </a:xfrm>
          <a:custGeom>
            <a:avLst/>
            <a:gdLst/>
            <a:ahLst/>
            <a:cxnLst/>
            <a:rect l="l" t="t" r="r" b="b"/>
            <a:pathLst>
              <a:path w="1433830" h="368300">
                <a:moveTo>
                  <a:pt x="1336814" y="0"/>
                </a:moveTo>
                <a:lnTo>
                  <a:pt x="1333131" y="12192"/>
                </a:lnTo>
                <a:lnTo>
                  <a:pt x="1350040" y="20955"/>
                </a:lnTo>
                <a:lnTo>
                  <a:pt x="1364770" y="33718"/>
                </a:lnTo>
                <a:lnTo>
                  <a:pt x="1387741" y="71247"/>
                </a:lnTo>
                <a:lnTo>
                  <a:pt x="1401632" y="122285"/>
                </a:lnTo>
                <a:lnTo>
                  <a:pt x="1406283" y="184276"/>
                </a:lnTo>
                <a:lnTo>
                  <a:pt x="1405118" y="216540"/>
                </a:lnTo>
                <a:lnTo>
                  <a:pt x="1395835" y="272877"/>
                </a:lnTo>
                <a:lnTo>
                  <a:pt x="1377333" y="317690"/>
                </a:lnTo>
                <a:lnTo>
                  <a:pt x="1350040" y="347218"/>
                </a:lnTo>
                <a:lnTo>
                  <a:pt x="1333131" y="355981"/>
                </a:lnTo>
                <a:lnTo>
                  <a:pt x="1336814" y="368173"/>
                </a:lnTo>
                <a:lnTo>
                  <a:pt x="1377962" y="346265"/>
                </a:lnTo>
                <a:lnTo>
                  <a:pt x="1408442" y="304926"/>
                </a:lnTo>
                <a:lnTo>
                  <a:pt x="1427302" y="249189"/>
                </a:lnTo>
                <a:lnTo>
                  <a:pt x="1433588" y="184023"/>
                </a:lnTo>
                <a:lnTo>
                  <a:pt x="1432017" y="150328"/>
                </a:lnTo>
                <a:lnTo>
                  <a:pt x="1419444" y="89939"/>
                </a:lnTo>
                <a:lnTo>
                  <a:pt x="1394536" y="40147"/>
                </a:lnTo>
                <a:lnTo>
                  <a:pt x="1358722" y="8524"/>
                </a:lnTo>
                <a:lnTo>
                  <a:pt x="1336814" y="0"/>
                </a:lnTo>
                <a:close/>
              </a:path>
              <a:path w="1433830" h="368300">
                <a:moveTo>
                  <a:pt x="96748" y="0"/>
                </a:moveTo>
                <a:lnTo>
                  <a:pt x="55629" y="21907"/>
                </a:lnTo>
                <a:lnTo>
                  <a:pt x="25158" y="63246"/>
                </a:lnTo>
                <a:lnTo>
                  <a:pt x="6292" y="118967"/>
                </a:lnTo>
                <a:lnTo>
                  <a:pt x="0" y="184023"/>
                </a:lnTo>
                <a:lnTo>
                  <a:pt x="1573" y="217791"/>
                </a:lnTo>
                <a:lnTo>
                  <a:pt x="14155" y="278231"/>
                </a:lnTo>
                <a:lnTo>
                  <a:pt x="39062" y="328025"/>
                </a:lnTo>
                <a:lnTo>
                  <a:pt x="74857" y="359648"/>
                </a:lnTo>
                <a:lnTo>
                  <a:pt x="96748" y="368173"/>
                </a:lnTo>
                <a:lnTo>
                  <a:pt x="100469" y="355981"/>
                </a:lnTo>
                <a:lnTo>
                  <a:pt x="83551" y="347217"/>
                </a:lnTo>
                <a:lnTo>
                  <a:pt x="68819" y="334454"/>
                </a:lnTo>
                <a:lnTo>
                  <a:pt x="45923" y="296925"/>
                </a:lnTo>
                <a:lnTo>
                  <a:pt x="32024" y="246078"/>
                </a:lnTo>
                <a:lnTo>
                  <a:pt x="27393" y="184276"/>
                </a:lnTo>
                <a:lnTo>
                  <a:pt x="28551" y="151917"/>
                </a:lnTo>
                <a:lnTo>
                  <a:pt x="37814" y="95390"/>
                </a:lnTo>
                <a:lnTo>
                  <a:pt x="56276" y="50482"/>
                </a:lnTo>
                <a:lnTo>
                  <a:pt x="83551" y="20955"/>
                </a:lnTo>
                <a:lnTo>
                  <a:pt x="100469" y="12192"/>
                </a:lnTo>
                <a:lnTo>
                  <a:pt x="967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40866" y="1976755"/>
            <a:ext cx="401320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80" dirty="0">
                <a:latin typeface="STIXGeneral"/>
                <a:cs typeface="STIXGeneral"/>
              </a:rPr>
              <a:t>𝑖=0</a:t>
            </a:r>
            <a:endParaRPr sz="1750">
              <a:latin typeface="STIXGeneral"/>
              <a:cs typeface="STIXGener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82470" y="1963038"/>
            <a:ext cx="360045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8605" algn="l"/>
              </a:tabLst>
            </a:pPr>
            <a:r>
              <a:rPr sz="1750" spc="15" dirty="0">
                <a:latin typeface="STIXGeneral"/>
                <a:cs typeface="STIXGeneral"/>
              </a:rPr>
              <a:t>𝑖</a:t>
            </a:r>
            <a:r>
              <a:rPr sz="1750" dirty="0">
                <a:latin typeface="STIXGeneral"/>
                <a:cs typeface="STIXGeneral"/>
              </a:rPr>
              <a:t>	</a:t>
            </a:r>
            <a:r>
              <a:rPr sz="1750" spc="15" dirty="0">
                <a:latin typeface="STIXGeneral"/>
                <a:cs typeface="STIXGeneral"/>
              </a:rPr>
              <a:t>𝑖</a:t>
            </a:r>
            <a:endParaRPr sz="1750">
              <a:latin typeface="STIXGeneral"/>
              <a:cs typeface="STIXGener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5140" y="1818259"/>
            <a:ext cx="23520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7185" indent="-273685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337185" algn="l"/>
                <a:tab pos="651510" algn="l"/>
                <a:tab pos="1294765" algn="l"/>
                <a:tab pos="2085975" algn="l"/>
              </a:tabLst>
            </a:pPr>
            <a:r>
              <a:rPr sz="2400" spc="-50" dirty="0">
                <a:latin typeface="STIXGeneral"/>
                <a:cs typeface="STIXGeneral"/>
              </a:rPr>
              <a:t>𝑓</a:t>
            </a:r>
            <a:r>
              <a:rPr sz="2400" dirty="0">
                <a:latin typeface="STIXGeneral"/>
                <a:cs typeface="STIXGeneral"/>
              </a:rPr>
              <a:t>	</a:t>
            </a:r>
            <a:r>
              <a:rPr sz="3600" spc="322" baseline="2314" dirty="0">
                <a:latin typeface="STIXGeneral"/>
                <a:cs typeface="STIXGeneral"/>
              </a:rPr>
              <a:t>σ</a:t>
            </a:r>
            <a:r>
              <a:rPr sz="2625" spc="322" baseline="30158" dirty="0">
                <a:latin typeface="STIXGeneral"/>
                <a:cs typeface="STIXGeneral"/>
              </a:rPr>
              <a:t>𝑘</a:t>
            </a:r>
            <a:r>
              <a:rPr sz="2625" baseline="30158" dirty="0">
                <a:latin typeface="STIXGeneral"/>
                <a:cs typeface="STIXGeneral"/>
              </a:rPr>
              <a:t>	</a:t>
            </a:r>
            <a:r>
              <a:rPr sz="2400" dirty="0">
                <a:latin typeface="STIXGeneral"/>
                <a:cs typeface="STIXGeneral"/>
              </a:rPr>
              <a:t>𝑤</a:t>
            </a:r>
            <a:r>
              <a:rPr sz="2400" spc="-10" dirty="0">
                <a:latin typeface="STIXGeneral"/>
                <a:cs typeface="STIXGeneral"/>
              </a:rPr>
              <a:t> </a:t>
            </a:r>
            <a:r>
              <a:rPr sz="2400" spc="-50" dirty="0">
                <a:latin typeface="STIXGeneral"/>
                <a:cs typeface="STIXGeneral"/>
              </a:rPr>
              <a:t>𝑥</a:t>
            </a:r>
            <a:r>
              <a:rPr sz="2400" dirty="0">
                <a:latin typeface="STIXGeneral"/>
                <a:cs typeface="STIXGeneral"/>
              </a:rPr>
              <a:t>	</a:t>
            </a:r>
            <a:r>
              <a:rPr sz="2400" spc="95" dirty="0">
                <a:latin typeface="STIXGeneral"/>
                <a:cs typeface="STIXGeneral"/>
              </a:rPr>
              <a:t>=</a:t>
            </a:r>
            <a:endParaRPr sz="2400">
              <a:latin typeface="STIXGeneral"/>
              <a:cs typeface="STIXGener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883407" y="2039111"/>
            <a:ext cx="1544320" cy="20320"/>
          </a:xfrm>
          <a:custGeom>
            <a:avLst/>
            <a:gdLst/>
            <a:ahLst/>
            <a:cxnLst/>
            <a:rect l="l" t="t" r="r" b="b"/>
            <a:pathLst>
              <a:path w="1544320" h="20319">
                <a:moveTo>
                  <a:pt x="1543812" y="0"/>
                </a:moveTo>
                <a:lnTo>
                  <a:pt x="0" y="0"/>
                </a:lnTo>
                <a:lnTo>
                  <a:pt x="0" y="19812"/>
                </a:lnTo>
                <a:lnTo>
                  <a:pt x="1543812" y="19812"/>
                </a:lnTo>
                <a:lnTo>
                  <a:pt x="15438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578478" y="1722247"/>
            <a:ext cx="154305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135" dirty="0">
                <a:latin typeface="STIXGeneral"/>
                <a:cs typeface="STIXGeneral"/>
              </a:rPr>
              <a:t>2</a:t>
            </a:r>
            <a:endParaRPr sz="1750">
              <a:latin typeface="STIXGeneral"/>
              <a:cs typeface="STIXGener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9" name="object 9"/>
          <p:cNvSpPr txBox="1"/>
          <p:nvPr/>
        </p:nvSpPr>
        <p:spPr>
          <a:xfrm>
            <a:off x="2871342" y="2159635"/>
            <a:ext cx="437515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95" dirty="0">
                <a:latin typeface="STIXGeneral"/>
                <a:cs typeface="STIXGeneral"/>
              </a:rPr>
              <a:t>1+𝑒</a:t>
            </a:r>
            <a:endParaRPr sz="1750">
              <a:latin typeface="STIXGeneral"/>
              <a:cs typeface="STIXGener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13530" y="2170303"/>
            <a:ext cx="34036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70" dirty="0">
                <a:latin typeface="STIXGeneral"/>
                <a:cs typeface="STIXGeneral"/>
              </a:rPr>
              <a:t>𝑖=0</a:t>
            </a:r>
            <a:endParaRPr sz="1450">
              <a:latin typeface="STIXGeneral"/>
              <a:cs typeface="STIXGener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58439" y="2088007"/>
            <a:ext cx="120396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0"/>
              </a:spcBef>
              <a:tabLst>
                <a:tab pos="731520" algn="l"/>
              </a:tabLst>
            </a:pPr>
            <a:r>
              <a:rPr sz="1450" spc="75" dirty="0">
                <a:latin typeface="STIXGeneral"/>
                <a:cs typeface="STIXGeneral"/>
              </a:rPr>
              <a:t>−</a:t>
            </a:r>
            <a:r>
              <a:rPr sz="1450" spc="35" dirty="0">
                <a:latin typeface="STIXGeneral"/>
                <a:cs typeface="STIXGeneral"/>
              </a:rPr>
              <a:t> </a:t>
            </a:r>
            <a:r>
              <a:rPr sz="2175" spc="225" baseline="1915" dirty="0">
                <a:latin typeface="STIXGeneral"/>
                <a:cs typeface="STIXGeneral"/>
              </a:rPr>
              <a:t>σ</a:t>
            </a:r>
            <a:r>
              <a:rPr sz="2175" spc="225" baseline="22988" dirty="0">
                <a:latin typeface="STIXGeneral"/>
                <a:cs typeface="STIXGeneral"/>
              </a:rPr>
              <a:t>𝑘</a:t>
            </a:r>
            <a:r>
              <a:rPr sz="2175" baseline="22988" dirty="0">
                <a:latin typeface="STIXGeneral"/>
                <a:cs typeface="STIXGeneral"/>
              </a:rPr>
              <a:t>	</a:t>
            </a:r>
            <a:r>
              <a:rPr sz="1450" spc="95" dirty="0">
                <a:latin typeface="STIXGeneral"/>
                <a:cs typeface="STIXGeneral"/>
              </a:rPr>
              <a:t>𝑤</a:t>
            </a:r>
            <a:r>
              <a:rPr sz="2175" spc="142" baseline="-19157" dirty="0">
                <a:latin typeface="STIXGeneral"/>
                <a:cs typeface="STIXGeneral"/>
              </a:rPr>
              <a:t>𝑖</a:t>
            </a:r>
            <a:r>
              <a:rPr sz="1450" spc="95" dirty="0">
                <a:latin typeface="STIXGeneral"/>
                <a:cs typeface="STIXGeneral"/>
              </a:rPr>
              <a:t>𝑥</a:t>
            </a:r>
            <a:r>
              <a:rPr sz="2175" spc="142" baseline="-19157" dirty="0">
                <a:latin typeface="STIXGeneral"/>
                <a:cs typeface="STIXGeneral"/>
              </a:rPr>
              <a:t>𝑖</a:t>
            </a:r>
            <a:endParaRPr sz="2175" baseline="-19157">
              <a:latin typeface="STIXGeneral"/>
              <a:cs typeface="STIXGener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483734" y="1818259"/>
            <a:ext cx="4889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45" dirty="0">
                <a:latin typeface="STIXGeneral"/>
                <a:cs typeface="STIXGeneral"/>
              </a:rPr>
              <a:t>−</a:t>
            </a:r>
            <a:r>
              <a:rPr sz="2400" spc="-75" dirty="0">
                <a:latin typeface="STIXGeneral"/>
                <a:cs typeface="STIXGeneral"/>
              </a:rPr>
              <a:t> </a:t>
            </a:r>
            <a:r>
              <a:rPr sz="2400" spc="70" dirty="0">
                <a:latin typeface="STIXGeneral"/>
                <a:cs typeface="STIXGeneral"/>
              </a:rPr>
              <a:t>1</a:t>
            </a:r>
            <a:endParaRPr sz="2400">
              <a:latin typeface="STIXGeneral"/>
              <a:cs typeface="STIXGener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35940" y="2333116"/>
            <a:ext cx="7274559" cy="2397760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127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spc="160" dirty="0">
                <a:latin typeface="Times New Roman"/>
                <a:cs typeface="Times New Roman"/>
              </a:rPr>
              <a:t>This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125" dirty="0">
                <a:latin typeface="Times New Roman"/>
                <a:cs typeface="Times New Roman"/>
              </a:rPr>
              <a:t>is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265" dirty="0">
                <a:latin typeface="Times New Roman"/>
                <a:cs typeface="Times New Roman"/>
              </a:rPr>
              <a:t>a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150" dirty="0">
                <a:latin typeface="Times New Roman"/>
                <a:cs typeface="Times New Roman"/>
              </a:rPr>
              <a:t>rescaled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spc="140" dirty="0">
                <a:latin typeface="Times New Roman"/>
                <a:cs typeface="Times New Roman"/>
              </a:rPr>
              <a:t>version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215" dirty="0">
                <a:latin typeface="Times New Roman"/>
                <a:cs typeface="Times New Roman"/>
              </a:rPr>
              <a:t>the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175" dirty="0">
                <a:latin typeface="Times New Roman"/>
                <a:cs typeface="Times New Roman"/>
              </a:rPr>
              <a:t>binary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105" dirty="0">
                <a:latin typeface="Times New Roman"/>
                <a:cs typeface="Times New Roman"/>
              </a:rPr>
              <a:t>sigmoid</a:t>
            </a:r>
            <a:endParaRPr sz="2400">
              <a:latin typeface="Times New Roman"/>
              <a:cs typeface="Times New Roman"/>
            </a:endParaRPr>
          </a:p>
          <a:p>
            <a:pPr marL="286385" marR="353060" indent="-274320">
              <a:lnSpc>
                <a:spcPct val="120000"/>
              </a:lnSpc>
              <a:spcBef>
                <a:spcPts val="60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spc="170" dirty="0">
                <a:latin typeface="Times New Roman"/>
                <a:cs typeface="Times New Roman"/>
              </a:rPr>
              <a:t>The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195" dirty="0">
                <a:latin typeface="Times New Roman"/>
                <a:cs typeface="Times New Roman"/>
              </a:rPr>
              <a:t>output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215" dirty="0">
                <a:latin typeface="Times New Roman"/>
                <a:cs typeface="Times New Roman"/>
              </a:rPr>
              <a:t>the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145" dirty="0">
                <a:latin typeface="Times New Roman"/>
                <a:cs typeface="Times New Roman"/>
              </a:rPr>
              <a:t>bipolar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114" dirty="0">
                <a:latin typeface="Times New Roman"/>
                <a:cs typeface="Times New Roman"/>
              </a:rPr>
              <a:t>sigmoid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spc="125" dirty="0">
                <a:latin typeface="Times New Roman"/>
                <a:cs typeface="Times New Roman"/>
              </a:rPr>
              <a:t>is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165" dirty="0">
                <a:latin typeface="Times New Roman"/>
                <a:cs typeface="Times New Roman"/>
              </a:rPr>
              <a:t>between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80" dirty="0">
                <a:latin typeface="Times New Roman"/>
                <a:cs typeface="Times New Roman"/>
              </a:rPr>
              <a:t>1 </a:t>
            </a:r>
            <a:r>
              <a:rPr sz="2400" spc="225" dirty="0">
                <a:latin typeface="Times New Roman"/>
                <a:cs typeface="Times New Roman"/>
              </a:rPr>
              <a:t>and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80" dirty="0">
                <a:latin typeface="Times New Roman"/>
                <a:cs typeface="Times New Roman"/>
              </a:rPr>
              <a:t>+1</a:t>
            </a:r>
            <a:endParaRPr sz="240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1055"/>
              </a:spcBef>
              <a:buClr>
                <a:srgbClr val="FD8537"/>
              </a:buClr>
              <a:buSzPct val="78571"/>
              <a:buFont typeface="Wingdings 2"/>
              <a:buChar char=""/>
              <a:tabLst>
                <a:tab pos="652780" algn="l"/>
              </a:tabLst>
            </a:pPr>
            <a:r>
              <a:rPr sz="2100" spc="130" dirty="0">
                <a:latin typeface="Times New Roman"/>
                <a:cs typeface="Times New Roman"/>
              </a:rPr>
              <a:t>Useful</a:t>
            </a:r>
            <a:r>
              <a:rPr sz="2100" spc="65" dirty="0">
                <a:latin typeface="Times New Roman"/>
                <a:cs typeface="Times New Roman"/>
              </a:rPr>
              <a:t> </a:t>
            </a:r>
            <a:r>
              <a:rPr sz="2100" spc="70" dirty="0">
                <a:latin typeface="Times New Roman"/>
                <a:cs typeface="Times New Roman"/>
              </a:rPr>
              <a:t>for</a:t>
            </a:r>
            <a:r>
              <a:rPr sz="2100" spc="75" dirty="0">
                <a:latin typeface="Times New Roman"/>
                <a:cs typeface="Times New Roman"/>
              </a:rPr>
              <a:t> </a:t>
            </a:r>
            <a:r>
              <a:rPr sz="2100" spc="170" dirty="0">
                <a:latin typeface="Times New Roman"/>
                <a:cs typeface="Times New Roman"/>
              </a:rPr>
              <a:t>output</a:t>
            </a:r>
            <a:r>
              <a:rPr sz="2100" spc="60" dirty="0">
                <a:latin typeface="Times New Roman"/>
                <a:cs typeface="Times New Roman"/>
              </a:rPr>
              <a:t> </a:t>
            </a:r>
            <a:r>
              <a:rPr sz="2100" spc="140" dirty="0">
                <a:latin typeface="Times New Roman"/>
                <a:cs typeface="Times New Roman"/>
              </a:rPr>
              <a:t>layer</a:t>
            </a:r>
            <a:r>
              <a:rPr sz="2100" spc="65" dirty="0">
                <a:latin typeface="Times New Roman"/>
                <a:cs typeface="Times New Roman"/>
              </a:rPr>
              <a:t> </a:t>
            </a:r>
            <a:r>
              <a:rPr sz="2100" spc="165" dirty="0">
                <a:latin typeface="Times New Roman"/>
                <a:cs typeface="Times New Roman"/>
              </a:rPr>
              <a:t>when</a:t>
            </a:r>
            <a:r>
              <a:rPr sz="2100" spc="90" dirty="0">
                <a:latin typeface="Times New Roman"/>
                <a:cs typeface="Times New Roman"/>
              </a:rPr>
              <a:t> </a:t>
            </a:r>
            <a:r>
              <a:rPr sz="2100" spc="185" dirty="0">
                <a:latin typeface="Times New Roman"/>
                <a:cs typeface="Times New Roman"/>
              </a:rPr>
              <a:t>the</a:t>
            </a:r>
            <a:r>
              <a:rPr sz="2100" spc="65" dirty="0">
                <a:latin typeface="Times New Roman"/>
                <a:cs typeface="Times New Roman"/>
              </a:rPr>
              <a:t> </a:t>
            </a:r>
            <a:r>
              <a:rPr sz="2100" spc="195" dirty="0">
                <a:latin typeface="Times New Roman"/>
                <a:cs typeface="Times New Roman"/>
              </a:rPr>
              <a:t>task</a:t>
            </a:r>
            <a:r>
              <a:rPr sz="2100" spc="65" dirty="0">
                <a:latin typeface="Times New Roman"/>
                <a:cs typeface="Times New Roman"/>
              </a:rPr>
              <a:t> </a:t>
            </a:r>
            <a:r>
              <a:rPr sz="2100" spc="110" dirty="0">
                <a:latin typeface="Times New Roman"/>
                <a:cs typeface="Times New Roman"/>
              </a:rPr>
              <a:t>is</a:t>
            </a:r>
            <a:r>
              <a:rPr sz="2100" spc="65" dirty="0">
                <a:latin typeface="Times New Roman"/>
                <a:cs typeface="Times New Roman"/>
              </a:rPr>
              <a:t> </a:t>
            </a:r>
            <a:r>
              <a:rPr sz="2100" spc="95" dirty="0">
                <a:latin typeface="Times New Roman"/>
                <a:cs typeface="Times New Roman"/>
              </a:rPr>
              <a:t>classification</a:t>
            </a:r>
            <a:endParaRPr sz="210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1010"/>
              </a:spcBef>
              <a:buClr>
                <a:srgbClr val="FD8537"/>
              </a:buClr>
              <a:buSzPct val="78571"/>
              <a:buFont typeface="Wingdings 2"/>
              <a:buChar char=""/>
              <a:tabLst>
                <a:tab pos="652780" algn="l"/>
              </a:tabLst>
            </a:pPr>
            <a:r>
              <a:rPr sz="2100" spc="125" dirty="0">
                <a:latin typeface="Times New Roman"/>
                <a:cs typeface="Times New Roman"/>
              </a:rPr>
              <a:t>Useful</a:t>
            </a:r>
            <a:r>
              <a:rPr sz="2100" spc="65" dirty="0">
                <a:latin typeface="Times New Roman"/>
                <a:cs typeface="Times New Roman"/>
              </a:rPr>
              <a:t> </a:t>
            </a:r>
            <a:r>
              <a:rPr sz="2100" spc="70" dirty="0">
                <a:latin typeface="Times New Roman"/>
                <a:cs typeface="Times New Roman"/>
              </a:rPr>
              <a:t>for </a:t>
            </a:r>
            <a:r>
              <a:rPr sz="2100" spc="140" dirty="0">
                <a:latin typeface="Times New Roman"/>
                <a:cs typeface="Times New Roman"/>
              </a:rPr>
              <a:t>both</a:t>
            </a:r>
            <a:r>
              <a:rPr sz="2100" spc="65" dirty="0">
                <a:latin typeface="Times New Roman"/>
                <a:cs typeface="Times New Roman"/>
              </a:rPr>
              <a:t> </a:t>
            </a:r>
            <a:r>
              <a:rPr sz="2100" spc="150" dirty="0">
                <a:latin typeface="Times New Roman"/>
                <a:cs typeface="Times New Roman"/>
              </a:rPr>
              <a:t>hidden</a:t>
            </a:r>
            <a:r>
              <a:rPr sz="2100" spc="70" dirty="0">
                <a:latin typeface="Times New Roman"/>
                <a:cs typeface="Times New Roman"/>
              </a:rPr>
              <a:t> </a:t>
            </a:r>
            <a:r>
              <a:rPr sz="2100" spc="195" dirty="0">
                <a:latin typeface="Times New Roman"/>
                <a:cs typeface="Times New Roman"/>
              </a:rPr>
              <a:t>and</a:t>
            </a:r>
            <a:r>
              <a:rPr sz="2100" spc="65" dirty="0">
                <a:latin typeface="Times New Roman"/>
                <a:cs typeface="Times New Roman"/>
              </a:rPr>
              <a:t> </a:t>
            </a:r>
            <a:r>
              <a:rPr sz="2100" spc="175" dirty="0">
                <a:latin typeface="Times New Roman"/>
                <a:cs typeface="Times New Roman"/>
              </a:rPr>
              <a:t>output</a:t>
            </a:r>
            <a:r>
              <a:rPr sz="2100" spc="50" dirty="0">
                <a:latin typeface="Times New Roman"/>
                <a:cs typeface="Times New Roman"/>
              </a:rPr>
              <a:t> </a:t>
            </a:r>
            <a:r>
              <a:rPr sz="2100" spc="130" dirty="0">
                <a:latin typeface="Times New Roman"/>
                <a:cs typeface="Times New Roman"/>
              </a:rPr>
              <a:t>layers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15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145" dirty="0"/>
              <a:t>Identity</a:t>
            </a:r>
            <a:r>
              <a:rPr cap="small" spc="254" dirty="0"/>
              <a:t> </a:t>
            </a:r>
            <a:r>
              <a:rPr cap="small" spc="140" dirty="0"/>
              <a:t>Function</a:t>
            </a:r>
          </a:p>
        </p:txBody>
      </p:sp>
      <p:sp>
        <p:nvSpPr>
          <p:cNvPr id="3" name="object 3"/>
          <p:cNvSpPr/>
          <p:nvPr/>
        </p:nvSpPr>
        <p:spPr>
          <a:xfrm>
            <a:off x="1026528" y="1748154"/>
            <a:ext cx="1433830" cy="368300"/>
          </a:xfrm>
          <a:custGeom>
            <a:avLst/>
            <a:gdLst/>
            <a:ahLst/>
            <a:cxnLst/>
            <a:rect l="l" t="t" r="r" b="b"/>
            <a:pathLst>
              <a:path w="1433830" h="368300">
                <a:moveTo>
                  <a:pt x="1336814" y="0"/>
                </a:moveTo>
                <a:lnTo>
                  <a:pt x="1333131" y="12192"/>
                </a:lnTo>
                <a:lnTo>
                  <a:pt x="1350040" y="20955"/>
                </a:lnTo>
                <a:lnTo>
                  <a:pt x="1364770" y="33718"/>
                </a:lnTo>
                <a:lnTo>
                  <a:pt x="1387741" y="71247"/>
                </a:lnTo>
                <a:lnTo>
                  <a:pt x="1401632" y="122285"/>
                </a:lnTo>
                <a:lnTo>
                  <a:pt x="1406283" y="184277"/>
                </a:lnTo>
                <a:lnTo>
                  <a:pt x="1405118" y="216540"/>
                </a:lnTo>
                <a:lnTo>
                  <a:pt x="1395835" y="272877"/>
                </a:lnTo>
                <a:lnTo>
                  <a:pt x="1377333" y="317690"/>
                </a:lnTo>
                <a:lnTo>
                  <a:pt x="1350040" y="347218"/>
                </a:lnTo>
                <a:lnTo>
                  <a:pt x="1333131" y="355981"/>
                </a:lnTo>
                <a:lnTo>
                  <a:pt x="1336814" y="368173"/>
                </a:lnTo>
                <a:lnTo>
                  <a:pt x="1377962" y="346265"/>
                </a:lnTo>
                <a:lnTo>
                  <a:pt x="1408442" y="304927"/>
                </a:lnTo>
                <a:lnTo>
                  <a:pt x="1427302" y="249189"/>
                </a:lnTo>
                <a:lnTo>
                  <a:pt x="1433588" y="184023"/>
                </a:lnTo>
                <a:lnTo>
                  <a:pt x="1432017" y="150328"/>
                </a:lnTo>
                <a:lnTo>
                  <a:pt x="1419444" y="89939"/>
                </a:lnTo>
                <a:lnTo>
                  <a:pt x="1394536" y="40147"/>
                </a:lnTo>
                <a:lnTo>
                  <a:pt x="1358722" y="8524"/>
                </a:lnTo>
                <a:lnTo>
                  <a:pt x="1336814" y="0"/>
                </a:lnTo>
                <a:close/>
              </a:path>
              <a:path w="1433830" h="368300">
                <a:moveTo>
                  <a:pt x="96748" y="0"/>
                </a:moveTo>
                <a:lnTo>
                  <a:pt x="55629" y="21907"/>
                </a:lnTo>
                <a:lnTo>
                  <a:pt x="25158" y="63246"/>
                </a:lnTo>
                <a:lnTo>
                  <a:pt x="6292" y="118967"/>
                </a:lnTo>
                <a:lnTo>
                  <a:pt x="0" y="184023"/>
                </a:lnTo>
                <a:lnTo>
                  <a:pt x="1573" y="217791"/>
                </a:lnTo>
                <a:lnTo>
                  <a:pt x="14155" y="278231"/>
                </a:lnTo>
                <a:lnTo>
                  <a:pt x="39062" y="328025"/>
                </a:lnTo>
                <a:lnTo>
                  <a:pt x="74857" y="359648"/>
                </a:lnTo>
                <a:lnTo>
                  <a:pt x="96748" y="368173"/>
                </a:lnTo>
                <a:lnTo>
                  <a:pt x="100469" y="355981"/>
                </a:lnTo>
                <a:lnTo>
                  <a:pt x="83551" y="347218"/>
                </a:lnTo>
                <a:lnTo>
                  <a:pt x="68819" y="334454"/>
                </a:lnTo>
                <a:lnTo>
                  <a:pt x="45923" y="296925"/>
                </a:lnTo>
                <a:lnTo>
                  <a:pt x="32024" y="246078"/>
                </a:lnTo>
                <a:lnTo>
                  <a:pt x="27393" y="184277"/>
                </a:lnTo>
                <a:lnTo>
                  <a:pt x="28551" y="151917"/>
                </a:lnTo>
                <a:lnTo>
                  <a:pt x="37814" y="95390"/>
                </a:lnTo>
                <a:lnTo>
                  <a:pt x="56276" y="50482"/>
                </a:lnTo>
                <a:lnTo>
                  <a:pt x="83551" y="20955"/>
                </a:lnTo>
                <a:lnTo>
                  <a:pt x="100469" y="12192"/>
                </a:lnTo>
                <a:lnTo>
                  <a:pt x="967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23240" y="1702434"/>
            <a:ext cx="7275195" cy="3921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73685">
              <a:lnSpc>
                <a:spcPts val="2065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99085" algn="l"/>
                <a:tab pos="613410" algn="l"/>
                <a:tab pos="1256665" algn="l"/>
                <a:tab pos="2047875" algn="l"/>
                <a:tab pos="3003550" algn="l"/>
              </a:tabLst>
            </a:pPr>
            <a:r>
              <a:rPr sz="2400" spc="-50" dirty="0">
                <a:latin typeface="STIXGeneral"/>
                <a:cs typeface="STIXGeneral"/>
              </a:rPr>
              <a:t>𝑓</a:t>
            </a:r>
            <a:r>
              <a:rPr sz="2400" dirty="0">
                <a:latin typeface="STIXGeneral"/>
                <a:cs typeface="STIXGeneral"/>
              </a:rPr>
              <a:t>	</a:t>
            </a:r>
            <a:r>
              <a:rPr lang="en-US" sz="3600" spc="322" baseline="2314" dirty="0">
                <a:latin typeface="STIXGeneral"/>
                <a:cs typeface="STIXGeneral"/>
              </a:rPr>
              <a:t>∑</a:t>
            </a:r>
            <a:r>
              <a:rPr sz="2625" spc="322" baseline="30158" dirty="0">
                <a:latin typeface="STIXGeneral"/>
                <a:cs typeface="STIXGeneral"/>
              </a:rPr>
              <a:t>𝑘</a:t>
            </a:r>
            <a:r>
              <a:rPr sz="2625" baseline="30158" dirty="0">
                <a:latin typeface="STIXGeneral"/>
                <a:cs typeface="STIXGeneral"/>
              </a:rPr>
              <a:t>	</a:t>
            </a:r>
            <a:r>
              <a:rPr sz="2400" spc="-20" dirty="0">
                <a:latin typeface="STIXGeneral"/>
                <a:cs typeface="STIXGeneral"/>
              </a:rPr>
              <a:t>𝑤</a:t>
            </a:r>
            <a:r>
              <a:rPr sz="2625" spc="-30" baseline="-15873" dirty="0">
                <a:latin typeface="STIXGeneral"/>
                <a:cs typeface="STIXGeneral"/>
              </a:rPr>
              <a:t>𝑖</a:t>
            </a:r>
            <a:r>
              <a:rPr sz="2400" spc="-20" dirty="0">
                <a:latin typeface="STIXGeneral"/>
                <a:cs typeface="STIXGeneral"/>
              </a:rPr>
              <a:t>𝑥</a:t>
            </a:r>
            <a:r>
              <a:rPr sz="2625" spc="-30" baseline="-15873" dirty="0">
                <a:latin typeface="STIXGeneral"/>
                <a:cs typeface="STIXGeneral"/>
              </a:rPr>
              <a:t>𝑖</a:t>
            </a:r>
            <a:r>
              <a:rPr sz="2625" baseline="-15873" dirty="0">
                <a:latin typeface="STIXGeneral"/>
                <a:cs typeface="STIXGeneral"/>
              </a:rPr>
              <a:t>	</a:t>
            </a:r>
            <a:r>
              <a:rPr lang="en-US" sz="2400" spc="145" dirty="0">
                <a:latin typeface="STIXGeneral"/>
                <a:cs typeface="STIXGeneral"/>
              </a:rPr>
              <a:t>=</a:t>
            </a:r>
            <a:r>
              <a:rPr lang="en-US" sz="2400" spc="70" dirty="0">
                <a:latin typeface="STIXGeneral"/>
                <a:cs typeface="STIXGeneral"/>
              </a:rPr>
              <a:t> </a:t>
            </a:r>
            <a:r>
              <a:rPr lang="en-US" sz="3600" spc="322" baseline="2314" dirty="0">
                <a:latin typeface="STIXGeneral"/>
                <a:cs typeface="STIXGeneral"/>
              </a:rPr>
              <a:t>∑</a:t>
            </a:r>
            <a:r>
              <a:rPr sz="2625" spc="322" baseline="30158" dirty="0">
                <a:latin typeface="STIXGeneral"/>
                <a:cs typeface="STIXGeneral"/>
              </a:rPr>
              <a:t>𝑘</a:t>
            </a:r>
            <a:r>
              <a:rPr sz="2625" baseline="30158" dirty="0">
                <a:latin typeface="STIXGeneral"/>
                <a:cs typeface="STIXGeneral"/>
              </a:rPr>
              <a:t>	</a:t>
            </a:r>
            <a:r>
              <a:rPr sz="2400" dirty="0">
                <a:latin typeface="STIXGeneral"/>
                <a:cs typeface="STIXGeneral"/>
              </a:rPr>
              <a:t>𝑤</a:t>
            </a:r>
            <a:r>
              <a:rPr sz="2400" spc="-10" dirty="0">
                <a:latin typeface="STIXGeneral"/>
                <a:cs typeface="STIXGeneral"/>
              </a:rPr>
              <a:t> </a:t>
            </a:r>
            <a:r>
              <a:rPr sz="2400" spc="-50" dirty="0">
                <a:latin typeface="STIXGeneral"/>
                <a:cs typeface="STIXGeneral"/>
              </a:rPr>
              <a:t>𝑥</a:t>
            </a:r>
            <a:endParaRPr sz="2400" dirty="0">
              <a:latin typeface="STIXGeneral"/>
              <a:cs typeface="STIXGeneral"/>
            </a:endParaRPr>
          </a:p>
          <a:p>
            <a:pPr marL="829944">
              <a:lnSpc>
                <a:spcPts val="1285"/>
              </a:lnSpc>
              <a:tabLst>
                <a:tab pos="2576830" algn="l"/>
                <a:tab pos="3218180" algn="l"/>
                <a:tab pos="3474720" algn="l"/>
              </a:tabLst>
            </a:pPr>
            <a:r>
              <a:rPr sz="1750" spc="80" dirty="0">
                <a:latin typeface="STIXGeneral"/>
                <a:cs typeface="STIXGeneral"/>
              </a:rPr>
              <a:t>𝑖=0</a:t>
            </a:r>
            <a:r>
              <a:rPr sz="1750" dirty="0">
                <a:latin typeface="STIXGeneral"/>
                <a:cs typeface="STIXGeneral"/>
              </a:rPr>
              <a:t>	</a:t>
            </a:r>
            <a:r>
              <a:rPr sz="1750" spc="80" dirty="0">
                <a:latin typeface="STIXGeneral"/>
                <a:cs typeface="STIXGeneral"/>
              </a:rPr>
              <a:t>𝑖=0</a:t>
            </a:r>
            <a:r>
              <a:rPr sz="1750" dirty="0">
                <a:latin typeface="STIXGeneral"/>
                <a:cs typeface="STIXGeneral"/>
              </a:rPr>
              <a:t>	</a:t>
            </a:r>
            <a:r>
              <a:rPr sz="2625" spc="22" baseline="3174" dirty="0">
                <a:latin typeface="STIXGeneral"/>
                <a:cs typeface="STIXGeneral"/>
              </a:rPr>
              <a:t>𝑖</a:t>
            </a:r>
            <a:r>
              <a:rPr sz="2625" baseline="3174" dirty="0">
                <a:latin typeface="STIXGeneral"/>
                <a:cs typeface="STIXGeneral"/>
              </a:rPr>
              <a:t>	</a:t>
            </a:r>
            <a:r>
              <a:rPr sz="2625" spc="22" baseline="3174" dirty="0">
                <a:latin typeface="STIXGeneral"/>
                <a:cs typeface="STIXGeneral"/>
              </a:rPr>
              <a:t>𝑖</a:t>
            </a:r>
            <a:endParaRPr sz="2625" baseline="3174" dirty="0">
              <a:latin typeface="STIXGeneral"/>
              <a:cs typeface="STIXGeneral"/>
            </a:endParaRPr>
          </a:p>
          <a:p>
            <a:pPr marL="299085" marR="200025" indent="-274320">
              <a:lnSpc>
                <a:spcPct val="120000"/>
              </a:lnSpc>
              <a:spcBef>
                <a:spcPts val="25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99085" algn="l"/>
              </a:tabLst>
            </a:pPr>
            <a:r>
              <a:rPr sz="2400" spc="105" dirty="0">
                <a:latin typeface="Times New Roman"/>
                <a:cs typeface="Times New Roman"/>
              </a:rPr>
              <a:t>Typically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180" dirty="0">
                <a:latin typeface="Times New Roman"/>
                <a:cs typeface="Times New Roman"/>
              </a:rPr>
              <a:t>used</a:t>
            </a:r>
            <a:r>
              <a:rPr sz="2400" spc="90" dirty="0">
                <a:latin typeface="Times New Roman"/>
                <a:cs typeface="Times New Roman"/>
              </a:rPr>
              <a:t> </a:t>
            </a:r>
            <a:r>
              <a:rPr sz="2400" spc="80" dirty="0">
                <a:latin typeface="Times New Roman"/>
                <a:cs typeface="Times New Roman"/>
              </a:rPr>
              <a:t>for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215" dirty="0">
                <a:latin typeface="Times New Roman"/>
                <a:cs typeface="Times New Roman"/>
              </a:rPr>
              <a:t>the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195" dirty="0">
                <a:latin typeface="Times New Roman"/>
                <a:cs typeface="Times New Roman"/>
              </a:rPr>
              <a:t>output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175" dirty="0">
                <a:latin typeface="Times New Roman"/>
                <a:cs typeface="Times New Roman"/>
              </a:rPr>
              <a:t>neurons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190" dirty="0">
                <a:latin typeface="Times New Roman"/>
                <a:cs typeface="Times New Roman"/>
              </a:rPr>
              <a:t>when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190" dirty="0">
                <a:latin typeface="Times New Roman"/>
                <a:cs typeface="Times New Roman"/>
              </a:rPr>
              <a:t>the </a:t>
            </a:r>
            <a:r>
              <a:rPr sz="2400" spc="229" dirty="0">
                <a:latin typeface="Times New Roman"/>
                <a:cs typeface="Times New Roman"/>
              </a:rPr>
              <a:t>task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125" dirty="0">
                <a:latin typeface="Times New Roman"/>
                <a:cs typeface="Times New Roman"/>
              </a:rPr>
              <a:t>is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145" dirty="0">
                <a:latin typeface="Times New Roman"/>
                <a:cs typeface="Times New Roman"/>
              </a:rPr>
              <a:t>regression</a:t>
            </a:r>
            <a:endParaRPr sz="2400" dirty="0">
              <a:latin typeface="Times New Roman"/>
              <a:cs typeface="Times New Roman"/>
            </a:endParaRPr>
          </a:p>
          <a:p>
            <a:pPr marL="299085" marR="375285" indent="-274320">
              <a:lnSpc>
                <a:spcPct val="12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99085" algn="l"/>
              </a:tabLst>
            </a:pPr>
            <a:r>
              <a:rPr sz="2400" spc="170" dirty="0">
                <a:latin typeface="Times New Roman"/>
                <a:cs typeface="Times New Roman"/>
              </a:rPr>
              <a:t>The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165" dirty="0">
                <a:latin typeface="Times New Roman"/>
                <a:cs typeface="Times New Roman"/>
              </a:rPr>
              <a:t>identity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135" dirty="0">
                <a:latin typeface="Times New Roman"/>
                <a:cs typeface="Times New Roman"/>
              </a:rPr>
              <a:t>function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spc="150" dirty="0">
                <a:latin typeface="Times New Roman"/>
                <a:cs typeface="Times New Roman"/>
              </a:rPr>
              <a:t>should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170" dirty="0">
                <a:latin typeface="Times New Roman"/>
                <a:cs typeface="Times New Roman"/>
              </a:rPr>
              <a:t>not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120" dirty="0">
                <a:latin typeface="Times New Roman"/>
                <a:cs typeface="Times New Roman"/>
              </a:rPr>
              <a:t>be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180" dirty="0">
                <a:latin typeface="Times New Roman"/>
                <a:cs typeface="Times New Roman"/>
              </a:rPr>
              <a:t>used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175" dirty="0">
                <a:latin typeface="Times New Roman"/>
                <a:cs typeface="Times New Roman"/>
              </a:rPr>
              <a:t>in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190" dirty="0">
                <a:latin typeface="Times New Roman"/>
                <a:cs typeface="Times New Roman"/>
              </a:rPr>
              <a:t>the </a:t>
            </a:r>
            <a:r>
              <a:rPr sz="2400" spc="175" dirty="0">
                <a:latin typeface="Times New Roman"/>
                <a:cs typeface="Times New Roman"/>
              </a:rPr>
              <a:t>hidden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150" dirty="0">
                <a:latin typeface="Times New Roman"/>
                <a:cs typeface="Times New Roman"/>
              </a:rPr>
              <a:t>layers</a:t>
            </a:r>
            <a:endParaRPr sz="2400" dirty="0">
              <a:latin typeface="Times New Roman"/>
              <a:cs typeface="Times New Roman"/>
            </a:endParaRPr>
          </a:p>
          <a:p>
            <a:pPr marL="665480" marR="17780" lvl="1" indent="-274320" algn="just">
              <a:lnSpc>
                <a:spcPct val="120000"/>
              </a:lnSpc>
              <a:spcBef>
                <a:spcPts val="555"/>
              </a:spcBef>
              <a:buClr>
                <a:srgbClr val="FD8537"/>
              </a:buClr>
              <a:buSzPct val="78571"/>
              <a:buFont typeface="Wingdings 2"/>
              <a:buChar char=""/>
              <a:tabLst>
                <a:tab pos="665480" algn="l"/>
              </a:tabLst>
            </a:pPr>
            <a:r>
              <a:rPr sz="2100" spc="165" dirty="0">
                <a:latin typeface="Times New Roman"/>
                <a:cs typeface="Times New Roman"/>
              </a:rPr>
              <a:t>Linear</a:t>
            </a:r>
            <a:r>
              <a:rPr sz="2100" spc="70" dirty="0">
                <a:latin typeface="Times New Roman"/>
                <a:cs typeface="Times New Roman"/>
              </a:rPr>
              <a:t> </a:t>
            </a:r>
            <a:r>
              <a:rPr sz="2100" spc="120" dirty="0">
                <a:latin typeface="Times New Roman"/>
                <a:cs typeface="Times New Roman"/>
              </a:rPr>
              <a:t>combination</a:t>
            </a:r>
            <a:r>
              <a:rPr sz="2100" spc="5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of</a:t>
            </a:r>
            <a:r>
              <a:rPr sz="2100" spc="75" dirty="0">
                <a:latin typeface="Times New Roman"/>
                <a:cs typeface="Times New Roman"/>
              </a:rPr>
              <a:t> </a:t>
            </a:r>
            <a:r>
              <a:rPr sz="2100" spc="155" dirty="0">
                <a:latin typeface="Times New Roman"/>
                <a:cs typeface="Times New Roman"/>
              </a:rPr>
              <a:t>linear</a:t>
            </a:r>
            <a:r>
              <a:rPr sz="2100" spc="85" dirty="0">
                <a:latin typeface="Times New Roman"/>
                <a:cs typeface="Times New Roman"/>
              </a:rPr>
              <a:t> </a:t>
            </a:r>
            <a:r>
              <a:rPr sz="2100" spc="125" dirty="0">
                <a:latin typeface="Times New Roman"/>
                <a:cs typeface="Times New Roman"/>
              </a:rPr>
              <a:t>functions</a:t>
            </a:r>
            <a:r>
              <a:rPr sz="2100" spc="85" dirty="0">
                <a:latin typeface="Times New Roman"/>
                <a:cs typeface="Times New Roman"/>
              </a:rPr>
              <a:t> </a:t>
            </a:r>
            <a:r>
              <a:rPr sz="2100" spc="110" dirty="0">
                <a:latin typeface="Times New Roman"/>
                <a:cs typeface="Times New Roman"/>
              </a:rPr>
              <a:t>is</a:t>
            </a:r>
            <a:r>
              <a:rPr sz="2100" spc="85" dirty="0">
                <a:latin typeface="Times New Roman"/>
                <a:cs typeface="Times New Roman"/>
              </a:rPr>
              <a:t> </a:t>
            </a:r>
            <a:r>
              <a:rPr sz="2100" spc="165" dirty="0">
                <a:latin typeface="Times New Roman"/>
                <a:cs typeface="Times New Roman"/>
              </a:rPr>
              <a:t>another </a:t>
            </a:r>
            <a:r>
              <a:rPr sz="2100" spc="155" dirty="0">
                <a:latin typeface="Times New Roman"/>
                <a:cs typeface="Times New Roman"/>
              </a:rPr>
              <a:t>linear</a:t>
            </a:r>
            <a:r>
              <a:rPr sz="2100" spc="75" dirty="0">
                <a:latin typeface="Times New Roman"/>
                <a:cs typeface="Times New Roman"/>
              </a:rPr>
              <a:t> </a:t>
            </a:r>
            <a:r>
              <a:rPr sz="2100" spc="114" dirty="0">
                <a:latin typeface="Times New Roman"/>
                <a:cs typeface="Times New Roman"/>
              </a:rPr>
              <a:t>function,</a:t>
            </a:r>
            <a:r>
              <a:rPr sz="2100" spc="90" dirty="0">
                <a:latin typeface="Times New Roman"/>
                <a:cs typeface="Times New Roman"/>
              </a:rPr>
              <a:t> </a:t>
            </a:r>
            <a:r>
              <a:rPr sz="2100" spc="195" dirty="0">
                <a:latin typeface="Times New Roman"/>
                <a:cs typeface="Times New Roman"/>
              </a:rPr>
              <a:t>and</a:t>
            </a:r>
            <a:r>
              <a:rPr sz="2100" spc="60" dirty="0">
                <a:latin typeface="Times New Roman"/>
                <a:cs typeface="Times New Roman"/>
              </a:rPr>
              <a:t> </a:t>
            </a:r>
            <a:r>
              <a:rPr sz="2100" spc="135" dirty="0">
                <a:latin typeface="Times New Roman"/>
                <a:cs typeface="Times New Roman"/>
              </a:rPr>
              <a:t>hence</a:t>
            </a:r>
            <a:r>
              <a:rPr lang="en-US" sz="2100" spc="135" dirty="0">
                <a:latin typeface="Times New Roman"/>
                <a:cs typeface="Times New Roman"/>
              </a:rPr>
              <a:t>,</a:t>
            </a:r>
            <a:r>
              <a:rPr sz="2100" spc="80" dirty="0">
                <a:latin typeface="Times New Roman"/>
                <a:cs typeface="Times New Roman"/>
              </a:rPr>
              <a:t> </a:t>
            </a:r>
            <a:r>
              <a:rPr sz="2100" spc="150" dirty="0">
                <a:latin typeface="Times New Roman"/>
                <a:cs typeface="Times New Roman"/>
              </a:rPr>
              <a:t>using</a:t>
            </a:r>
            <a:r>
              <a:rPr sz="2100" spc="75" dirty="0">
                <a:latin typeface="Times New Roman"/>
                <a:cs typeface="Times New Roman"/>
              </a:rPr>
              <a:t> </a:t>
            </a:r>
            <a:r>
              <a:rPr sz="2100" spc="185" dirty="0">
                <a:latin typeface="Times New Roman"/>
                <a:cs typeface="Times New Roman"/>
              </a:rPr>
              <a:t>the</a:t>
            </a:r>
            <a:r>
              <a:rPr sz="2100" spc="80" dirty="0">
                <a:latin typeface="Times New Roman"/>
                <a:cs typeface="Times New Roman"/>
              </a:rPr>
              <a:t> </a:t>
            </a:r>
            <a:r>
              <a:rPr sz="2100" spc="140" dirty="0">
                <a:latin typeface="Times New Roman"/>
                <a:cs typeface="Times New Roman"/>
              </a:rPr>
              <a:t>identity</a:t>
            </a:r>
            <a:r>
              <a:rPr sz="2100" spc="60" dirty="0">
                <a:latin typeface="Times New Roman"/>
                <a:cs typeface="Times New Roman"/>
              </a:rPr>
              <a:t> </a:t>
            </a:r>
            <a:r>
              <a:rPr sz="2100" spc="110" dirty="0">
                <a:latin typeface="Times New Roman"/>
                <a:cs typeface="Times New Roman"/>
              </a:rPr>
              <a:t>function </a:t>
            </a:r>
            <a:r>
              <a:rPr sz="2100" spc="155" dirty="0">
                <a:latin typeface="Times New Roman"/>
                <a:cs typeface="Times New Roman"/>
              </a:rPr>
              <a:t>in</a:t>
            </a:r>
            <a:r>
              <a:rPr sz="2100" spc="65" dirty="0">
                <a:latin typeface="Times New Roman"/>
                <a:cs typeface="Times New Roman"/>
              </a:rPr>
              <a:t> </a:t>
            </a:r>
            <a:r>
              <a:rPr sz="2100" spc="185" dirty="0">
                <a:latin typeface="Times New Roman"/>
                <a:cs typeface="Times New Roman"/>
              </a:rPr>
              <a:t>the</a:t>
            </a:r>
            <a:r>
              <a:rPr sz="2100" spc="75" dirty="0">
                <a:latin typeface="Times New Roman"/>
                <a:cs typeface="Times New Roman"/>
              </a:rPr>
              <a:t> </a:t>
            </a:r>
            <a:r>
              <a:rPr sz="2100" spc="150" dirty="0">
                <a:latin typeface="Times New Roman"/>
                <a:cs typeface="Times New Roman"/>
              </a:rPr>
              <a:t>hidden</a:t>
            </a:r>
            <a:r>
              <a:rPr sz="2100" spc="70" dirty="0">
                <a:latin typeface="Times New Roman"/>
                <a:cs typeface="Times New Roman"/>
              </a:rPr>
              <a:t> </a:t>
            </a:r>
            <a:r>
              <a:rPr sz="2100" spc="140" dirty="0">
                <a:latin typeface="Times New Roman"/>
                <a:cs typeface="Times New Roman"/>
              </a:rPr>
              <a:t>layers</a:t>
            </a:r>
            <a:r>
              <a:rPr sz="2100" spc="70" dirty="0">
                <a:latin typeface="Times New Roman"/>
                <a:cs typeface="Times New Roman"/>
              </a:rPr>
              <a:t> </a:t>
            </a:r>
            <a:r>
              <a:rPr lang="en-US" sz="2100" spc="70" dirty="0">
                <a:latin typeface="Times New Roman"/>
                <a:cs typeface="Times New Roman"/>
              </a:rPr>
              <a:t>does</a:t>
            </a:r>
            <a:r>
              <a:rPr sz="2100" spc="65" dirty="0">
                <a:latin typeface="Times New Roman"/>
                <a:cs typeface="Times New Roman"/>
              </a:rPr>
              <a:t> </a:t>
            </a:r>
            <a:r>
              <a:rPr sz="2100" spc="145" dirty="0">
                <a:latin typeface="Times New Roman"/>
                <a:cs typeface="Times New Roman"/>
              </a:rPr>
              <a:t>not</a:t>
            </a:r>
            <a:r>
              <a:rPr sz="2100" spc="70" dirty="0">
                <a:latin typeface="Times New Roman"/>
                <a:cs typeface="Times New Roman"/>
              </a:rPr>
              <a:t> </a:t>
            </a:r>
            <a:r>
              <a:rPr sz="2100" spc="140" dirty="0">
                <a:latin typeface="Times New Roman"/>
                <a:cs typeface="Times New Roman"/>
              </a:rPr>
              <a:t>increase</a:t>
            </a:r>
            <a:r>
              <a:rPr sz="2100" spc="75" dirty="0">
                <a:latin typeface="Times New Roman"/>
                <a:cs typeface="Times New Roman"/>
              </a:rPr>
              <a:t> </a:t>
            </a:r>
            <a:r>
              <a:rPr lang="en-US" sz="2100" spc="75" dirty="0">
                <a:latin typeface="Times New Roman"/>
                <a:cs typeface="Times New Roman"/>
              </a:rPr>
              <a:t>the </a:t>
            </a:r>
            <a:r>
              <a:rPr sz="2100" spc="150" dirty="0">
                <a:latin typeface="Times New Roman"/>
                <a:cs typeface="Times New Roman"/>
              </a:rPr>
              <a:t>representative </a:t>
            </a:r>
            <a:r>
              <a:rPr sz="2100" spc="114" dirty="0">
                <a:latin typeface="Times New Roman"/>
                <a:cs typeface="Times New Roman"/>
              </a:rPr>
              <a:t>power</a:t>
            </a:r>
            <a:r>
              <a:rPr sz="2100" spc="7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of</a:t>
            </a:r>
            <a:r>
              <a:rPr sz="2100" spc="50" dirty="0">
                <a:latin typeface="Times New Roman"/>
                <a:cs typeface="Times New Roman"/>
              </a:rPr>
              <a:t> </a:t>
            </a:r>
            <a:r>
              <a:rPr sz="2100" spc="185" dirty="0">
                <a:latin typeface="Times New Roman"/>
                <a:cs typeface="Times New Roman"/>
              </a:rPr>
              <a:t>the</a:t>
            </a:r>
            <a:r>
              <a:rPr sz="2100" spc="70" dirty="0">
                <a:latin typeface="Times New Roman"/>
                <a:cs typeface="Times New Roman"/>
              </a:rPr>
              <a:t> </a:t>
            </a:r>
            <a:r>
              <a:rPr sz="2100" spc="180" dirty="0">
                <a:latin typeface="Times New Roman"/>
                <a:cs typeface="Times New Roman"/>
              </a:rPr>
              <a:t>neural</a:t>
            </a:r>
            <a:r>
              <a:rPr sz="2100" spc="60" dirty="0">
                <a:latin typeface="Times New Roman"/>
                <a:cs typeface="Times New Roman"/>
              </a:rPr>
              <a:t> </a:t>
            </a:r>
            <a:r>
              <a:rPr sz="2100" spc="145" dirty="0">
                <a:latin typeface="Times New Roman"/>
                <a:cs typeface="Times New Roman"/>
              </a:rPr>
              <a:t>network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5" name="object 5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11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100" dirty="0"/>
              <a:t>Binary</a:t>
            </a:r>
            <a:r>
              <a:rPr cap="small" spc="225" dirty="0"/>
              <a:t> </a:t>
            </a:r>
            <a:r>
              <a:rPr cap="small" spc="95" dirty="0"/>
              <a:t>Sigmoid</a:t>
            </a:r>
          </a:p>
        </p:txBody>
      </p:sp>
      <p:sp>
        <p:nvSpPr>
          <p:cNvPr id="3" name="object 3"/>
          <p:cNvSpPr/>
          <p:nvPr/>
        </p:nvSpPr>
        <p:spPr>
          <a:xfrm>
            <a:off x="1026528" y="1862454"/>
            <a:ext cx="1433830" cy="368300"/>
          </a:xfrm>
          <a:custGeom>
            <a:avLst/>
            <a:gdLst/>
            <a:ahLst/>
            <a:cxnLst/>
            <a:rect l="l" t="t" r="r" b="b"/>
            <a:pathLst>
              <a:path w="1433830" h="368300">
                <a:moveTo>
                  <a:pt x="1336814" y="0"/>
                </a:moveTo>
                <a:lnTo>
                  <a:pt x="1333131" y="12192"/>
                </a:lnTo>
                <a:lnTo>
                  <a:pt x="1350040" y="20955"/>
                </a:lnTo>
                <a:lnTo>
                  <a:pt x="1364770" y="33718"/>
                </a:lnTo>
                <a:lnTo>
                  <a:pt x="1387741" y="71247"/>
                </a:lnTo>
                <a:lnTo>
                  <a:pt x="1401632" y="122285"/>
                </a:lnTo>
                <a:lnTo>
                  <a:pt x="1406283" y="184277"/>
                </a:lnTo>
                <a:lnTo>
                  <a:pt x="1405118" y="216540"/>
                </a:lnTo>
                <a:lnTo>
                  <a:pt x="1395835" y="272877"/>
                </a:lnTo>
                <a:lnTo>
                  <a:pt x="1377333" y="317690"/>
                </a:lnTo>
                <a:lnTo>
                  <a:pt x="1350040" y="347218"/>
                </a:lnTo>
                <a:lnTo>
                  <a:pt x="1333131" y="355981"/>
                </a:lnTo>
                <a:lnTo>
                  <a:pt x="1336814" y="368173"/>
                </a:lnTo>
                <a:lnTo>
                  <a:pt x="1377962" y="346265"/>
                </a:lnTo>
                <a:lnTo>
                  <a:pt x="1408442" y="304927"/>
                </a:lnTo>
                <a:lnTo>
                  <a:pt x="1427302" y="249189"/>
                </a:lnTo>
                <a:lnTo>
                  <a:pt x="1433588" y="184023"/>
                </a:lnTo>
                <a:lnTo>
                  <a:pt x="1432017" y="150328"/>
                </a:lnTo>
                <a:lnTo>
                  <a:pt x="1419444" y="89939"/>
                </a:lnTo>
                <a:lnTo>
                  <a:pt x="1394536" y="40147"/>
                </a:lnTo>
                <a:lnTo>
                  <a:pt x="1358722" y="8524"/>
                </a:lnTo>
                <a:lnTo>
                  <a:pt x="1336814" y="0"/>
                </a:lnTo>
                <a:close/>
              </a:path>
              <a:path w="1433830" h="368300">
                <a:moveTo>
                  <a:pt x="96748" y="0"/>
                </a:moveTo>
                <a:lnTo>
                  <a:pt x="55629" y="21907"/>
                </a:lnTo>
                <a:lnTo>
                  <a:pt x="25158" y="63246"/>
                </a:lnTo>
                <a:lnTo>
                  <a:pt x="6292" y="118967"/>
                </a:lnTo>
                <a:lnTo>
                  <a:pt x="0" y="184023"/>
                </a:lnTo>
                <a:lnTo>
                  <a:pt x="1573" y="217791"/>
                </a:lnTo>
                <a:lnTo>
                  <a:pt x="14155" y="278231"/>
                </a:lnTo>
                <a:lnTo>
                  <a:pt x="39062" y="328025"/>
                </a:lnTo>
                <a:lnTo>
                  <a:pt x="74857" y="359648"/>
                </a:lnTo>
                <a:lnTo>
                  <a:pt x="96748" y="368173"/>
                </a:lnTo>
                <a:lnTo>
                  <a:pt x="100469" y="355981"/>
                </a:lnTo>
                <a:lnTo>
                  <a:pt x="83551" y="347218"/>
                </a:lnTo>
                <a:lnTo>
                  <a:pt x="68819" y="334454"/>
                </a:lnTo>
                <a:lnTo>
                  <a:pt x="45923" y="296925"/>
                </a:lnTo>
                <a:lnTo>
                  <a:pt x="32024" y="246078"/>
                </a:lnTo>
                <a:lnTo>
                  <a:pt x="27393" y="184277"/>
                </a:lnTo>
                <a:lnTo>
                  <a:pt x="28551" y="151917"/>
                </a:lnTo>
                <a:lnTo>
                  <a:pt x="37814" y="95390"/>
                </a:lnTo>
                <a:lnTo>
                  <a:pt x="56276" y="50482"/>
                </a:lnTo>
                <a:lnTo>
                  <a:pt x="83551" y="20955"/>
                </a:lnTo>
                <a:lnTo>
                  <a:pt x="100469" y="12192"/>
                </a:lnTo>
                <a:lnTo>
                  <a:pt x="967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40866" y="1975230"/>
            <a:ext cx="401320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80" dirty="0">
                <a:latin typeface="STIXGeneral"/>
                <a:cs typeface="STIXGeneral"/>
              </a:rPr>
              <a:t>𝑖=0</a:t>
            </a:r>
            <a:endParaRPr sz="1750">
              <a:latin typeface="STIXGeneral"/>
              <a:cs typeface="STIXGener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82470" y="1961514"/>
            <a:ext cx="360045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8605" algn="l"/>
              </a:tabLst>
            </a:pPr>
            <a:r>
              <a:rPr sz="1750" spc="15" dirty="0">
                <a:latin typeface="STIXGeneral"/>
                <a:cs typeface="STIXGeneral"/>
              </a:rPr>
              <a:t>𝑖</a:t>
            </a:r>
            <a:r>
              <a:rPr sz="1750" dirty="0">
                <a:latin typeface="STIXGeneral"/>
                <a:cs typeface="STIXGeneral"/>
              </a:rPr>
              <a:t>	</a:t>
            </a:r>
            <a:r>
              <a:rPr sz="1750" spc="15" dirty="0">
                <a:latin typeface="STIXGeneral"/>
                <a:cs typeface="STIXGeneral"/>
              </a:rPr>
              <a:t>𝑖</a:t>
            </a:r>
            <a:endParaRPr sz="1750">
              <a:latin typeface="STIXGeneral"/>
              <a:cs typeface="STIXGener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4409" y="1810800"/>
            <a:ext cx="235204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7185" indent="-273685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337185" algn="l"/>
                <a:tab pos="651510" algn="l"/>
                <a:tab pos="1294765" algn="l"/>
                <a:tab pos="2085975" algn="l"/>
              </a:tabLst>
            </a:pPr>
            <a:r>
              <a:rPr sz="2400" spc="-50" dirty="0">
                <a:latin typeface="STIXGeneral"/>
                <a:cs typeface="STIXGeneral"/>
              </a:rPr>
              <a:t>𝑓</a:t>
            </a:r>
            <a:r>
              <a:rPr lang="en-US" sz="2400" dirty="0">
                <a:latin typeface="STIXGeneral"/>
                <a:cs typeface="STIXGeneral"/>
              </a:rPr>
              <a:t>	</a:t>
            </a:r>
            <a:r>
              <a:rPr lang="en-US" sz="3600" spc="322" baseline="2314" dirty="0">
                <a:latin typeface="STIXGeneral"/>
                <a:cs typeface="STIXGeneral"/>
              </a:rPr>
              <a:t>∑</a:t>
            </a:r>
            <a:r>
              <a:rPr sz="2625" spc="322" baseline="30158" dirty="0">
                <a:latin typeface="STIXGeneral"/>
                <a:cs typeface="STIXGeneral"/>
              </a:rPr>
              <a:t>𝑘</a:t>
            </a:r>
            <a:r>
              <a:rPr sz="2625" baseline="30158" dirty="0">
                <a:latin typeface="STIXGeneral"/>
                <a:cs typeface="STIXGeneral"/>
              </a:rPr>
              <a:t>	</a:t>
            </a:r>
            <a:r>
              <a:rPr sz="2400" dirty="0">
                <a:latin typeface="STIXGeneral"/>
                <a:cs typeface="STIXGeneral"/>
              </a:rPr>
              <a:t>𝑤</a:t>
            </a:r>
            <a:r>
              <a:rPr sz="2400" spc="-10" dirty="0">
                <a:latin typeface="STIXGeneral"/>
                <a:cs typeface="STIXGeneral"/>
              </a:rPr>
              <a:t> </a:t>
            </a:r>
            <a:r>
              <a:rPr sz="2400" spc="-50" dirty="0">
                <a:latin typeface="STIXGeneral"/>
                <a:cs typeface="STIXGeneral"/>
              </a:rPr>
              <a:t>𝑥</a:t>
            </a:r>
            <a:r>
              <a:rPr sz="2400" dirty="0">
                <a:latin typeface="STIXGeneral"/>
                <a:cs typeface="STIXGeneral"/>
              </a:rPr>
              <a:t>	</a:t>
            </a:r>
            <a:r>
              <a:rPr sz="2400" spc="95" dirty="0">
                <a:latin typeface="STIXGeneral"/>
                <a:cs typeface="STIXGeneral"/>
              </a:rPr>
              <a:t>=</a:t>
            </a:r>
            <a:endParaRPr sz="2400" dirty="0">
              <a:latin typeface="STIXGeneral"/>
              <a:cs typeface="STIXGener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883407" y="2037588"/>
            <a:ext cx="1544320" cy="20320"/>
          </a:xfrm>
          <a:custGeom>
            <a:avLst/>
            <a:gdLst/>
            <a:ahLst/>
            <a:cxnLst/>
            <a:rect l="l" t="t" r="r" b="b"/>
            <a:pathLst>
              <a:path w="1544320" h="20319">
                <a:moveTo>
                  <a:pt x="1543812" y="0"/>
                </a:moveTo>
                <a:lnTo>
                  <a:pt x="0" y="0"/>
                </a:lnTo>
                <a:lnTo>
                  <a:pt x="0" y="19812"/>
                </a:lnTo>
                <a:lnTo>
                  <a:pt x="1543812" y="19812"/>
                </a:lnTo>
                <a:lnTo>
                  <a:pt x="15438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578478" y="1720723"/>
            <a:ext cx="154305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135" dirty="0">
                <a:latin typeface="STIXGeneral"/>
                <a:cs typeface="STIXGeneral"/>
              </a:rPr>
              <a:t>1</a:t>
            </a:r>
            <a:endParaRPr sz="1750">
              <a:latin typeface="STIXGeneral"/>
              <a:cs typeface="STIXGener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71342" y="2158111"/>
            <a:ext cx="437515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95" dirty="0">
                <a:latin typeface="STIXGeneral"/>
                <a:cs typeface="STIXGeneral"/>
              </a:rPr>
              <a:t>1+𝑒</a:t>
            </a:r>
            <a:endParaRPr sz="1750">
              <a:latin typeface="STIXGeneral"/>
              <a:cs typeface="STIXGener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13530" y="2168779"/>
            <a:ext cx="34036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70" dirty="0">
                <a:latin typeface="STIXGeneral"/>
                <a:cs typeface="STIXGeneral"/>
              </a:rPr>
              <a:t>𝑖=0</a:t>
            </a:r>
            <a:endParaRPr sz="1450">
              <a:latin typeface="STIXGeneral"/>
              <a:cs typeface="STIXGener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58439" y="2086483"/>
            <a:ext cx="1203960" cy="25776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0"/>
              </a:spcBef>
              <a:tabLst>
                <a:tab pos="731520" algn="l"/>
              </a:tabLst>
            </a:pPr>
            <a:r>
              <a:rPr sz="1450" spc="75" dirty="0">
                <a:latin typeface="STIXGeneral"/>
                <a:cs typeface="STIXGeneral"/>
              </a:rPr>
              <a:t>−</a:t>
            </a:r>
            <a:r>
              <a:rPr lang="en-US" sz="2400" spc="322" baseline="2314" dirty="0">
                <a:latin typeface="STIXGeneral"/>
                <a:cs typeface="STIXGeneral"/>
              </a:rPr>
              <a:t>∑</a:t>
            </a:r>
            <a:r>
              <a:rPr sz="2175" spc="225" baseline="22988" dirty="0">
                <a:latin typeface="STIXGeneral"/>
                <a:cs typeface="STIXGeneral"/>
              </a:rPr>
              <a:t>𝑘</a:t>
            </a:r>
            <a:r>
              <a:rPr sz="2175" baseline="22988" dirty="0">
                <a:latin typeface="STIXGeneral"/>
                <a:cs typeface="STIXGeneral"/>
              </a:rPr>
              <a:t>	</a:t>
            </a:r>
            <a:r>
              <a:rPr sz="1450" spc="95" dirty="0">
                <a:latin typeface="STIXGeneral"/>
                <a:cs typeface="STIXGeneral"/>
              </a:rPr>
              <a:t>𝑤</a:t>
            </a:r>
            <a:r>
              <a:rPr sz="2175" spc="142" baseline="-19157" dirty="0">
                <a:latin typeface="STIXGeneral"/>
                <a:cs typeface="STIXGeneral"/>
              </a:rPr>
              <a:t>𝑖</a:t>
            </a:r>
            <a:r>
              <a:rPr sz="1450" spc="95" dirty="0">
                <a:latin typeface="STIXGeneral"/>
                <a:cs typeface="STIXGeneral"/>
              </a:rPr>
              <a:t>𝑥</a:t>
            </a:r>
            <a:r>
              <a:rPr sz="2175" spc="142" baseline="-19157" dirty="0">
                <a:latin typeface="STIXGeneral"/>
                <a:cs typeface="STIXGeneral"/>
              </a:rPr>
              <a:t>𝑖</a:t>
            </a:r>
            <a:endParaRPr sz="2175" baseline="-19157" dirty="0">
              <a:latin typeface="STIXGeneral"/>
              <a:cs typeface="STIXGener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5940" y="2329161"/>
            <a:ext cx="7273290" cy="3234055"/>
          </a:xfrm>
          <a:prstGeom prst="rect">
            <a:avLst/>
          </a:prstGeom>
        </p:spPr>
        <p:txBody>
          <a:bodyPr vert="horz" wrap="square" lIns="0" tIns="166370" rIns="0" bIns="0" rtlCol="0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131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spc="160" dirty="0">
                <a:latin typeface="Times New Roman"/>
                <a:cs typeface="Times New Roman"/>
              </a:rPr>
              <a:t>This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125" dirty="0">
                <a:latin typeface="Times New Roman"/>
                <a:cs typeface="Times New Roman"/>
              </a:rPr>
              <a:t>is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215" dirty="0">
                <a:latin typeface="Times New Roman"/>
                <a:cs typeface="Times New Roman"/>
              </a:rPr>
              <a:t>the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95" dirty="0">
                <a:latin typeface="Times New Roman"/>
                <a:cs typeface="Times New Roman"/>
              </a:rPr>
              <a:t>logistic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135" dirty="0">
                <a:latin typeface="Times New Roman"/>
                <a:cs typeface="Times New Roman"/>
              </a:rPr>
              <a:t>function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spc="254" dirty="0">
                <a:latin typeface="Times New Roman"/>
                <a:cs typeface="Times New Roman"/>
              </a:rPr>
              <a:t>that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125" dirty="0">
                <a:latin typeface="Times New Roman"/>
                <a:cs typeface="Times New Roman"/>
              </a:rPr>
              <a:t>we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160" dirty="0">
                <a:latin typeface="Times New Roman"/>
                <a:cs typeface="Times New Roman"/>
              </a:rPr>
              <a:t>used</a:t>
            </a:r>
            <a:endParaRPr sz="2400" dirty="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1055"/>
              </a:spcBef>
              <a:buClr>
                <a:srgbClr val="FD8537"/>
              </a:buClr>
              <a:buSzPct val="78571"/>
              <a:buFont typeface="Wingdings 2"/>
              <a:buChar char=""/>
              <a:tabLst>
                <a:tab pos="652780" algn="l"/>
              </a:tabLst>
            </a:pPr>
            <a:r>
              <a:rPr sz="2100" spc="114" dirty="0">
                <a:latin typeface="Times New Roman"/>
                <a:cs typeface="Times New Roman"/>
              </a:rPr>
              <a:t>Except,</a:t>
            </a:r>
            <a:r>
              <a:rPr sz="2100" spc="65" dirty="0">
                <a:latin typeface="Times New Roman"/>
                <a:cs typeface="Times New Roman"/>
              </a:rPr>
              <a:t> </a:t>
            </a:r>
            <a:r>
              <a:rPr sz="2100" spc="100" dirty="0">
                <a:latin typeface="Times New Roman"/>
                <a:cs typeface="Times New Roman"/>
              </a:rPr>
              <a:t>notice</a:t>
            </a:r>
            <a:r>
              <a:rPr sz="2100" spc="70" dirty="0">
                <a:latin typeface="Times New Roman"/>
                <a:cs typeface="Times New Roman"/>
              </a:rPr>
              <a:t> </a:t>
            </a:r>
            <a:r>
              <a:rPr sz="2100" spc="185" dirty="0">
                <a:latin typeface="Times New Roman"/>
                <a:cs typeface="Times New Roman"/>
              </a:rPr>
              <a:t>the</a:t>
            </a:r>
            <a:r>
              <a:rPr sz="2100" spc="75" dirty="0">
                <a:latin typeface="Times New Roman"/>
                <a:cs typeface="Times New Roman"/>
              </a:rPr>
              <a:t> </a:t>
            </a:r>
            <a:r>
              <a:rPr sz="2100" spc="180" dirty="0">
                <a:latin typeface="Times New Roman"/>
                <a:cs typeface="Times New Roman"/>
              </a:rPr>
              <a:t>minus</a:t>
            </a:r>
            <a:r>
              <a:rPr sz="2100" spc="80" dirty="0">
                <a:latin typeface="Times New Roman"/>
                <a:cs typeface="Times New Roman"/>
              </a:rPr>
              <a:t> </a:t>
            </a:r>
            <a:r>
              <a:rPr sz="2100" spc="130" dirty="0">
                <a:latin typeface="Times New Roman"/>
                <a:cs typeface="Times New Roman"/>
              </a:rPr>
              <a:t>sign</a:t>
            </a:r>
            <a:r>
              <a:rPr sz="2100" spc="65" dirty="0">
                <a:latin typeface="Times New Roman"/>
                <a:cs typeface="Times New Roman"/>
              </a:rPr>
              <a:t> </a:t>
            </a:r>
            <a:r>
              <a:rPr sz="2100" spc="155" dirty="0">
                <a:latin typeface="Times New Roman"/>
                <a:cs typeface="Times New Roman"/>
              </a:rPr>
              <a:t>in</a:t>
            </a:r>
            <a:r>
              <a:rPr sz="2100" spc="90" dirty="0">
                <a:latin typeface="Times New Roman"/>
                <a:cs typeface="Times New Roman"/>
              </a:rPr>
              <a:t> </a:t>
            </a:r>
            <a:r>
              <a:rPr sz="2100" spc="130" dirty="0">
                <a:latin typeface="Times New Roman"/>
                <a:cs typeface="Times New Roman"/>
              </a:rPr>
              <a:t>front</a:t>
            </a:r>
            <a:r>
              <a:rPr sz="2100" spc="6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of</a:t>
            </a:r>
            <a:r>
              <a:rPr sz="2100" spc="70" dirty="0">
                <a:latin typeface="Times New Roman"/>
                <a:cs typeface="Times New Roman"/>
              </a:rPr>
              <a:t> </a:t>
            </a:r>
            <a:r>
              <a:rPr sz="2100" spc="185" dirty="0">
                <a:latin typeface="Times New Roman"/>
                <a:cs typeface="Times New Roman"/>
              </a:rPr>
              <a:t>the</a:t>
            </a:r>
            <a:r>
              <a:rPr sz="2100" spc="60" dirty="0">
                <a:latin typeface="Times New Roman"/>
                <a:cs typeface="Times New Roman"/>
              </a:rPr>
              <a:t> </a:t>
            </a:r>
            <a:r>
              <a:rPr sz="2100" spc="165" dirty="0">
                <a:latin typeface="Times New Roman"/>
                <a:cs typeface="Times New Roman"/>
              </a:rPr>
              <a:t>sum</a:t>
            </a:r>
            <a:endParaRPr sz="2100" dirty="0">
              <a:latin typeface="Times New Roman"/>
              <a:cs typeface="Times New Roman"/>
            </a:endParaRPr>
          </a:p>
          <a:p>
            <a:pPr marL="926465" lvl="2" indent="-182245">
              <a:lnSpc>
                <a:spcPct val="100000"/>
              </a:lnSpc>
              <a:spcBef>
                <a:spcPts val="915"/>
              </a:spcBef>
              <a:buClr>
                <a:srgbClr val="DF752E"/>
              </a:buClr>
              <a:buSzPct val="58333"/>
              <a:buFont typeface="Wingdings"/>
              <a:buChar char=""/>
              <a:tabLst>
                <a:tab pos="926465" algn="l"/>
              </a:tabLst>
            </a:pPr>
            <a:r>
              <a:rPr sz="1800" spc="120" dirty="0">
                <a:latin typeface="Times New Roman"/>
                <a:cs typeface="Times New Roman"/>
              </a:rPr>
              <a:t>This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spc="95" dirty="0">
                <a:latin typeface="Times New Roman"/>
                <a:cs typeface="Times New Roman"/>
              </a:rPr>
              <a:t>is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only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195" dirty="0">
                <a:latin typeface="Times New Roman"/>
                <a:cs typeface="Times New Roman"/>
              </a:rPr>
              <a:t>a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spc="100" dirty="0">
                <a:latin typeface="Times New Roman"/>
                <a:cs typeface="Times New Roman"/>
              </a:rPr>
              <a:t>convention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spc="165" dirty="0">
                <a:latin typeface="Times New Roman"/>
                <a:cs typeface="Times New Roman"/>
              </a:rPr>
              <a:t>and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spc="90" dirty="0">
                <a:latin typeface="Times New Roman"/>
                <a:cs typeface="Times New Roman"/>
              </a:rPr>
              <a:t>does</a:t>
            </a:r>
            <a:r>
              <a:rPr sz="1800" spc="65" dirty="0">
                <a:latin typeface="Times New Roman"/>
                <a:cs typeface="Times New Roman"/>
              </a:rPr>
              <a:t> </a:t>
            </a:r>
            <a:r>
              <a:rPr sz="1800" spc="125" dirty="0">
                <a:latin typeface="Times New Roman"/>
                <a:cs typeface="Times New Roman"/>
              </a:rPr>
              <a:t>not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120" dirty="0">
                <a:latin typeface="Times New Roman"/>
                <a:cs typeface="Times New Roman"/>
              </a:rPr>
              <a:t>change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spc="120" dirty="0">
                <a:latin typeface="Times New Roman"/>
                <a:cs typeface="Times New Roman"/>
              </a:rPr>
              <a:t>much</a:t>
            </a:r>
            <a:endParaRPr sz="1800" dirty="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108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spc="170" dirty="0">
                <a:latin typeface="Times New Roman"/>
                <a:cs typeface="Times New Roman"/>
              </a:rPr>
              <a:t>The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200" dirty="0">
                <a:latin typeface="Times New Roman"/>
                <a:cs typeface="Times New Roman"/>
              </a:rPr>
              <a:t>output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215" dirty="0">
                <a:latin typeface="Times New Roman"/>
                <a:cs typeface="Times New Roman"/>
              </a:rPr>
              <a:t>the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175" dirty="0">
                <a:latin typeface="Times New Roman"/>
                <a:cs typeface="Times New Roman"/>
              </a:rPr>
              <a:t>binary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114" dirty="0">
                <a:latin typeface="Times New Roman"/>
                <a:cs typeface="Times New Roman"/>
              </a:rPr>
              <a:t>sigmoid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125" dirty="0">
                <a:latin typeface="Times New Roman"/>
                <a:cs typeface="Times New Roman"/>
              </a:rPr>
              <a:t>is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165" dirty="0">
                <a:latin typeface="Times New Roman"/>
                <a:cs typeface="Times New Roman"/>
              </a:rPr>
              <a:t>between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80" dirty="0">
                <a:latin typeface="Times New Roman"/>
                <a:cs typeface="Times New Roman"/>
              </a:rPr>
              <a:t>0</a:t>
            </a:r>
            <a:endParaRPr sz="2400" dirty="0">
              <a:latin typeface="Times New Roman"/>
              <a:cs typeface="Times New Roman"/>
            </a:endParaRPr>
          </a:p>
          <a:p>
            <a:pPr marL="286385">
              <a:lnSpc>
                <a:spcPct val="100000"/>
              </a:lnSpc>
              <a:spcBef>
                <a:spcPts val="575"/>
              </a:spcBef>
            </a:pPr>
            <a:r>
              <a:rPr sz="2400" spc="225" dirty="0">
                <a:latin typeface="Times New Roman"/>
                <a:cs typeface="Times New Roman"/>
              </a:rPr>
              <a:t>and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80" dirty="0">
                <a:latin typeface="Times New Roman"/>
                <a:cs typeface="Times New Roman"/>
              </a:rPr>
              <a:t>1</a:t>
            </a:r>
            <a:endParaRPr sz="2400" dirty="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1060"/>
              </a:spcBef>
              <a:buClr>
                <a:srgbClr val="FD8537"/>
              </a:buClr>
              <a:buSzPct val="78571"/>
              <a:buFont typeface="Wingdings 2"/>
              <a:buChar char=""/>
              <a:tabLst>
                <a:tab pos="652780" algn="l"/>
              </a:tabLst>
            </a:pPr>
            <a:r>
              <a:rPr sz="2100" spc="125" dirty="0">
                <a:latin typeface="Times New Roman"/>
                <a:cs typeface="Times New Roman"/>
              </a:rPr>
              <a:t>Useful</a:t>
            </a:r>
            <a:r>
              <a:rPr sz="2100" spc="65" dirty="0">
                <a:latin typeface="Times New Roman"/>
                <a:cs typeface="Times New Roman"/>
              </a:rPr>
              <a:t> </a:t>
            </a:r>
            <a:r>
              <a:rPr sz="2100" spc="70" dirty="0">
                <a:latin typeface="Times New Roman"/>
                <a:cs typeface="Times New Roman"/>
              </a:rPr>
              <a:t>for </a:t>
            </a:r>
            <a:r>
              <a:rPr sz="2100" spc="175" dirty="0">
                <a:latin typeface="Times New Roman"/>
                <a:cs typeface="Times New Roman"/>
              </a:rPr>
              <a:t>output</a:t>
            </a:r>
            <a:r>
              <a:rPr sz="2100" spc="65" dirty="0">
                <a:latin typeface="Times New Roman"/>
                <a:cs typeface="Times New Roman"/>
              </a:rPr>
              <a:t> </a:t>
            </a:r>
            <a:r>
              <a:rPr sz="2100" spc="140" dirty="0">
                <a:latin typeface="Times New Roman"/>
                <a:cs typeface="Times New Roman"/>
              </a:rPr>
              <a:t>layer</a:t>
            </a:r>
            <a:r>
              <a:rPr sz="2100" spc="65" dirty="0">
                <a:latin typeface="Times New Roman"/>
                <a:cs typeface="Times New Roman"/>
              </a:rPr>
              <a:t> </a:t>
            </a:r>
            <a:r>
              <a:rPr sz="2100" spc="170" dirty="0">
                <a:latin typeface="Times New Roman"/>
                <a:cs typeface="Times New Roman"/>
              </a:rPr>
              <a:t>when</a:t>
            </a:r>
            <a:r>
              <a:rPr sz="2100" spc="85" dirty="0">
                <a:latin typeface="Times New Roman"/>
                <a:cs typeface="Times New Roman"/>
              </a:rPr>
              <a:t> </a:t>
            </a:r>
            <a:r>
              <a:rPr sz="2100" spc="185" dirty="0">
                <a:latin typeface="Times New Roman"/>
                <a:cs typeface="Times New Roman"/>
              </a:rPr>
              <a:t>the</a:t>
            </a:r>
            <a:r>
              <a:rPr sz="2100" spc="65" dirty="0">
                <a:latin typeface="Times New Roman"/>
                <a:cs typeface="Times New Roman"/>
              </a:rPr>
              <a:t> </a:t>
            </a:r>
            <a:r>
              <a:rPr sz="2100" spc="190" dirty="0">
                <a:latin typeface="Times New Roman"/>
                <a:cs typeface="Times New Roman"/>
              </a:rPr>
              <a:t>task</a:t>
            </a:r>
            <a:r>
              <a:rPr sz="2100" spc="70" dirty="0">
                <a:latin typeface="Times New Roman"/>
                <a:cs typeface="Times New Roman"/>
              </a:rPr>
              <a:t> </a:t>
            </a:r>
            <a:r>
              <a:rPr sz="2100" spc="110" dirty="0">
                <a:latin typeface="Times New Roman"/>
                <a:cs typeface="Times New Roman"/>
              </a:rPr>
              <a:t>is</a:t>
            </a:r>
            <a:r>
              <a:rPr sz="2100" spc="70" dirty="0">
                <a:latin typeface="Times New Roman"/>
                <a:cs typeface="Times New Roman"/>
              </a:rPr>
              <a:t> </a:t>
            </a:r>
            <a:r>
              <a:rPr sz="2100" spc="90" dirty="0">
                <a:latin typeface="Times New Roman"/>
                <a:cs typeface="Times New Roman"/>
              </a:rPr>
              <a:t>classification</a:t>
            </a:r>
            <a:endParaRPr sz="2100" dirty="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1005"/>
              </a:spcBef>
              <a:buClr>
                <a:srgbClr val="FD8537"/>
              </a:buClr>
              <a:buSzPct val="78571"/>
              <a:buFont typeface="Wingdings 2"/>
              <a:buChar char=""/>
              <a:tabLst>
                <a:tab pos="652780" algn="l"/>
              </a:tabLst>
            </a:pPr>
            <a:r>
              <a:rPr sz="2100" spc="150" dirty="0">
                <a:latin typeface="Times New Roman"/>
                <a:cs typeface="Times New Roman"/>
              </a:rPr>
              <a:t>The</a:t>
            </a:r>
            <a:r>
              <a:rPr sz="2100" spc="65" dirty="0">
                <a:latin typeface="Times New Roman"/>
                <a:cs typeface="Times New Roman"/>
              </a:rPr>
              <a:t> </a:t>
            </a:r>
            <a:r>
              <a:rPr sz="2100" spc="170" dirty="0">
                <a:latin typeface="Times New Roman"/>
                <a:cs typeface="Times New Roman"/>
              </a:rPr>
              <a:t>output</a:t>
            </a:r>
            <a:r>
              <a:rPr sz="2100" spc="65" dirty="0">
                <a:latin typeface="Times New Roman"/>
                <a:cs typeface="Times New Roman"/>
              </a:rPr>
              <a:t> </a:t>
            </a:r>
            <a:r>
              <a:rPr sz="2100" spc="155" dirty="0">
                <a:latin typeface="Times New Roman"/>
                <a:cs typeface="Times New Roman"/>
              </a:rPr>
              <a:t>can</a:t>
            </a:r>
            <a:r>
              <a:rPr sz="2100" spc="65" dirty="0">
                <a:latin typeface="Times New Roman"/>
                <a:cs typeface="Times New Roman"/>
              </a:rPr>
              <a:t> </a:t>
            </a:r>
            <a:r>
              <a:rPr sz="2100" spc="114" dirty="0">
                <a:latin typeface="Times New Roman"/>
                <a:cs typeface="Times New Roman"/>
              </a:rPr>
              <a:t>be</a:t>
            </a:r>
            <a:r>
              <a:rPr sz="2100" spc="60" dirty="0">
                <a:latin typeface="Times New Roman"/>
                <a:cs typeface="Times New Roman"/>
              </a:rPr>
              <a:t> </a:t>
            </a:r>
            <a:r>
              <a:rPr sz="2100" spc="165" dirty="0">
                <a:latin typeface="Times New Roman"/>
                <a:cs typeface="Times New Roman"/>
              </a:rPr>
              <a:t>interpreted</a:t>
            </a:r>
            <a:r>
              <a:rPr sz="2100" spc="60" dirty="0">
                <a:latin typeface="Times New Roman"/>
                <a:cs typeface="Times New Roman"/>
              </a:rPr>
              <a:t> </a:t>
            </a:r>
            <a:r>
              <a:rPr sz="2100" spc="190" dirty="0">
                <a:latin typeface="Times New Roman"/>
                <a:cs typeface="Times New Roman"/>
              </a:rPr>
              <a:t>as</a:t>
            </a:r>
            <a:r>
              <a:rPr sz="2100" spc="60" dirty="0">
                <a:latin typeface="Times New Roman"/>
                <a:cs typeface="Times New Roman"/>
              </a:rPr>
              <a:t> </a:t>
            </a:r>
            <a:r>
              <a:rPr sz="2100" spc="229" dirty="0">
                <a:latin typeface="Times New Roman"/>
                <a:cs typeface="Times New Roman"/>
              </a:rPr>
              <a:t>a</a:t>
            </a:r>
            <a:r>
              <a:rPr sz="2100" spc="65" dirty="0">
                <a:latin typeface="Times New Roman"/>
                <a:cs typeface="Times New Roman"/>
              </a:rPr>
              <a:t> </a:t>
            </a:r>
            <a:r>
              <a:rPr sz="2100" spc="105" dirty="0">
                <a:latin typeface="Times New Roman"/>
                <a:cs typeface="Times New Roman"/>
              </a:rPr>
              <a:t>probability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12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160" dirty="0"/>
              <a:t>Hyperbolic</a:t>
            </a:r>
            <a:r>
              <a:rPr cap="small" spc="260" dirty="0"/>
              <a:t> </a:t>
            </a:r>
            <a:r>
              <a:rPr cap="small" spc="100" dirty="0"/>
              <a:t>Tangent</a:t>
            </a:r>
          </a:p>
        </p:txBody>
      </p:sp>
      <p:sp>
        <p:nvSpPr>
          <p:cNvPr id="3" name="object 3"/>
          <p:cNvSpPr/>
          <p:nvPr/>
        </p:nvSpPr>
        <p:spPr>
          <a:xfrm>
            <a:off x="1026528" y="2072767"/>
            <a:ext cx="1433830" cy="368300"/>
          </a:xfrm>
          <a:custGeom>
            <a:avLst/>
            <a:gdLst/>
            <a:ahLst/>
            <a:cxnLst/>
            <a:rect l="l" t="t" r="r" b="b"/>
            <a:pathLst>
              <a:path w="1433830" h="368300">
                <a:moveTo>
                  <a:pt x="1336814" y="0"/>
                </a:moveTo>
                <a:lnTo>
                  <a:pt x="1333131" y="12192"/>
                </a:lnTo>
                <a:lnTo>
                  <a:pt x="1350040" y="20955"/>
                </a:lnTo>
                <a:lnTo>
                  <a:pt x="1364770" y="33718"/>
                </a:lnTo>
                <a:lnTo>
                  <a:pt x="1387741" y="71247"/>
                </a:lnTo>
                <a:lnTo>
                  <a:pt x="1401632" y="122285"/>
                </a:lnTo>
                <a:lnTo>
                  <a:pt x="1406283" y="184277"/>
                </a:lnTo>
                <a:lnTo>
                  <a:pt x="1405118" y="216540"/>
                </a:lnTo>
                <a:lnTo>
                  <a:pt x="1395835" y="272877"/>
                </a:lnTo>
                <a:lnTo>
                  <a:pt x="1377333" y="317690"/>
                </a:lnTo>
                <a:lnTo>
                  <a:pt x="1350040" y="347218"/>
                </a:lnTo>
                <a:lnTo>
                  <a:pt x="1333131" y="355981"/>
                </a:lnTo>
                <a:lnTo>
                  <a:pt x="1336814" y="368173"/>
                </a:lnTo>
                <a:lnTo>
                  <a:pt x="1377962" y="346265"/>
                </a:lnTo>
                <a:lnTo>
                  <a:pt x="1408442" y="304927"/>
                </a:lnTo>
                <a:lnTo>
                  <a:pt x="1427302" y="249189"/>
                </a:lnTo>
                <a:lnTo>
                  <a:pt x="1433588" y="184023"/>
                </a:lnTo>
                <a:lnTo>
                  <a:pt x="1432017" y="150328"/>
                </a:lnTo>
                <a:lnTo>
                  <a:pt x="1419444" y="89939"/>
                </a:lnTo>
                <a:lnTo>
                  <a:pt x="1394536" y="40147"/>
                </a:lnTo>
                <a:lnTo>
                  <a:pt x="1358722" y="8524"/>
                </a:lnTo>
                <a:lnTo>
                  <a:pt x="1336814" y="0"/>
                </a:lnTo>
                <a:close/>
              </a:path>
              <a:path w="1433830" h="368300">
                <a:moveTo>
                  <a:pt x="96748" y="0"/>
                </a:moveTo>
                <a:lnTo>
                  <a:pt x="55629" y="21907"/>
                </a:lnTo>
                <a:lnTo>
                  <a:pt x="25158" y="63246"/>
                </a:lnTo>
                <a:lnTo>
                  <a:pt x="6292" y="118967"/>
                </a:lnTo>
                <a:lnTo>
                  <a:pt x="0" y="184023"/>
                </a:lnTo>
                <a:lnTo>
                  <a:pt x="1573" y="217791"/>
                </a:lnTo>
                <a:lnTo>
                  <a:pt x="14155" y="278231"/>
                </a:lnTo>
                <a:lnTo>
                  <a:pt x="39062" y="328025"/>
                </a:lnTo>
                <a:lnTo>
                  <a:pt x="74857" y="359648"/>
                </a:lnTo>
                <a:lnTo>
                  <a:pt x="96748" y="368173"/>
                </a:lnTo>
                <a:lnTo>
                  <a:pt x="100469" y="355981"/>
                </a:lnTo>
                <a:lnTo>
                  <a:pt x="83551" y="347217"/>
                </a:lnTo>
                <a:lnTo>
                  <a:pt x="68819" y="334454"/>
                </a:lnTo>
                <a:lnTo>
                  <a:pt x="45923" y="296925"/>
                </a:lnTo>
                <a:lnTo>
                  <a:pt x="32024" y="246078"/>
                </a:lnTo>
                <a:lnTo>
                  <a:pt x="27393" y="184277"/>
                </a:lnTo>
                <a:lnTo>
                  <a:pt x="28551" y="151917"/>
                </a:lnTo>
                <a:lnTo>
                  <a:pt x="37814" y="95390"/>
                </a:lnTo>
                <a:lnTo>
                  <a:pt x="56276" y="50482"/>
                </a:lnTo>
                <a:lnTo>
                  <a:pt x="83551" y="20955"/>
                </a:lnTo>
                <a:lnTo>
                  <a:pt x="100469" y="12192"/>
                </a:lnTo>
                <a:lnTo>
                  <a:pt x="967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40866" y="2185542"/>
            <a:ext cx="401320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80" dirty="0">
                <a:latin typeface="STIXGeneral"/>
                <a:cs typeface="STIXGeneral"/>
              </a:rPr>
              <a:t>𝑖=0</a:t>
            </a:r>
            <a:endParaRPr sz="1750">
              <a:latin typeface="STIXGeneral"/>
              <a:cs typeface="STIXGener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0540" y="2027046"/>
            <a:ext cx="123164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1785" indent="-273685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311785" algn="l"/>
                <a:tab pos="626110" algn="l"/>
              </a:tabLst>
            </a:pPr>
            <a:r>
              <a:rPr sz="2400" spc="-50" dirty="0">
                <a:latin typeface="STIXGeneral"/>
                <a:cs typeface="STIXGeneral"/>
              </a:rPr>
              <a:t>𝑓</a:t>
            </a:r>
            <a:r>
              <a:rPr lang="en-US" sz="2400" spc="-50" dirty="0">
                <a:latin typeface="STIXGeneral"/>
                <a:cs typeface="STIXGeneral"/>
              </a:rPr>
              <a:t>. </a:t>
            </a:r>
            <a:r>
              <a:rPr lang="en-US" sz="3600" spc="322" baseline="2314" dirty="0">
                <a:latin typeface="STIXGeneral"/>
                <a:cs typeface="STIXGeneral"/>
              </a:rPr>
              <a:t>∑</a:t>
            </a:r>
            <a:r>
              <a:rPr sz="2625" spc="322" baseline="30158" dirty="0">
                <a:latin typeface="STIXGeneral"/>
                <a:cs typeface="STIXGeneral"/>
              </a:rPr>
              <a:t>𝑘</a:t>
            </a:r>
            <a:endParaRPr sz="2625" baseline="30158" dirty="0">
              <a:latin typeface="STIXGeneral"/>
              <a:cs typeface="STIXGener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67585" y="2027046"/>
            <a:ext cx="500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TIXGeneral"/>
                <a:cs typeface="STIXGeneral"/>
              </a:rPr>
              <a:t>𝑤</a:t>
            </a:r>
            <a:r>
              <a:rPr sz="2400" spc="-10" dirty="0">
                <a:latin typeface="STIXGeneral"/>
                <a:cs typeface="STIXGeneral"/>
              </a:rPr>
              <a:t> </a:t>
            </a:r>
            <a:r>
              <a:rPr sz="2400" spc="-50" dirty="0">
                <a:latin typeface="STIXGeneral"/>
                <a:cs typeface="STIXGeneral"/>
              </a:rPr>
              <a:t>𝑥</a:t>
            </a:r>
            <a:endParaRPr sz="2400">
              <a:latin typeface="STIXGeneral"/>
              <a:cs typeface="STIXGener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82470" y="2171826"/>
            <a:ext cx="360045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8605" algn="l"/>
              </a:tabLst>
            </a:pPr>
            <a:r>
              <a:rPr sz="1750" spc="15" dirty="0">
                <a:latin typeface="STIXGeneral"/>
                <a:cs typeface="STIXGeneral"/>
              </a:rPr>
              <a:t>𝑖</a:t>
            </a:r>
            <a:r>
              <a:rPr sz="1750" dirty="0">
                <a:latin typeface="STIXGeneral"/>
                <a:cs typeface="STIXGeneral"/>
              </a:rPr>
              <a:t>	</a:t>
            </a:r>
            <a:r>
              <a:rPr sz="1750" spc="15" dirty="0">
                <a:latin typeface="STIXGeneral"/>
                <a:cs typeface="STIXGeneral"/>
              </a:rPr>
              <a:t>𝑖</a:t>
            </a:r>
            <a:endParaRPr sz="1750">
              <a:latin typeface="STIXGeneral"/>
              <a:cs typeface="STIXGener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883407" y="2247900"/>
            <a:ext cx="2482850" cy="20320"/>
          </a:xfrm>
          <a:custGeom>
            <a:avLst/>
            <a:gdLst/>
            <a:ahLst/>
            <a:cxnLst/>
            <a:rect l="l" t="t" r="r" b="b"/>
            <a:pathLst>
              <a:path w="2482850" h="20319">
                <a:moveTo>
                  <a:pt x="2482596" y="0"/>
                </a:moveTo>
                <a:lnTo>
                  <a:pt x="0" y="0"/>
                </a:lnTo>
                <a:lnTo>
                  <a:pt x="0" y="19812"/>
                </a:lnTo>
                <a:lnTo>
                  <a:pt x="2482596" y="19812"/>
                </a:lnTo>
                <a:lnTo>
                  <a:pt x="24825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533142" y="1848739"/>
            <a:ext cx="5099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spc="217" baseline="-32407" dirty="0">
                <a:latin typeface="STIXGeneral"/>
                <a:cs typeface="STIXGeneral"/>
              </a:rPr>
              <a:t>=</a:t>
            </a:r>
            <a:r>
              <a:rPr sz="3600" spc="104" baseline="-32407" dirty="0">
                <a:latin typeface="STIXGeneral"/>
                <a:cs typeface="STIXGeneral"/>
              </a:rPr>
              <a:t> </a:t>
            </a:r>
            <a:r>
              <a:rPr sz="1750" spc="120" dirty="0">
                <a:latin typeface="STIXGeneral"/>
                <a:cs typeface="STIXGeneral"/>
              </a:rPr>
              <a:t>𝑒</a:t>
            </a:r>
            <a:endParaRPr sz="1750">
              <a:latin typeface="STIXGeneral"/>
              <a:cs typeface="STIXGener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34995" y="1941703"/>
            <a:ext cx="34036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70" dirty="0">
                <a:latin typeface="STIXGeneral"/>
                <a:cs typeface="STIXGeneral"/>
              </a:rPr>
              <a:t>𝑖=0</a:t>
            </a:r>
            <a:endParaRPr sz="1450">
              <a:latin typeface="STIXGeneral"/>
              <a:cs typeface="STIXGener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80053" y="1783207"/>
            <a:ext cx="509905" cy="25776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lang="en-US" sz="2400" spc="322" baseline="2314" dirty="0">
                <a:latin typeface="STIXGeneral"/>
                <a:cs typeface="STIXGeneral"/>
              </a:rPr>
              <a:t>∑</a:t>
            </a:r>
            <a:r>
              <a:rPr sz="1450" spc="150" dirty="0">
                <a:latin typeface="STIXGeneral"/>
                <a:cs typeface="STIXGeneral"/>
              </a:rPr>
              <a:t>𝑘</a:t>
            </a:r>
            <a:endParaRPr sz="1450" dirty="0">
              <a:latin typeface="STIXGeneral"/>
              <a:cs typeface="STIXGener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38142" y="1931035"/>
            <a:ext cx="307975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90" dirty="0">
                <a:latin typeface="STIXGeneral"/>
                <a:cs typeface="STIXGeneral"/>
              </a:rPr>
              <a:t>−𝑒</a:t>
            </a:r>
            <a:endParaRPr sz="1750">
              <a:latin typeface="STIXGeneral"/>
              <a:cs typeface="STIXGener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550790" y="1941703"/>
            <a:ext cx="34036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70" dirty="0">
                <a:latin typeface="STIXGeneral"/>
                <a:cs typeface="STIXGeneral"/>
              </a:rPr>
              <a:t>𝑖=0</a:t>
            </a:r>
            <a:endParaRPr sz="1450">
              <a:latin typeface="STIXGeneral"/>
              <a:cs typeface="STIXGener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462654" y="1865503"/>
            <a:ext cx="1938655" cy="25776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0"/>
              </a:spcBef>
              <a:tabLst>
                <a:tab pos="783590" algn="l"/>
                <a:tab pos="1466215" algn="l"/>
              </a:tabLst>
            </a:pPr>
            <a:r>
              <a:rPr sz="1450" spc="95" dirty="0">
                <a:latin typeface="STIXGeneral"/>
                <a:cs typeface="STIXGeneral"/>
              </a:rPr>
              <a:t>𝑤</a:t>
            </a:r>
            <a:r>
              <a:rPr sz="2175" spc="142" baseline="-19157" dirty="0">
                <a:latin typeface="STIXGeneral"/>
                <a:cs typeface="STIXGeneral"/>
              </a:rPr>
              <a:t>𝑖</a:t>
            </a:r>
            <a:r>
              <a:rPr sz="1450" spc="95" dirty="0">
                <a:latin typeface="STIXGeneral"/>
                <a:cs typeface="STIXGeneral"/>
              </a:rPr>
              <a:t>𝑥</a:t>
            </a:r>
            <a:r>
              <a:rPr sz="2175" spc="142" baseline="-19157" dirty="0">
                <a:latin typeface="STIXGeneral"/>
                <a:cs typeface="STIXGeneral"/>
              </a:rPr>
              <a:t>𝑖</a:t>
            </a:r>
            <a:r>
              <a:rPr sz="2175" baseline="-19157" dirty="0">
                <a:latin typeface="STIXGeneral"/>
                <a:cs typeface="STIXGeneral"/>
              </a:rPr>
              <a:t>	</a:t>
            </a:r>
            <a:r>
              <a:rPr sz="1450" spc="75" dirty="0">
                <a:latin typeface="STIXGeneral"/>
                <a:cs typeface="STIXGeneral"/>
              </a:rPr>
              <a:t>−</a:t>
            </a:r>
            <a:r>
              <a:rPr sz="1450" spc="35" dirty="0">
                <a:latin typeface="STIXGeneral"/>
                <a:cs typeface="STIXGeneral"/>
              </a:rPr>
              <a:t> </a:t>
            </a:r>
            <a:r>
              <a:rPr lang="en-US" sz="2400" spc="322" baseline="2314" dirty="0">
                <a:latin typeface="STIXGeneral"/>
                <a:cs typeface="STIXGeneral"/>
              </a:rPr>
              <a:t>∑</a:t>
            </a:r>
            <a:r>
              <a:rPr sz="2175" spc="225" baseline="24904" dirty="0">
                <a:latin typeface="STIXGeneral"/>
                <a:cs typeface="STIXGeneral"/>
              </a:rPr>
              <a:t>𝑘</a:t>
            </a:r>
            <a:r>
              <a:rPr sz="2175" baseline="24904" dirty="0">
                <a:latin typeface="STIXGeneral"/>
                <a:cs typeface="STIXGeneral"/>
              </a:rPr>
              <a:t>	</a:t>
            </a:r>
            <a:r>
              <a:rPr sz="1450" spc="95" dirty="0">
                <a:latin typeface="STIXGeneral"/>
                <a:cs typeface="STIXGeneral"/>
              </a:rPr>
              <a:t>𝑤</a:t>
            </a:r>
            <a:r>
              <a:rPr sz="2175" spc="142" baseline="-19157" dirty="0">
                <a:latin typeface="STIXGeneral"/>
                <a:cs typeface="STIXGeneral"/>
              </a:rPr>
              <a:t>𝑖</a:t>
            </a:r>
            <a:r>
              <a:rPr sz="1450" spc="95" dirty="0">
                <a:latin typeface="STIXGeneral"/>
                <a:cs typeface="STIXGeneral"/>
              </a:rPr>
              <a:t>𝑥</a:t>
            </a:r>
            <a:r>
              <a:rPr sz="2175" spc="142" baseline="-19157" dirty="0">
                <a:latin typeface="STIXGeneral"/>
                <a:cs typeface="STIXGeneral"/>
              </a:rPr>
              <a:t>𝑖</a:t>
            </a:r>
            <a:endParaRPr sz="2175" baseline="-19157" dirty="0">
              <a:latin typeface="STIXGeneral"/>
              <a:cs typeface="STIXGener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80053" y="2220595"/>
            <a:ext cx="473977" cy="25776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lang="en-US" sz="2400" spc="322" baseline="2314" dirty="0">
                <a:latin typeface="STIXGeneral"/>
                <a:cs typeface="STIXGeneral"/>
              </a:rPr>
              <a:t>∑</a:t>
            </a:r>
            <a:r>
              <a:rPr sz="1450" spc="150" dirty="0">
                <a:latin typeface="STIXGeneral"/>
                <a:cs typeface="STIXGeneral"/>
              </a:rPr>
              <a:t>𝑘</a:t>
            </a:r>
            <a:endParaRPr sz="1450" dirty="0">
              <a:latin typeface="STIXGeneral"/>
              <a:cs typeface="STIXGener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871342" y="2368423"/>
            <a:ext cx="1374775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78865" algn="l"/>
              </a:tabLst>
            </a:pPr>
            <a:r>
              <a:rPr sz="1750" spc="120" dirty="0">
                <a:latin typeface="STIXGeneral"/>
                <a:cs typeface="STIXGeneral"/>
              </a:rPr>
              <a:t>𝑒</a:t>
            </a:r>
            <a:r>
              <a:rPr sz="1750" dirty="0">
                <a:latin typeface="STIXGeneral"/>
                <a:cs typeface="STIXGeneral"/>
              </a:rPr>
              <a:t>	</a:t>
            </a:r>
            <a:r>
              <a:rPr sz="1750" spc="90" dirty="0">
                <a:latin typeface="STIXGeneral"/>
                <a:cs typeface="STIXGeneral"/>
              </a:rPr>
              <a:t>+𝑒</a:t>
            </a:r>
            <a:endParaRPr sz="1750" dirty="0">
              <a:latin typeface="STIXGeneral"/>
              <a:cs typeface="STIXGener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134995" y="2379091"/>
            <a:ext cx="175577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428115" algn="l"/>
              </a:tabLst>
            </a:pPr>
            <a:r>
              <a:rPr sz="1450" spc="70" dirty="0">
                <a:latin typeface="STIXGeneral"/>
                <a:cs typeface="STIXGeneral"/>
              </a:rPr>
              <a:t>𝑖=0</a:t>
            </a:r>
            <a:r>
              <a:rPr sz="1450" dirty="0">
                <a:latin typeface="STIXGeneral"/>
                <a:cs typeface="STIXGeneral"/>
              </a:rPr>
              <a:t>	</a:t>
            </a:r>
            <a:r>
              <a:rPr sz="1450" spc="70" dirty="0">
                <a:latin typeface="STIXGeneral"/>
                <a:cs typeface="STIXGeneral"/>
              </a:rPr>
              <a:t>𝑖=0</a:t>
            </a:r>
            <a:endParaRPr sz="1450">
              <a:latin typeface="STIXGeneral"/>
              <a:cs typeface="STIXGener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475354" y="2296795"/>
            <a:ext cx="1913255" cy="25776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770890" algn="l"/>
                <a:tab pos="1453515" algn="l"/>
              </a:tabLst>
            </a:pPr>
            <a:r>
              <a:rPr sz="1450" spc="95" dirty="0">
                <a:latin typeface="STIXGeneral"/>
                <a:cs typeface="STIXGeneral"/>
              </a:rPr>
              <a:t>𝑤</a:t>
            </a:r>
            <a:r>
              <a:rPr sz="2175" spc="142" baseline="-19157" dirty="0">
                <a:latin typeface="STIXGeneral"/>
                <a:cs typeface="STIXGeneral"/>
              </a:rPr>
              <a:t>𝑖</a:t>
            </a:r>
            <a:r>
              <a:rPr sz="1450" spc="95" dirty="0">
                <a:latin typeface="STIXGeneral"/>
                <a:cs typeface="STIXGeneral"/>
              </a:rPr>
              <a:t>𝑥</a:t>
            </a:r>
            <a:r>
              <a:rPr sz="2175" spc="142" baseline="-19157" dirty="0">
                <a:latin typeface="STIXGeneral"/>
                <a:cs typeface="STIXGeneral"/>
              </a:rPr>
              <a:t>𝑖</a:t>
            </a:r>
            <a:r>
              <a:rPr sz="2175" baseline="-19157" dirty="0">
                <a:latin typeface="STIXGeneral"/>
                <a:cs typeface="STIXGeneral"/>
              </a:rPr>
              <a:t>	</a:t>
            </a:r>
            <a:r>
              <a:rPr sz="1450" spc="75" dirty="0">
                <a:latin typeface="STIXGeneral"/>
                <a:cs typeface="STIXGeneral"/>
              </a:rPr>
              <a:t>−</a:t>
            </a:r>
            <a:r>
              <a:rPr sz="1450" spc="35" dirty="0">
                <a:latin typeface="STIXGeneral"/>
                <a:cs typeface="STIXGeneral"/>
              </a:rPr>
              <a:t> </a:t>
            </a:r>
            <a:r>
              <a:rPr lang="en-US" sz="2400" spc="322" baseline="2314" dirty="0">
                <a:latin typeface="STIXGeneral"/>
                <a:cs typeface="STIXGeneral"/>
              </a:rPr>
              <a:t>∑</a:t>
            </a:r>
            <a:r>
              <a:rPr sz="2175" spc="225" baseline="22988" dirty="0">
                <a:latin typeface="STIXGeneral"/>
                <a:cs typeface="STIXGeneral"/>
              </a:rPr>
              <a:t>𝑘</a:t>
            </a:r>
            <a:r>
              <a:rPr sz="2175" baseline="22988" dirty="0">
                <a:latin typeface="STIXGeneral"/>
                <a:cs typeface="STIXGeneral"/>
              </a:rPr>
              <a:t>	</a:t>
            </a:r>
            <a:r>
              <a:rPr sz="1450" spc="95" dirty="0">
                <a:latin typeface="STIXGeneral"/>
                <a:cs typeface="STIXGeneral"/>
              </a:rPr>
              <a:t>𝑤</a:t>
            </a:r>
            <a:r>
              <a:rPr sz="2175" spc="142" baseline="-19157" dirty="0">
                <a:latin typeface="STIXGeneral"/>
                <a:cs typeface="STIXGeneral"/>
              </a:rPr>
              <a:t>𝑖</a:t>
            </a:r>
            <a:r>
              <a:rPr sz="1450" spc="95" dirty="0">
                <a:latin typeface="STIXGeneral"/>
                <a:cs typeface="STIXGeneral"/>
              </a:rPr>
              <a:t>𝑥</a:t>
            </a:r>
            <a:r>
              <a:rPr sz="2175" spc="142" baseline="-19157" dirty="0">
                <a:latin typeface="STIXGeneral"/>
                <a:cs typeface="STIXGeneral"/>
              </a:rPr>
              <a:t>𝑖</a:t>
            </a:r>
            <a:endParaRPr sz="2175" baseline="-19157" dirty="0">
              <a:latin typeface="STIXGeneral"/>
              <a:cs typeface="STIXGener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35940" y="2539084"/>
            <a:ext cx="7273290" cy="1447800"/>
          </a:xfrm>
          <a:prstGeom prst="rect">
            <a:avLst/>
          </a:prstGeom>
        </p:spPr>
        <p:txBody>
          <a:bodyPr vert="horz" wrap="square" lIns="0" tIns="166370" rIns="0" bIns="0" rtlCol="0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131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spc="170" dirty="0">
                <a:latin typeface="Times New Roman"/>
                <a:cs typeface="Times New Roman"/>
              </a:rPr>
              <a:t>The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200" dirty="0">
                <a:latin typeface="Times New Roman"/>
                <a:cs typeface="Times New Roman"/>
              </a:rPr>
              <a:t>output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spc="254" dirty="0">
                <a:latin typeface="Times New Roman"/>
                <a:cs typeface="Times New Roman"/>
              </a:rPr>
              <a:t>tanh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125" dirty="0">
                <a:latin typeface="Times New Roman"/>
                <a:cs typeface="Times New Roman"/>
              </a:rPr>
              <a:t>is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170" dirty="0">
                <a:latin typeface="Times New Roman"/>
                <a:cs typeface="Times New Roman"/>
              </a:rPr>
              <a:t>between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130" dirty="0">
                <a:latin typeface="Times New Roman"/>
                <a:cs typeface="Times New Roman"/>
              </a:rPr>
              <a:t>1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225" dirty="0">
                <a:latin typeface="Times New Roman"/>
                <a:cs typeface="Times New Roman"/>
              </a:rPr>
              <a:t>and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80" dirty="0">
                <a:latin typeface="Times New Roman"/>
                <a:cs typeface="Times New Roman"/>
              </a:rPr>
              <a:t>+1</a:t>
            </a:r>
            <a:endParaRPr sz="2400" dirty="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1060"/>
              </a:spcBef>
              <a:buClr>
                <a:srgbClr val="FD8537"/>
              </a:buClr>
              <a:buSzPct val="78571"/>
              <a:buFont typeface="Wingdings 2"/>
              <a:buChar char=""/>
              <a:tabLst>
                <a:tab pos="652780" algn="l"/>
              </a:tabLst>
            </a:pPr>
            <a:r>
              <a:rPr sz="2100" spc="125" dirty="0">
                <a:latin typeface="Times New Roman"/>
                <a:cs typeface="Times New Roman"/>
              </a:rPr>
              <a:t>Useful</a:t>
            </a:r>
            <a:r>
              <a:rPr sz="2100" spc="65" dirty="0">
                <a:latin typeface="Times New Roman"/>
                <a:cs typeface="Times New Roman"/>
              </a:rPr>
              <a:t> </a:t>
            </a:r>
            <a:r>
              <a:rPr sz="2100" spc="70" dirty="0">
                <a:latin typeface="Times New Roman"/>
                <a:cs typeface="Times New Roman"/>
              </a:rPr>
              <a:t>for </a:t>
            </a:r>
            <a:r>
              <a:rPr sz="2100" spc="175" dirty="0">
                <a:latin typeface="Times New Roman"/>
                <a:cs typeface="Times New Roman"/>
              </a:rPr>
              <a:t>output</a:t>
            </a:r>
            <a:r>
              <a:rPr sz="2100" spc="65" dirty="0">
                <a:latin typeface="Times New Roman"/>
                <a:cs typeface="Times New Roman"/>
              </a:rPr>
              <a:t> </a:t>
            </a:r>
            <a:r>
              <a:rPr sz="2100" spc="140" dirty="0">
                <a:latin typeface="Times New Roman"/>
                <a:cs typeface="Times New Roman"/>
              </a:rPr>
              <a:t>layer</a:t>
            </a:r>
            <a:r>
              <a:rPr sz="2100" spc="65" dirty="0">
                <a:latin typeface="Times New Roman"/>
                <a:cs typeface="Times New Roman"/>
              </a:rPr>
              <a:t> </a:t>
            </a:r>
            <a:r>
              <a:rPr sz="2100" spc="170" dirty="0">
                <a:latin typeface="Times New Roman"/>
                <a:cs typeface="Times New Roman"/>
              </a:rPr>
              <a:t>when</a:t>
            </a:r>
            <a:r>
              <a:rPr sz="2100" spc="85" dirty="0">
                <a:latin typeface="Times New Roman"/>
                <a:cs typeface="Times New Roman"/>
              </a:rPr>
              <a:t> </a:t>
            </a:r>
            <a:r>
              <a:rPr sz="2100" spc="185" dirty="0">
                <a:latin typeface="Times New Roman"/>
                <a:cs typeface="Times New Roman"/>
              </a:rPr>
              <a:t>the</a:t>
            </a:r>
            <a:r>
              <a:rPr sz="2100" spc="65" dirty="0">
                <a:latin typeface="Times New Roman"/>
                <a:cs typeface="Times New Roman"/>
              </a:rPr>
              <a:t> </a:t>
            </a:r>
            <a:r>
              <a:rPr sz="2100" spc="190" dirty="0">
                <a:latin typeface="Times New Roman"/>
                <a:cs typeface="Times New Roman"/>
              </a:rPr>
              <a:t>task</a:t>
            </a:r>
            <a:r>
              <a:rPr sz="2100" spc="70" dirty="0">
                <a:latin typeface="Times New Roman"/>
                <a:cs typeface="Times New Roman"/>
              </a:rPr>
              <a:t> </a:t>
            </a:r>
            <a:r>
              <a:rPr sz="2100" spc="110" dirty="0">
                <a:latin typeface="Times New Roman"/>
                <a:cs typeface="Times New Roman"/>
              </a:rPr>
              <a:t>is</a:t>
            </a:r>
            <a:r>
              <a:rPr sz="2100" spc="70" dirty="0">
                <a:latin typeface="Times New Roman"/>
                <a:cs typeface="Times New Roman"/>
              </a:rPr>
              <a:t> </a:t>
            </a:r>
            <a:r>
              <a:rPr sz="2100" spc="90" dirty="0">
                <a:latin typeface="Times New Roman"/>
                <a:cs typeface="Times New Roman"/>
              </a:rPr>
              <a:t>classification</a:t>
            </a:r>
            <a:endParaRPr sz="2100" dirty="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1005"/>
              </a:spcBef>
              <a:buClr>
                <a:srgbClr val="FD8537"/>
              </a:buClr>
              <a:buSzPct val="78571"/>
              <a:buFont typeface="Wingdings 2"/>
              <a:buChar char=""/>
              <a:tabLst>
                <a:tab pos="652780" algn="l"/>
              </a:tabLst>
            </a:pPr>
            <a:r>
              <a:rPr sz="2100" spc="125" dirty="0">
                <a:latin typeface="Times New Roman"/>
                <a:cs typeface="Times New Roman"/>
              </a:rPr>
              <a:t>Useful</a:t>
            </a:r>
            <a:r>
              <a:rPr sz="2100" spc="65" dirty="0">
                <a:latin typeface="Times New Roman"/>
                <a:cs typeface="Times New Roman"/>
              </a:rPr>
              <a:t> </a:t>
            </a:r>
            <a:r>
              <a:rPr sz="2100" spc="70" dirty="0">
                <a:latin typeface="Times New Roman"/>
                <a:cs typeface="Times New Roman"/>
              </a:rPr>
              <a:t>for </a:t>
            </a:r>
            <a:r>
              <a:rPr sz="2100" spc="140" dirty="0">
                <a:latin typeface="Times New Roman"/>
                <a:cs typeface="Times New Roman"/>
              </a:rPr>
              <a:t>both</a:t>
            </a:r>
            <a:r>
              <a:rPr sz="2100" spc="65" dirty="0">
                <a:latin typeface="Times New Roman"/>
                <a:cs typeface="Times New Roman"/>
              </a:rPr>
              <a:t> </a:t>
            </a:r>
            <a:r>
              <a:rPr sz="2100" spc="150" dirty="0">
                <a:latin typeface="Times New Roman"/>
                <a:cs typeface="Times New Roman"/>
              </a:rPr>
              <a:t>hidden</a:t>
            </a:r>
            <a:r>
              <a:rPr sz="2100" spc="70" dirty="0">
                <a:latin typeface="Times New Roman"/>
                <a:cs typeface="Times New Roman"/>
              </a:rPr>
              <a:t> </a:t>
            </a:r>
            <a:r>
              <a:rPr sz="2100" spc="195" dirty="0">
                <a:latin typeface="Times New Roman"/>
                <a:cs typeface="Times New Roman"/>
              </a:rPr>
              <a:t>and</a:t>
            </a:r>
            <a:r>
              <a:rPr sz="2100" spc="65" dirty="0">
                <a:latin typeface="Times New Roman"/>
                <a:cs typeface="Times New Roman"/>
              </a:rPr>
              <a:t> </a:t>
            </a:r>
            <a:r>
              <a:rPr sz="2100" spc="175" dirty="0">
                <a:latin typeface="Times New Roman"/>
                <a:cs typeface="Times New Roman"/>
              </a:rPr>
              <a:t>output</a:t>
            </a:r>
            <a:r>
              <a:rPr sz="2100" spc="50" dirty="0">
                <a:latin typeface="Times New Roman"/>
                <a:cs typeface="Times New Roman"/>
              </a:rPr>
              <a:t> </a:t>
            </a:r>
            <a:r>
              <a:rPr sz="2100" spc="130" dirty="0">
                <a:latin typeface="Times New Roman"/>
                <a:cs typeface="Times New Roman"/>
              </a:rPr>
              <a:t>layers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13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145" dirty="0"/>
              <a:t>Relu</a:t>
            </a:r>
          </a:p>
        </p:txBody>
      </p:sp>
      <p:sp>
        <p:nvSpPr>
          <p:cNvPr id="3" name="object 3"/>
          <p:cNvSpPr/>
          <p:nvPr/>
        </p:nvSpPr>
        <p:spPr>
          <a:xfrm>
            <a:off x="1026528" y="1748154"/>
            <a:ext cx="1433830" cy="368300"/>
          </a:xfrm>
          <a:custGeom>
            <a:avLst/>
            <a:gdLst/>
            <a:ahLst/>
            <a:cxnLst/>
            <a:rect l="l" t="t" r="r" b="b"/>
            <a:pathLst>
              <a:path w="1433830" h="368300">
                <a:moveTo>
                  <a:pt x="1336814" y="0"/>
                </a:moveTo>
                <a:lnTo>
                  <a:pt x="1333131" y="12192"/>
                </a:lnTo>
                <a:lnTo>
                  <a:pt x="1350040" y="20955"/>
                </a:lnTo>
                <a:lnTo>
                  <a:pt x="1364770" y="33718"/>
                </a:lnTo>
                <a:lnTo>
                  <a:pt x="1387741" y="71247"/>
                </a:lnTo>
                <a:lnTo>
                  <a:pt x="1401632" y="122285"/>
                </a:lnTo>
                <a:lnTo>
                  <a:pt x="1406283" y="184277"/>
                </a:lnTo>
                <a:lnTo>
                  <a:pt x="1405118" y="216540"/>
                </a:lnTo>
                <a:lnTo>
                  <a:pt x="1395835" y="272877"/>
                </a:lnTo>
                <a:lnTo>
                  <a:pt x="1377333" y="317690"/>
                </a:lnTo>
                <a:lnTo>
                  <a:pt x="1350040" y="347218"/>
                </a:lnTo>
                <a:lnTo>
                  <a:pt x="1333131" y="355981"/>
                </a:lnTo>
                <a:lnTo>
                  <a:pt x="1336814" y="368173"/>
                </a:lnTo>
                <a:lnTo>
                  <a:pt x="1377962" y="346265"/>
                </a:lnTo>
                <a:lnTo>
                  <a:pt x="1408442" y="304927"/>
                </a:lnTo>
                <a:lnTo>
                  <a:pt x="1427302" y="249189"/>
                </a:lnTo>
                <a:lnTo>
                  <a:pt x="1433588" y="184023"/>
                </a:lnTo>
                <a:lnTo>
                  <a:pt x="1432017" y="150328"/>
                </a:lnTo>
                <a:lnTo>
                  <a:pt x="1419444" y="89939"/>
                </a:lnTo>
                <a:lnTo>
                  <a:pt x="1394536" y="40147"/>
                </a:lnTo>
                <a:lnTo>
                  <a:pt x="1358722" y="8524"/>
                </a:lnTo>
                <a:lnTo>
                  <a:pt x="1336814" y="0"/>
                </a:lnTo>
                <a:close/>
              </a:path>
              <a:path w="1433830" h="368300">
                <a:moveTo>
                  <a:pt x="96748" y="0"/>
                </a:moveTo>
                <a:lnTo>
                  <a:pt x="55629" y="21907"/>
                </a:lnTo>
                <a:lnTo>
                  <a:pt x="25158" y="63246"/>
                </a:lnTo>
                <a:lnTo>
                  <a:pt x="6292" y="118967"/>
                </a:lnTo>
                <a:lnTo>
                  <a:pt x="0" y="184023"/>
                </a:lnTo>
                <a:lnTo>
                  <a:pt x="1573" y="217791"/>
                </a:lnTo>
                <a:lnTo>
                  <a:pt x="14155" y="278231"/>
                </a:lnTo>
                <a:lnTo>
                  <a:pt x="39062" y="328025"/>
                </a:lnTo>
                <a:lnTo>
                  <a:pt x="74857" y="359648"/>
                </a:lnTo>
                <a:lnTo>
                  <a:pt x="96748" y="368173"/>
                </a:lnTo>
                <a:lnTo>
                  <a:pt x="100469" y="355981"/>
                </a:lnTo>
                <a:lnTo>
                  <a:pt x="83551" y="347218"/>
                </a:lnTo>
                <a:lnTo>
                  <a:pt x="68819" y="334454"/>
                </a:lnTo>
                <a:lnTo>
                  <a:pt x="45923" y="296925"/>
                </a:lnTo>
                <a:lnTo>
                  <a:pt x="32024" y="246078"/>
                </a:lnTo>
                <a:lnTo>
                  <a:pt x="27393" y="184277"/>
                </a:lnTo>
                <a:lnTo>
                  <a:pt x="28551" y="151917"/>
                </a:lnTo>
                <a:lnTo>
                  <a:pt x="37814" y="95390"/>
                </a:lnTo>
                <a:lnTo>
                  <a:pt x="56276" y="50482"/>
                </a:lnTo>
                <a:lnTo>
                  <a:pt x="83551" y="20955"/>
                </a:lnTo>
                <a:lnTo>
                  <a:pt x="100469" y="12192"/>
                </a:lnTo>
                <a:lnTo>
                  <a:pt x="967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40866" y="1860930"/>
            <a:ext cx="3727450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58950" algn="l"/>
                <a:tab pos="3338195" algn="l"/>
              </a:tabLst>
            </a:pPr>
            <a:r>
              <a:rPr sz="1750" spc="80" dirty="0">
                <a:latin typeface="STIXGeneral"/>
                <a:cs typeface="STIXGeneral"/>
              </a:rPr>
              <a:t>𝑖=0</a:t>
            </a:r>
            <a:r>
              <a:rPr sz="1750" dirty="0">
                <a:latin typeface="STIXGeneral"/>
                <a:cs typeface="STIXGeneral"/>
              </a:rPr>
              <a:t>	</a:t>
            </a:r>
            <a:r>
              <a:rPr sz="1750" spc="80" dirty="0">
                <a:latin typeface="STIXGeneral"/>
                <a:cs typeface="STIXGeneral"/>
              </a:rPr>
              <a:t>𝑖=0</a:t>
            </a:r>
            <a:r>
              <a:rPr sz="1750" dirty="0">
                <a:latin typeface="STIXGeneral"/>
                <a:cs typeface="STIXGeneral"/>
              </a:rPr>
              <a:t>	</a:t>
            </a:r>
            <a:r>
              <a:rPr sz="1750" spc="80" dirty="0">
                <a:latin typeface="STIXGeneral"/>
                <a:cs typeface="STIXGeneral"/>
              </a:rPr>
              <a:t>𝑖=0</a:t>
            </a:r>
            <a:endParaRPr sz="1750">
              <a:latin typeface="STIXGeneral"/>
              <a:cs typeface="STIXGener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5" name="object 5"/>
          <p:cNvSpPr txBox="1"/>
          <p:nvPr/>
        </p:nvSpPr>
        <p:spPr>
          <a:xfrm>
            <a:off x="497840" y="1702434"/>
            <a:ext cx="589216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4485" indent="-273685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324485" algn="l"/>
                <a:tab pos="638810" algn="l"/>
                <a:tab pos="1282065" algn="l"/>
                <a:tab pos="2073275" algn="l"/>
                <a:tab pos="3028950" algn="l"/>
                <a:tab pos="4606290" algn="l"/>
              </a:tabLst>
            </a:pPr>
            <a:r>
              <a:rPr sz="2400" spc="-50" dirty="0">
                <a:latin typeface="STIXGeneral"/>
                <a:cs typeface="STIXGeneral"/>
              </a:rPr>
              <a:t>𝑓</a:t>
            </a:r>
            <a:r>
              <a:rPr lang="en-US" sz="2400" spc="-50" dirty="0">
                <a:latin typeface="STIXGeneral"/>
                <a:cs typeface="STIXGeneral"/>
              </a:rPr>
              <a:t>  </a:t>
            </a:r>
            <a:r>
              <a:rPr lang="en-US" sz="3600" spc="322" baseline="2314" dirty="0">
                <a:latin typeface="STIXGeneral"/>
                <a:cs typeface="STIXGeneral"/>
              </a:rPr>
              <a:t>∑</a:t>
            </a:r>
            <a:r>
              <a:rPr sz="2625" spc="322" baseline="30158" dirty="0">
                <a:latin typeface="STIXGeneral"/>
                <a:cs typeface="STIXGeneral"/>
              </a:rPr>
              <a:t>𝑘</a:t>
            </a:r>
            <a:r>
              <a:rPr sz="2625" baseline="30158" dirty="0">
                <a:latin typeface="STIXGeneral"/>
                <a:cs typeface="STIXGeneral"/>
              </a:rPr>
              <a:t>	</a:t>
            </a:r>
            <a:r>
              <a:rPr sz="2400" spc="-20" dirty="0">
                <a:latin typeface="STIXGeneral"/>
                <a:cs typeface="STIXGeneral"/>
              </a:rPr>
              <a:t>𝑤</a:t>
            </a:r>
            <a:r>
              <a:rPr sz="2625" spc="-30" baseline="-15873" dirty="0">
                <a:latin typeface="STIXGeneral"/>
                <a:cs typeface="STIXGeneral"/>
              </a:rPr>
              <a:t>𝑖</a:t>
            </a:r>
            <a:r>
              <a:rPr sz="2400" spc="-20" dirty="0">
                <a:latin typeface="STIXGeneral"/>
                <a:cs typeface="STIXGeneral"/>
              </a:rPr>
              <a:t>𝑥</a:t>
            </a:r>
            <a:r>
              <a:rPr sz="2625" spc="-30" baseline="-15873" dirty="0">
                <a:latin typeface="STIXGeneral"/>
                <a:cs typeface="STIXGeneral"/>
              </a:rPr>
              <a:t>𝑖</a:t>
            </a:r>
            <a:r>
              <a:rPr sz="2625" baseline="-15873" dirty="0">
                <a:latin typeface="STIXGeneral"/>
                <a:cs typeface="STIXGeneral"/>
              </a:rPr>
              <a:t>	</a:t>
            </a:r>
            <a:r>
              <a:rPr sz="2400" spc="145" dirty="0">
                <a:latin typeface="STIXGeneral"/>
                <a:cs typeface="STIXGeneral"/>
              </a:rPr>
              <a:t>=</a:t>
            </a:r>
            <a:r>
              <a:rPr sz="2400" spc="70" dirty="0">
                <a:latin typeface="STIXGeneral"/>
                <a:cs typeface="STIXGeneral"/>
              </a:rPr>
              <a:t> </a:t>
            </a:r>
            <a:r>
              <a:rPr lang="en-US" sz="3600" spc="322" baseline="2314" dirty="0">
                <a:latin typeface="STIXGeneral"/>
                <a:cs typeface="STIXGeneral"/>
              </a:rPr>
              <a:t>∑</a:t>
            </a:r>
            <a:r>
              <a:rPr sz="2625" spc="322" baseline="30158" dirty="0">
                <a:latin typeface="STIXGeneral"/>
                <a:cs typeface="STIXGeneral"/>
              </a:rPr>
              <a:t>𝑘</a:t>
            </a:r>
            <a:r>
              <a:rPr sz="2625" baseline="30158" dirty="0">
                <a:latin typeface="STIXGeneral"/>
                <a:cs typeface="STIXGeneral"/>
              </a:rPr>
              <a:t>	</a:t>
            </a:r>
            <a:r>
              <a:rPr sz="2400" dirty="0">
                <a:latin typeface="STIXGeneral"/>
                <a:cs typeface="STIXGeneral"/>
              </a:rPr>
              <a:t>𝑤</a:t>
            </a:r>
            <a:r>
              <a:rPr sz="2625" baseline="-15873" dirty="0">
                <a:latin typeface="STIXGeneral"/>
                <a:cs typeface="STIXGeneral"/>
              </a:rPr>
              <a:t>𝑖</a:t>
            </a:r>
            <a:r>
              <a:rPr sz="2400" dirty="0">
                <a:latin typeface="STIXGeneral"/>
                <a:cs typeface="STIXGeneral"/>
              </a:rPr>
              <a:t>𝑥</a:t>
            </a:r>
            <a:r>
              <a:rPr sz="2625" baseline="-15873" dirty="0">
                <a:latin typeface="STIXGeneral"/>
                <a:cs typeface="STIXGeneral"/>
              </a:rPr>
              <a:t>𝑖</a:t>
            </a:r>
            <a:r>
              <a:rPr sz="2625" spc="660" baseline="-15873" dirty="0">
                <a:latin typeface="STIXGeneral"/>
                <a:cs typeface="STIXGeneral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if</a:t>
            </a:r>
            <a:r>
              <a:rPr sz="2400" spc="110" dirty="0">
                <a:latin typeface="Times New Roman"/>
                <a:cs typeface="Times New Roman"/>
              </a:rPr>
              <a:t> </a:t>
            </a:r>
            <a:r>
              <a:rPr lang="en-US" sz="3600" spc="322" baseline="2314" dirty="0">
                <a:latin typeface="STIXGeneral"/>
                <a:cs typeface="STIXGeneral"/>
              </a:rPr>
              <a:t>∑</a:t>
            </a:r>
            <a:r>
              <a:rPr sz="2625" spc="322" baseline="30158" dirty="0">
                <a:latin typeface="STIXGeneral"/>
                <a:cs typeface="STIXGeneral"/>
              </a:rPr>
              <a:t>𝑘</a:t>
            </a:r>
            <a:r>
              <a:rPr sz="2625" baseline="30158" dirty="0">
                <a:latin typeface="STIXGeneral"/>
                <a:cs typeface="STIXGeneral"/>
              </a:rPr>
              <a:t>	</a:t>
            </a:r>
            <a:r>
              <a:rPr sz="2400" dirty="0">
                <a:latin typeface="STIXGeneral"/>
                <a:cs typeface="STIXGeneral"/>
              </a:rPr>
              <a:t>𝑤</a:t>
            </a:r>
            <a:r>
              <a:rPr sz="2625" baseline="-15873" dirty="0">
                <a:latin typeface="STIXGeneral"/>
                <a:cs typeface="STIXGeneral"/>
              </a:rPr>
              <a:t>𝑖</a:t>
            </a:r>
            <a:r>
              <a:rPr sz="2400" dirty="0">
                <a:latin typeface="STIXGeneral"/>
                <a:cs typeface="STIXGeneral"/>
              </a:rPr>
              <a:t>𝑥</a:t>
            </a:r>
            <a:r>
              <a:rPr sz="2625" baseline="-15873" dirty="0">
                <a:latin typeface="STIXGeneral"/>
                <a:cs typeface="STIXGeneral"/>
              </a:rPr>
              <a:t>𝑖</a:t>
            </a:r>
            <a:r>
              <a:rPr sz="2625" spc="607" baseline="-15873" dirty="0">
                <a:latin typeface="STIXGeneral"/>
                <a:cs typeface="STIXGeneral"/>
              </a:rPr>
              <a:t> </a:t>
            </a:r>
            <a:r>
              <a:rPr sz="2400" spc="145" dirty="0">
                <a:latin typeface="STIXGeneral"/>
                <a:cs typeface="STIXGeneral"/>
              </a:rPr>
              <a:t>&gt;</a:t>
            </a:r>
            <a:r>
              <a:rPr sz="2400" spc="85" dirty="0">
                <a:latin typeface="STIXGeneral"/>
                <a:cs typeface="STIXGeneral"/>
              </a:rPr>
              <a:t> </a:t>
            </a:r>
            <a:r>
              <a:rPr sz="2400" spc="30" dirty="0">
                <a:latin typeface="STIXGeneral"/>
                <a:cs typeface="STIXGeneral"/>
              </a:rPr>
              <a:t>0</a:t>
            </a:r>
            <a:r>
              <a:rPr sz="2400" spc="30" dirty="0">
                <a:latin typeface="Times New Roman"/>
                <a:cs typeface="Times New Roman"/>
              </a:rPr>
              <a:t>;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2092589"/>
            <a:ext cx="6826250" cy="1418590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L="652780" indent="-274320">
              <a:lnSpc>
                <a:spcPct val="100000"/>
              </a:lnSpc>
              <a:spcBef>
                <a:spcPts val="1080"/>
              </a:spcBef>
              <a:buClr>
                <a:srgbClr val="FD8537"/>
              </a:buClr>
              <a:buSzPct val="78571"/>
              <a:buFont typeface="Wingdings 2"/>
              <a:buChar char=""/>
              <a:tabLst>
                <a:tab pos="652780" algn="l"/>
              </a:tabLst>
            </a:pPr>
            <a:r>
              <a:rPr sz="2100" spc="114" dirty="0">
                <a:latin typeface="Times New Roman"/>
                <a:cs typeface="Times New Roman"/>
              </a:rPr>
              <a:t>0</a:t>
            </a:r>
            <a:r>
              <a:rPr sz="2100" spc="55" dirty="0">
                <a:latin typeface="Times New Roman"/>
                <a:cs typeface="Times New Roman"/>
              </a:rPr>
              <a:t> </a:t>
            </a:r>
            <a:r>
              <a:rPr sz="2100" spc="130" dirty="0">
                <a:latin typeface="Times New Roman"/>
                <a:cs typeface="Times New Roman"/>
              </a:rPr>
              <a:t>otherwise</a:t>
            </a:r>
            <a:endParaRPr sz="210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113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spc="105" dirty="0">
                <a:latin typeface="Times New Roman"/>
                <a:cs typeface="Times New Roman"/>
              </a:rPr>
              <a:t>Typically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180" dirty="0">
                <a:latin typeface="Times New Roman"/>
                <a:cs typeface="Times New Roman"/>
              </a:rPr>
              <a:t>used</a:t>
            </a:r>
            <a:r>
              <a:rPr sz="2400" spc="80" dirty="0">
                <a:latin typeface="Times New Roman"/>
                <a:cs typeface="Times New Roman"/>
              </a:rPr>
              <a:t> for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185" dirty="0">
                <a:latin typeface="Times New Roman"/>
                <a:cs typeface="Times New Roman"/>
              </a:rPr>
              <a:t>hidden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150" dirty="0">
                <a:latin typeface="Times New Roman"/>
                <a:cs typeface="Times New Roman"/>
              </a:rPr>
              <a:t>layers,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114" dirty="0">
                <a:latin typeface="Times New Roman"/>
                <a:cs typeface="Times New Roman"/>
              </a:rPr>
              <a:t>especially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spc="55" dirty="0">
                <a:latin typeface="Times New Roman"/>
                <a:cs typeface="Times New Roman"/>
              </a:rPr>
              <a:t>for</a:t>
            </a:r>
            <a:endParaRPr sz="2400">
              <a:latin typeface="Times New Roman"/>
              <a:cs typeface="Times New Roman"/>
            </a:endParaRPr>
          </a:p>
          <a:p>
            <a:pPr marL="286385">
              <a:lnSpc>
                <a:spcPct val="100000"/>
              </a:lnSpc>
              <a:spcBef>
                <a:spcPts val="580"/>
              </a:spcBef>
            </a:pPr>
            <a:r>
              <a:rPr sz="2400" spc="165" dirty="0">
                <a:latin typeface="Times New Roman"/>
                <a:cs typeface="Times New Roman"/>
              </a:rPr>
              <a:t>computer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114" dirty="0">
                <a:latin typeface="Times New Roman"/>
                <a:cs typeface="Times New Roman"/>
              </a:rPr>
              <a:t>vision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204" dirty="0">
                <a:latin typeface="Times New Roman"/>
                <a:cs typeface="Times New Roman"/>
              </a:rPr>
              <a:t>tasks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14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95" dirty="0"/>
              <a:t>Activation</a:t>
            </a:r>
            <a:r>
              <a:rPr cap="small" spc="260" dirty="0"/>
              <a:t> </a:t>
            </a:r>
            <a:r>
              <a:rPr cap="small" spc="180" dirty="0"/>
              <a:t>Function</a:t>
            </a:r>
            <a:r>
              <a:rPr cap="small" spc="254" dirty="0"/>
              <a:t> </a:t>
            </a:r>
            <a:r>
              <a:rPr cap="small" spc="135" dirty="0"/>
              <a:t>Plots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16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2593" y="1676182"/>
            <a:ext cx="6067667" cy="4732641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85" dirty="0"/>
              <a:t>Universal Approximation</a:t>
            </a:r>
            <a:endParaRPr cap="small" spc="35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6"/>
              <p:cNvSpPr txBox="1"/>
              <p:nvPr/>
            </p:nvSpPr>
            <p:spPr>
              <a:xfrm>
                <a:off x="523240" y="1752600"/>
                <a:ext cx="6334760" cy="1940724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286385" indent="-273685">
                  <a:lnSpc>
                    <a:spcPct val="10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  <a:tab pos="1019810" algn="l"/>
                    <a:tab pos="1748155" algn="l"/>
                    <a:tab pos="2185670" algn="l"/>
                    <a:tab pos="2517140" algn="l"/>
                    <a:tab pos="2830830" algn="l"/>
                    <a:tab pos="3460115" algn="l"/>
                    <a:tab pos="3835400" algn="l"/>
                    <a:tab pos="4392930" algn="l"/>
                    <a:tab pos="4707255" algn="l"/>
                  </a:tabLst>
                </a:pPr>
                <a:r>
                  <a:rPr lang="en-US" sz="2400" spc="95" dirty="0">
                    <a:latin typeface="STIXGeneral"/>
                    <a:cs typeface="STIXGeneral"/>
                  </a:rPr>
                  <a:t>For any </a:t>
                </a:r>
                <a14:m>
                  <m:oMath xmlns:m="http://schemas.openxmlformats.org/officeDocument/2006/math">
                    <m:r>
                      <a:rPr lang="en-US" sz="2400" b="0" i="1" spc="95" smtClean="0">
                        <a:latin typeface="Cambria Math" panose="02040503050406030204" pitchFamily="18" charset="0"/>
                        <a:cs typeface="STIXGeneral"/>
                      </a:rPr>
                      <m:t>𝑔</m:t>
                    </m:r>
                    <m:r>
                      <a:rPr lang="en-US" sz="2400" b="0" i="1" spc="9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TIXGeneral"/>
                      </a:rPr>
                      <m:t>⊂</m:t>
                    </m:r>
                    <m:r>
                      <a:rPr lang="en-US" sz="2400" b="0" i="1" spc="9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TIXGeneral"/>
                      </a:rPr>
                      <m:t>𝐶</m:t>
                    </m:r>
                    <m:r>
                      <a:rPr lang="en-US" sz="2400" b="0" i="1" spc="9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TIXGeneral"/>
                      </a:rPr>
                      <m:t>(</m:t>
                    </m:r>
                    <m:sSup>
                      <m:sSupPr>
                        <m:ctrlPr>
                          <a:rPr lang="en-US" sz="2400" b="0" i="1" spc="95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TIXGeneral"/>
                          </a:rPr>
                        </m:ctrlPr>
                      </m:sSupPr>
                      <m:e>
                        <m:r>
                          <a:rPr lang="en-US" sz="2400" i="1" spc="95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TIXGeneral"/>
                          </a:rPr>
                          <m:t>[0,1]</m:t>
                        </m:r>
                      </m:e>
                      <m:sup>
                        <m:r>
                          <a:rPr lang="en-US" sz="2400" b="0" i="1" spc="95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TIXGeneral"/>
                          </a:rPr>
                          <m:t>𝑛</m:t>
                        </m:r>
                      </m:sup>
                    </m:sSup>
                    <m:r>
                      <a:rPr lang="en-US" sz="2400" b="0" i="1" spc="9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TIXGeneral"/>
                      </a:rPr>
                      <m:t>)</m:t>
                    </m:r>
                  </m:oMath>
                </a14:m>
                <a:r>
                  <a:rPr lang="en-US" sz="2400" dirty="0">
                    <a:latin typeface="STIXGeneral"/>
                    <a:cs typeface="STIXGeneral"/>
                  </a:rPr>
                  <a:t> and any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TIXGeneral"/>
                      </a:rPr>
                      <m:t>𝜀</m:t>
                    </m:r>
                    <m:r>
                      <m:rPr>
                        <m:nor/>
                      </m:rPr>
                      <a:rPr lang="en-US" sz="2400" dirty="0">
                        <a:latin typeface="STIXGeneral"/>
                        <a:cs typeface="STIXGeneral"/>
                      </a:rPr>
                      <m:t>&gt;0</m:t>
                    </m:r>
                  </m:oMath>
                </a14:m>
                <a:r>
                  <a:rPr lang="en-US" sz="2400" dirty="0">
                    <a:latin typeface="STIXGeneral"/>
                    <a:cs typeface="STIXGeneral"/>
                  </a:rPr>
                  <a:t> exists</a:t>
                </a:r>
              </a:p>
              <a:p>
                <a:pPr marL="286385" indent="-273685">
                  <a:lnSpc>
                    <a:spcPct val="10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  <a:tab pos="1019810" algn="l"/>
                    <a:tab pos="1748155" algn="l"/>
                    <a:tab pos="2185670" algn="l"/>
                    <a:tab pos="2517140" algn="l"/>
                    <a:tab pos="2830830" algn="l"/>
                    <a:tab pos="3460115" algn="l"/>
                    <a:tab pos="3835400" algn="l"/>
                    <a:tab pos="4392930" algn="l"/>
                    <a:tab pos="4707255" algn="l"/>
                  </a:tabLst>
                </a:pPr>
                <a:endParaRPr lang="en-US" sz="2400" b="0" i="1" dirty="0">
                  <a:latin typeface="Cambria Math" panose="02040503050406030204" pitchFamily="18" charset="0"/>
                  <a:cs typeface="STIXGeneral"/>
                </a:endParaRPr>
              </a:p>
              <a:p>
                <a:pPr marL="286385" indent="-273685">
                  <a:lnSpc>
                    <a:spcPct val="10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  <a:tab pos="1019810" algn="l"/>
                    <a:tab pos="1748155" algn="l"/>
                    <a:tab pos="2185670" algn="l"/>
                    <a:tab pos="2517140" algn="l"/>
                    <a:tab pos="2830830" algn="l"/>
                    <a:tab pos="3460115" algn="l"/>
                    <a:tab pos="3835400" algn="l"/>
                    <a:tab pos="4392930" algn="l"/>
                    <a:tab pos="4707255" algn="l"/>
                  </a:tabLst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STIXGeneral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STIXGeneral"/>
                      </a:rPr>
                      <m:t>: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STIXGeneral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TIXGeneral"/>
                      </a:rPr>
                      <m:t>⟶</m:t>
                    </m:r>
                    <m:nary>
                      <m:naryPr>
                        <m:chr m:val="∑"/>
                        <m:limLoc m:val="subSup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TIXGeneral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TIXGeneral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TIXGeneral"/>
                          </a:rPr>
                          <m:t>=0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TIXGeneral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TIXGeneral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TIXGeneral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TIXGeneral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TIXGeneral"/>
                          </a:rPr>
                          <m:t>𝜎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TIXGeneral"/>
                          </a:rPr>
                          <m:t>(</m:t>
                        </m:r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TIXGeneral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TIXGeneral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TIXGeneral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TIXGeneral"/>
                              </a:rPr>
                              <m:t>𝑇</m:t>
                            </m:r>
                          </m:sup>
                        </m:sSub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TIXGeneral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TIXGeneral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TIXGeneral"/>
                          </a:rPr>
                          <m:t>𝑏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TIXGeneral"/>
                          </a:rPr>
                          <m:t>)</m:t>
                        </m:r>
                      </m:e>
                    </m:nary>
                  </m:oMath>
                </a14:m>
                <a:endParaRPr lang="en-US" sz="2400" dirty="0">
                  <a:latin typeface="STIXGeneral"/>
                  <a:cs typeface="STIXGeneral"/>
                </a:endParaRPr>
              </a:p>
              <a:p>
                <a:pPr marL="286385" indent="-273685">
                  <a:lnSpc>
                    <a:spcPct val="10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  <a:tab pos="1019810" algn="l"/>
                    <a:tab pos="1748155" algn="l"/>
                    <a:tab pos="2185670" algn="l"/>
                    <a:tab pos="2517140" algn="l"/>
                    <a:tab pos="2830830" algn="l"/>
                    <a:tab pos="3460115" algn="l"/>
                    <a:tab pos="3835400" algn="l"/>
                    <a:tab pos="4392930" algn="l"/>
                    <a:tab pos="4707255" algn="l"/>
                  </a:tabLst>
                </a:pPr>
                <a:endParaRPr lang="en-US" sz="2400" dirty="0">
                  <a:latin typeface="STIXGeneral"/>
                  <a:cs typeface="STIXGeneral"/>
                </a:endParaRPr>
              </a:p>
              <a:p>
                <a:pPr marL="286385" indent="-273685">
                  <a:lnSpc>
                    <a:spcPct val="10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  <a:tab pos="1019810" algn="l"/>
                    <a:tab pos="1748155" algn="l"/>
                    <a:tab pos="2185670" algn="l"/>
                    <a:tab pos="2517140" algn="l"/>
                    <a:tab pos="2830830" algn="l"/>
                    <a:tab pos="3460115" algn="l"/>
                    <a:tab pos="3835400" algn="l"/>
                    <a:tab pos="4392930" algn="l"/>
                    <a:tab pos="4707255" algn="l"/>
                  </a:tabLst>
                </a:pPr>
                <a:r>
                  <a:rPr lang="en-US" sz="2400" dirty="0">
                    <a:latin typeface="STIXGeneral"/>
                    <a:cs typeface="STIXGeneral"/>
                  </a:rPr>
                  <a:t>Such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STIXGeneral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STIXGeneral"/>
                          </a:rPr>
                          <m:t>𝑓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STIXGeneral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STIXGeneral"/>
                              </a:rPr>
                              <m:t>𝑥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STIXGeneral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STIXGeneral"/>
                          </a:rPr>
                          <m:t>𝑔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STIXGeneral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STIXGeneral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STIXGeneral"/>
                      </a:rPr>
                      <m:t>&lt;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TIXGeneral"/>
                      </a:rPr>
                      <m:t>𝜀</m:t>
                    </m:r>
                  </m:oMath>
                </a14:m>
                <a:r>
                  <a:rPr lang="en-US" sz="2400" dirty="0">
                    <a:latin typeface="STIXGeneral"/>
                    <a:cs typeface="STIXGeneral"/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STIXGeneral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TIXGeneral"/>
                      </a:rPr>
                      <m:t>⊂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TIXGeneral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TIXGeneral"/>
                          </a:rPr>
                          <m:t>[0,1]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TIXGeneral"/>
                          </a:rPr>
                          <m:t>𝑛</m:t>
                        </m:r>
                      </m:sup>
                    </m:sSup>
                  </m:oMath>
                </a14:m>
                <a:endParaRPr sz="2400" dirty="0">
                  <a:latin typeface="STIXGeneral"/>
                  <a:cs typeface="STIXGeneral"/>
                </a:endParaRPr>
              </a:p>
            </p:txBody>
          </p:sp>
        </mc:Choice>
        <mc:Fallback xmlns="">
          <p:sp>
            <p:nvSpPr>
              <p:cNvPr id="6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240" y="1752600"/>
                <a:ext cx="6334760" cy="1940724"/>
              </a:xfrm>
              <a:prstGeom prst="rect">
                <a:avLst/>
              </a:prstGeom>
              <a:blipFill>
                <a:blip r:embed="rId2"/>
                <a:stretch>
                  <a:fillRect l="-1603" t="-3922" b="-91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12" name="object 12"/>
          <p:cNvSpPr txBox="1"/>
          <p:nvPr/>
        </p:nvSpPr>
        <p:spPr>
          <a:xfrm>
            <a:off x="8371078" y="5871768"/>
            <a:ext cx="1282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105" dirty="0">
                <a:solidFill>
                  <a:srgbClr val="FFFFFF"/>
                </a:solidFill>
                <a:latin typeface="Times New Roman"/>
                <a:cs typeface="Times New Roman"/>
              </a:rPr>
              <a:t>8</a:t>
            </a:r>
            <a:endParaRPr sz="1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4854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50" dirty="0"/>
              <a:t>Assignment 1</a:t>
            </a:r>
            <a:endParaRPr cap="small" spc="150" dirty="0"/>
          </a:p>
        </p:txBody>
      </p:sp>
      <p:sp>
        <p:nvSpPr>
          <p:cNvPr id="3" name="object 3"/>
          <p:cNvSpPr txBox="1"/>
          <p:nvPr/>
        </p:nvSpPr>
        <p:spPr>
          <a:xfrm>
            <a:off x="8371078" y="5871768"/>
            <a:ext cx="1282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105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CB61BB9-CA54-2A4A-0D2B-C943110A1CF9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062248"/>
          <a:ext cx="1016000" cy="112204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62683921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75291195"/>
                    </a:ext>
                  </a:extLst>
                </a:gridCol>
              </a:tblGrid>
              <a:tr h="22796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X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Y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60022116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-1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5065173"/>
                  </a:ext>
                </a:extLst>
              </a:tr>
              <a:tr h="22796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84112366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08352020"/>
                  </a:ext>
                </a:extLst>
              </a:tr>
              <a:tr h="22796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2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5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3715617"/>
                  </a:ext>
                </a:extLst>
              </a:tr>
            </a:tbl>
          </a:graphicData>
        </a:graphic>
      </p:graphicFrame>
      <p:sp>
        <p:nvSpPr>
          <p:cNvPr id="8" name="Rectangle 1">
            <a:extLst>
              <a:ext uri="{FF2B5EF4-FFF2-40B4-BE49-F238E27FC236}">
                <a16:creationId xmlns:a16="http://schemas.microsoft.com/office/drawing/2014/main" id="{876A078D-D294-F53B-DED7-5098E0285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940" y="1579482"/>
            <a:ext cx="6618287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Q1.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Provide an optimal linear regression model with intercept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using a closed-form matrix formula.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Plot it along with the original dataset.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19FF5F1-A0DE-956A-2573-9AC3CEDE0C99}"/>
                  </a:ext>
                </a:extLst>
              </p:cNvPr>
              <p:cNvSpPr txBox="1"/>
              <p:nvPr/>
            </p:nvSpPr>
            <p:spPr>
              <a:xfrm>
                <a:off x="2057400" y="2935642"/>
                <a:ext cx="4572000" cy="17921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28600" marR="0" algn="just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kern="1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𝑋</m:t>
                      </m:r>
                      <m:r>
                        <a:rPr lang="en-US" sz="1800" i="1" kern="1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800" i="1" kern="1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800" i="1" kern="1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−1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800" i="1" kern="1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800" i="1" kern="1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28600" marR="0" algn="just">
                  <a:spcBef>
                    <a:spcPts val="0"/>
                  </a:spcBef>
                  <a:spcAft>
                    <a:spcPts val="0"/>
                  </a:spcAft>
                </a:pPr>
                <a:endParaRPr lang="en-US" sz="1800" i="1" kern="100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28600" marR="0" algn="just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𝑤</m:t>
                      </m:r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𝑌</m:t>
                      </m:r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  <m:r>
                                  <a:rPr lang="en-US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.9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1.7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19FF5F1-A0DE-956A-2573-9AC3CEDE0C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2935642"/>
                <a:ext cx="4572000" cy="1792157"/>
              </a:xfrm>
              <a:prstGeom prst="rect">
                <a:avLst/>
              </a:prstGeom>
              <a:blipFill>
                <a:blip r:embed="rId2"/>
                <a:stretch>
                  <a:fillRect b="-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05548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85" dirty="0"/>
              <a:t>Universal Approximation</a:t>
            </a:r>
            <a:endParaRPr cap="small" spc="35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6"/>
              <p:cNvSpPr txBox="1"/>
              <p:nvPr/>
            </p:nvSpPr>
            <p:spPr>
              <a:xfrm>
                <a:off x="523240" y="1752600"/>
                <a:ext cx="6334760" cy="1940724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286385" indent="-273685">
                  <a:lnSpc>
                    <a:spcPct val="10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  <a:tab pos="1019810" algn="l"/>
                    <a:tab pos="1748155" algn="l"/>
                    <a:tab pos="2185670" algn="l"/>
                    <a:tab pos="2517140" algn="l"/>
                    <a:tab pos="2830830" algn="l"/>
                    <a:tab pos="3460115" algn="l"/>
                    <a:tab pos="3835400" algn="l"/>
                    <a:tab pos="4392930" algn="l"/>
                    <a:tab pos="4707255" algn="l"/>
                  </a:tabLst>
                </a:pPr>
                <a:r>
                  <a:rPr lang="en-US" sz="2400" spc="95" dirty="0">
                    <a:latin typeface="STIXGeneral"/>
                    <a:cs typeface="STIXGeneral"/>
                  </a:rPr>
                  <a:t>For any </a:t>
                </a:r>
                <a14:m>
                  <m:oMath xmlns:m="http://schemas.openxmlformats.org/officeDocument/2006/math">
                    <m:r>
                      <a:rPr lang="en-US" sz="2400" b="0" i="1" spc="95" smtClean="0">
                        <a:latin typeface="Cambria Math" panose="02040503050406030204" pitchFamily="18" charset="0"/>
                        <a:cs typeface="STIXGeneral"/>
                      </a:rPr>
                      <m:t>𝑔</m:t>
                    </m:r>
                    <m:r>
                      <a:rPr lang="en-US" sz="2400" b="0" i="1" spc="9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TIXGeneral"/>
                      </a:rPr>
                      <m:t>⊂</m:t>
                    </m:r>
                    <m:r>
                      <a:rPr lang="en-US" sz="2400" b="0" i="1" spc="9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TIXGeneral"/>
                      </a:rPr>
                      <m:t>𝐶</m:t>
                    </m:r>
                    <m:r>
                      <a:rPr lang="en-US" sz="2400" b="0" i="1" spc="9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TIXGeneral"/>
                      </a:rPr>
                      <m:t>(</m:t>
                    </m:r>
                    <m:sSup>
                      <m:sSupPr>
                        <m:ctrlPr>
                          <a:rPr lang="en-US" sz="2400" b="0" i="1" spc="95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TIXGeneral"/>
                          </a:rPr>
                        </m:ctrlPr>
                      </m:sSupPr>
                      <m:e>
                        <m:r>
                          <a:rPr lang="en-US" sz="2400" i="1" spc="95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TIXGeneral"/>
                          </a:rPr>
                          <m:t>[0,1]</m:t>
                        </m:r>
                      </m:e>
                      <m:sup>
                        <m:r>
                          <a:rPr lang="en-US" sz="2400" b="0" i="1" spc="95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TIXGeneral"/>
                          </a:rPr>
                          <m:t>𝑛</m:t>
                        </m:r>
                      </m:sup>
                    </m:sSup>
                    <m:r>
                      <a:rPr lang="en-US" sz="2400" b="0" i="1" spc="9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TIXGeneral"/>
                      </a:rPr>
                      <m:t>)</m:t>
                    </m:r>
                  </m:oMath>
                </a14:m>
                <a:r>
                  <a:rPr lang="en-US" sz="2400" dirty="0">
                    <a:latin typeface="STIXGeneral"/>
                    <a:cs typeface="STIXGeneral"/>
                  </a:rPr>
                  <a:t> and any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TIXGeneral"/>
                      </a:rPr>
                      <m:t>𝜀</m:t>
                    </m:r>
                    <m:r>
                      <m:rPr>
                        <m:nor/>
                      </m:rPr>
                      <a:rPr lang="en-US" sz="2400" dirty="0">
                        <a:latin typeface="STIXGeneral"/>
                        <a:cs typeface="STIXGeneral"/>
                      </a:rPr>
                      <m:t>&gt;0</m:t>
                    </m:r>
                  </m:oMath>
                </a14:m>
                <a:r>
                  <a:rPr lang="en-US" sz="2400" dirty="0">
                    <a:latin typeface="STIXGeneral"/>
                    <a:cs typeface="STIXGeneral"/>
                  </a:rPr>
                  <a:t> exists</a:t>
                </a:r>
              </a:p>
              <a:p>
                <a:pPr marL="286385" indent="-273685">
                  <a:lnSpc>
                    <a:spcPct val="10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  <a:tab pos="1019810" algn="l"/>
                    <a:tab pos="1748155" algn="l"/>
                    <a:tab pos="2185670" algn="l"/>
                    <a:tab pos="2517140" algn="l"/>
                    <a:tab pos="2830830" algn="l"/>
                    <a:tab pos="3460115" algn="l"/>
                    <a:tab pos="3835400" algn="l"/>
                    <a:tab pos="4392930" algn="l"/>
                    <a:tab pos="4707255" algn="l"/>
                  </a:tabLst>
                </a:pPr>
                <a:endParaRPr lang="en-US" sz="2400" b="0" i="1" dirty="0">
                  <a:latin typeface="Cambria Math" panose="02040503050406030204" pitchFamily="18" charset="0"/>
                  <a:cs typeface="STIXGeneral"/>
                </a:endParaRPr>
              </a:p>
              <a:p>
                <a:pPr marL="286385" indent="-273685">
                  <a:lnSpc>
                    <a:spcPct val="10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  <a:tab pos="1019810" algn="l"/>
                    <a:tab pos="1748155" algn="l"/>
                    <a:tab pos="2185670" algn="l"/>
                    <a:tab pos="2517140" algn="l"/>
                    <a:tab pos="2830830" algn="l"/>
                    <a:tab pos="3460115" algn="l"/>
                    <a:tab pos="3835400" algn="l"/>
                    <a:tab pos="4392930" algn="l"/>
                    <a:tab pos="4707255" algn="l"/>
                  </a:tabLst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STIXGeneral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STIXGeneral"/>
                      </a:rPr>
                      <m:t>: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STIXGeneral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TIXGeneral"/>
                      </a:rPr>
                      <m:t>⟶</m:t>
                    </m:r>
                    <m:nary>
                      <m:naryPr>
                        <m:chr m:val="∑"/>
                        <m:limLoc m:val="subSup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TIXGeneral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TIXGeneral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TIXGeneral"/>
                          </a:rPr>
                          <m:t>=0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TIXGeneral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TIXGeneral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TIXGeneral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TIXGeneral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TIXGeneral"/>
                          </a:rPr>
                          <m:t>𝜎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TIXGeneral"/>
                          </a:rPr>
                          <m:t>(</m:t>
                        </m:r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TIXGeneral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TIXGeneral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TIXGeneral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TIXGeneral"/>
                              </a:rPr>
                              <m:t>𝑇</m:t>
                            </m:r>
                          </m:sup>
                        </m:sSub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TIXGeneral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TIXGeneral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TIXGeneral"/>
                          </a:rPr>
                          <m:t>𝑏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TIXGeneral"/>
                          </a:rPr>
                          <m:t>)</m:t>
                        </m:r>
                      </m:e>
                    </m:nary>
                  </m:oMath>
                </a14:m>
                <a:endParaRPr lang="en-US" sz="2400" dirty="0">
                  <a:latin typeface="STIXGeneral"/>
                  <a:cs typeface="STIXGeneral"/>
                </a:endParaRPr>
              </a:p>
              <a:p>
                <a:pPr marL="286385" indent="-273685">
                  <a:lnSpc>
                    <a:spcPct val="10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  <a:tab pos="1019810" algn="l"/>
                    <a:tab pos="1748155" algn="l"/>
                    <a:tab pos="2185670" algn="l"/>
                    <a:tab pos="2517140" algn="l"/>
                    <a:tab pos="2830830" algn="l"/>
                    <a:tab pos="3460115" algn="l"/>
                    <a:tab pos="3835400" algn="l"/>
                    <a:tab pos="4392930" algn="l"/>
                    <a:tab pos="4707255" algn="l"/>
                  </a:tabLst>
                </a:pPr>
                <a:endParaRPr lang="en-US" sz="2400" dirty="0">
                  <a:latin typeface="STIXGeneral"/>
                  <a:cs typeface="STIXGeneral"/>
                </a:endParaRPr>
              </a:p>
              <a:p>
                <a:pPr marL="286385" indent="-273685">
                  <a:lnSpc>
                    <a:spcPct val="10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  <a:tab pos="1019810" algn="l"/>
                    <a:tab pos="1748155" algn="l"/>
                    <a:tab pos="2185670" algn="l"/>
                    <a:tab pos="2517140" algn="l"/>
                    <a:tab pos="2830830" algn="l"/>
                    <a:tab pos="3460115" algn="l"/>
                    <a:tab pos="3835400" algn="l"/>
                    <a:tab pos="4392930" algn="l"/>
                    <a:tab pos="4707255" algn="l"/>
                  </a:tabLst>
                </a:pPr>
                <a:r>
                  <a:rPr lang="en-US" sz="2400" dirty="0">
                    <a:latin typeface="STIXGeneral"/>
                    <a:cs typeface="STIXGeneral"/>
                  </a:rPr>
                  <a:t>Such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STIXGeneral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STIXGeneral"/>
                          </a:rPr>
                          <m:t>𝑓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STIXGeneral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STIXGeneral"/>
                              </a:rPr>
                              <m:t>𝑥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STIXGeneral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STIXGeneral"/>
                          </a:rPr>
                          <m:t>𝑔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STIXGeneral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STIXGeneral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STIXGeneral"/>
                      </a:rPr>
                      <m:t>&lt;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TIXGeneral"/>
                      </a:rPr>
                      <m:t>𝜀</m:t>
                    </m:r>
                  </m:oMath>
                </a14:m>
                <a:r>
                  <a:rPr lang="en-US" sz="2400" dirty="0">
                    <a:latin typeface="STIXGeneral"/>
                    <a:cs typeface="STIXGeneral"/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STIXGeneral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TIXGeneral"/>
                      </a:rPr>
                      <m:t>⊂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TIXGeneral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TIXGeneral"/>
                          </a:rPr>
                          <m:t>[0,1]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TIXGeneral"/>
                          </a:rPr>
                          <m:t>𝑛</m:t>
                        </m:r>
                      </m:sup>
                    </m:sSup>
                  </m:oMath>
                </a14:m>
                <a:endParaRPr sz="2400" dirty="0">
                  <a:latin typeface="STIXGeneral"/>
                  <a:cs typeface="STIXGeneral"/>
                </a:endParaRPr>
              </a:p>
            </p:txBody>
          </p:sp>
        </mc:Choice>
        <mc:Fallback xmlns="">
          <p:sp>
            <p:nvSpPr>
              <p:cNvPr id="6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240" y="1752600"/>
                <a:ext cx="6334760" cy="1940724"/>
              </a:xfrm>
              <a:prstGeom prst="rect">
                <a:avLst/>
              </a:prstGeom>
              <a:blipFill>
                <a:blip r:embed="rId2"/>
                <a:stretch>
                  <a:fillRect l="-1603" t="-3922" b="-91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12" name="object 12"/>
          <p:cNvSpPr txBox="1"/>
          <p:nvPr/>
        </p:nvSpPr>
        <p:spPr>
          <a:xfrm>
            <a:off x="8371078" y="5871768"/>
            <a:ext cx="1282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105" dirty="0">
                <a:solidFill>
                  <a:srgbClr val="FFFFFF"/>
                </a:solidFill>
                <a:latin typeface="Times New Roman"/>
                <a:cs typeface="Times New Roman"/>
              </a:rPr>
              <a:t>8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63AEFD3-5D25-7D64-E709-1C9C568C85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1148" y="3914465"/>
            <a:ext cx="3378200" cy="267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2826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220" dirty="0"/>
              <a:t>Deep</a:t>
            </a:r>
            <a:r>
              <a:rPr cap="small" spc="270" dirty="0"/>
              <a:t> </a:t>
            </a:r>
            <a:r>
              <a:rPr cap="small" spc="105" dirty="0"/>
              <a:t>Learning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04968"/>
            <a:ext cx="7086600" cy="3684904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130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spc="155" dirty="0">
                <a:latin typeface="Times New Roman"/>
                <a:cs typeface="Times New Roman"/>
              </a:rPr>
              <a:t>Several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spc="175" dirty="0">
                <a:latin typeface="Times New Roman"/>
                <a:cs typeface="Times New Roman"/>
              </a:rPr>
              <a:t>hidden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150" dirty="0">
                <a:latin typeface="Times New Roman"/>
                <a:cs typeface="Times New Roman"/>
              </a:rPr>
              <a:t>layers</a:t>
            </a:r>
            <a:endParaRPr sz="2400" dirty="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1055"/>
              </a:spcBef>
              <a:buClr>
                <a:srgbClr val="FD8537"/>
              </a:buClr>
              <a:buSzPct val="78571"/>
              <a:buFont typeface="Wingdings 2"/>
              <a:buChar char=""/>
              <a:tabLst>
                <a:tab pos="652780" algn="l"/>
              </a:tabLst>
            </a:pPr>
            <a:r>
              <a:rPr sz="2100" spc="95" dirty="0">
                <a:latin typeface="Times New Roman"/>
                <a:cs typeface="Times New Roman"/>
              </a:rPr>
              <a:t>Millions</a:t>
            </a:r>
            <a:r>
              <a:rPr sz="2100" spc="8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of</a:t>
            </a:r>
            <a:r>
              <a:rPr sz="2100" spc="65" dirty="0">
                <a:latin typeface="Times New Roman"/>
                <a:cs typeface="Times New Roman"/>
              </a:rPr>
              <a:t> </a:t>
            </a:r>
            <a:r>
              <a:rPr sz="2100" spc="175" dirty="0">
                <a:latin typeface="Times New Roman"/>
                <a:cs typeface="Times New Roman"/>
              </a:rPr>
              <a:t>parameters</a:t>
            </a:r>
            <a:endParaRPr sz="2100" dirty="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113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spc="100" dirty="0">
                <a:latin typeface="Times New Roman"/>
                <a:cs typeface="Times New Roman"/>
              </a:rPr>
              <a:t>Big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200" dirty="0">
                <a:latin typeface="Times New Roman"/>
                <a:cs typeface="Times New Roman"/>
              </a:rPr>
              <a:t>data,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95" dirty="0">
                <a:latin typeface="Times New Roman"/>
                <a:cs typeface="Times New Roman"/>
              </a:rPr>
              <a:t>big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150" dirty="0">
                <a:latin typeface="Times New Roman"/>
                <a:cs typeface="Times New Roman"/>
              </a:rPr>
              <a:t>computation</a:t>
            </a:r>
            <a:endParaRPr sz="2400" dirty="0">
              <a:latin typeface="Times New Roman"/>
              <a:cs typeface="Times New Roman"/>
            </a:endParaRPr>
          </a:p>
          <a:p>
            <a:pPr marL="286385" marR="5080" indent="-274320">
              <a:lnSpc>
                <a:spcPct val="12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dirty="0">
                <a:solidFill>
                  <a:srgbClr val="FF0000"/>
                </a:solidFill>
                <a:latin typeface="Comic Sans MS"/>
                <a:cs typeface="Comic Sans MS"/>
              </a:rPr>
              <a:t>If</a:t>
            </a:r>
            <a:r>
              <a:rPr sz="2400" spc="-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FF0000"/>
                </a:solidFill>
                <a:latin typeface="Comic Sans MS"/>
                <a:cs typeface="Comic Sans MS"/>
              </a:rPr>
              <a:t>a</a:t>
            </a:r>
            <a:r>
              <a:rPr sz="2400" spc="-1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FF0000"/>
                </a:solidFill>
                <a:latin typeface="Comic Sans MS"/>
                <a:cs typeface="Comic Sans MS"/>
              </a:rPr>
              <a:t>neural</a:t>
            </a:r>
            <a:r>
              <a:rPr sz="2400" spc="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FF0000"/>
                </a:solidFill>
                <a:latin typeface="Comic Sans MS"/>
                <a:cs typeface="Comic Sans MS"/>
              </a:rPr>
              <a:t>network</a:t>
            </a:r>
            <a:r>
              <a:rPr sz="2400" spc="-2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FF0000"/>
                </a:solidFill>
                <a:latin typeface="Comic Sans MS"/>
                <a:cs typeface="Comic Sans MS"/>
              </a:rPr>
              <a:t>with a</a:t>
            </a:r>
            <a:r>
              <a:rPr sz="2400" spc="-1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FF0000"/>
                </a:solidFill>
                <a:latin typeface="Comic Sans MS"/>
                <a:cs typeface="Comic Sans MS"/>
              </a:rPr>
              <a:t>single hidden</a:t>
            </a:r>
            <a:r>
              <a:rPr sz="2400" spc="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FF0000"/>
                </a:solidFill>
                <a:latin typeface="Comic Sans MS"/>
                <a:cs typeface="Comic Sans MS"/>
              </a:rPr>
              <a:t>layer</a:t>
            </a:r>
            <a:r>
              <a:rPr sz="2400" spc="-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400" spc="-25" dirty="0">
                <a:solidFill>
                  <a:srgbClr val="FF0000"/>
                </a:solidFill>
                <a:latin typeface="Comic Sans MS"/>
                <a:cs typeface="Comic Sans MS"/>
              </a:rPr>
              <a:t>is </a:t>
            </a:r>
            <a:r>
              <a:rPr sz="2400" dirty="0">
                <a:solidFill>
                  <a:srgbClr val="FF0000"/>
                </a:solidFill>
                <a:latin typeface="Comic Sans MS"/>
                <a:cs typeface="Comic Sans MS"/>
              </a:rPr>
              <a:t>a</a:t>
            </a:r>
            <a:r>
              <a:rPr sz="2400" spc="-2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FF0000"/>
                </a:solidFill>
                <a:latin typeface="Comic Sans MS"/>
                <a:cs typeface="Comic Sans MS"/>
              </a:rPr>
              <a:t>universal approximator, why</a:t>
            </a:r>
            <a:r>
              <a:rPr sz="2400" spc="-1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FF0000"/>
                </a:solidFill>
                <a:latin typeface="Comic Sans MS"/>
                <a:cs typeface="Comic Sans MS"/>
              </a:rPr>
              <a:t>go </a:t>
            </a:r>
            <a:r>
              <a:rPr sz="2400" spc="-10" dirty="0">
                <a:solidFill>
                  <a:srgbClr val="FF0000"/>
                </a:solidFill>
                <a:latin typeface="Comic Sans MS"/>
                <a:cs typeface="Comic Sans MS"/>
              </a:rPr>
              <a:t>deep?</a:t>
            </a:r>
            <a:endParaRPr sz="2400" dirty="0">
              <a:latin typeface="Comic Sans MS"/>
              <a:cs typeface="Comic Sans MS"/>
            </a:endParaRPr>
          </a:p>
          <a:p>
            <a:pPr marL="652780" marR="553720" lvl="1" indent="-274320" algn="just">
              <a:lnSpc>
                <a:spcPct val="120000"/>
              </a:lnSpc>
              <a:spcBef>
                <a:spcPts val="555"/>
              </a:spcBef>
              <a:buClr>
                <a:srgbClr val="FD8537"/>
              </a:buClr>
              <a:buSzPct val="78571"/>
              <a:buFont typeface="Wingdings 2"/>
              <a:buChar char=""/>
              <a:tabLst>
                <a:tab pos="652780" algn="l"/>
              </a:tabLst>
            </a:pPr>
            <a:r>
              <a:rPr sz="2100" spc="55" dirty="0">
                <a:latin typeface="Times New Roman"/>
                <a:cs typeface="Times New Roman"/>
              </a:rPr>
              <a:t>“Why</a:t>
            </a:r>
            <a:r>
              <a:rPr sz="2100" spc="70" dirty="0">
                <a:latin typeface="Times New Roman"/>
                <a:cs typeface="Times New Roman"/>
              </a:rPr>
              <a:t> </a:t>
            </a:r>
            <a:r>
              <a:rPr sz="2100" spc="195" dirty="0">
                <a:latin typeface="Times New Roman"/>
                <a:cs typeface="Times New Roman"/>
              </a:rPr>
              <a:t>and</a:t>
            </a:r>
            <a:r>
              <a:rPr sz="2100" spc="55" dirty="0">
                <a:latin typeface="Times New Roman"/>
                <a:cs typeface="Times New Roman"/>
              </a:rPr>
              <a:t> </a:t>
            </a:r>
            <a:r>
              <a:rPr sz="2100" spc="155" dirty="0">
                <a:latin typeface="Times New Roman"/>
                <a:cs typeface="Times New Roman"/>
              </a:rPr>
              <a:t>When</a:t>
            </a:r>
            <a:r>
              <a:rPr sz="2100" spc="65" dirty="0">
                <a:latin typeface="Times New Roman"/>
                <a:cs typeface="Times New Roman"/>
              </a:rPr>
              <a:t> </a:t>
            </a:r>
            <a:r>
              <a:rPr sz="2100" spc="190" dirty="0">
                <a:latin typeface="Times New Roman"/>
                <a:cs typeface="Times New Roman"/>
              </a:rPr>
              <a:t>Can</a:t>
            </a:r>
            <a:r>
              <a:rPr sz="2100" spc="70" dirty="0">
                <a:latin typeface="Times New Roman"/>
                <a:cs typeface="Times New Roman"/>
              </a:rPr>
              <a:t> </a:t>
            </a:r>
            <a:r>
              <a:rPr sz="2100" spc="114" dirty="0">
                <a:latin typeface="Times New Roman"/>
                <a:cs typeface="Times New Roman"/>
              </a:rPr>
              <a:t>Deep</a:t>
            </a:r>
            <a:r>
              <a:rPr sz="2100" spc="70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-</a:t>
            </a:r>
            <a:r>
              <a:rPr sz="2100" dirty="0">
                <a:latin typeface="Times New Roman"/>
                <a:cs typeface="Times New Roman"/>
              </a:rPr>
              <a:t>-</a:t>
            </a:r>
            <a:r>
              <a:rPr sz="2100" spc="85" dirty="0">
                <a:latin typeface="Times New Roman"/>
                <a:cs typeface="Times New Roman"/>
              </a:rPr>
              <a:t> </a:t>
            </a:r>
            <a:r>
              <a:rPr sz="2100" spc="180" dirty="0">
                <a:latin typeface="Times New Roman"/>
                <a:cs typeface="Times New Roman"/>
              </a:rPr>
              <a:t>but</a:t>
            </a:r>
            <a:r>
              <a:rPr sz="2100" spc="65" dirty="0">
                <a:latin typeface="Times New Roman"/>
                <a:cs typeface="Times New Roman"/>
              </a:rPr>
              <a:t> </a:t>
            </a:r>
            <a:r>
              <a:rPr sz="2100" spc="135" dirty="0">
                <a:latin typeface="Times New Roman"/>
                <a:cs typeface="Times New Roman"/>
              </a:rPr>
              <a:t>Not</a:t>
            </a:r>
            <a:r>
              <a:rPr sz="2100" spc="60" dirty="0">
                <a:latin typeface="Times New Roman"/>
                <a:cs typeface="Times New Roman"/>
              </a:rPr>
              <a:t> </a:t>
            </a:r>
            <a:r>
              <a:rPr sz="2100" spc="120" dirty="0">
                <a:latin typeface="Times New Roman"/>
                <a:cs typeface="Times New Roman"/>
              </a:rPr>
              <a:t>Shallow</a:t>
            </a:r>
            <a:r>
              <a:rPr sz="2100" spc="85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-</a:t>
            </a:r>
            <a:r>
              <a:rPr sz="2100" spc="-50" dirty="0">
                <a:latin typeface="Times New Roman"/>
                <a:cs typeface="Times New Roman"/>
              </a:rPr>
              <a:t>- </a:t>
            </a:r>
            <a:r>
              <a:rPr sz="2100" spc="150" dirty="0">
                <a:latin typeface="Times New Roman"/>
                <a:cs typeface="Times New Roman"/>
              </a:rPr>
              <a:t>Networks</a:t>
            </a:r>
            <a:r>
              <a:rPr sz="2100" spc="70" dirty="0">
                <a:latin typeface="Times New Roman"/>
                <a:cs typeface="Times New Roman"/>
              </a:rPr>
              <a:t> </a:t>
            </a:r>
            <a:r>
              <a:rPr sz="2100" spc="50" dirty="0">
                <a:latin typeface="Times New Roman"/>
                <a:cs typeface="Times New Roman"/>
              </a:rPr>
              <a:t>Avoid</a:t>
            </a:r>
            <a:r>
              <a:rPr sz="2100" spc="65" dirty="0">
                <a:latin typeface="Times New Roman"/>
                <a:cs typeface="Times New Roman"/>
              </a:rPr>
              <a:t> </a:t>
            </a:r>
            <a:r>
              <a:rPr sz="2100" spc="185" dirty="0">
                <a:latin typeface="Times New Roman"/>
                <a:cs typeface="Times New Roman"/>
              </a:rPr>
              <a:t>the</a:t>
            </a:r>
            <a:r>
              <a:rPr sz="2100" spc="70" dirty="0">
                <a:latin typeface="Times New Roman"/>
                <a:cs typeface="Times New Roman"/>
              </a:rPr>
              <a:t> </a:t>
            </a:r>
            <a:r>
              <a:rPr sz="2100" spc="165" dirty="0">
                <a:latin typeface="Times New Roman"/>
                <a:cs typeface="Times New Roman"/>
              </a:rPr>
              <a:t>Curse</a:t>
            </a:r>
            <a:r>
              <a:rPr sz="2100" spc="8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of</a:t>
            </a:r>
            <a:r>
              <a:rPr sz="2100" spc="75" dirty="0">
                <a:latin typeface="Times New Roman"/>
                <a:cs typeface="Times New Roman"/>
              </a:rPr>
              <a:t> </a:t>
            </a:r>
            <a:r>
              <a:rPr sz="2100" spc="120" dirty="0">
                <a:latin typeface="Times New Roman"/>
                <a:cs typeface="Times New Roman"/>
              </a:rPr>
              <a:t>Dimensionality:</a:t>
            </a:r>
            <a:r>
              <a:rPr sz="2100" spc="75" dirty="0">
                <a:latin typeface="Times New Roman"/>
                <a:cs typeface="Times New Roman"/>
              </a:rPr>
              <a:t> </a:t>
            </a:r>
            <a:r>
              <a:rPr sz="2100" spc="180" dirty="0">
                <a:latin typeface="Times New Roman"/>
                <a:cs typeface="Times New Roman"/>
              </a:rPr>
              <a:t>a </a:t>
            </a:r>
            <a:r>
              <a:rPr sz="2100" spc="65" dirty="0">
                <a:latin typeface="Times New Roman"/>
                <a:cs typeface="Times New Roman"/>
              </a:rPr>
              <a:t>Review”</a:t>
            </a:r>
            <a:r>
              <a:rPr sz="2100" spc="75" dirty="0">
                <a:latin typeface="Times New Roman"/>
                <a:cs typeface="Times New Roman"/>
              </a:rPr>
              <a:t> </a:t>
            </a:r>
            <a:r>
              <a:rPr sz="2100" u="sng" spc="100" dirty="0">
                <a:solidFill>
                  <a:srgbClr val="3A435B"/>
                </a:solidFill>
                <a:uFill>
                  <a:solidFill>
                    <a:srgbClr val="3A435B"/>
                  </a:solidFill>
                </a:uFill>
                <a:latin typeface="Times New Roman"/>
                <a:cs typeface="Times New Roman"/>
                <a:hlinkClick r:id="rId2"/>
              </a:rPr>
              <a:t>https://arxiv.org/abs/1611.00740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17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145" dirty="0"/>
              <a:t>Example</a:t>
            </a:r>
            <a:r>
              <a:rPr cap="small" spc="229" dirty="0"/>
              <a:t> </a:t>
            </a:r>
            <a:r>
              <a:rPr cap="small" spc="160" dirty="0"/>
              <a:t>DL</a:t>
            </a:r>
            <a:r>
              <a:rPr cap="small" spc="105" dirty="0"/>
              <a:t> </a:t>
            </a:r>
            <a:r>
              <a:rPr cap="small" spc="150" dirty="0"/>
              <a:t>Network</a:t>
            </a:r>
            <a:r>
              <a:rPr cap="small" spc="254" dirty="0"/>
              <a:t> </a:t>
            </a:r>
            <a:r>
              <a:rPr cap="small" spc="140" dirty="0"/>
              <a:t>Architectures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08887"/>
            <a:ext cx="6139815" cy="1510030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127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spc="135" dirty="0">
                <a:latin typeface="Times New Roman"/>
                <a:cs typeface="Times New Roman"/>
              </a:rPr>
              <a:t>Convolutional</a:t>
            </a:r>
            <a:r>
              <a:rPr sz="2400" spc="90" dirty="0">
                <a:latin typeface="Times New Roman"/>
                <a:cs typeface="Times New Roman"/>
              </a:rPr>
              <a:t> </a:t>
            </a:r>
            <a:r>
              <a:rPr sz="2400" spc="204" dirty="0">
                <a:latin typeface="Times New Roman"/>
                <a:cs typeface="Times New Roman"/>
              </a:rPr>
              <a:t>neural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180" dirty="0">
                <a:latin typeface="Times New Roman"/>
                <a:cs typeface="Times New Roman"/>
              </a:rPr>
              <a:t>networks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spc="95" dirty="0">
                <a:latin typeface="Times New Roman"/>
                <a:cs typeface="Times New Roman"/>
              </a:rPr>
              <a:t>(CNN)</a:t>
            </a:r>
            <a:endParaRPr sz="240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117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spc="185" dirty="0">
                <a:latin typeface="Times New Roman"/>
                <a:cs typeface="Times New Roman"/>
              </a:rPr>
              <a:t>Recurrent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204" dirty="0">
                <a:latin typeface="Times New Roman"/>
                <a:cs typeface="Times New Roman"/>
              </a:rPr>
              <a:t>neural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180" dirty="0">
                <a:latin typeface="Times New Roman"/>
                <a:cs typeface="Times New Roman"/>
              </a:rPr>
              <a:t>networks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spc="95" dirty="0">
                <a:latin typeface="Times New Roman"/>
                <a:cs typeface="Times New Roman"/>
              </a:rPr>
              <a:t>(RNN)</a:t>
            </a:r>
            <a:endParaRPr sz="240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1055"/>
              </a:spcBef>
              <a:buClr>
                <a:srgbClr val="FD8537"/>
              </a:buClr>
              <a:buSzPct val="78571"/>
              <a:buFont typeface="Wingdings 2"/>
              <a:buChar char=""/>
              <a:tabLst>
                <a:tab pos="652780" algn="l"/>
              </a:tabLst>
            </a:pPr>
            <a:r>
              <a:rPr sz="2100" spc="100" dirty="0">
                <a:latin typeface="Times New Roman"/>
                <a:cs typeface="Times New Roman"/>
              </a:rPr>
              <a:t>Long</a:t>
            </a:r>
            <a:r>
              <a:rPr sz="2100" spc="55" dirty="0">
                <a:latin typeface="Times New Roman"/>
                <a:cs typeface="Times New Roman"/>
              </a:rPr>
              <a:t> </a:t>
            </a:r>
            <a:r>
              <a:rPr sz="2100" spc="130" dirty="0">
                <a:latin typeface="Times New Roman"/>
                <a:cs typeface="Times New Roman"/>
              </a:rPr>
              <a:t>Short-</a:t>
            </a:r>
            <a:r>
              <a:rPr sz="2100" spc="170" dirty="0">
                <a:latin typeface="Times New Roman"/>
                <a:cs typeface="Times New Roman"/>
              </a:rPr>
              <a:t>Term</a:t>
            </a:r>
            <a:r>
              <a:rPr sz="2100" spc="70" dirty="0">
                <a:latin typeface="Times New Roman"/>
                <a:cs typeface="Times New Roman"/>
              </a:rPr>
              <a:t> </a:t>
            </a:r>
            <a:r>
              <a:rPr sz="2100" spc="120" dirty="0">
                <a:latin typeface="Times New Roman"/>
                <a:cs typeface="Times New Roman"/>
              </a:rPr>
              <a:t>Memory</a:t>
            </a:r>
            <a:r>
              <a:rPr sz="2100" spc="65" dirty="0">
                <a:latin typeface="Times New Roman"/>
                <a:cs typeface="Times New Roman"/>
              </a:rPr>
              <a:t> </a:t>
            </a:r>
            <a:r>
              <a:rPr sz="2100" spc="155" dirty="0">
                <a:latin typeface="Times New Roman"/>
                <a:cs typeface="Times New Roman"/>
              </a:rPr>
              <a:t>networks</a:t>
            </a:r>
            <a:r>
              <a:rPr sz="2100" spc="70" dirty="0">
                <a:latin typeface="Times New Roman"/>
                <a:cs typeface="Times New Roman"/>
              </a:rPr>
              <a:t> (LSTM)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18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130" dirty="0"/>
              <a:t>Convolutional</a:t>
            </a:r>
            <a:r>
              <a:rPr cap="small" spc="210" dirty="0"/>
              <a:t> </a:t>
            </a:r>
            <a:r>
              <a:rPr cap="small" spc="155" dirty="0"/>
              <a:t>Neural</a:t>
            </a:r>
            <a:r>
              <a:rPr cap="small" spc="275" dirty="0"/>
              <a:t> </a:t>
            </a:r>
            <a:r>
              <a:rPr cap="small" spc="130" dirty="0"/>
              <a:t>Networks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2086" y="2419654"/>
            <a:ext cx="7237827" cy="224073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19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5" name="object 5"/>
          <p:cNvSpPr txBox="1"/>
          <p:nvPr/>
        </p:nvSpPr>
        <p:spPr>
          <a:xfrm>
            <a:off x="1755394" y="5145785"/>
            <a:ext cx="475805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u="sng" spc="60" dirty="0">
                <a:solidFill>
                  <a:srgbClr val="3A435B"/>
                </a:solidFill>
                <a:uFill>
                  <a:solidFill>
                    <a:srgbClr val="3A435B"/>
                  </a:solidFill>
                </a:uFill>
                <a:latin typeface="Times New Roman"/>
                <a:cs typeface="Times New Roman"/>
              </a:rPr>
              <a:t>https://commons.wikimedia.org/wiki/File:Typical_cnn.png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105" dirty="0"/>
              <a:t>Convolution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95430" y="1919223"/>
            <a:ext cx="7315200" cy="3050540"/>
            <a:chOff x="495430" y="1919223"/>
            <a:chExt cx="7315200" cy="30505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5430" y="1968704"/>
              <a:ext cx="7314686" cy="300046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394961" y="1919223"/>
              <a:ext cx="18415" cy="16510"/>
            </a:xfrm>
            <a:custGeom>
              <a:avLst/>
              <a:gdLst/>
              <a:ahLst/>
              <a:cxnLst/>
              <a:rect l="l" t="t" r="r" b="b"/>
              <a:pathLst>
                <a:path w="18414" h="16510">
                  <a:moveTo>
                    <a:pt x="14986" y="0"/>
                  </a:moveTo>
                  <a:lnTo>
                    <a:pt x="10160" y="0"/>
                  </a:lnTo>
                  <a:lnTo>
                    <a:pt x="6985" y="762"/>
                  </a:lnTo>
                  <a:lnTo>
                    <a:pt x="4825" y="1777"/>
                  </a:lnTo>
                  <a:lnTo>
                    <a:pt x="1397" y="3555"/>
                  </a:lnTo>
                  <a:lnTo>
                    <a:pt x="0" y="7747"/>
                  </a:lnTo>
                  <a:lnTo>
                    <a:pt x="1777" y="11175"/>
                  </a:lnTo>
                  <a:lnTo>
                    <a:pt x="3428" y="14604"/>
                  </a:lnTo>
                  <a:lnTo>
                    <a:pt x="7620" y="16001"/>
                  </a:lnTo>
                  <a:lnTo>
                    <a:pt x="11049" y="14224"/>
                  </a:lnTo>
                  <a:lnTo>
                    <a:pt x="11858" y="13842"/>
                  </a:lnTo>
                  <a:lnTo>
                    <a:pt x="10160" y="13842"/>
                  </a:lnTo>
                  <a:lnTo>
                    <a:pt x="13208" y="13208"/>
                  </a:lnTo>
                  <a:lnTo>
                    <a:pt x="15647" y="13208"/>
                  </a:lnTo>
                  <a:lnTo>
                    <a:pt x="18161" y="10795"/>
                  </a:lnTo>
                  <a:lnTo>
                    <a:pt x="18161" y="3175"/>
                  </a:lnTo>
                  <a:lnTo>
                    <a:pt x="14986" y="0"/>
                  </a:lnTo>
                  <a:close/>
                </a:path>
                <a:path w="18414" h="16510">
                  <a:moveTo>
                    <a:pt x="13208" y="13208"/>
                  </a:moveTo>
                  <a:lnTo>
                    <a:pt x="10160" y="13842"/>
                  </a:lnTo>
                  <a:lnTo>
                    <a:pt x="11858" y="13842"/>
                  </a:lnTo>
                  <a:lnTo>
                    <a:pt x="13208" y="13208"/>
                  </a:lnTo>
                  <a:close/>
                </a:path>
                <a:path w="18414" h="16510">
                  <a:moveTo>
                    <a:pt x="15647" y="13208"/>
                  </a:moveTo>
                  <a:lnTo>
                    <a:pt x="13208" y="13208"/>
                  </a:lnTo>
                  <a:lnTo>
                    <a:pt x="11858" y="13842"/>
                  </a:lnTo>
                  <a:lnTo>
                    <a:pt x="14986" y="13842"/>
                  </a:lnTo>
                  <a:lnTo>
                    <a:pt x="15647" y="1320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20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12594" y="5212841"/>
            <a:ext cx="36125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85" dirty="0">
                <a:latin typeface="Times New Roman"/>
                <a:cs typeface="Times New Roman"/>
              </a:rPr>
              <a:t>Figure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from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u="sng" spc="55" dirty="0">
                <a:solidFill>
                  <a:srgbClr val="D2601C"/>
                </a:solidFill>
                <a:uFill>
                  <a:solidFill>
                    <a:srgbClr val="D2601C"/>
                  </a:solidFill>
                </a:uFill>
                <a:latin typeface="Times New Roman"/>
                <a:cs typeface="Times New Roman"/>
                <a:hlinkClick r:id="rId3"/>
              </a:rPr>
              <a:t>http://aima.cs.berkeley.edu/figures.pdf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130" dirty="0"/>
              <a:t>Pooling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17116"/>
            <a:ext cx="6350635" cy="2647315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1180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6385" algn="l"/>
              </a:tabLst>
            </a:pPr>
            <a:r>
              <a:rPr sz="2000" spc="120" dirty="0">
                <a:latin typeface="Times New Roman"/>
                <a:cs typeface="Times New Roman"/>
              </a:rPr>
              <a:t>Aggregates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220" dirty="0">
                <a:latin typeface="Times New Roman"/>
                <a:cs typeface="Times New Roman"/>
              </a:rPr>
              <a:t>a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spc="150" dirty="0">
                <a:latin typeface="Times New Roman"/>
                <a:cs typeface="Times New Roman"/>
              </a:rPr>
              <a:t>set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145" dirty="0">
                <a:latin typeface="Times New Roman"/>
                <a:cs typeface="Times New Roman"/>
              </a:rPr>
              <a:t>adjacent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165" dirty="0">
                <a:latin typeface="Times New Roman"/>
                <a:cs typeface="Times New Roman"/>
              </a:rPr>
              <a:t>units</a:t>
            </a:r>
            <a:endParaRPr sz="200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1080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6385" algn="l"/>
              </a:tabLst>
            </a:pPr>
            <a:r>
              <a:rPr sz="2000" spc="114" dirty="0">
                <a:latin typeface="Times New Roman"/>
                <a:cs typeface="Times New Roman"/>
              </a:rPr>
              <a:t>Like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95" dirty="0">
                <a:latin typeface="Times New Roman"/>
                <a:cs typeface="Times New Roman"/>
              </a:rPr>
              <a:t>convolution,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190" dirty="0">
                <a:latin typeface="Times New Roman"/>
                <a:cs typeface="Times New Roman"/>
              </a:rPr>
              <a:t>has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220" dirty="0">
                <a:latin typeface="Times New Roman"/>
                <a:cs typeface="Times New Roman"/>
              </a:rPr>
              <a:t>a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155" dirty="0">
                <a:latin typeface="Times New Roman"/>
                <a:cs typeface="Times New Roman"/>
              </a:rPr>
              <a:t>kernel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100" dirty="0">
                <a:latin typeface="Times New Roman"/>
                <a:cs typeface="Times New Roman"/>
              </a:rPr>
              <a:t>size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190" dirty="0">
                <a:latin typeface="Times New Roman"/>
                <a:cs typeface="Times New Roman"/>
              </a:rPr>
              <a:t>and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spc="220" dirty="0">
                <a:latin typeface="Times New Roman"/>
                <a:cs typeface="Times New Roman"/>
              </a:rPr>
              <a:t>a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155" dirty="0">
                <a:latin typeface="Times New Roman"/>
                <a:cs typeface="Times New Roman"/>
              </a:rPr>
              <a:t>stride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80" dirty="0">
                <a:latin typeface="Times New Roman"/>
                <a:cs typeface="Times New Roman"/>
              </a:rPr>
              <a:t>size</a:t>
            </a:r>
            <a:endParaRPr sz="200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1080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6385" algn="l"/>
              </a:tabLst>
            </a:pPr>
            <a:r>
              <a:rPr sz="2000" spc="140" dirty="0">
                <a:latin typeface="Times New Roman"/>
                <a:cs typeface="Times New Roman"/>
              </a:rPr>
              <a:t>Unlike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95" dirty="0">
                <a:latin typeface="Times New Roman"/>
                <a:cs typeface="Times New Roman"/>
              </a:rPr>
              <a:t>convolution,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130" dirty="0">
                <a:latin typeface="Times New Roman"/>
                <a:cs typeface="Times New Roman"/>
              </a:rPr>
              <a:t>weights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185" dirty="0">
                <a:latin typeface="Times New Roman"/>
                <a:cs typeface="Times New Roman"/>
              </a:rPr>
              <a:t>are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80" dirty="0">
                <a:latin typeface="Times New Roman"/>
                <a:cs typeface="Times New Roman"/>
              </a:rPr>
              <a:t>fixed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110" dirty="0">
                <a:latin typeface="Times New Roman"/>
                <a:cs typeface="Times New Roman"/>
              </a:rPr>
              <a:t>(not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125" dirty="0">
                <a:latin typeface="Times New Roman"/>
                <a:cs typeface="Times New Roman"/>
              </a:rPr>
              <a:t>learned)</a:t>
            </a:r>
            <a:endParaRPr sz="200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1080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6385" algn="l"/>
              </a:tabLst>
            </a:pPr>
            <a:r>
              <a:rPr sz="2000" spc="135" dirty="0">
                <a:latin typeface="Times New Roman"/>
                <a:cs typeface="Times New Roman"/>
              </a:rPr>
              <a:t>Examples</a:t>
            </a:r>
            <a:endParaRPr sz="200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960"/>
              </a:spcBef>
              <a:buClr>
                <a:srgbClr val="FD8537"/>
              </a:buClr>
              <a:buSzPct val="80000"/>
              <a:buFont typeface="Wingdings 2"/>
              <a:buChar char=""/>
              <a:tabLst>
                <a:tab pos="652780" algn="l"/>
              </a:tabLst>
            </a:pPr>
            <a:r>
              <a:rPr sz="2000" spc="110" dirty="0">
                <a:latin typeface="Times New Roman"/>
                <a:cs typeface="Times New Roman"/>
              </a:rPr>
              <a:t>Average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65" dirty="0">
                <a:latin typeface="Times New Roman"/>
                <a:cs typeface="Times New Roman"/>
              </a:rPr>
              <a:t>pooling</a:t>
            </a:r>
            <a:endParaRPr sz="200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960"/>
              </a:spcBef>
              <a:buClr>
                <a:srgbClr val="FD8537"/>
              </a:buClr>
              <a:buSzPct val="80000"/>
              <a:buFont typeface="Wingdings 2"/>
              <a:buChar char=""/>
              <a:tabLst>
                <a:tab pos="652780" algn="l"/>
              </a:tabLst>
            </a:pPr>
            <a:r>
              <a:rPr sz="2000" spc="130" dirty="0">
                <a:latin typeface="Times New Roman"/>
                <a:cs typeface="Times New Roman"/>
              </a:rPr>
              <a:t>Max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70" dirty="0">
                <a:latin typeface="Times New Roman"/>
                <a:cs typeface="Times New Roman"/>
              </a:rPr>
              <a:t>pooling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21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50" dirty="0"/>
              <a:t>Assignment 1</a:t>
            </a:r>
            <a:endParaRPr cap="small" spc="150" dirty="0"/>
          </a:p>
        </p:txBody>
      </p:sp>
      <p:sp>
        <p:nvSpPr>
          <p:cNvPr id="3" name="object 3"/>
          <p:cNvSpPr txBox="1"/>
          <p:nvPr/>
        </p:nvSpPr>
        <p:spPr>
          <a:xfrm>
            <a:off x="8371078" y="5871768"/>
            <a:ext cx="1282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105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CB61BB9-CA54-2A4A-0D2B-C943110A1CF9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062248"/>
          <a:ext cx="1016000" cy="112204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62683921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75291195"/>
                    </a:ext>
                  </a:extLst>
                </a:gridCol>
              </a:tblGrid>
              <a:tr h="22796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X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Y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60022116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-1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5065173"/>
                  </a:ext>
                </a:extLst>
              </a:tr>
              <a:tr h="22796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84112366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08352020"/>
                  </a:ext>
                </a:extLst>
              </a:tr>
              <a:tr h="22796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2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5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3715617"/>
                  </a:ext>
                </a:extLst>
              </a:tr>
            </a:tbl>
          </a:graphicData>
        </a:graphic>
      </p:graphicFrame>
      <p:sp>
        <p:nvSpPr>
          <p:cNvPr id="8" name="Rectangle 1">
            <a:extLst>
              <a:ext uri="{FF2B5EF4-FFF2-40B4-BE49-F238E27FC236}">
                <a16:creationId xmlns:a16="http://schemas.microsoft.com/office/drawing/2014/main" id="{876A078D-D294-F53B-DED7-5098E0285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940" y="1579482"/>
            <a:ext cx="6618287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Q1.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Provide an optimal linear regression model with intercept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using a closed-form matrix formula.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Plot it along with the original dataset.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19FF5F1-A0DE-956A-2573-9AC3CEDE0C99}"/>
                  </a:ext>
                </a:extLst>
              </p:cNvPr>
              <p:cNvSpPr txBox="1"/>
              <p:nvPr/>
            </p:nvSpPr>
            <p:spPr>
              <a:xfrm>
                <a:off x="2057400" y="2935642"/>
                <a:ext cx="4572000" cy="17921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28600" marR="0" algn="just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kern="1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𝑋</m:t>
                      </m:r>
                      <m:r>
                        <a:rPr lang="en-US" sz="1800" i="1" kern="1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800" i="1" kern="1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800" i="1" kern="1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−1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800" i="1" kern="1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800" i="1" kern="1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28600" marR="0" algn="just">
                  <a:spcBef>
                    <a:spcPts val="0"/>
                  </a:spcBef>
                  <a:spcAft>
                    <a:spcPts val="0"/>
                  </a:spcAft>
                </a:pPr>
                <a:endParaRPr lang="en-US" sz="1800" i="1" kern="100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28600" marR="0" algn="just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𝑤</m:t>
                      </m:r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𝑌</m:t>
                      </m:r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  <m:r>
                                  <a:rPr lang="en-US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.9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1.7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19FF5F1-A0DE-956A-2573-9AC3CEDE0C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2935642"/>
                <a:ext cx="4572000" cy="1792157"/>
              </a:xfrm>
              <a:prstGeom prst="rect">
                <a:avLst/>
              </a:prstGeom>
              <a:blipFill>
                <a:blip r:embed="rId2"/>
                <a:stretch>
                  <a:fillRect b="-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69A0DC9-345F-1BE2-441A-CACDD531F688}"/>
                  </a:ext>
                </a:extLst>
              </p:cNvPr>
              <p:cNvSpPr txBox="1"/>
              <p:nvPr/>
            </p:nvSpPr>
            <p:spPr>
              <a:xfrm>
                <a:off x="5253513" y="2937584"/>
                <a:ext cx="3666174" cy="5524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i="1" kern="10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𝑋</m:t>
                      </m:r>
                      <m:r>
                        <a:rPr lang="en-US" sz="1800" b="0" i="1" kern="1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0" i="1" kern="10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b="0" i="1" kern="100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800" b="0" i="1" kern="100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1800" b="0" i="1" kern="100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0" i="1" kern="100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1800" b="0" i="1" kern="100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69A0DC9-345F-1BE2-441A-CACDD531F6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3513" y="2937584"/>
                <a:ext cx="3666174" cy="552459"/>
              </a:xfrm>
              <a:prstGeom prst="rect">
                <a:avLst/>
              </a:prstGeom>
              <a:blipFill>
                <a:blip r:embed="rId3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8F6090E-7F67-0E10-FEF6-D89466310547}"/>
                  </a:ext>
                </a:extLst>
              </p:cNvPr>
              <p:cNvSpPr txBox="1"/>
              <p:nvPr/>
            </p:nvSpPr>
            <p:spPr>
              <a:xfrm>
                <a:off x="5477826" y="3999627"/>
                <a:ext cx="366617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i="1" kern="10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1800" b="0" i="0" kern="10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det</m:t>
                          </m:r>
                          <m:r>
                            <a:rPr lang="en-US" sz="1800" b="0" i="1" kern="10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⁡(</m:t>
                          </m:r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𝑋</m:t>
                      </m:r>
                      <m:r>
                        <a:rPr lang="en-US" sz="1800" b="0" i="1" kern="1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)=</m:t>
                      </m:r>
                      <m:r>
                        <a:rPr lang="en-US" sz="1800" b="0" i="0" kern="1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6</m:t>
                      </m:r>
                      <m:r>
                        <a:rPr lang="en-US" i="1" kern="10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∙4−2∙</m:t>
                      </m:r>
                      <m:r>
                        <a:rPr lang="en-US" b="0" i="1" kern="10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2=20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8F6090E-7F67-0E10-FEF6-D894663105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7826" y="3999627"/>
                <a:ext cx="3666174" cy="369332"/>
              </a:xfrm>
              <a:prstGeom prst="rect">
                <a:avLst/>
              </a:prstGeom>
              <a:blipFill>
                <a:blip r:embed="rId4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C7FFBF4-0360-0F1D-27BB-6E4411CB2957}"/>
                  </a:ext>
                </a:extLst>
              </p:cNvPr>
              <p:cNvSpPr txBox="1"/>
              <p:nvPr/>
            </p:nvSpPr>
            <p:spPr>
              <a:xfrm>
                <a:off x="4572000" y="5166018"/>
                <a:ext cx="4572000" cy="6109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kern="10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i="1" kern="1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i="1" kern="10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kern="10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i="1" kern="10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i="1" kern="1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en-US" i="1" kern="1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1800" b="0" i="1" kern="10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1800" b="0" i="1" kern="1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kern="10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800" b="0" i="1" kern="10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kern="10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20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1800" b="0" i="1" kern="10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b="0" i="1" kern="100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800" b="0" i="1" kern="100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sz="1800" b="0" i="1" kern="100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0" i="1" kern="100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sz="1800" b="0" i="1" kern="100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800" b="0" i="1" kern="10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kern="10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0.3</m:t>
                                </m:r>
                              </m:e>
                              <m:e>
                                <m:r>
                                  <a:rPr lang="en-US" b="0" i="1" kern="10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−0.1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b="0" i="1" kern="10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0.1</m:t>
                                </m:r>
                              </m:e>
                              <m:e>
                                <m:r>
                                  <a:rPr lang="en-US" b="0" i="1" kern="10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0.2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C7FFBF4-0360-0F1D-27BB-6E4411CB29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5166018"/>
                <a:ext cx="4572000" cy="610936"/>
              </a:xfrm>
              <a:prstGeom prst="rect">
                <a:avLst/>
              </a:prstGeom>
              <a:blipFill>
                <a:blip r:embed="rId5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DB0230D-8D99-0145-71C0-3D6D5CAD2BA2}"/>
                  </a:ext>
                </a:extLst>
              </p:cNvPr>
              <p:cNvSpPr txBox="1"/>
              <p:nvPr/>
            </p:nvSpPr>
            <p:spPr>
              <a:xfrm>
                <a:off x="4394200" y="6038809"/>
                <a:ext cx="2595087" cy="5524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i="1" kern="10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𝑌</m:t>
                      </m:r>
                      <m:r>
                        <a:rPr lang="en-US" sz="1800" b="0" i="1" kern="1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  <m:r>
                                  <a:rPr lang="en-US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DB0230D-8D99-0145-71C0-3D6D5CAD2B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4200" y="6038809"/>
                <a:ext cx="2595087" cy="552459"/>
              </a:xfrm>
              <a:prstGeom prst="rect">
                <a:avLst/>
              </a:prstGeom>
              <a:blipFill>
                <a:blip r:embed="rId6"/>
                <a:stretch>
                  <a:fillRect b="-6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1908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50" dirty="0"/>
              <a:t>Assignment 1</a:t>
            </a:r>
            <a:endParaRPr cap="small" spc="150" dirty="0"/>
          </a:p>
        </p:txBody>
      </p:sp>
      <p:sp>
        <p:nvSpPr>
          <p:cNvPr id="3" name="object 3"/>
          <p:cNvSpPr txBox="1"/>
          <p:nvPr/>
        </p:nvSpPr>
        <p:spPr>
          <a:xfrm>
            <a:off x="8371078" y="5871768"/>
            <a:ext cx="1282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105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CB61BB9-CA54-2A4A-0D2B-C943110A1CF9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062248"/>
          <a:ext cx="1016000" cy="112204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62683921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75291195"/>
                    </a:ext>
                  </a:extLst>
                </a:gridCol>
              </a:tblGrid>
              <a:tr h="22796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X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Y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60022116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-1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5065173"/>
                  </a:ext>
                </a:extLst>
              </a:tr>
              <a:tr h="22796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84112366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08352020"/>
                  </a:ext>
                </a:extLst>
              </a:tr>
              <a:tr h="22796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2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5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3715617"/>
                  </a:ext>
                </a:extLst>
              </a:tr>
            </a:tbl>
          </a:graphicData>
        </a:graphic>
      </p:graphicFrame>
      <p:sp>
        <p:nvSpPr>
          <p:cNvPr id="8" name="Rectangle 1">
            <a:extLst>
              <a:ext uri="{FF2B5EF4-FFF2-40B4-BE49-F238E27FC236}">
                <a16:creationId xmlns:a16="http://schemas.microsoft.com/office/drawing/2014/main" id="{876A078D-D294-F53B-DED7-5098E0285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940" y="1579482"/>
            <a:ext cx="6618287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Q1.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Provide an optimal linear regression model with intercept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using a closed-form matrix formula.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Plot it along with the original dataset.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19FF5F1-A0DE-956A-2573-9AC3CEDE0C99}"/>
                  </a:ext>
                </a:extLst>
              </p:cNvPr>
              <p:cNvSpPr txBox="1"/>
              <p:nvPr/>
            </p:nvSpPr>
            <p:spPr>
              <a:xfrm>
                <a:off x="2057400" y="2935642"/>
                <a:ext cx="4572000" cy="17921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28600" marR="0" algn="just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kern="1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𝑋</m:t>
                      </m:r>
                      <m:r>
                        <a:rPr lang="en-US" sz="1800" i="1" kern="1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800" i="1" kern="1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800" i="1" kern="1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−1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800" i="1" kern="1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800" i="1" kern="1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28600" marR="0" algn="just">
                  <a:spcBef>
                    <a:spcPts val="0"/>
                  </a:spcBef>
                  <a:spcAft>
                    <a:spcPts val="0"/>
                  </a:spcAft>
                </a:pPr>
                <a:endParaRPr lang="en-US" sz="1800" i="1" kern="100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28600" marR="0" algn="just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𝑤</m:t>
                      </m:r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𝑌</m:t>
                      </m:r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  <m:r>
                                  <a:rPr lang="en-US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.9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1.7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19FF5F1-A0DE-956A-2573-9AC3CEDE0C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2935642"/>
                <a:ext cx="4572000" cy="1792157"/>
              </a:xfrm>
              <a:prstGeom prst="rect">
                <a:avLst/>
              </a:prstGeom>
              <a:blipFill>
                <a:blip r:embed="rId2"/>
                <a:stretch>
                  <a:fillRect b="-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69A0DC9-345F-1BE2-441A-CACDD531F688}"/>
                  </a:ext>
                </a:extLst>
              </p:cNvPr>
              <p:cNvSpPr txBox="1"/>
              <p:nvPr/>
            </p:nvSpPr>
            <p:spPr>
              <a:xfrm>
                <a:off x="5253513" y="2937584"/>
                <a:ext cx="3666174" cy="5524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i="1" kern="10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𝑋</m:t>
                      </m:r>
                      <m:r>
                        <a:rPr lang="en-US" sz="1800" b="0" i="1" kern="1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0" i="1" kern="10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b="0" i="1" kern="100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800" b="0" i="1" kern="100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1800" b="0" i="1" kern="100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0" i="1" kern="100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1800" b="0" i="1" kern="100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69A0DC9-345F-1BE2-441A-CACDD531F6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3513" y="2937584"/>
                <a:ext cx="3666174" cy="552459"/>
              </a:xfrm>
              <a:prstGeom prst="rect">
                <a:avLst/>
              </a:prstGeom>
              <a:blipFill>
                <a:blip r:embed="rId3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8F6090E-7F67-0E10-FEF6-D89466310547}"/>
                  </a:ext>
                </a:extLst>
              </p:cNvPr>
              <p:cNvSpPr txBox="1"/>
              <p:nvPr/>
            </p:nvSpPr>
            <p:spPr>
              <a:xfrm>
                <a:off x="5477826" y="3999627"/>
                <a:ext cx="366617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i="1" kern="10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1800" b="0" i="0" kern="10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det</m:t>
                          </m:r>
                          <m:r>
                            <a:rPr lang="en-US" sz="1800" b="0" i="1" kern="10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⁡(</m:t>
                          </m:r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𝑋</m:t>
                      </m:r>
                      <m:r>
                        <a:rPr lang="en-US" sz="1800" b="0" i="1" kern="1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)=</m:t>
                      </m:r>
                      <m:r>
                        <a:rPr lang="en-US" sz="1800" b="0" i="0" kern="1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6</m:t>
                      </m:r>
                      <m:r>
                        <a:rPr lang="en-US" i="1" kern="10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∙4−2∙</m:t>
                      </m:r>
                      <m:r>
                        <a:rPr lang="en-US" b="0" i="1" kern="10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2=20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8F6090E-7F67-0E10-FEF6-D894663105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7826" y="3999627"/>
                <a:ext cx="3666174" cy="369332"/>
              </a:xfrm>
              <a:prstGeom prst="rect">
                <a:avLst/>
              </a:prstGeom>
              <a:blipFill>
                <a:blip r:embed="rId4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5809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50" dirty="0"/>
              <a:t>Assignment 1</a:t>
            </a:r>
            <a:endParaRPr cap="small" spc="150" dirty="0"/>
          </a:p>
        </p:txBody>
      </p:sp>
      <p:sp>
        <p:nvSpPr>
          <p:cNvPr id="3" name="object 3"/>
          <p:cNvSpPr txBox="1"/>
          <p:nvPr/>
        </p:nvSpPr>
        <p:spPr>
          <a:xfrm>
            <a:off x="8371078" y="5871768"/>
            <a:ext cx="1282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105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CB61BB9-CA54-2A4A-0D2B-C943110A1CF9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062248"/>
          <a:ext cx="1016000" cy="112204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62683921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75291195"/>
                    </a:ext>
                  </a:extLst>
                </a:gridCol>
              </a:tblGrid>
              <a:tr h="22796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X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Y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60022116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-1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5065173"/>
                  </a:ext>
                </a:extLst>
              </a:tr>
              <a:tr h="22796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84112366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08352020"/>
                  </a:ext>
                </a:extLst>
              </a:tr>
              <a:tr h="22796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2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5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3715617"/>
                  </a:ext>
                </a:extLst>
              </a:tr>
            </a:tbl>
          </a:graphicData>
        </a:graphic>
      </p:graphicFrame>
      <p:sp>
        <p:nvSpPr>
          <p:cNvPr id="8" name="Rectangle 1">
            <a:extLst>
              <a:ext uri="{FF2B5EF4-FFF2-40B4-BE49-F238E27FC236}">
                <a16:creationId xmlns:a16="http://schemas.microsoft.com/office/drawing/2014/main" id="{876A078D-D294-F53B-DED7-5098E0285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940" y="1579482"/>
            <a:ext cx="6618287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Q1.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Provide an optimal linear regression model with intercept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using a closed-form matrix formula.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Plot it along with the original dataset.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19FF5F1-A0DE-956A-2573-9AC3CEDE0C99}"/>
                  </a:ext>
                </a:extLst>
              </p:cNvPr>
              <p:cNvSpPr txBox="1"/>
              <p:nvPr/>
            </p:nvSpPr>
            <p:spPr>
              <a:xfrm>
                <a:off x="2057400" y="2935642"/>
                <a:ext cx="4572000" cy="18151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28600" marR="0" algn="just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kern="1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𝑋</m:t>
                      </m:r>
                      <m:r>
                        <a:rPr lang="en-US" sz="1800" i="1" kern="1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800" i="1" kern="1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800" i="1" kern="1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−1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800" i="1" kern="1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800" i="1" kern="1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28600" marR="0" algn="just">
                  <a:spcBef>
                    <a:spcPts val="0"/>
                  </a:spcBef>
                  <a:spcAft>
                    <a:spcPts val="0"/>
                  </a:spcAft>
                </a:pPr>
                <a:endParaRPr lang="en-US" sz="1800" i="1" kern="100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28600" marR="0" algn="just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𝑤</m:t>
                      </m:r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𝑌</m:t>
                      </m:r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0" i="1" kern="10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 kern="100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800" b="0" i="1" kern="100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  <m:r>
                                  <a:rPr lang="en-US" sz="1800" b="0" i="1" kern="100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.9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0" i="1" kern="100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1.7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19FF5F1-A0DE-956A-2573-9AC3CEDE0C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2935642"/>
                <a:ext cx="4572000" cy="18151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69A0DC9-345F-1BE2-441A-CACDD531F688}"/>
                  </a:ext>
                </a:extLst>
              </p:cNvPr>
              <p:cNvSpPr txBox="1"/>
              <p:nvPr/>
            </p:nvSpPr>
            <p:spPr>
              <a:xfrm>
                <a:off x="5253513" y="2937584"/>
                <a:ext cx="3666174" cy="5524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i="1" kern="10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𝑋</m:t>
                      </m:r>
                      <m:r>
                        <a:rPr lang="en-US" sz="1800" b="0" i="1" kern="1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0" i="1" kern="10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b="0" i="1" kern="100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800" b="0" i="1" kern="100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1800" b="0" i="1" kern="100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0" i="1" kern="100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1800" b="0" i="1" kern="100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69A0DC9-345F-1BE2-441A-CACDD531F6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3513" y="2937584"/>
                <a:ext cx="3666174" cy="552459"/>
              </a:xfrm>
              <a:prstGeom prst="rect">
                <a:avLst/>
              </a:prstGeom>
              <a:blipFill>
                <a:blip r:embed="rId3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8F6090E-7F67-0E10-FEF6-D89466310547}"/>
                  </a:ext>
                </a:extLst>
              </p:cNvPr>
              <p:cNvSpPr txBox="1"/>
              <p:nvPr/>
            </p:nvSpPr>
            <p:spPr>
              <a:xfrm>
                <a:off x="5477826" y="3999627"/>
                <a:ext cx="366617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i="1" kern="10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1800" b="0" i="0" kern="10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det</m:t>
                          </m:r>
                          <m:r>
                            <a:rPr lang="en-US" sz="1800" b="0" i="1" kern="10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⁡(</m:t>
                          </m:r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𝑋</m:t>
                      </m:r>
                      <m:r>
                        <a:rPr lang="en-US" sz="1800" b="0" i="1" kern="1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)=</m:t>
                      </m:r>
                      <m:r>
                        <a:rPr lang="en-US" sz="1800" b="0" i="0" kern="1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6</m:t>
                      </m:r>
                      <m:r>
                        <a:rPr lang="en-US" i="1" kern="10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∙4−2∙</m:t>
                      </m:r>
                      <m:r>
                        <a:rPr lang="en-US" b="0" i="1" kern="10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2=20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8F6090E-7F67-0E10-FEF6-D894663105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7826" y="3999627"/>
                <a:ext cx="3666174" cy="369332"/>
              </a:xfrm>
              <a:prstGeom prst="rect">
                <a:avLst/>
              </a:prstGeom>
              <a:blipFill>
                <a:blip r:embed="rId4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C7FFBF4-0360-0F1D-27BB-6E4411CB2957}"/>
                  </a:ext>
                </a:extLst>
              </p:cNvPr>
              <p:cNvSpPr txBox="1"/>
              <p:nvPr/>
            </p:nvSpPr>
            <p:spPr>
              <a:xfrm>
                <a:off x="4572000" y="5166018"/>
                <a:ext cx="4572000" cy="6109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kern="10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i="1" kern="1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i="1" kern="10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kern="10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i="1" kern="10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i="1" kern="1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en-US" i="1" kern="1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1800" b="0" i="1" kern="10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1800" b="0" i="1" kern="1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kern="10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800" b="0" i="1" kern="10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kern="10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20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1800" b="0" i="1" kern="10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b="0" i="1" kern="100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800" b="0" i="1" kern="100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sz="1800" b="0" i="1" kern="100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0" i="1" kern="100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sz="1800" b="0" i="1" kern="100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800" b="0" i="1" kern="10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kern="10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0.3</m:t>
                                </m:r>
                              </m:e>
                              <m:e>
                                <m:r>
                                  <a:rPr lang="en-US" b="0" i="1" kern="10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−0.1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b="0" i="1" kern="10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0.1</m:t>
                                </m:r>
                              </m:e>
                              <m:e>
                                <m:r>
                                  <a:rPr lang="en-US" b="0" i="1" kern="10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0.2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C7FFBF4-0360-0F1D-27BB-6E4411CB29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5166018"/>
                <a:ext cx="4572000" cy="610936"/>
              </a:xfrm>
              <a:prstGeom prst="rect">
                <a:avLst/>
              </a:prstGeom>
              <a:blipFill>
                <a:blip r:embed="rId5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DB0230D-8D99-0145-71C0-3D6D5CAD2BA2}"/>
                  </a:ext>
                </a:extLst>
              </p:cNvPr>
              <p:cNvSpPr txBox="1"/>
              <p:nvPr/>
            </p:nvSpPr>
            <p:spPr>
              <a:xfrm>
                <a:off x="4394200" y="6038809"/>
                <a:ext cx="2595087" cy="5524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i="1" kern="10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𝑌</m:t>
                      </m:r>
                      <m:r>
                        <a:rPr lang="en-US" sz="1800" b="0" i="1" kern="1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0" i="1" kern="10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b="0" i="1" kern="100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800" b="0" i="1" kern="100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  <m:r>
                                  <a:rPr lang="en-US" sz="1800" b="0" i="1" kern="100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0" i="1" kern="100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DB0230D-8D99-0145-71C0-3D6D5CAD2B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4200" y="6038809"/>
                <a:ext cx="2595087" cy="552459"/>
              </a:xfrm>
              <a:prstGeom prst="rect">
                <a:avLst/>
              </a:prstGeom>
              <a:blipFill>
                <a:blip r:embed="rId6"/>
                <a:stretch>
                  <a:fillRect b="-6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17">
            <a:extLst>
              <a:ext uri="{FF2B5EF4-FFF2-40B4-BE49-F238E27FC236}">
                <a16:creationId xmlns:a16="http://schemas.microsoft.com/office/drawing/2014/main" id="{F4F4868D-CAD0-04DC-533B-8AA1C1E23D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4709" y="4601033"/>
            <a:ext cx="2595087" cy="1961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088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50" dirty="0"/>
              <a:t>Assignment 1</a:t>
            </a:r>
            <a:endParaRPr cap="small" spc="150" dirty="0"/>
          </a:p>
        </p:txBody>
      </p:sp>
      <p:sp>
        <p:nvSpPr>
          <p:cNvPr id="3" name="object 3"/>
          <p:cNvSpPr txBox="1"/>
          <p:nvPr/>
        </p:nvSpPr>
        <p:spPr>
          <a:xfrm>
            <a:off x="8371078" y="5871768"/>
            <a:ext cx="1282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105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CB61BB9-CA54-2A4A-0D2B-C943110A1C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8289425"/>
              </p:ext>
            </p:extLst>
          </p:nvPr>
        </p:nvGraphicFramePr>
        <p:xfrm>
          <a:off x="762000" y="2237703"/>
          <a:ext cx="1016000" cy="112204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62683921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75291195"/>
                    </a:ext>
                  </a:extLst>
                </a:gridCol>
              </a:tblGrid>
              <a:tr h="22796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X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Y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60022116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-1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5065173"/>
                  </a:ext>
                </a:extLst>
              </a:tr>
              <a:tr h="22796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84112366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08352020"/>
                  </a:ext>
                </a:extLst>
              </a:tr>
              <a:tr h="22796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2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5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3715617"/>
                  </a:ext>
                </a:extLst>
              </a:tr>
            </a:tbl>
          </a:graphicData>
        </a:graphic>
      </p:graphicFrame>
      <p:sp>
        <p:nvSpPr>
          <p:cNvPr id="8" name="Rectangle 1">
            <a:extLst>
              <a:ext uri="{FF2B5EF4-FFF2-40B4-BE49-F238E27FC236}">
                <a16:creationId xmlns:a16="http://schemas.microsoft.com/office/drawing/2014/main" id="{876A078D-D294-F53B-DED7-5098E0285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940" y="1534342"/>
            <a:ext cx="309539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Q2.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Calculate MSE and MAE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19FF5F1-A0DE-956A-2573-9AC3CEDE0C99}"/>
                  </a:ext>
                </a:extLst>
              </p:cNvPr>
              <p:cNvSpPr txBox="1"/>
              <p:nvPr/>
            </p:nvSpPr>
            <p:spPr>
              <a:xfrm>
                <a:off x="1604488" y="2084503"/>
                <a:ext cx="4572000" cy="17921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28600" marR="0" algn="just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kern="1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𝑋</m:t>
                      </m:r>
                      <m:r>
                        <a:rPr lang="en-US" sz="1800" i="1" kern="1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800" i="1" kern="1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800" i="1" kern="1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−1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800" i="1" kern="1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800" i="1" kern="1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28600" marR="0" algn="just">
                  <a:spcBef>
                    <a:spcPts val="0"/>
                  </a:spcBef>
                  <a:spcAft>
                    <a:spcPts val="0"/>
                  </a:spcAft>
                </a:pPr>
                <a:endParaRPr lang="en-US" sz="1800" i="1" kern="100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28600" marR="0" algn="just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𝑤</m:t>
                      </m:r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𝑌</m:t>
                      </m:r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  <m:r>
                                  <a:rPr lang="en-US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.9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1.7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19FF5F1-A0DE-956A-2573-9AC3CEDE0C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4488" y="2084503"/>
                <a:ext cx="4572000" cy="1792157"/>
              </a:xfrm>
              <a:prstGeom prst="rect">
                <a:avLst/>
              </a:prstGeom>
              <a:blipFill>
                <a:blip r:embed="rId2"/>
                <a:stretch>
                  <a:fillRect b="-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C7FFBF4-0360-0F1D-27BB-6E4411CB2957}"/>
                  </a:ext>
                </a:extLst>
              </p:cNvPr>
              <p:cNvSpPr txBox="1"/>
              <p:nvPr/>
            </p:nvSpPr>
            <p:spPr>
              <a:xfrm>
                <a:off x="3890488" y="4237097"/>
                <a:ext cx="4572000" cy="13671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kern="10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𝑀𝑆𝐸</m:t>
                      </m:r>
                      <m:r>
                        <a:rPr lang="en-US" sz="1800" b="0" i="1" kern="10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kern="10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800" b="0" i="1" kern="10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kern="10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800" b="0" i="1" kern="10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kern="10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1800" b="0" i="1" kern="10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800" b="0" i="1" kern="10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1800" b="0" i="1" kern="100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en-US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en-US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1800" b="0" i="1" kern="100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sz="1800" b="0" i="1" kern="10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kern="10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800" b="0" i="1" kern="10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kern="10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d>
                        <m:dPr>
                          <m:ctrlPr>
                            <a:rPr lang="en-US" sz="1800" b="0" i="1" kern="10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b="0" i="1" kern="10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0.04+0.01+0.16+0.09</m:t>
                          </m:r>
                        </m:e>
                      </m:d>
                      <m:r>
                        <a:rPr lang="en-US" sz="1800" b="0" i="1" kern="10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=0.075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C7FFBF4-0360-0F1D-27BB-6E4411CB29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0488" y="4237097"/>
                <a:ext cx="4572000" cy="1367169"/>
              </a:xfrm>
              <a:prstGeom prst="rect">
                <a:avLst/>
              </a:prstGeom>
              <a:blipFill>
                <a:blip r:embed="rId3"/>
                <a:stretch>
                  <a:fillRect t="-62385" b="-577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17">
            <a:extLst>
              <a:ext uri="{FF2B5EF4-FFF2-40B4-BE49-F238E27FC236}">
                <a16:creationId xmlns:a16="http://schemas.microsoft.com/office/drawing/2014/main" id="{F4F4868D-CAD0-04DC-533B-8AA1C1E23D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4329679"/>
            <a:ext cx="2595087" cy="196117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4B354A5-FE26-67B0-5A33-861F2EC7954A}"/>
                  </a:ext>
                </a:extLst>
              </p:cNvPr>
              <p:cNvSpPr txBox="1"/>
              <p:nvPr/>
            </p:nvSpPr>
            <p:spPr>
              <a:xfrm>
                <a:off x="5105400" y="2162950"/>
                <a:ext cx="2957322" cy="10541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800" b="0" i="1" kern="10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i="1" kern="1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sz="1800" b="0" i="1" kern="10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800" b="0" i="1" kern="10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𝑋𝑤</m:t>
                      </m:r>
                      <m:r>
                        <a:rPr lang="en-US" sz="1800" b="0" i="1" kern="10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0" i="1" kern="10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b="0" i="1" kern="100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800" b="0" i="1" kern="100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800" b="0" i="1" kern="100" smtClean="0"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sz="1800" b="0" i="1" kern="100" smtClean="0"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.2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800" b="0" i="1" kern="100" smtClean="0"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1.9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800" b="0" i="1" kern="100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800" b="0" i="1" kern="100" smtClean="0"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sz="1800" b="0" i="1" kern="100" smtClean="0"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.6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800" b="0" i="1" kern="100" smtClean="0"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5.3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4B354A5-FE26-67B0-5A33-861F2EC795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2162950"/>
                <a:ext cx="2957322" cy="1054199"/>
              </a:xfrm>
              <a:prstGeom prst="rect">
                <a:avLst/>
              </a:prstGeom>
              <a:blipFill>
                <a:blip r:embed="rId5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5463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50" dirty="0"/>
              <a:t>Assignment 1</a:t>
            </a:r>
            <a:endParaRPr cap="small" spc="150" dirty="0"/>
          </a:p>
        </p:txBody>
      </p:sp>
      <p:sp>
        <p:nvSpPr>
          <p:cNvPr id="3" name="object 3"/>
          <p:cNvSpPr txBox="1"/>
          <p:nvPr/>
        </p:nvSpPr>
        <p:spPr>
          <a:xfrm>
            <a:off x="8371078" y="5871768"/>
            <a:ext cx="1282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105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CB61BB9-CA54-2A4A-0D2B-C943110A1CF9}"/>
              </a:ext>
            </a:extLst>
          </p:cNvPr>
          <p:cNvGraphicFramePr>
            <a:graphicFrameLocks noGrp="1"/>
          </p:cNvGraphicFramePr>
          <p:nvPr/>
        </p:nvGraphicFramePr>
        <p:xfrm>
          <a:off x="762000" y="2237703"/>
          <a:ext cx="1016000" cy="112204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62683921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75291195"/>
                    </a:ext>
                  </a:extLst>
                </a:gridCol>
              </a:tblGrid>
              <a:tr h="22796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X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Y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60022116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-1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5065173"/>
                  </a:ext>
                </a:extLst>
              </a:tr>
              <a:tr h="22796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84112366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08352020"/>
                  </a:ext>
                </a:extLst>
              </a:tr>
              <a:tr h="22796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2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5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3715617"/>
                  </a:ext>
                </a:extLst>
              </a:tr>
            </a:tbl>
          </a:graphicData>
        </a:graphic>
      </p:graphicFrame>
      <p:sp>
        <p:nvSpPr>
          <p:cNvPr id="8" name="Rectangle 1">
            <a:extLst>
              <a:ext uri="{FF2B5EF4-FFF2-40B4-BE49-F238E27FC236}">
                <a16:creationId xmlns:a16="http://schemas.microsoft.com/office/drawing/2014/main" id="{876A078D-D294-F53B-DED7-5098E0285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940" y="1534342"/>
            <a:ext cx="309539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Q2.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Calculate MSE and MAE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19FF5F1-A0DE-956A-2573-9AC3CEDE0C99}"/>
                  </a:ext>
                </a:extLst>
              </p:cNvPr>
              <p:cNvSpPr txBox="1"/>
              <p:nvPr/>
            </p:nvSpPr>
            <p:spPr>
              <a:xfrm>
                <a:off x="1604488" y="2084503"/>
                <a:ext cx="4572000" cy="17921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28600" marR="0" algn="just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kern="1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𝑋</m:t>
                      </m:r>
                      <m:r>
                        <a:rPr lang="en-US" sz="1800" i="1" kern="1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800" i="1" kern="1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800" i="1" kern="1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−1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800" i="1" kern="1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800" i="1" kern="1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28600" marR="0" algn="just">
                  <a:spcBef>
                    <a:spcPts val="0"/>
                  </a:spcBef>
                  <a:spcAft>
                    <a:spcPts val="0"/>
                  </a:spcAft>
                </a:pPr>
                <a:endParaRPr lang="en-US" sz="1800" i="1" kern="100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28600" marR="0" algn="just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𝑤</m:t>
                      </m:r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𝑌</m:t>
                      </m:r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  <m:r>
                                  <a:rPr lang="en-US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.9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1.7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19FF5F1-A0DE-956A-2573-9AC3CEDE0C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4488" y="2084503"/>
                <a:ext cx="4572000" cy="1792157"/>
              </a:xfrm>
              <a:prstGeom prst="rect">
                <a:avLst/>
              </a:prstGeom>
              <a:blipFill>
                <a:blip r:embed="rId2"/>
                <a:stretch>
                  <a:fillRect b="-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C7FFBF4-0360-0F1D-27BB-6E4411CB2957}"/>
                  </a:ext>
                </a:extLst>
              </p:cNvPr>
              <p:cNvSpPr txBox="1"/>
              <p:nvPr/>
            </p:nvSpPr>
            <p:spPr>
              <a:xfrm>
                <a:off x="3890488" y="4237097"/>
                <a:ext cx="4572000" cy="13671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kern="10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𝑀𝐴𝐸</m:t>
                      </m:r>
                      <m:r>
                        <a:rPr lang="en-US" sz="1800" b="0" i="1" kern="10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kern="10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800" b="0" i="1" kern="10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kern="10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800" b="0" i="1" kern="10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kern="10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1800" b="0" i="1" kern="10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800" b="0" i="1" kern="10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800" b="0" i="1" kern="100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en-US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  <m:r>
                            <a:rPr lang="en-US" sz="1800" b="0" i="1" kern="10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</m:e>
                      </m:nary>
                      <m:r>
                        <a:rPr lang="en-US" sz="1800" b="0" i="1" kern="10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kern="10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800" b="0" i="1" kern="10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kern="10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d>
                        <m:dPr>
                          <m:ctrlPr>
                            <a:rPr lang="en-US" sz="1800" b="0" i="1" kern="10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b="0" i="1" kern="10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0.2+0. 1+0.4+0.3</m:t>
                          </m:r>
                        </m:e>
                      </m:d>
                      <m:r>
                        <a:rPr lang="en-US" sz="1800" b="0" i="1" kern="10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=0.25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C7FFBF4-0360-0F1D-27BB-6E4411CB29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0488" y="4237097"/>
                <a:ext cx="4572000" cy="1367169"/>
              </a:xfrm>
              <a:prstGeom prst="rect">
                <a:avLst/>
              </a:prstGeom>
              <a:blipFill>
                <a:blip r:embed="rId3"/>
                <a:stretch>
                  <a:fillRect t="-62385" b="-577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17">
            <a:extLst>
              <a:ext uri="{FF2B5EF4-FFF2-40B4-BE49-F238E27FC236}">
                <a16:creationId xmlns:a16="http://schemas.microsoft.com/office/drawing/2014/main" id="{F4F4868D-CAD0-04DC-533B-8AA1C1E23D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4329679"/>
            <a:ext cx="2595087" cy="196117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4B354A5-FE26-67B0-5A33-861F2EC7954A}"/>
                  </a:ext>
                </a:extLst>
              </p:cNvPr>
              <p:cNvSpPr txBox="1"/>
              <p:nvPr/>
            </p:nvSpPr>
            <p:spPr>
              <a:xfrm>
                <a:off x="5105400" y="2162950"/>
                <a:ext cx="2957322" cy="10541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800" b="0" i="1" kern="10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i="1" kern="1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sz="1800" b="0" i="1" kern="10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800" b="0" i="1" kern="10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𝑋𝑤</m:t>
                      </m:r>
                      <m:r>
                        <a:rPr lang="en-US" sz="1800" b="0" i="1" kern="10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0" i="1" kern="10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b="0" i="1" kern="100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800" b="0" i="1" kern="100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800" b="0" i="1" kern="100" smtClean="0"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sz="1800" b="0" i="1" kern="100" smtClean="0"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.2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800" b="0" i="1" kern="100" smtClean="0"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1.9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800" b="0" i="1" kern="100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800" b="0" i="1" kern="100" smtClean="0"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sz="1800" b="0" i="1" kern="100" smtClean="0"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.6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800" b="0" i="1" kern="100" smtClean="0"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5.3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4B354A5-FE26-67B0-5A33-861F2EC795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2162950"/>
                <a:ext cx="2957322" cy="1054199"/>
              </a:xfrm>
              <a:prstGeom prst="rect">
                <a:avLst/>
              </a:prstGeom>
              <a:blipFill>
                <a:blip r:embed="rId5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8494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50" dirty="0"/>
              <a:t>Assignment 1</a:t>
            </a:r>
            <a:endParaRPr cap="small" spc="150" dirty="0"/>
          </a:p>
        </p:txBody>
      </p:sp>
      <p:sp>
        <p:nvSpPr>
          <p:cNvPr id="3" name="object 3"/>
          <p:cNvSpPr txBox="1"/>
          <p:nvPr/>
        </p:nvSpPr>
        <p:spPr>
          <a:xfrm>
            <a:off x="8371078" y="5871768"/>
            <a:ext cx="1282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105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CB61BB9-CA54-2A4A-0D2B-C943110A1CF9}"/>
              </a:ext>
            </a:extLst>
          </p:cNvPr>
          <p:cNvGraphicFramePr>
            <a:graphicFrameLocks noGrp="1"/>
          </p:cNvGraphicFramePr>
          <p:nvPr/>
        </p:nvGraphicFramePr>
        <p:xfrm>
          <a:off x="762000" y="2237703"/>
          <a:ext cx="1016000" cy="112204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62683921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75291195"/>
                    </a:ext>
                  </a:extLst>
                </a:gridCol>
              </a:tblGrid>
              <a:tr h="22796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X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Y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60022116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-1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5065173"/>
                  </a:ext>
                </a:extLst>
              </a:tr>
              <a:tr h="22796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84112366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08352020"/>
                  </a:ext>
                </a:extLst>
              </a:tr>
              <a:tr h="22796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2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5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3715617"/>
                  </a:ext>
                </a:extLst>
              </a:tr>
            </a:tbl>
          </a:graphicData>
        </a:graphic>
      </p:graphicFrame>
      <p:sp>
        <p:nvSpPr>
          <p:cNvPr id="8" name="Rectangle 1">
            <a:extLst>
              <a:ext uri="{FF2B5EF4-FFF2-40B4-BE49-F238E27FC236}">
                <a16:creationId xmlns:a16="http://schemas.microsoft.com/office/drawing/2014/main" id="{876A078D-D294-F53B-DED7-5098E0285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940" y="1534342"/>
            <a:ext cx="338849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Q3.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Estimate bias and variance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19FF5F1-A0DE-956A-2573-9AC3CEDE0C99}"/>
                  </a:ext>
                </a:extLst>
              </p:cNvPr>
              <p:cNvSpPr txBox="1"/>
              <p:nvPr/>
            </p:nvSpPr>
            <p:spPr>
              <a:xfrm>
                <a:off x="1604488" y="2084503"/>
                <a:ext cx="4572000" cy="17921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28600" marR="0" algn="just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kern="1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𝑋</m:t>
                      </m:r>
                      <m:r>
                        <a:rPr lang="en-US" sz="1800" i="1" kern="1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800" i="1" kern="1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800" i="1" kern="1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−1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800" i="1" kern="1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800" i="1" kern="1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28600" marR="0" algn="just">
                  <a:spcBef>
                    <a:spcPts val="0"/>
                  </a:spcBef>
                  <a:spcAft>
                    <a:spcPts val="0"/>
                  </a:spcAft>
                </a:pPr>
                <a:endParaRPr lang="en-US" sz="1800" i="1" kern="100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28600" marR="0" algn="just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𝑤</m:t>
                      </m:r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𝑌</m:t>
                      </m:r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  <m:r>
                                  <a:rPr lang="en-US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.9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1.7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19FF5F1-A0DE-956A-2573-9AC3CEDE0C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4488" y="2084503"/>
                <a:ext cx="4572000" cy="1792157"/>
              </a:xfrm>
              <a:prstGeom prst="rect">
                <a:avLst/>
              </a:prstGeom>
              <a:blipFill>
                <a:blip r:embed="rId2"/>
                <a:stretch>
                  <a:fillRect b="-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C7FFBF4-0360-0F1D-27BB-6E4411CB2957}"/>
                  </a:ext>
                </a:extLst>
              </p:cNvPr>
              <p:cNvSpPr txBox="1"/>
              <p:nvPr/>
            </p:nvSpPr>
            <p:spPr>
              <a:xfrm>
                <a:off x="3799078" y="4573590"/>
                <a:ext cx="4572000" cy="8485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kern="10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𝐵𝑖𝑎𝑠</m:t>
                      </m:r>
                      <m:r>
                        <a:rPr lang="en-US" sz="1800" b="0" i="1" kern="10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kern="10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800" b="0" i="1" kern="10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kern="10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800" b="0" i="1" kern="10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kern="10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1800" b="0" i="1" kern="10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800" b="0" i="1" kern="10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sz="1800" b="0" i="1" kern="100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en-US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b="0" i="1" kern="10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b="0" i="1" kern="10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</m:d>
                            </m:e>
                          </m:d>
                          <m:r>
                            <a:rPr lang="en-US" sz="1800" b="0" i="1" kern="10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C7FFBF4-0360-0F1D-27BB-6E4411CB29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9078" y="4573590"/>
                <a:ext cx="4572000" cy="848566"/>
              </a:xfrm>
              <a:prstGeom prst="rect">
                <a:avLst/>
              </a:prstGeom>
              <a:blipFill>
                <a:blip r:embed="rId3"/>
                <a:stretch>
                  <a:fillRect t="-101493" b="-1552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17">
            <a:extLst>
              <a:ext uri="{FF2B5EF4-FFF2-40B4-BE49-F238E27FC236}">
                <a16:creationId xmlns:a16="http://schemas.microsoft.com/office/drawing/2014/main" id="{F4F4868D-CAD0-04DC-533B-8AA1C1E23D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4329679"/>
            <a:ext cx="2595087" cy="196117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4B354A5-FE26-67B0-5A33-861F2EC7954A}"/>
                  </a:ext>
                </a:extLst>
              </p:cNvPr>
              <p:cNvSpPr txBox="1"/>
              <p:nvPr/>
            </p:nvSpPr>
            <p:spPr>
              <a:xfrm>
                <a:off x="5105400" y="2162950"/>
                <a:ext cx="2957322" cy="10541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800" b="0" i="1" kern="10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i="1" kern="1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sz="1800" b="0" i="1" kern="10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800" b="0" i="1" kern="10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𝑋𝑤</m:t>
                      </m:r>
                      <m:r>
                        <a:rPr lang="en-US" sz="1800" b="0" i="1" kern="10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0" i="1" kern="10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b="0" i="1" kern="100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800" b="0" i="1" kern="100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800" b="0" i="1" kern="100" smtClean="0"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sz="1800" b="0" i="1" kern="100" smtClean="0"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.2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800" b="0" i="1" kern="100" smtClean="0"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1.9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800" b="0" i="1" kern="100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800" b="0" i="1" kern="100" smtClean="0"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sz="1800" b="0" i="1" kern="100" smtClean="0"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.6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800" b="0" i="1" kern="100" smtClean="0"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5.3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4B354A5-FE26-67B0-5A33-861F2EC795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2162950"/>
                <a:ext cx="2957322" cy="1054199"/>
              </a:xfrm>
              <a:prstGeom prst="rect">
                <a:avLst/>
              </a:prstGeom>
              <a:blipFill>
                <a:blip r:embed="rId5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0628A79-9FE6-28E2-3367-4592538B1CDA}"/>
                  </a:ext>
                </a:extLst>
              </p:cNvPr>
              <p:cNvSpPr txBox="1"/>
              <p:nvPr/>
            </p:nvSpPr>
            <p:spPr>
              <a:xfrm>
                <a:off x="4423889" y="3955509"/>
                <a:ext cx="4572000" cy="6109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kern="10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kern="10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en-US" b="0" i="1" kern="10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kern="10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0" i="1" kern="10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kern="10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b="0" i="1" kern="10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kern="10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0.2+1.9+3.6+5.3</m:t>
                          </m:r>
                        </m:e>
                      </m:d>
                      <m:r>
                        <a:rPr lang="en-US" b="0" i="1" kern="10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=2.75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0628A79-9FE6-28E2-3367-4592538B1C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3889" y="3955509"/>
                <a:ext cx="4572000" cy="610936"/>
              </a:xfrm>
              <a:prstGeom prst="rect">
                <a:avLst/>
              </a:prstGeom>
              <a:blipFill>
                <a:blip r:embed="rId6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43773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PI">
  <a:themeElements>
    <a:clrScheme name="Custom 56">
      <a:dk1>
        <a:sysClr val="windowText" lastClr="000000"/>
      </a:dk1>
      <a:lt1>
        <a:sysClr val="window" lastClr="FFFFFF"/>
      </a:lt1>
      <a:dk2>
        <a:srgbClr val="6D6D6D"/>
      </a:dk2>
      <a:lt2>
        <a:srgbClr val="AB192D"/>
      </a:lt2>
      <a:accent1>
        <a:srgbClr val="AB192D"/>
      </a:accent1>
      <a:accent2>
        <a:srgbClr val="B2B7BB"/>
      </a:accent2>
      <a:accent3>
        <a:srgbClr val="2C6A8C"/>
      </a:accent3>
      <a:accent4>
        <a:srgbClr val="B7A079"/>
      </a:accent4>
      <a:accent5>
        <a:srgbClr val="46A0DC"/>
      </a:accent5>
      <a:accent6>
        <a:srgbClr val="6D6D6D"/>
      </a:accent6>
      <a:hlink>
        <a:srgbClr val="46A0DC"/>
      </a:hlink>
      <a:folHlink>
        <a:srgbClr val="808DA9"/>
      </a:folHlink>
    </a:clrScheme>
    <a:fontScheme name="Verdana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>
    <a:spDef>
      <a:spPr bwMode="auto">
        <a:solidFill>
          <a:schemeClr val="accent2"/>
        </a:solidFill>
        <a:ln w="12700" cap="sq" algn="ctr">
          <a:solidFill>
            <a:schemeClr val="tx2"/>
          </a:solidFill>
          <a:miter lim="800000"/>
          <a:headEnd/>
          <a:tailEnd/>
        </a:ln>
        <a:effectLst/>
      </a:spPr>
      <a:bodyPr wrap="none" anchor="ctr"/>
      <a:lstStyle>
        <a:defPPr algn="ctr">
          <a:defRPr sz="1600" dirty="0" smtClean="0">
            <a:solidFill>
              <a:schemeClr val="bg1"/>
            </a:solidFill>
            <a:latin typeface="+mn-lt"/>
          </a:defRPr>
        </a:defPPr>
      </a:lstStyle>
    </a:spDef>
    <a:txDef>
      <a:spPr>
        <a:noFill/>
      </a:spPr>
      <a:bodyPr wrap="none" rtlCol="0">
        <a:noAutofit/>
      </a:bodyPr>
      <a:lstStyle>
        <a:defPPr algn="ctr"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WPI" id="{B0B12548-DAA8-5642-9A42-538A74540A84}" vid="{0F0B0552-B88C-6640-9318-D1C19E12F89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WPI</Template>
  <TotalTime>24731</TotalTime>
  <Words>2011</Words>
  <Application>Microsoft Macintosh PowerPoint</Application>
  <PresentationFormat>On-screen Show (4:3)</PresentationFormat>
  <Paragraphs>402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7" baseType="lpstr">
      <vt:lpstr>Arial</vt:lpstr>
      <vt:lpstr>Calibri</vt:lpstr>
      <vt:lpstr>Cambria Math</vt:lpstr>
      <vt:lpstr>Century Schoolbook</vt:lpstr>
      <vt:lpstr>Comic Sans MS</vt:lpstr>
      <vt:lpstr>Courier New</vt:lpstr>
      <vt:lpstr>STIXGeneral</vt:lpstr>
      <vt:lpstr>Times New Roman</vt:lpstr>
      <vt:lpstr>Verdana</vt:lpstr>
      <vt:lpstr>Wingdings</vt:lpstr>
      <vt:lpstr>Wingdings 2</vt:lpstr>
      <vt:lpstr>WPI</vt:lpstr>
      <vt:lpstr>CS584 Machine Learning</vt:lpstr>
      <vt:lpstr>Assignment 1</vt:lpstr>
      <vt:lpstr>Assignment 1</vt:lpstr>
      <vt:lpstr>Assignment 1</vt:lpstr>
      <vt:lpstr>Assignment 1</vt:lpstr>
      <vt:lpstr>Assignment 1</vt:lpstr>
      <vt:lpstr>Assignment 1</vt:lpstr>
      <vt:lpstr>Assignment 1</vt:lpstr>
      <vt:lpstr>Assignment 1</vt:lpstr>
      <vt:lpstr>Assignment 1</vt:lpstr>
      <vt:lpstr>Neuron</vt:lpstr>
      <vt:lpstr>Neuron</vt:lpstr>
      <vt:lpstr>Artificial Neural Networks</vt:lpstr>
      <vt:lpstr>Perceptron</vt:lpstr>
      <vt:lpstr>What AN Artificial Neuron Does</vt:lpstr>
      <vt:lpstr>Examples</vt:lpstr>
      <vt:lpstr>Examples</vt:lpstr>
      <vt:lpstr>Examples</vt:lpstr>
      <vt:lpstr>Simple Multilayer Network for XOR</vt:lpstr>
      <vt:lpstr>Simple Multilayer Network for XOR</vt:lpstr>
      <vt:lpstr>Various Activation Functions</vt:lpstr>
      <vt:lpstr>Bipolar Step Function</vt:lpstr>
      <vt:lpstr>Bipolar Sigmoid</vt:lpstr>
      <vt:lpstr>Identity Function</vt:lpstr>
      <vt:lpstr>Binary Sigmoid</vt:lpstr>
      <vt:lpstr>Hyperbolic Tangent</vt:lpstr>
      <vt:lpstr>Relu</vt:lpstr>
      <vt:lpstr>Activation Function Plots</vt:lpstr>
      <vt:lpstr>Universal Approximation</vt:lpstr>
      <vt:lpstr>Universal Approximation</vt:lpstr>
      <vt:lpstr>Deep Learning</vt:lpstr>
      <vt:lpstr>Example DL Network Architectures</vt:lpstr>
      <vt:lpstr>Convolutional Neural Networks</vt:lpstr>
      <vt:lpstr>Convolution</vt:lpstr>
      <vt:lpstr>Pooling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583 - Probabilistic Graphical Models</dc:title>
  <dc:creator>Mustafa</dc:creator>
  <cp:lastModifiedBy>Narykov, Oleksandr</cp:lastModifiedBy>
  <cp:revision>1157</cp:revision>
  <dcterms:created xsi:type="dcterms:W3CDTF">2011-08-15T21:03:01Z</dcterms:created>
  <dcterms:modified xsi:type="dcterms:W3CDTF">2023-10-10T16:40:50Z</dcterms:modified>
</cp:coreProperties>
</file>