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0"/>
  </p:notesMasterIdLst>
  <p:handoutMasterIdLst>
    <p:handoutMasterId r:id="rId31"/>
  </p:handoutMasterIdLst>
  <p:sldIdLst>
    <p:sldId id="329" r:id="rId2"/>
    <p:sldId id="265" r:id="rId3"/>
    <p:sldId id="392" r:id="rId4"/>
    <p:sldId id="383" r:id="rId5"/>
    <p:sldId id="394" r:id="rId6"/>
    <p:sldId id="393" r:id="rId7"/>
    <p:sldId id="395" r:id="rId8"/>
    <p:sldId id="397" r:id="rId9"/>
    <p:sldId id="398" r:id="rId10"/>
    <p:sldId id="399" r:id="rId11"/>
    <p:sldId id="401" r:id="rId12"/>
    <p:sldId id="400" r:id="rId13"/>
    <p:sldId id="404" r:id="rId14"/>
    <p:sldId id="406" r:id="rId15"/>
    <p:sldId id="405" r:id="rId16"/>
    <p:sldId id="407" r:id="rId17"/>
    <p:sldId id="408" r:id="rId18"/>
    <p:sldId id="378" r:id="rId19"/>
    <p:sldId id="409" r:id="rId20"/>
    <p:sldId id="410" r:id="rId21"/>
    <p:sldId id="412" r:id="rId22"/>
    <p:sldId id="411" r:id="rId23"/>
    <p:sldId id="413" r:id="rId24"/>
    <p:sldId id="414" r:id="rId25"/>
    <p:sldId id="415" r:id="rId26"/>
    <p:sldId id="417" r:id="rId27"/>
    <p:sldId id="418" r:id="rId28"/>
    <p:sldId id="41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65" autoAdjust="0"/>
    <p:restoredTop sz="79332" autoAdjust="0"/>
  </p:normalViewPr>
  <p:slideViewPr>
    <p:cSldViewPr>
      <p:cViewPr>
        <p:scale>
          <a:sx n="114" d="100"/>
          <a:sy n="114" d="100"/>
        </p:scale>
        <p:origin x="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Inverse is concave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3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7. Convexity. 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35DDE-7EA3-B970-3B2F-36D8097F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2781300" y="2099953"/>
            <a:ext cx="1955165" cy="2140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DA22C-D40E-89A0-9A70-CE2A9BF2B042}"/>
              </a:ext>
            </a:extLst>
          </p:cNvPr>
          <p:cNvSpPr txBox="1"/>
          <p:nvPr/>
        </p:nvSpPr>
        <p:spPr>
          <a:xfrm>
            <a:off x="4601966" y="203286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304800" y="1575664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Informally: bowl-shaped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0EE23-84F6-0735-2996-692417B35102}"/>
                  </a:ext>
                </a:extLst>
              </p:cNvPr>
              <p:cNvSpPr txBox="1"/>
              <p:nvPr/>
            </p:nvSpPr>
            <p:spPr>
              <a:xfrm>
                <a:off x="152400" y="4636005"/>
                <a:ext cx="770725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What property ensures the existence of only one local minimum?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From left to right, the slope of function never decreases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Derivative of the slope is always non-negative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Second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always non-negative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0EE23-84F6-0735-2996-692417B3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36005"/>
                <a:ext cx="7707252" cy="1754326"/>
              </a:xfrm>
              <a:prstGeom prst="rect">
                <a:avLst/>
              </a:prstGeom>
              <a:blipFill>
                <a:blip r:embed="rId3"/>
                <a:stretch>
                  <a:fillRect l="-659" t="-1429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618977-966D-FE80-B184-203C5BE457B6}"/>
                  </a:ext>
                </a:extLst>
              </p:cNvPr>
              <p:cNvSpPr txBox="1"/>
              <p:nvPr/>
            </p:nvSpPr>
            <p:spPr>
              <a:xfrm>
                <a:off x="5858450" y="2377962"/>
                <a:ext cx="2286000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618977-966D-FE80-B184-203C5BE4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50" y="2377962"/>
                <a:ext cx="2286000" cy="636649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8E955-BF5D-5FF2-2349-6517B7B8B375}"/>
                  </a:ext>
                </a:extLst>
              </p:cNvPr>
              <p:cNvSpPr txBox="1"/>
              <p:nvPr/>
            </p:nvSpPr>
            <p:spPr>
              <a:xfrm>
                <a:off x="6172200" y="3339897"/>
                <a:ext cx="1574903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28E955-BF5D-5FF2-2349-6517B7B8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339897"/>
                <a:ext cx="1574903" cy="648191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17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0EE23-84F6-0735-2996-692417B35102}"/>
                  </a:ext>
                </a:extLst>
              </p:cNvPr>
              <p:cNvSpPr txBox="1"/>
              <p:nvPr/>
            </p:nvSpPr>
            <p:spPr>
              <a:xfrm>
                <a:off x="152400" y="4636005"/>
                <a:ext cx="770725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What property ensures the existence of only one local minimum?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From left to right, the slope of function never decreases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Derivative of the slope is always non-negative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Second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always non-negative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0EE23-84F6-0735-2996-692417B3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36005"/>
                <a:ext cx="7707252" cy="1754326"/>
              </a:xfrm>
              <a:prstGeom prst="rect">
                <a:avLst/>
              </a:prstGeom>
              <a:blipFill>
                <a:blip r:embed="rId3"/>
                <a:stretch>
                  <a:fillRect l="-659" t="-1429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11DB0A-8FA0-F5DD-7F39-4EC897F25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46670"/>
            <a:ext cx="5582326" cy="3292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0DF33D-7FFE-EC8E-D42D-D6B540F95D13}"/>
              </a:ext>
            </a:extLst>
          </p:cNvPr>
          <p:cNvSpPr txBox="1"/>
          <p:nvPr/>
        </p:nvSpPr>
        <p:spPr>
          <a:xfrm>
            <a:off x="3124200" y="4330904"/>
            <a:ext cx="2667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fmin.xyz</a:t>
            </a:r>
            <a:r>
              <a:rPr lang="en-US" sz="800" dirty="0"/>
              <a:t>/docs/theory/</a:t>
            </a:r>
            <a:r>
              <a:rPr lang="en-US" sz="800" dirty="0" err="1"/>
              <a:t>Convex_function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1609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 in Higher Dimensions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304800" y="1575664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Informally: bowl-shaped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2050" name="Picture 2" descr="Two-Dimensional (2D) Test Functions for Function Optimization -  MachineLearningMastery.com">
            <a:extLst>
              <a:ext uri="{FF2B5EF4-FFF2-40B4-BE49-F238E27FC236}">
                <a16:creationId xmlns:a16="http://schemas.microsoft.com/office/drawing/2014/main" id="{4807BD0B-D167-341F-F91A-E94E0AD88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16667" r="15834" b="10881"/>
          <a:stretch/>
        </p:blipFill>
        <p:spPr bwMode="auto">
          <a:xfrm>
            <a:off x="609600" y="2277076"/>
            <a:ext cx="3604895" cy="31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2DF6DC-BAEE-24F0-E1DF-B6608ADD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47" y="1676400"/>
            <a:ext cx="4431814" cy="3176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D611D3-9EE3-6B83-3E44-352FD3B5BB2B}"/>
              </a:ext>
            </a:extLst>
          </p:cNvPr>
          <p:cNvSpPr txBox="1"/>
          <p:nvPr/>
        </p:nvSpPr>
        <p:spPr>
          <a:xfrm>
            <a:off x="4453465" y="48430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Benhamou, Eric, et al. "BCMA-ES: A Bayesian approach to CMA-ES." </a:t>
            </a:r>
            <a:r>
              <a:rPr lang="en-US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arXiv:1904.01401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1536E-C63D-FE67-DBB9-7BB508EF55BB}"/>
              </a:ext>
            </a:extLst>
          </p:cNvPr>
          <p:cNvSpPr txBox="1"/>
          <p:nvPr/>
        </p:nvSpPr>
        <p:spPr>
          <a:xfrm>
            <a:off x="457200" y="5453574"/>
            <a:ext cx="4188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machinelearningmastery.com</a:t>
            </a:r>
            <a:r>
              <a:rPr lang="en-US" sz="600" dirty="0"/>
              <a:t>/wp-content/uploads/2020/09/Surface-Plot-of-Unimodal-Optimization-Function-1.png</a:t>
            </a:r>
          </a:p>
        </p:txBody>
      </p:sp>
    </p:spTree>
    <p:extLst>
      <p:ext uri="{BB962C8B-B14F-4D97-AF65-F5344CB8AC3E}">
        <p14:creationId xmlns:p14="http://schemas.microsoft.com/office/powerpoint/2010/main" val="110905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 in Higher Dimensions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412909" y="1531979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/>
              <a:t>Informally: bowl-shaped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4138-F155-FF73-7861-AB58093E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3458817"/>
            <a:ext cx="4038600" cy="295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8813E-37CF-9FDF-9328-ECB03AA47813}"/>
              </a:ext>
            </a:extLst>
          </p:cNvPr>
          <p:cNvSpPr txBox="1"/>
          <p:nvPr/>
        </p:nvSpPr>
        <p:spPr>
          <a:xfrm>
            <a:off x="87948" y="1930832"/>
            <a:ext cx="6072187" cy="9669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000" dirty="0"/>
              <a:t>Formally: determined by the second-derivative matrix, </a:t>
            </a:r>
            <a:r>
              <a:rPr lang="en-US" sz="2000" b="1" dirty="0"/>
              <a:t>Hessian</a:t>
            </a:r>
          </a:p>
        </p:txBody>
      </p:sp>
    </p:spTree>
    <p:extLst>
      <p:ext uri="{BB962C8B-B14F-4D97-AF65-F5344CB8AC3E}">
        <p14:creationId xmlns:p14="http://schemas.microsoft.com/office/powerpoint/2010/main" val="317876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 in Higher Dimensions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412909" y="1531979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/>
              <a:t>Informally: bowl-shaped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74138-F155-FF73-7861-AB58093E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35" y="3458817"/>
            <a:ext cx="4038600" cy="295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8813E-37CF-9FDF-9328-ECB03AA47813}"/>
              </a:ext>
            </a:extLst>
          </p:cNvPr>
          <p:cNvSpPr txBox="1"/>
          <p:nvPr/>
        </p:nvSpPr>
        <p:spPr>
          <a:xfrm>
            <a:off x="87948" y="1930832"/>
            <a:ext cx="6072187" cy="9669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000" dirty="0"/>
              <a:t>Formally: determined by the second-derivative matrix, </a:t>
            </a:r>
            <a:r>
              <a:rPr lang="en-US" sz="2000" b="1" dirty="0"/>
              <a:t>Hessian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For function to be convex, Hessian matrix </a:t>
            </a:r>
            <a:r>
              <a:rPr lang="en-US" sz="2000" b="1" dirty="0"/>
              <a:t>H</a:t>
            </a:r>
            <a:r>
              <a:rPr lang="en-US" sz="2000" dirty="0"/>
              <a:t> should be positive </a:t>
            </a:r>
          </a:p>
          <a:p>
            <a:pPr algn="just"/>
            <a:r>
              <a:rPr lang="en-US" sz="2000" dirty="0"/>
              <a:t>semi-definite (PSD) for every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259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Positive Semi-Definite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4C23-BDE8-FE01-8D95-F970A087CA96}"/>
                  </a:ext>
                </a:extLst>
              </p:cNvPr>
              <p:cNvSpPr txBox="1"/>
              <p:nvPr/>
            </p:nvSpPr>
            <p:spPr>
              <a:xfrm>
                <a:off x="424070" y="1676400"/>
                <a:ext cx="4909930" cy="25146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Matrix equivalent of non-negative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real symmetric matrix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is PSD if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its eigenvalues are non-negative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every vector </a:t>
                </a:r>
                <a:r>
                  <a:rPr lang="en-US" sz="2400" b="1" dirty="0"/>
                  <a:t>z: </a:t>
                </a:r>
                <a:r>
                  <a:rPr lang="en-US" sz="2400" b="1" dirty="0" err="1"/>
                  <a:t>z</a:t>
                </a:r>
                <a:r>
                  <a:rPr lang="en-US" sz="2400" baseline="30000" dirty="0" err="1"/>
                  <a:t>T</a:t>
                </a:r>
                <a:r>
                  <a:rPr lang="en-US" sz="2400" b="1" dirty="0" err="1"/>
                  <a:t>Xz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0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4C23-BDE8-FE01-8D95-F970A087C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1676400"/>
                <a:ext cx="4909930" cy="2514600"/>
              </a:xfrm>
              <a:prstGeom prst="rect">
                <a:avLst/>
              </a:prstGeom>
              <a:blipFill>
                <a:blip r:embed="rId2"/>
                <a:stretch>
                  <a:fillRect l="-1804" t="-2010" r="-32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95748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Hessian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FACA3F-8B5D-E44C-2C7E-81B1D50370F3}"/>
                  </a:ext>
                </a:extLst>
              </p:cNvPr>
              <p:cNvSpPr txBox="1"/>
              <p:nvPr/>
            </p:nvSpPr>
            <p:spPr>
              <a:xfrm>
                <a:off x="2209800" y="17526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FACA3F-8B5D-E44C-2C7E-81B1D5037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526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52055" r="-1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5B93D-B7FD-0115-E847-890C11E0684A}"/>
                  </a:ext>
                </a:extLst>
              </p:cNvPr>
              <p:cNvSpPr txBox="1"/>
              <p:nvPr/>
            </p:nvSpPr>
            <p:spPr>
              <a:xfrm>
                <a:off x="572383" y="3084915"/>
                <a:ext cx="2133600" cy="794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5B93D-B7FD-0115-E847-890C11E0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83" y="3084915"/>
                <a:ext cx="2133600" cy="794513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1CF072-5A76-1042-DE0E-E82360D37EB5}"/>
                  </a:ext>
                </a:extLst>
              </p:cNvPr>
              <p:cNvSpPr txBox="1"/>
              <p:nvPr/>
            </p:nvSpPr>
            <p:spPr>
              <a:xfrm>
                <a:off x="4343400" y="3028593"/>
                <a:ext cx="2133600" cy="857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1CF072-5A76-1042-DE0E-E82360D3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8593"/>
                <a:ext cx="2133600" cy="857607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B9D469B-FA0B-A7D9-E6DE-71EC0F162A81}"/>
              </a:ext>
            </a:extLst>
          </p:cNvPr>
          <p:cNvSpPr txBox="1"/>
          <p:nvPr/>
        </p:nvSpPr>
        <p:spPr>
          <a:xfrm>
            <a:off x="864235" y="2560562"/>
            <a:ext cx="32766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First derivatives: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B3C40-1FCF-B157-2F20-A665A0B4959C}"/>
                  </a:ext>
                </a:extLst>
              </p:cNvPr>
              <p:cNvSpPr txBox="1"/>
              <p:nvPr/>
            </p:nvSpPr>
            <p:spPr>
              <a:xfrm>
                <a:off x="3402496" y="425575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B3C40-1FCF-B157-2F20-A665A0B4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6" y="425575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l="-180822" r="-157534" b="-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9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Hessian Example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5C3F-C6BE-56EC-F32C-5F7C51E1F7AA}"/>
              </a:ext>
            </a:extLst>
          </p:cNvPr>
          <p:cNvSpPr txBox="1"/>
          <p:nvPr/>
        </p:nvSpPr>
        <p:spPr>
          <a:xfrm>
            <a:off x="2822713" y="8083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FACA3F-8B5D-E44C-2C7E-81B1D50370F3}"/>
                  </a:ext>
                </a:extLst>
              </p:cNvPr>
              <p:cNvSpPr txBox="1"/>
              <p:nvPr/>
            </p:nvSpPr>
            <p:spPr>
              <a:xfrm>
                <a:off x="2209800" y="175260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FACA3F-8B5D-E44C-2C7E-81B1D5037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526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52055" r="-135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5B93D-B7FD-0115-E847-890C11E0684A}"/>
                  </a:ext>
                </a:extLst>
              </p:cNvPr>
              <p:cNvSpPr txBox="1"/>
              <p:nvPr/>
            </p:nvSpPr>
            <p:spPr>
              <a:xfrm>
                <a:off x="572383" y="3084915"/>
                <a:ext cx="2133600" cy="794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5B93D-B7FD-0115-E847-890C11E0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83" y="3084915"/>
                <a:ext cx="2133600" cy="794513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1CF072-5A76-1042-DE0E-E82360D37EB5}"/>
                  </a:ext>
                </a:extLst>
              </p:cNvPr>
              <p:cNvSpPr txBox="1"/>
              <p:nvPr/>
            </p:nvSpPr>
            <p:spPr>
              <a:xfrm>
                <a:off x="4343400" y="3028593"/>
                <a:ext cx="2133600" cy="857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1CF072-5A76-1042-DE0E-E82360D3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28593"/>
                <a:ext cx="2133600" cy="857607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B9D469B-FA0B-A7D9-E6DE-71EC0F162A81}"/>
              </a:ext>
            </a:extLst>
          </p:cNvPr>
          <p:cNvSpPr txBox="1"/>
          <p:nvPr/>
        </p:nvSpPr>
        <p:spPr>
          <a:xfrm>
            <a:off x="864235" y="2560562"/>
            <a:ext cx="32766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/>
            <a:r>
              <a:rPr lang="en-US" sz="2400" dirty="0"/>
              <a:t>First derivatives: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B3C40-1FCF-B157-2F20-A665A0B4959C}"/>
                  </a:ext>
                </a:extLst>
              </p:cNvPr>
              <p:cNvSpPr txBox="1"/>
              <p:nvPr/>
            </p:nvSpPr>
            <p:spPr>
              <a:xfrm>
                <a:off x="3402496" y="425575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2B3C40-1FCF-B157-2F20-A665A0B4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6" y="425575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 l="-180822" r="-157534" b="-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Optimization Problem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/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 dirty="0" err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blipFill>
                <a:blip r:embed="rId2"/>
                <a:stretch>
                  <a:fillRect l="-461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4490B87-4650-2EA3-8188-E38D40896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8" t="9850"/>
          <a:stretch/>
        </p:blipFill>
        <p:spPr>
          <a:xfrm>
            <a:off x="3442017" y="3980793"/>
            <a:ext cx="1955165" cy="2140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71BE52-6491-C8E0-EC26-0EC07F4457B8}"/>
              </a:ext>
            </a:extLst>
          </p:cNvPr>
          <p:cNvSpPr txBox="1"/>
          <p:nvPr/>
        </p:nvSpPr>
        <p:spPr>
          <a:xfrm>
            <a:off x="2401570" y="3143526"/>
            <a:ext cx="4340860" cy="5136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/>
              <a:t>Simple 1d Case – Convex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E514A-BAD9-7054-68DE-2D306A1E2B79}"/>
              </a:ext>
            </a:extLst>
          </p:cNvPr>
          <p:cNvSpPr txBox="1"/>
          <p:nvPr/>
        </p:nvSpPr>
        <p:spPr>
          <a:xfrm>
            <a:off x="5206682" y="389149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139B0-841C-711F-AA7C-FDBEFADFDF15}"/>
              </a:ext>
            </a:extLst>
          </p:cNvPr>
          <p:cNvCxnSpPr>
            <a:cxnSpLocks/>
          </p:cNvCxnSpPr>
          <p:nvPr/>
        </p:nvCxnSpPr>
        <p:spPr>
          <a:xfrm flipV="1">
            <a:off x="3124200" y="3892700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CC9845-7F01-7CC7-3B40-F2E54542B0DB}"/>
              </a:ext>
            </a:extLst>
          </p:cNvPr>
          <p:cNvCxnSpPr>
            <a:cxnSpLocks/>
          </p:cNvCxnSpPr>
          <p:nvPr/>
        </p:nvCxnSpPr>
        <p:spPr>
          <a:xfrm>
            <a:off x="3124200" y="617220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A10993-BAC2-A95B-FD16-B92C99C03FE8}"/>
                  </a:ext>
                </a:extLst>
              </p:cNvPr>
              <p:cNvSpPr txBox="1"/>
              <p:nvPr/>
            </p:nvSpPr>
            <p:spPr>
              <a:xfrm>
                <a:off x="2401570" y="385079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A10993-BAC2-A95B-FD16-B92C99C0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70" y="385079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l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F2E00-9DF8-C046-77E8-A98ADAFB5A27}"/>
                  </a:ext>
                </a:extLst>
              </p:cNvPr>
              <p:cNvSpPr txBox="1"/>
              <p:nvPr/>
            </p:nvSpPr>
            <p:spPr>
              <a:xfrm>
                <a:off x="5397182" y="618928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F2E00-9DF8-C046-77E8-A98ADAF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82" y="6189283"/>
                <a:ext cx="533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54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Linear Regression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428DC-592E-BA2A-5BCB-5F5EFC3A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9000"/>
            <a:ext cx="6730770" cy="220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8F792-9178-F161-A533-348816D586BD}"/>
                  </a:ext>
                </a:extLst>
              </p:cNvPr>
              <p:cNvSpPr txBox="1"/>
              <p:nvPr/>
            </p:nvSpPr>
            <p:spPr>
              <a:xfrm>
                <a:off x="2107502" y="1815898"/>
                <a:ext cx="4572000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2800" i="1" spc="170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</m:acc>
                      <m:r>
                        <a:rPr lang="en-US" sz="2800" b="0" i="1" spc="17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ctrl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800" b="0" i="1" spc="17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pc="17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800" i="1" spc="17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800" i="1" spc="17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pc="17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08F792-9178-F161-A533-348816D5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02" y="1815898"/>
                <a:ext cx="4572000" cy="1268552"/>
              </a:xfrm>
              <a:prstGeom prst="rect">
                <a:avLst/>
              </a:prstGeom>
              <a:blipFill>
                <a:blip r:embed="rId3"/>
                <a:stretch>
                  <a:fillRect t="-108000" b="-16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is a hill-climbing algorithm that</a:t>
            </a:r>
          </a:p>
          <a:p>
            <a:pPr algn="just"/>
            <a:r>
              <a:rPr lang="en-US" sz="2400" dirty="0"/>
              <a:t>makes incremental changes to weight vector </a:t>
            </a:r>
            <a:r>
              <a:rPr lang="en-US" sz="2400" b="1" dirty="0"/>
              <a:t>w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depending on the value of slope (i.e., gradient)</a:t>
            </a:r>
          </a:p>
        </p:txBody>
      </p:sp>
    </p:spTree>
    <p:extLst>
      <p:ext uri="{BB962C8B-B14F-4D97-AF65-F5344CB8AC3E}">
        <p14:creationId xmlns:p14="http://schemas.microsoft.com/office/powerpoint/2010/main" val="160772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MSE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6DBD1D-3174-17B7-AB08-5BA4C1B5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8" y="2412366"/>
            <a:ext cx="7021323" cy="38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4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is a hill-climbing algorithm that</a:t>
            </a:r>
          </a:p>
          <a:p>
            <a:pPr algn="just"/>
            <a:r>
              <a:rPr lang="en-US" sz="2400" dirty="0"/>
              <a:t>makes incremental changes to weight vector </a:t>
            </a:r>
            <a:r>
              <a:rPr lang="en-US" sz="2400" b="1" dirty="0"/>
              <a:t>w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depending on the value of slope (i.e., gradient)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2DFF-138F-C68A-A808-AD275FCD1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3352800" y="3582188"/>
            <a:ext cx="1955165" cy="214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7B05-37ED-5D5C-6AEA-B5AF717C9D41}"/>
              </a:ext>
            </a:extLst>
          </p:cNvPr>
          <p:cNvSpPr txBox="1"/>
          <p:nvPr/>
        </p:nvSpPr>
        <p:spPr>
          <a:xfrm>
            <a:off x="5117465" y="3492889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0BEA8-F9F6-44E0-31E0-C6BB9EAF974E}"/>
              </a:ext>
            </a:extLst>
          </p:cNvPr>
          <p:cNvCxnSpPr>
            <a:cxnSpLocks/>
          </p:cNvCxnSpPr>
          <p:nvPr/>
        </p:nvCxnSpPr>
        <p:spPr>
          <a:xfrm flipV="1">
            <a:off x="3034983" y="3494095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4022-854A-7A9E-0A3B-8FFDEE63BFD1}"/>
              </a:ext>
            </a:extLst>
          </p:cNvPr>
          <p:cNvCxnSpPr>
            <a:cxnSpLocks/>
          </p:cNvCxnSpPr>
          <p:nvPr/>
        </p:nvCxnSpPr>
        <p:spPr>
          <a:xfrm>
            <a:off x="3034983" y="5773595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/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l="-20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/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6ED2146-0021-B267-713B-539F9B58133F}"/>
              </a:ext>
            </a:extLst>
          </p:cNvPr>
          <p:cNvSpPr/>
          <p:nvPr/>
        </p:nvSpPr>
        <p:spPr bwMode="auto">
          <a:xfrm>
            <a:off x="3581400" y="419341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25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is a hill-climbing algorithm that</a:t>
            </a:r>
          </a:p>
          <a:p>
            <a:pPr algn="just"/>
            <a:r>
              <a:rPr lang="en-US" sz="2400" dirty="0"/>
              <a:t>makes incremental changes to weight vector </a:t>
            </a:r>
            <a:r>
              <a:rPr lang="en-US" sz="2400" b="1" dirty="0"/>
              <a:t>w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depending on the value of slope (i.e., gradient)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2DFF-138F-C68A-A808-AD275FCD1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3352800" y="3582188"/>
            <a:ext cx="1955165" cy="214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7B05-37ED-5D5C-6AEA-B5AF717C9D41}"/>
              </a:ext>
            </a:extLst>
          </p:cNvPr>
          <p:cNvSpPr txBox="1"/>
          <p:nvPr/>
        </p:nvSpPr>
        <p:spPr>
          <a:xfrm>
            <a:off x="5117465" y="3492889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0BEA8-F9F6-44E0-31E0-C6BB9EAF974E}"/>
              </a:ext>
            </a:extLst>
          </p:cNvPr>
          <p:cNvCxnSpPr>
            <a:cxnSpLocks/>
          </p:cNvCxnSpPr>
          <p:nvPr/>
        </p:nvCxnSpPr>
        <p:spPr>
          <a:xfrm flipV="1">
            <a:off x="3034983" y="3494095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4022-854A-7A9E-0A3B-8FFDEE63BFD1}"/>
              </a:ext>
            </a:extLst>
          </p:cNvPr>
          <p:cNvCxnSpPr>
            <a:cxnSpLocks/>
          </p:cNvCxnSpPr>
          <p:nvPr/>
        </p:nvCxnSpPr>
        <p:spPr>
          <a:xfrm>
            <a:off x="3034983" y="5773595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/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l="-20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/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6ED2146-0021-B267-713B-539F9B58133F}"/>
              </a:ext>
            </a:extLst>
          </p:cNvPr>
          <p:cNvSpPr/>
          <p:nvPr/>
        </p:nvSpPr>
        <p:spPr bwMode="auto">
          <a:xfrm>
            <a:off x="3581400" y="419341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86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Gradient descent is a hill-climbing algorithm that</a:t>
            </a:r>
          </a:p>
          <a:p>
            <a:pPr algn="just"/>
            <a:r>
              <a:rPr lang="en-US" sz="2400" dirty="0"/>
              <a:t>makes incremental changes to weight vector </a:t>
            </a:r>
            <a:r>
              <a:rPr lang="en-US" sz="2400" b="1" dirty="0"/>
              <a:t>w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depending on the value of slope (i.e., gradient)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2DFF-138F-C68A-A808-AD275FCD1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3352800" y="3582188"/>
            <a:ext cx="1955165" cy="214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7B05-37ED-5D5C-6AEA-B5AF717C9D41}"/>
              </a:ext>
            </a:extLst>
          </p:cNvPr>
          <p:cNvSpPr txBox="1"/>
          <p:nvPr/>
        </p:nvSpPr>
        <p:spPr>
          <a:xfrm>
            <a:off x="5117465" y="3492889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0BEA8-F9F6-44E0-31E0-C6BB9EAF974E}"/>
              </a:ext>
            </a:extLst>
          </p:cNvPr>
          <p:cNvCxnSpPr>
            <a:cxnSpLocks/>
          </p:cNvCxnSpPr>
          <p:nvPr/>
        </p:nvCxnSpPr>
        <p:spPr>
          <a:xfrm flipV="1">
            <a:off x="3034983" y="3494095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4022-854A-7A9E-0A3B-8FFDEE63BFD1}"/>
              </a:ext>
            </a:extLst>
          </p:cNvPr>
          <p:cNvCxnSpPr>
            <a:cxnSpLocks/>
          </p:cNvCxnSpPr>
          <p:nvPr/>
        </p:nvCxnSpPr>
        <p:spPr>
          <a:xfrm>
            <a:off x="3034983" y="5773595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/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A253D0-734F-7048-1B77-05757C90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53" y="345219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l="-204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/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972111-B000-E9F4-DA18-EFFA6675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65" y="5790678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6ED2146-0021-B267-713B-539F9B58133F}"/>
              </a:ext>
            </a:extLst>
          </p:cNvPr>
          <p:cNvSpPr/>
          <p:nvPr/>
        </p:nvSpPr>
        <p:spPr bwMode="auto">
          <a:xfrm>
            <a:off x="3581400" y="4193418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2B004-FE06-FA09-C1C0-F743A55FEE85}"/>
              </a:ext>
            </a:extLst>
          </p:cNvPr>
          <p:cNvSpPr/>
          <p:nvPr/>
        </p:nvSpPr>
        <p:spPr bwMode="auto">
          <a:xfrm>
            <a:off x="4140835" y="5486400"/>
            <a:ext cx="152400" cy="152400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30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9B2E-9FEB-EA16-1A42-D9A203DD33A8}"/>
              </a:ext>
            </a:extLst>
          </p:cNvPr>
          <p:cNvSpPr txBox="1"/>
          <p:nvPr/>
        </p:nvSpPr>
        <p:spPr>
          <a:xfrm>
            <a:off x="609600" y="1779104"/>
            <a:ext cx="7709661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Randomly initialize weights </a:t>
            </a:r>
            <a:r>
              <a:rPr lang="en-US" sz="2400" b="1" dirty="0"/>
              <a:t>w</a:t>
            </a:r>
            <a:r>
              <a:rPr lang="en-US" sz="2400" dirty="0"/>
              <a:t>. This is our initial</a:t>
            </a:r>
          </a:p>
          <a:p>
            <a:pPr algn="just"/>
            <a:r>
              <a:rPr lang="en-US" sz="2400" dirty="0"/>
              <a:t>weight vector </a:t>
            </a:r>
            <a:r>
              <a:rPr lang="en-US" sz="2400" b="1" dirty="0"/>
              <a:t>w</a:t>
            </a:r>
            <a:r>
              <a:rPr lang="en-US" sz="2400" baseline="30000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46307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/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. This is our initial</a:t>
                </a:r>
              </a:p>
              <a:p>
                <a:pPr algn="just"/>
                <a:r>
                  <a:rPr lang="en-US" sz="2400" dirty="0"/>
                  <a:t>weight vector </a:t>
                </a:r>
                <a:r>
                  <a:rPr lang="en-US" sz="2400" b="1" dirty="0"/>
                  <a:t>w</a:t>
                </a:r>
                <a:r>
                  <a:rPr lang="en-US" sz="2400" baseline="30000" dirty="0"/>
                  <a:t>(0)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loss function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by moving in opposite direction,</a:t>
                </a:r>
              </a:p>
              <a:p>
                <a:pPr algn="just"/>
                <a:r>
                  <a:rPr lang="en-US" sz="2400" dirty="0"/>
                  <a:t>multiplied by </a:t>
                </a:r>
                <a:r>
                  <a:rPr lang="en-US" sz="2400" b="1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blipFill>
                <a:blip r:embed="rId2"/>
                <a:stretch>
                  <a:fillRect l="-1316" t="-3008" r="-4441" b="-59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/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07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/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. This is our initial</a:t>
                </a:r>
              </a:p>
              <a:p>
                <a:pPr algn="just"/>
                <a:r>
                  <a:rPr lang="en-US" sz="2400" dirty="0"/>
                  <a:t>weight vector </a:t>
                </a:r>
                <a:r>
                  <a:rPr lang="en-US" sz="2400" b="1" dirty="0"/>
                  <a:t>w</a:t>
                </a:r>
                <a:r>
                  <a:rPr lang="en-US" sz="2400" baseline="30000" dirty="0"/>
                  <a:t>(0)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loss function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by moving in opposite direction,</a:t>
                </a:r>
              </a:p>
              <a:p>
                <a:pPr algn="just"/>
                <a:r>
                  <a:rPr lang="en-US" sz="2400" dirty="0"/>
                  <a:t>multiplied by </a:t>
                </a:r>
                <a:r>
                  <a:rPr lang="en-US" sz="2400" b="1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</a:t>
                </a:r>
              </a:p>
              <a:p>
                <a:pPr algn="just"/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blipFill>
                <a:blip r:embed="rId2"/>
                <a:stretch>
                  <a:fillRect l="-1316" t="-3008" r="-4441" b="-124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/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/>
              <p:nvPr/>
            </p:nvSpPr>
            <p:spPr>
              <a:xfrm>
                <a:off x="1960756" y="5383626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56" y="5383626"/>
                <a:ext cx="4572000" cy="476990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2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Gradient Descent. Algorithm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/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Randomly initialize weights </a:t>
                </a:r>
                <a:r>
                  <a:rPr lang="en-US" sz="2400" b="1" dirty="0"/>
                  <a:t>w</a:t>
                </a:r>
                <a:r>
                  <a:rPr lang="en-US" sz="2400" dirty="0"/>
                  <a:t>. This is our initial</a:t>
                </a:r>
              </a:p>
              <a:p>
                <a:pPr algn="just"/>
                <a:r>
                  <a:rPr lang="en-US" sz="2400" dirty="0"/>
                  <a:t>weight vector </a:t>
                </a:r>
                <a:r>
                  <a:rPr lang="en-US" sz="2400" b="1" dirty="0"/>
                  <a:t>w</a:t>
                </a:r>
                <a:r>
                  <a:rPr lang="en-US" sz="2400" baseline="30000" dirty="0"/>
                  <a:t>(0)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 loss function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Update weights by moving in opposite direction,</a:t>
                </a:r>
              </a:p>
              <a:p>
                <a:pPr algn="just"/>
                <a:r>
                  <a:rPr lang="en-US" sz="2400" dirty="0"/>
                  <a:t>multiplied by </a:t>
                </a:r>
                <a:r>
                  <a:rPr lang="en-US" sz="2400" b="1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Until convergence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8C9B2E-9FEB-EA16-1A42-D9A203DD3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79104"/>
                <a:ext cx="7709661" cy="1676400"/>
              </a:xfrm>
              <a:prstGeom prst="rect">
                <a:avLst/>
              </a:prstGeom>
              <a:blipFill>
                <a:blip r:embed="rId3"/>
                <a:stretch>
                  <a:fillRect l="-1316" t="-3008" r="-4441" b="-187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/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96FE74-3DBC-B788-E574-C58017AE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419565"/>
                <a:ext cx="4572000" cy="476990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/>
              <p:nvPr/>
            </p:nvSpPr>
            <p:spPr>
              <a:xfrm>
                <a:off x="1970049" y="5265142"/>
                <a:ext cx="4572000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A1C5F8-DAB5-641E-903C-9474C64EE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49" y="5265142"/>
                <a:ext cx="4572000" cy="47699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Linear Regression. Bias. Matrix Notation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524D3-31E3-3D6C-9E19-6A109534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201" y="1971791"/>
            <a:ext cx="1757597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04B62-94C9-CE82-6E77-5A6E8F8B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53" y="4178906"/>
            <a:ext cx="2931691" cy="1050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5E5233-4674-7229-2655-A5564153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252" y="2601175"/>
            <a:ext cx="2499148" cy="1751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2E30F-346B-E331-7116-6F5E52D282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6"/>
          <a:stretch/>
        </p:blipFill>
        <p:spPr>
          <a:xfrm>
            <a:off x="5468353" y="2821475"/>
            <a:ext cx="1636560" cy="1435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4EC81-D894-2634-565F-9A34E19FF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798" y="3254374"/>
            <a:ext cx="273050" cy="34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8C511C-7F88-7D97-BC7B-52EC4BE59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3389" y="2816717"/>
            <a:ext cx="240423" cy="1306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F367C-FD46-2A22-1305-38C225BC085C}"/>
                  </a:ext>
                </a:extLst>
              </p:cNvPr>
              <p:cNvSpPr txBox="1"/>
              <p:nvPr/>
            </p:nvSpPr>
            <p:spPr>
              <a:xfrm>
                <a:off x="5413445" y="2812540"/>
                <a:ext cx="240423" cy="13663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DF367C-FD46-2A22-1305-38C225BC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45" y="2812540"/>
                <a:ext cx="240423" cy="1366366"/>
              </a:xfrm>
              <a:prstGeom prst="rect">
                <a:avLst/>
              </a:prstGeom>
              <a:blipFill>
                <a:blip r:embed="rId8"/>
                <a:stretch>
                  <a:fillRect l="-21053" t="-12844" b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15CBB17-AAC8-C420-29AA-231DCC1518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5057" y="3353354"/>
            <a:ext cx="286848" cy="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75" dirty="0"/>
              <a:t>Linear Regression Gradients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68690-6925-257B-E01D-8C51F471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95" y="1874607"/>
            <a:ext cx="4724400" cy="8840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9CBD8-3981-8157-979E-6DD15EC2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85" y="2667420"/>
            <a:ext cx="4838700" cy="822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9E7F6-1C42-3B8E-A188-7531EB66B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84" y="3604894"/>
            <a:ext cx="4724401" cy="678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EF02A-A13E-E57A-45F9-8F97C721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4609179"/>
            <a:ext cx="3467100" cy="118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FE851-C0D1-D44E-E24B-CD4CA72A1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842011"/>
            <a:ext cx="3396615" cy="7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Optimization Problem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/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 dirty="0" err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blipFill>
                <a:blip r:embed="rId2"/>
                <a:stretch>
                  <a:fillRect l="-461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2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Optimization Problem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/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6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600" dirty="0" err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3B286-0EE8-9934-0819-812F9669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010511"/>
                <a:ext cx="2743200" cy="607415"/>
              </a:xfrm>
              <a:prstGeom prst="rect">
                <a:avLst/>
              </a:prstGeom>
              <a:blipFill>
                <a:blip r:embed="rId2"/>
                <a:stretch>
                  <a:fillRect l="-461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4490B87-4650-2EA3-8188-E38D40896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8" t="9850"/>
          <a:stretch/>
        </p:blipFill>
        <p:spPr>
          <a:xfrm>
            <a:off x="3442017" y="3980793"/>
            <a:ext cx="1955165" cy="2140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71BE52-6491-C8E0-EC26-0EC07F4457B8}"/>
              </a:ext>
            </a:extLst>
          </p:cNvPr>
          <p:cNvSpPr txBox="1"/>
          <p:nvPr/>
        </p:nvSpPr>
        <p:spPr>
          <a:xfrm>
            <a:off x="2401570" y="3143526"/>
            <a:ext cx="4340860" cy="5136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/>
              <a:t>Simple 1d Case – Convex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E514A-BAD9-7054-68DE-2D306A1E2B79}"/>
              </a:ext>
            </a:extLst>
          </p:cNvPr>
          <p:cNvSpPr txBox="1"/>
          <p:nvPr/>
        </p:nvSpPr>
        <p:spPr>
          <a:xfrm>
            <a:off x="5206682" y="389149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139B0-841C-711F-AA7C-FDBEFADFDF15}"/>
              </a:ext>
            </a:extLst>
          </p:cNvPr>
          <p:cNvCxnSpPr>
            <a:cxnSpLocks/>
          </p:cNvCxnSpPr>
          <p:nvPr/>
        </p:nvCxnSpPr>
        <p:spPr>
          <a:xfrm flipV="1">
            <a:off x="3124200" y="3892700"/>
            <a:ext cx="0" cy="22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CC9845-7F01-7CC7-3B40-F2E54542B0DB}"/>
              </a:ext>
            </a:extLst>
          </p:cNvPr>
          <p:cNvCxnSpPr>
            <a:cxnSpLocks/>
          </p:cNvCxnSpPr>
          <p:nvPr/>
        </p:nvCxnSpPr>
        <p:spPr>
          <a:xfrm>
            <a:off x="3124200" y="6172200"/>
            <a:ext cx="259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A10993-BAC2-A95B-FD16-B92C99C03FE8}"/>
                  </a:ext>
                </a:extLst>
              </p:cNvPr>
              <p:cNvSpPr txBox="1"/>
              <p:nvPr/>
            </p:nvSpPr>
            <p:spPr>
              <a:xfrm>
                <a:off x="2401570" y="385079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A10993-BAC2-A95B-FD16-B92C99C03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70" y="385079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l="-40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F2E00-9DF8-C046-77E8-A98ADAFB5A27}"/>
                  </a:ext>
                </a:extLst>
              </p:cNvPr>
              <p:cNvSpPr txBox="1"/>
              <p:nvPr/>
            </p:nvSpPr>
            <p:spPr>
              <a:xfrm>
                <a:off x="5397182" y="618928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F2E00-9DF8-C046-77E8-A98ADAF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82" y="6189283"/>
                <a:ext cx="533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2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35DDE-7EA3-B970-3B2F-36D8097F8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8" t="9850"/>
          <a:stretch/>
        </p:blipFill>
        <p:spPr>
          <a:xfrm>
            <a:off x="2781300" y="2099953"/>
            <a:ext cx="1955165" cy="2140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DA22C-D40E-89A0-9A70-CE2A9BF2B042}"/>
              </a:ext>
            </a:extLst>
          </p:cNvPr>
          <p:cNvSpPr txBox="1"/>
          <p:nvPr/>
        </p:nvSpPr>
        <p:spPr>
          <a:xfrm>
            <a:off x="4601966" y="203286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762000" y="1575664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Informally: bowl-shaped </a:t>
            </a:r>
          </a:p>
        </p:txBody>
      </p:sp>
    </p:spTree>
    <p:extLst>
      <p:ext uri="{BB962C8B-B14F-4D97-AF65-F5344CB8AC3E}">
        <p14:creationId xmlns:p14="http://schemas.microsoft.com/office/powerpoint/2010/main" val="183982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35DDE-7EA3-B970-3B2F-36D8097F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2781300" y="2099953"/>
            <a:ext cx="1955165" cy="2140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DA22C-D40E-89A0-9A70-CE2A9BF2B042}"/>
              </a:ext>
            </a:extLst>
          </p:cNvPr>
          <p:cNvSpPr txBox="1"/>
          <p:nvPr/>
        </p:nvSpPr>
        <p:spPr>
          <a:xfrm>
            <a:off x="4601966" y="203286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762000" y="1575664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Informally: bowl-shaped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0EE23-84F6-0735-2996-692417B35102}"/>
              </a:ext>
            </a:extLst>
          </p:cNvPr>
          <p:cNvSpPr txBox="1"/>
          <p:nvPr/>
        </p:nvSpPr>
        <p:spPr>
          <a:xfrm>
            <a:off x="152400" y="4636005"/>
            <a:ext cx="770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What property ensures the existence of only one local minimum?</a:t>
            </a:r>
          </a:p>
        </p:txBody>
      </p:sp>
    </p:spTree>
    <p:extLst>
      <p:ext uri="{BB962C8B-B14F-4D97-AF65-F5344CB8AC3E}">
        <p14:creationId xmlns:p14="http://schemas.microsoft.com/office/powerpoint/2010/main" val="264426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Convexity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35DDE-7EA3-B970-3B2F-36D8097F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8" t="9850"/>
          <a:stretch/>
        </p:blipFill>
        <p:spPr>
          <a:xfrm>
            <a:off x="2781300" y="2099953"/>
            <a:ext cx="1955165" cy="2140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DA22C-D40E-89A0-9A70-CE2A9BF2B042}"/>
              </a:ext>
            </a:extLst>
          </p:cNvPr>
          <p:cNvSpPr txBox="1"/>
          <p:nvPr/>
        </p:nvSpPr>
        <p:spPr>
          <a:xfrm>
            <a:off x="4601966" y="2032864"/>
            <a:ext cx="4572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24C23-BDE8-FE01-8D95-F970A087CA96}"/>
              </a:ext>
            </a:extLst>
          </p:cNvPr>
          <p:cNvSpPr txBox="1"/>
          <p:nvPr/>
        </p:nvSpPr>
        <p:spPr>
          <a:xfrm>
            <a:off x="152400" y="1627318"/>
            <a:ext cx="2711132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Informally: bowl-shaped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0EE23-84F6-0735-2996-692417B35102}"/>
              </a:ext>
            </a:extLst>
          </p:cNvPr>
          <p:cNvSpPr txBox="1"/>
          <p:nvPr/>
        </p:nvSpPr>
        <p:spPr>
          <a:xfrm>
            <a:off x="152400" y="4636005"/>
            <a:ext cx="7707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What property ensures the existence of only one local minimum?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From left to right, the slope of function never decreases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Derivative of the slope is always non-negative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618977-966D-FE80-B184-203C5BE457B6}"/>
                  </a:ext>
                </a:extLst>
              </p:cNvPr>
              <p:cNvSpPr txBox="1"/>
              <p:nvPr/>
            </p:nvSpPr>
            <p:spPr>
              <a:xfrm>
                <a:off x="5858450" y="2377962"/>
                <a:ext cx="2286000" cy="618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618977-966D-FE80-B184-203C5BE4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50" y="2377962"/>
                <a:ext cx="2286000" cy="618952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830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19904</TotalTime>
  <Words>1037</Words>
  <Application>Microsoft Macintosh PowerPoint</Application>
  <PresentationFormat>On-screen Show (4:3)</PresentationFormat>
  <Paragraphs>213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Linear Regression</vt:lpstr>
      <vt:lpstr>Linear Regression. Bias. Matrix Notation</vt:lpstr>
      <vt:lpstr>Linear Regression Gradients</vt:lpstr>
      <vt:lpstr>Optimization Problem</vt:lpstr>
      <vt:lpstr>Optimization Problem</vt:lpstr>
      <vt:lpstr>Convexity</vt:lpstr>
      <vt:lpstr>Convexity</vt:lpstr>
      <vt:lpstr>Convexity</vt:lpstr>
      <vt:lpstr>Convexity</vt:lpstr>
      <vt:lpstr>Convexity</vt:lpstr>
      <vt:lpstr>Convexity in Higher Dimensions</vt:lpstr>
      <vt:lpstr>Convexity in Higher Dimensions</vt:lpstr>
      <vt:lpstr>Convexity in Higher Dimensions</vt:lpstr>
      <vt:lpstr>Positive Semi-Definite</vt:lpstr>
      <vt:lpstr>Hessian Example</vt:lpstr>
      <vt:lpstr>Hessian Example</vt:lpstr>
      <vt:lpstr>Gradient Descent</vt:lpstr>
      <vt:lpstr>Optimization Problem</vt:lpstr>
      <vt:lpstr>Gradient Descent</vt:lpstr>
      <vt:lpstr>Gradient Descent</vt:lpstr>
      <vt:lpstr>Gradient Descent</vt:lpstr>
      <vt:lpstr>Gradient Descent</vt:lpstr>
      <vt:lpstr>Gradient Descent</vt:lpstr>
      <vt:lpstr>Gradient Descent. Algorithm</vt:lpstr>
      <vt:lpstr>Gradient Descent. Algorithm</vt:lpstr>
      <vt:lpstr>Gradient Descent. Algorithm</vt:lpstr>
      <vt:lpstr>Gradient Descent.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808</cp:revision>
  <dcterms:created xsi:type="dcterms:W3CDTF">2011-08-15T21:03:01Z</dcterms:created>
  <dcterms:modified xsi:type="dcterms:W3CDTF">2023-09-12T14:07:49Z</dcterms:modified>
</cp:coreProperties>
</file>