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22"/>
  </p:notesMasterIdLst>
  <p:handoutMasterIdLst>
    <p:handoutMasterId r:id="rId23"/>
  </p:handoutMasterIdLst>
  <p:sldIdLst>
    <p:sldId id="329" r:id="rId2"/>
    <p:sldId id="456" r:id="rId3"/>
    <p:sldId id="459" r:id="rId4"/>
    <p:sldId id="460" r:id="rId5"/>
    <p:sldId id="472" r:id="rId6"/>
    <p:sldId id="466" r:id="rId7"/>
    <p:sldId id="470" r:id="rId8"/>
    <p:sldId id="34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02" autoAdjust="0"/>
    <p:restoredTop sz="79332" autoAdjust="0"/>
  </p:normalViewPr>
  <p:slideViewPr>
    <p:cSldViewPr>
      <p:cViewPr varScale="1">
        <p:scale>
          <a:sx n="107" d="100"/>
          <a:sy n="107" d="100"/>
        </p:scale>
        <p:origin x="8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Yes and No</a:t>
            </a:r>
          </a:p>
          <a:p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8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6.png"/><Relationship Id="rId21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5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39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47" Type="http://schemas.openxmlformats.org/officeDocument/2006/relationships/image" Target="../media/image108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45" Type="http://schemas.openxmlformats.org/officeDocument/2006/relationships/image" Target="../media/image106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4" Type="http://schemas.openxmlformats.org/officeDocument/2006/relationships/image" Target="../media/image105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4.png"/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7.png"/><Relationship Id="rId20" Type="http://schemas.openxmlformats.org/officeDocument/2006/relationships/image" Target="../media/image81.png"/><Relationship Id="rId41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10. Classification. Decision 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65" dirty="0"/>
              <a:t>Non-Binary </a:t>
            </a:r>
            <a:r>
              <a:rPr cap="small" spc="165" dirty="0"/>
              <a:t>Decision</a:t>
            </a:r>
            <a:r>
              <a:rPr cap="small" spc="254" dirty="0"/>
              <a:t> </a:t>
            </a:r>
            <a:r>
              <a:rPr cap="small" spc="114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819" y="1723263"/>
            <a:ext cx="326897" cy="4584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232" y="3185541"/>
            <a:ext cx="281767" cy="4629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7720" y="2247392"/>
            <a:ext cx="3323716" cy="13315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1486" y="3705986"/>
            <a:ext cx="1192021" cy="11691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4802" y="4705350"/>
            <a:ext cx="356885" cy="3034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0560" y="3704335"/>
            <a:ext cx="719454" cy="5852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75560" y="5049520"/>
            <a:ext cx="381186" cy="54387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63113" y="5099303"/>
            <a:ext cx="345059" cy="4461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98185" y="3623690"/>
            <a:ext cx="798067" cy="5974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07153" y="4432300"/>
            <a:ext cx="353009" cy="3199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47914" y="4330827"/>
            <a:ext cx="347424" cy="271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12639" y="5025390"/>
            <a:ext cx="657478" cy="5777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08827" y="4847716"/>
            <a:ext cx="1139952" cy="57238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02087" y="4443476"/>
            <a:ext cx="464119" cy="26543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63335" y="4371975"/>
            <a:ext cx="336544" cy="21996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19172" y="5883046"/>
            <a:ext cx="127126" cy="7594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2723133" y="59267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828" y="0"/>
                </a:moveTo>
                <a:lnTo>
                  <a:pt x="5968" y="0"/>
                </a:lnTo>
                <a:lnTo>
                  <a:pt x="0" y="6019"/>
                </a:lnTo>
                <a:lnTo>
                  <a:pt x="0" y="20891"/>
                </a:lnTo>
                <a:lnTo>
                  <a:pt x="5968" y="26911"/>
                </a:lnTo>
                <a:lnTo>
                  <a:pt x="20828" y="26911"/>
                </a:lnTo>
                <a:lnTo>
                  <a:pt x="26924" y="20891"/>
                </a:lnTo>
                <a:lnTo>
                  <a:pt x="26924" y="13462"/>
                </a:lnTo>
                <a:lnTo>
                  <a:pt x="26924" y="6019"/>
                </a:lnTo>
                <a:lnTo>
                  <a:pt x="20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1632" y="5872683"/>
            <a:ext cx="33020" cy="31115"/>
          </a:xfrm>
          <a:custGeom>
            <a:avLst/>
            <a:gdLst/>
            <a:ahLst/>
            <a:cxnLst/>
            <a:rect l="l" t="t" r="r" b="b"/>
            <a:pathLst>
              <a:path w="33019" h="31114">
                <a:moveTo>
                  <a:pt x="19431" y="0"/>
                </a:moveTo>
                <a:lnTo>
                  <a:pt x="13588" y="1422"/>
                </a:lnTo>
                <a:lnTo>
                  <a:pt x="5334" y="3213"/>
                </a:lnTo>
                <a:lnTo>
                  <a:pt x="762" y="8483"/>
                </a:lnTo>
                <a:lnTo>
                  <a:pt x="0" y="21043"/>
                </a:lnTo>
                <a:lnTo>
                  <a:pt x="3810" y="26809"/>
                </a:lnTo>
                <a:lnTo>
                  <a:pt x="15748" y="30949"/>
                </a:lnTo>
                <a:lnTo>
                  <a:pt x="22351" y="28816"/>
                </a:lnTo>
                <a:lnTo>
                  <a:pt x="25496" y="24256"/>
                </a:lnTo>
                <a:lnTo>
                  <a:pt x="25018" y="24256"/>
                </a:lnTo>
                <a:lnTo>
                  <a:pt x="25491" y="23723"/>
                </a:lnTo>
                <a:lnTo>
                  <a:pt x="25145" y="23723"/>
                </a:lnTo>
                <a:lnTo>
                  <a:pt x="25953" y="23203"/>
                </a:lnTo>
                <a:lnTo>
                  <a:pt x="27305" y="21678"/>
                </a:lnTo>
                <a:lnTo>
                  <a:pt x="29142" y="21678"/>
                </a:lnTo>
                <a:lnTo>
                  <a:pt x="30480" y="21005"/>
                </a:lnTo>
                <a:lnTo>
                  <a:pt x="32766" y="17043"/>
                </a:lnTo>
                <a:lnTo>
                  <a:pt x="32766" y="8407"/>
                </a:lnTo>
                <a:lnTo>
                  <a:pt x="30480" y="4457"/>
                </a:lnTo>
                <a:lnTo>
                  <a:pt x="22479" y="368"/>
                </a:lnTo>
                <a:lnTo>
                  <a:pt x="19431" y="0"/>
                </a:lnTo>
                <a:close/>
              </a:path>
              <a:path w="33019" h="31114">
                <a:moveTo>
                  <a:pt x="26287" y="23121"/>
                </a:moveTo>
                <a:lnTo>
                  <a:pt x="25795" y="23381"/>
                </a:lnTo>
                <a:lnTo>
                  <a:pt x="25018" y="24256"/>
                </a:lnTo>
                <a:lnTo>
                  <a:pt x="26150" y="23315"/>
                </a:lnTo>
                <a:lnTo>
                  <a:pt x="26287" y="23121"/>
                </a:lnTo>
                <a:close/>
              </a:path>
              <a:path w="33019" h="31114">
                <a:moveTo>
                  <a:pt x="26150" y="23315"/>
                </a:moveTo>
                <a:lnTo>
                  <a:pt x="25018" y="24256"/>
                </a:lnTo>
                <a:lnTo>
                  <a:pt x="25496" y="24256"/>
                </a:lnTo>
                <a:lnTo>
                  <a:pt x="26150" y="23315"/>
                </a:lnTo>
                <a:close/>
              </a:path>
              <a:path w="33019" h="31114">
                <a:moveTo>
                  <a:pt x="25953" y="23203"/>
                </a:moveTo>
                <a:lnTo>
                  <a:pt x="25145" y="23723"/>
                </a:lnTo>
                <a:lnTo>
                  <a:pt x="25795" y="23381"/>
                </a:lnTo>
                <a:lnTo>
                  <a:pt x="25953" y="23203"/>
                </a:lnTo>
                <a:close/>
              </a:path>
              <a:path w="33019" h="31114">
                <a:moveTo>
                  <a:pt x="25795" y="23381"/>
                </a:moveTo>
                <a:lnTo>
                  <a:pt x="25145" y="23723"/>
                </a:lnTo>
                <a:lnTo>
                  <a:pt x="25491" y="23723"/>
                </a:lnTo>
                <a:lnTo>
                  <a:pt x="25795" y="23381"/>
                </a:lnTo>
                <a:close/>
              </a:path>
              <a:path w="33019" h="31114">
                <a:moveTo>
                  <a:pt x="26460" y="22876"/>
                </a:moveTo>
                <a:lnTo>
                  <a:pt x="25953" y="23203"/>
                </a:lnTo>
                <a:lnTo>
                  <a:pt x="25795" y="23381"/>
                </a:lnTo>
                <a:lnTo>
                  <a:pt x="26287" y="23121"/>
                </a:lnTo>
                <a:lnTo>
                  <a:pt x="26460" y="22876"/>
                </a:lnTo>
                <a:close/>
              </a:path>
              <a:path w="33019" h="31114">
                <a:moveTo>
                  <a:pt x="26551" y="22982"/>
                </a:moveTo>
                <a:lnTo>
                  <a:pt x="26287" y="23121"/>
                </a:lnTo>
                <a:lnTo>
                  <a:pt x="26150" y="23315"/>
                </a:lnTo>
                <a:lnTo>
                  <a:pt x="26551" y="22982"/>
                </a:lnTo>
                <a:close/>
              </a:path>
              <a:path w="33019" h="31114">
                <a:moveTo>
                  <a:pt x="27305" y="21678"/>
                </a:moveTo>
                <a:lnTo>
                  <a:pt x="25953" y="23203"/>
                </a:lnTo>
                <a:lnTo>
                  <a:pt x="26460" y="22876"/>
                </a:lnTo>
                <a:lnTo>
                  <a:pt x="27305" y="21678"/>
                </a:lnTo>
                <a:close/>
              </a:path>
              <a:path w="33019" h="31114">
                <a:moveTo>
                  <a:pt x="27431" y="22250"/>
                </a:moveTo>
                <a:lnTo>
                  <a:pt x="26460" y="22876"/>
                </a:lnTo>
                <a:lnTo>
                  <a:pt x="26287" y="23121"/>
                </a:lnTo>
                <a:lnTo>
                  <a:pt x="26551" y="22982"/>
                </a:lnTo>
                <a:lnTo>
                  <a:pt x="27431" y="22250"/>
                </a:lnTo>
                <a:close/>
              </a:path>
              <a:path w="33019" h="31114">
                <a:moveTo>
                  <a:pt x="28006" y="22250"/>
                </a:moveTo>
                <a:lnTo>
                  <a:pt x="27431" y="22250"/>
                </a:lnTo>
                <a:lnTo>
                  <a:pt x="26551" y="22982"/>
                </a:lnTo>
                <a:lnTo>
                  <a:pt x="28006" y="22250"/>
                </a:lnTo>
                <a:close/>
              </a:path>
              <a:path w="33019" h="31114">
                <a:moveTo>
                  <a:pt x="29142" y="21678"/>
                </a:moveTo>
                <a:lnTo>
                  <a:pt x="27305" y="21678"/>
                </a:lnTo>
                <a:lnTo>
                  <a:pt x="26460" y="22876"/>
                </a:lnTo>
                <a:lnTo>
                  <a:pt x="27431" y="22250"/>
                </a:lnTo>
                <a:lnTo>
                  <a:pt x="28006" y="22250"/>
                </a:lnTo>
                <a:lnTo>
                  <a:pt x="29142" y="21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82569" y="5881496"/>
            <a:ext cx="95250" cy="41910"/>
          </a:xfrm>
          <a:custGeom>
            <a:avLst/>
            <a:gdLst/>
            <a:ahLst/>
            <a:cxnLst/>
            <a:rect l="l" t="t" r="r" b="b"/>
            <a:pathLst>
              <a:path w="95250" h="41910">
                <a:moveTo>
                  <a:pt x="38481" y="9817"/>
                </a:moveTo>
                <a:lnTo>
                  <a:pt x="37922" y="8153"/>
                </a:lnTo>
                <a:lnTo>
                  <a:pt x="36830" y="4826"/>
                </a:lnTo>
                <a:lnTo>
                  <a:pt x="32893" y="2413"/>
                </a:lnTo>
                <a:lnTo>
                  <a:pt x="28829" y="0"/>
                </a:lnTo>
                <a:lnTo>
                  <a:pt x="23609" y="901"/>
                </a:lnTo>
                <a:lnTo>
                  <a:pt x="20701" y="4521"/>
                </a:lnTo>
                <a:lnTo>
                  <a:pt x="17780" y="8102"/>
                </a:lnTo>
                <a:lnTo>
                  <a:pt x="17780" y="11988"/>
                </a:lnTo>
                <a:lnTo>
                  <a:pt x="17056" y="12128"/>
                </a:lnTo>
                <a:lnTo>
                  <a:pt x="17056" y="12395"/>
                </a:lnTo>
                <a:lnTo>
                  <a:pt x="15887" y="12420"/>
                </a:lnTo>
                <a:lnTo>
                  <a:pt x="16129" y="12395"/>
                </a:lnTo>
                <a:lnTo>
                  <a:pt x="17056" y="12395"/>
                </a:lnTo>
                <a:lnTo>
                  <a:pt x="17056" y="12128"/>
                </a:lnTo>
                <a:lnTo>
                  <a:pt x="15354" y="12420"/>
                </a:lnTo>
                <a:lnTo>
                  <a:pt x="15201" y="12420"/>
                </a:lnTo>
                <a:lnTo>
                  <a:pt x="15074" y="12560"/>
                </a:lnTo>
                <a:lnTo>
                  <a:pt x="14947" y="12522"/>
                </a:lnTo>
                <a:lnTo>
                  <a:pt x="15201" y="12496"/>
                </a:lnTo>
                <a:lnTo>
                  <a:pt x="14732" y="12420"/>
                </a:lnTo>
                <a:lnTo>
                  <a:pt x="15430" y="12395"/>
                </a:lnTo>
                <a:lnTo>
                  <a:pt x="17780" y="11988"/>
                </a:lnTo>
                <a:lnTo>
                  <a:pt x="17780" y="8102"/>
                </a:lnTo>
                <a:lnTo>
                  <a:pt x="6210" y="8153"/>
                </a:lnTo>
                <a:lnTo>
                  <a:pt x="254" y="14046"/>
                </a:lnTo>
                <a:lnTo>
                  <a:pt x="0" y="27978"/>
                </a:lnTo>
                <a:lnTo>
                  <a:pt x="1384" y="31546"/>
                </a:lnTo>
                <a:lnTo>
                  <a:pt x="3924" y="34150"/>
                </a:lnTo>
                <a:lnTo>
                  <a:pt x="5448" y="35585"/>
                </a:lnTo>
                <a:lnTo>
                  <a:pt x="9271" y="39433"/>
                </a:lnTo>
                <a:lnTo>
                  <a:pt x="28486" y="29857"/>
                </a:lnTo>
                <a:lnTo>
                  <a:pt x="29591" y="28587"/>
                </a:lnTo>
                <a:lnTo>
                  <a:pt x="31648" y="24828"/>
                </a:lnTo>
                <a:lnTo>
                  <a:pt x="31940" y="24295"/>
                </a:lnTo>
                <a:lnTo>
                  <a:pt x="33782" y="20942"/>
                </a:lnTo>
                <a:lnTo>
                  <a:pt x="34290" y="19900"/>
                </a:lnTo>
                <a:lnTo>
                  <a:pt x="38481" y="9817"/>
                </a:lnTo>
                <a:close/>
              </a:path>
              <a:path w="95250" h="41910">
                <a:moveTo>
                  <a:pt x="95123" y="26200"/>
                </a:moveTo>
                <a:lnTo>
                  <a:pt x="94996" y="19558"/>
                </a:lnTo>
                <a:lnTo>
                  <a:pt x="91186" y="14859"/>
                </a:lnTo>
                <a:lnTo>
                  <a:pt x="87503" y="10147"/>
                </a:lnTo>
                <a:lnTo>
                  <a:pt x="81026" y="8585"/>
                </a:lnTo>
                <a:lnTo>
                  <a:pt x="75565" y="11049"/>
                </a:lnTo>
                <a:lnTo>
                  <a:pt x="73406" y="11950"/>
                </a:lnTo>
                <a:lnTo>
                  <a:pt x="70612" y="13220"/>
                </a:lnTo>
                <a:lnTo>
                  <a:pt x="68326" y="15405"/>
                </a:lnTo>
                <a:lnTo>
                  <a:pt x="66929" y="18161"/>
                </a:lnTo>
                <a:lnTo>
                  <a:pt x="62992" y="25450"/>
                </a:lnTo>
                <a:lnTo>
                  <a:pt x="63246" y="30797"/>
                </a:lnTo>
                <a:lnTo>
                  <a:pt x="68834" y="39204"/>
                </a:lnTo>
                <a:lnTo>
                  <a:pt x="73533" y="41592"/>
                </a:lnTo>
                <a:lnTo>
                  <a:pt x="83566" y="40932"/>
                </a:lnTo>
                <a:lnTo>
                  <a:pt x="88011" y="37922"/>
                </a:lnTo>
                <a:lnTo>
                  <a:pt x="90449" y="32816"/>
                </a:lnTo>
                <a:lnTo>
                  <a:pt x="91033" y="31584"/>
                </a:lnTo>
                <a:lnTo>
                  <a:pt x="91846" y="30492"/>
                </a:lnTo>
                <a:lnTo>
                  <a:pt x="95123" y="2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14721" y="5827204"/>
            <a:ext cx="63118" cy="4478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5174361" y="5849315"/>
            <a:ext cx="92710" cy="38100"/>
          </a:xfrm>
          <a:custGeom>
            <a:avLst/>
            <a:gdLst/>
            <a:ahLst/>
            <a:cxnLst/>
            <a:rect l="l" t="t" r="r" b="b"/>
            <a:pathLst>
              <a:path w="92710" h="38100">
                <a:moveTo>
                  <a:pt x="29972" y="20104"/>
                </a:moveTo>
                <a:lnTo>
                  <a:pt x="28829" y="15849"/>
                </a:lnTo>
                <a:lnTo>
                  <a:pt x="27622" y="11734"/>
                </a:lnTo>
                <a:lnTo>
                  <a:pt x="27508" y="11353"/>
                </a:lnTo>
                <a:lnTo>
                  <a:pt x="26924" y="9372"/>
                </a:lnTo>
                <a:lnTo>
                  <a:pt x="24003" y="6388"/>
                </a:lnTo>
                <a:lnTo>
                  <a:pt x="23672" y="6299"/>
                </a:lnTo>
                <a:lnTo>
                  <a:pt x="21691" y="5105"/>
                </a:lnTo>
                <a:lnTo>
                  <a:pt x="17907" y="2984"/>
                </a:lnTo>
                <a:lnTo>
                  <a:pt x="16764" y="2400"/>
                </a:lnTo>
                <a:lnTo>
                  <a:pt x="10795" y="0"/>
                </a:lnTo>
                <a:lnTo>
                  <a:pt x="10541" y="101"/>
                </a:lnTo>
                <a:lnTo>
                  <a:pt x="10541" y="23507"/>
                </a:lnTo>
                <a:lnTo>
                  <a:pt x="7150" y="21361"/>
                </a:lnTo>
                <a:lnTo>
                  <a:pt x="10541" y="23507"/>
                </a:lnTo>
                <a:lnTo>
                  <a:pt x="10541" y="101"/>
                </a:lnTo>
                <a:lnTo>
                  <a:pt x="4953" y="2209"/>
                </a:lnTo>
                <a:lnTo>
                  <a:pt x="2540" y="7162"/>
                </a:lnTo>
                <a:lnTo>
                  <a:pt x="0" y="12115"/>
                </a:lnTo>
                <a:lnTo>
                  <a:pt x="1778" y="18148"/>
                </a:lnTo>
                <a:lnTo>
                  <a:pt x="4191" y="19621"/>
                </a:lnTo>
                <a:lnTo>
                  <a:pt x="5207" y="15849"/>
                </a:lnTo>
                <a:lnTo>
                  <a:pt x="6223" y="12255"/>
                </a:lnTo>
                <a:lnTo>
                  <a:pt x="4191" y="19621"/>
                </a:lnTo>
                <a:lnTo>
                  <a:pt x="4064" y="20104"/>
                </a:lnTo>
                <a:lnTo>
                  <a:pt x="5334" y="24663"/>
                </a:lnTo>
                <a:lnTo>
                  <a:pt x="8382" y="27762"/>
                </a:lnTo>
                <a:lnTo>
                  <a:pt x="9144" y="28486"/>
                </a:lnTo>
                <a:lnTo>
                  <a:pt x="13462" y="32804"/>
                </a:lnTo>
                <a:lnTo>
                  <a:pt x="20574" y="32804"/>
                </a:lnTo>
                <a:lnTo>
                  <a:pt x="24892" y="28486"/>
                </a:lnTo>
                <a:lnTo>
                  <a:pt x="25654" y="27762"/>
                </a:lnTo>
                <a:lnTo>
                  <a:pt x="28702" y="24663"/>
                </a:lnTo>
                <a:lnTo>
                  <a:pt x="29019" y="23507"/>
                </a:lnTo>
                <a:lnTo>
                  <a:pt x="29972" y="20104"/>
                </a:lnTo>
                <a:close/>
              </a:path>
              <a:path w="92710" h="38100">
                <a:moveTo>
                  <a:pt x="92710" y="21450"/>
                </a:moveTo>
                <a:lnTo>
                  <a:pt x="91821" y="15773"/>
                </a:lnTo>
                <a:lnTo>
                  <a:pt x="84455" y="8382"/>
                </a:lnTo>
                <a:lnTo>
                  <a:pt x="78740" y="7505"/>
                </a:lnTo>
                <a:lnTo>
                  <a:pt x="74168" y="9931"/>
                </a:lnTo>
                <a:lnTo>
                  <a:pt x="65151" y="14605"/>
                </a:lnTo>
                <a:lnTo>
                  <a:pt x="62357" y="20231"/>
                </a:lnTo>
                <a:lnTo>
                  <a:pt x="64135" y="31597"/>
                </a:lnTo>
                <a:lnTo>
                  <a:pt x="68580" y="36042"/>
                </a:lnTo>
                <a:lnTo>
                  <a:pt x="80010" y="37884"/>
                </a:lnTo>
                <a:lnTo>
                  <a:pt x="85598" y="35052"/>
                </a:lnTo>
                <a:lnTo>
                  <a:pt x="88265" y="29959"/>
                </a:lnTo>
                <a:lnTo>
                  <a:pt x="92710" y="2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49340" y="5759018"/>
            <a:ext cx="207772" cy="46697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6171565" y="561172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462" y="0"/>
                </a:moveTo>
                <a:lnTo>
                  <a:pt x="6223" y="0"/>
                </a:lnTo>
                <a:lnTo>
                  <a:pt x="0" y="6197"/>
                </a:lnTo>
                <a:lnTo>
                  <a:pt x="0" y="21501"/>
                </a:lnTo>
                <a:lnTo>
                  <a:pt x="6223" y="27698"/>
                </a:lnTo>
                <a:lnTo>
                  <a:pt x="21462" y="27698"/>
                </a:lnTo>
                <a:lnTo>
                  <a:pt x="27686" y="21501"/>
                </a:lnTo>
                <a:lnTo>
                  <a:pt x="27686" y="13855"/>
                </a:lnTo>
                <a:lnTo>
                  <a:pt x="27686" y="6197"/>
                </a:lnTo>
                <a:lnTo>
                  <a:pt x="21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4181" y="5604192"/>
            <a:ext cx="66040" cy="31750"/>
          </a:xfrm>
          <a:custGeom>
            <a:avLst/>
            <a:gdLst/>
            <a:ahLst/>
            <a:cxnLst/>
            <a:rect l="l" t="t" r="r" b="b"/>
            <a:pathLst>
              <a:path w="66039" h="31750">
                <a:moveTo>
                  <a:pt x="26162" y="11264"/>
                </a:moveTo>
                <a:lnTo>
                  <a:pt x="20320" y="5397"/>
                </a:lnTo>
                <a:lnTo>
                  <a:pt x="5842" y="5397"/>
                </a:lnTo>
                <a:lnTo>
                  <a:pt x="0" y="11264"/>
                </a:lnTo>
                <a:lnTo>
                  <a:pt x="0" y="25742"/>
                </a:lnTo>
                <a:lnTo>
                  <a:pt x="5842" y="31610"/>
                </a:lnTo>
                <a:lnTo>
                  <a:pt x="20320" y="31610"/>
                </a:lnTo>
                <a:lnTo>
                  <a:pt x="26162" y="25742"/>
                </a:lnTo>
                <a:lnTo>
                  <a:pt x="26162" y="18503"/>
                </a:lnTo>
                <a:lnTo>
                  <a:pt x="26162" y="11264"/>
                </a:lnTo>
                <a:close/>
              </a:path>
              <a:path w="66039" h="31750">
                <a:moveTo>
                  <a:pt x="66040" y="13258"/>
                </a:moveTo>
                <a:lnTo>
                  <a:pt x="63754" y="9994"/>
                </a:lnTo>
                <a:lnTo>
                  <a:pt x="60452" y="5143"/>
                </a:lnTo>
                <a:lnTo>
                  <a:pt x="58661" y="4203"/>
                </a:lnTo>
                <a:lnTo>
                  <a:pt x="56642" y="3136"/>
                </a:lnTo>
                <a:lnTo>
                  <a:pt x="50533" y="3136"/>
                </a:lnTo>
                <a:lnTo>
                  <a:pt x="43434" y="0"/>
                </a:lnTo>
                <a:lnTo>
                  <a:pt x="36195" y="2794"/>
                </a:lnTo>
                <a:lnTo>
                  <a:pt x="33528" y="8991"/>
                </a:lnTo>
                <a:lnTo>
                  <a:pt x="30734" y="15189"/>
                </a:lnTo>
                <a:lnTo>
                  <a:pt x="33528" y="22440"/>
                </a:lnTo>
                <a:lnTo>
                  <a:pt x="39751" y="25196"/>
                </a:lnTo>
                <a:lnTo>
                  <a:pt x="42926" y="26644"/>
                </a:lnTo>
                <a:lnTo>
                  <a:pt x="48006" y="27698"/>
                </a:lnTo>
                <a:lnTo>
                  <a:pt x="56642" y="27698"/>
                </a:lnTo>
                <a:lnTo>
                  <a:pt x="60452" y="25704"/>
                </a:lnTo>
                <a:lnTo>
                  <a:pt x="63754" y="20853"/>
                </a:lnTo>
                <a:lnTo>
                  <a:pt x="66040" y="17576"/>
                </a:lnTo>
                <a:lnTo>
                  <a:pt x="66040" y="13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3116" y="557123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17525" y="0"/>
                </a:moveTo>
                <a:lnTo>
                  <a:pt x="6730" y="2539"/>
                </a:lnTo>
                <a:lnTo>
                  <a:pt x="2412" y="6730"/>
                </a:lnTo>
                <a:lnTo>
                  <a:pt x="1269" y="12191"/>
                </a:lnTo>
                <a:lnTo>
                  <a:pt x="0" y="17551"/>
                </a:lnTo>
                <a:lnTo>
                  <a:pt x="2031" y="23177"/>
                </a:lnTo>
                <a:lnTo>
                  <a:pt x="6476" y="26581"/>
                </a:lnTo>
                <a:lnTo>
                  <a:pt x="7619" y="27508"/>
                </a:lnTo>
                <a:lnTo>
                  <a:pt x="13334" y="31876"/>
                </a:lnTo>
                <a:lnTo>
                  <a:pt x="21335" y="31368"/>
                </a:lnTo>
                <a:lnTo>
                  <a:pt x="26288" y="26339"/>
                </a:lnTo>
                <a:lnTo>
                  <a:pt x="31368" y="21297"/>
                </a:lnTo>
                <a:lnTo>
                  <a:pt x="31876" y="13334"/>
                </a:lnTo>
                <a:lnTo>
                  <a:pt x="27558" y="7619"/>
                </a:lnTo>
                <a:lnTo>
                  <a:pt x="26542" y="6476"/>
                </a:lnTo>
                <a:lnTo>
                  <a:pt x="23113" y="2031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1894" y="5562853"/>
            <a:ext cx="80010" cy="45720"/>
          </a:xfrm>
          <a:custGeom>
            <a:avLst/>
            <a:gdLst/>
            <a:ahLst/>
            <a:cxnLst/>
            <a:rect l="l" t="t" r="r" b="b"/>
            <a:pathLst>
              <a:path w="80009" h="45720">
                <a:moveTo>
                  <a:pt x="26797" y="21463"/>
                </a:moveTo>
                <a:lnTo>
                  <a:pt x="20828" y="15494"/>
                </a:lnTo>
                <a:lnTo>
                  <a:pt x="5969" y="15494"/>
                </a:lnTo>
                <a:lnTo>
                  <a:pt x="0" y="21463"/>
                </a:lnTo>
                <a:lnTo>
                  <a:pt x="0" y="36233"/>
                </a:lnTo>
                <a:lnTo>
                  <a:pt x="5969" y="42227"/>
                </a:lnTo>
                <a:lnTo>
                  <a:pt x="20828" y="42227"/>
                </a:lnTo>
                <a:lnTo>
                  <a:pt x="26797" y="36233"/>
                </a:lnTo>
                <a:lnTo>
                  <a:pt x="26797" y="28829"/>
                </a:lnTo>
                <a:lnTo>
                  <a:pt x="26797" y="21463"/>
                </a:lnTo>
                <a:close/>
              </a:path>
              <a:path w="80009" h="45720">
                <a:moveTo>
                  <a:pt x="79756" y="35433"/>
                </a:moveTo>
                <a:lnTo>
                  <a:pt x="79375" y="30505"/>
                </a:lnTo>
                <a:lnTo>
                  <a:pt x="79222" y="28829"/>
                </a:lnTo>
                <a:lnTo>
                  <a:pt x="79121" y="27647"/>
                </a:lnTo>
                <a:lnTo>
                  <a:pt x="79121" y="28829"/>
                </a:lnTo>
                <a:lnTo>
                  <a:pt x="78994" y="19431"/>
                </a:lnTo>
                <a:lnTo>
                  <a:pt x="78232" y="10922"/>
                </a:lnTo>
                <a:lnTo>
                  <a:pt x="77724" y="4699"/>
                </a:lnTo>
                <a:lnTo>
                  <a:pt x="72517" y="0"/>
                </a:lnTo>
                <a:lnTo>
                  <a:pt x="60198" y="0"/>
                </a:lnTo>
                <a:lnTo>
                  <a:pt x="54991" y="4699"/>
                </a:lnTo>
                <a:lnTo>
                  <a:pt x="54483" y="10922"/>
                </a:lnTo>
                <a:lnTo>
                  <a:pt x="53721" y="19431"/>
                </a:lnTo>
                <a:lnTo>
                  <a:pt x="53594" y="28829"/>
                </a:lnTo>
                <a:lnTo>
                  <a:pt x="53594" y="27647"/>
                </a:lnTo>
                <a:lnTo>
                  <a:pt x="53479" y="28829"/>
                </a:lnTo>
                <a:lnTo>
                  <a:pt x="53340" y="30505"/>
                </a:lnTo>
                <a:lnTo>
                  <a:pt x="52959" y="35433"/>
                </a:lnTo>
                <a:lnTo>
                  <a:pt x="55245" y="40195"/>
                </a:lnTo>
                <a:lnTo>
                  <a:pt x="59436" y="42799"/>
                </a:lnTo>
                <a:lnTo>
                  <a:pt x="63754" y="45402"/>
                </a:lnTo>
                <a:lnTo>
                  <a:pt x="68961" y="45402"/>
                </a:lnTo>
                <a:lnTo>
                  <a:pt x="73279" y="42799"/>
                </a:lnTo>
                <a:lnTo>
                  <a:pt x="77470" y="40195"/>
                </a:lnTo>
                <a:lnTo>
                  <a:pt x="79756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0820" y="5440426"/>
            <a:ext cx="33655" cy="34290"/>
          </a:xfrm>
          <a:custGeom>
            <a:avLst/>
            <a:gdLst/>
            <a:ahLst/>
            <a:cxnLst/>
            <a:rect l="l" t="t" r="r" b="b"/>
            <a:pathLst>
              <a:path w="33654" h="34289">
                <a:moveTo>
                  <a:pt x="10032" y="3937"/>
                </a:moveTo>
                <a:lnTo>
                  <a:pt x="3936" y="8001"/>
                </a:lnTo>
                <a:lnTo>
                  <a:pt x="2031" y="14351"/>
                </a:lnTo>
                <a:lnTo>
                  <a:pt x="0" y="20701"/>
                </a:lnTo>
                <a:lnTo>
                  <a:pt x="2794" y="27432"/>
                </a:lnTo>
                <a:lnTo>
                  <a:pt x="8508" y="30734"/>
                </a:lnTo>
                <a:lnTo>
                  <a:pt x="14350" y="33909"/>
                </a:lnTo>
                <a:lnTo>
                  <a:pt x="21589" y="32639"/>
                </a:lnTo>
                <a:lnTo>
                  <a:pt x="25907" y="27686"/>
                </a:lnTo>
                <a:lnTo>
                  <a:pt x="29590" y="23621"/>
                </a:lnTo>
                <a:lnTo>
                  <a:pt x="30479" y="21717"/>
                </a:lnTo>
                <a:lnTo>
                  <a:pt x="30987" y="19685"/>
                </a:lnTo>
                <a:lnTo>
                  <a:pt x="31623" y="16637"/>
                </a:lnTo>
                <a:lnTo>
                  <a:pt x="32257" y="14224"/>
                </a:lnTo>
                <a:lnTo>
                  <a:pt x="33400" y="9652"/>
                </a:lnTo>
                <a:lnTo>
                  <a:pt x="33192" y="9143"/>
                </a:lnTo>
                <a:lnTo>
                  <a:pt x="9651" y="9143"/>
                </a:lnTo>
                <a:lnTo>
                  <a:pt x="12319" y="5968"/>
                </a:lnTo>
                <a:lnTo>
                  <a:pt x="14072" y="4325"/>
                </a:lnTo>
                <a:lnTo>
                  <a:pt x="10032" y="3937"/>
                </a:lnTo>
                <a:close/>
              </a:path>
              <a:path w="33654" h="34289">
                <a:moveTo>
                  <a:pt x="31709" y="16637"/>
                </a:moveTo>
                <a:lnTo>
                  <a:pt x="31623" y="17018"/>
                </a:lnTo>
                <a:lnTo>
                  <a:pt x="31709" y="16637"/>
                </a:lnTo>
                <a:close/>
              </a:path>
              <a:path w="33654" h="34289">
                <a:moveTo>
                  <a:pt x="14072" y="4325"/>
                </a:moveTo>
                <a:lnTo>
                  <a:pt x="12319" y="5968"/>
                </a:lnTo>
                <a:lnTo>
                  <a:pt x="9651" y="9143"/>
                </a:lnTo>
                <a:lnTo>
                  <a:pt x="20065" y="4826"/>
                </a:lnTo>
                <a:lnTo>
                  <a:pt x="16636" y="4571"/>
                </a:lnTo>
                <a:lnTo>
                  <a:pt x="14072" y="4325"/>
                </a:lnTo>
                <a:close/>
              </a:path>
              <a:path w="33654" h="34289">
                <a:moveTo>
                  <a:pt x="22986" y="0"/>
                </a:moveTo>
                <a:lnTo>
                  <a:pt x="17779" y="635"/>
                </a:lnTo>
                <a:lnTo>
                  <a:pt x="14072" y="4325"/>
                </a:lnTo>
                <a:lnTo>
                  <a:pt x="16636" y="4571"/>
                </a:lnTo>
                <a:lnTo>
                  <a:pt x="20065" y="4826"/>
                </a:lnTo>
                <a:lnTo>
                  <a:pt x="9651" y="9143"/>
                </a:lnTo>
                <a:lnTo>
                  <a:pt x="33192" y="9143"/>
                </a:lnTo>
                <a:lnTo>
                  <a:pt x="31369" y="4699"/>
                </a:lnTo>
                <a:lnTo>
                  <a:pt x="27177" y="2286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56043" y="5396610"/>
            <a:ext cx="152780" cy="90677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5" dirty="0"/>
              <a:t>#</a:t>
            </a:r>
            <a:r>
              <a:rPr cap="small" spc="80" dirty="0"/>
              <a:t> </a:t>
            </a:r>
            <a:r>
              <a:rPr cap="small" spc="195" dirty="0"/>
              <a:t>Of</a:t>
            </a:r>
            <a:r>
              <a:rPr cap="small" spc="250" dirty="0"/>
              <a:t> </a:t>
            </a:r>
            <a:r>
              <a:rPr cap="small" spc="185" dirty="0"/>
              <a:t>Possible</a:t>
            </a:r>
            <a:r>
              <a:rPr cap="small" spc="254" dirty="0"/>
              <a:t> </a:t>
            </a:r>
            <a:r>
              <a:rPr cap="small" spc="170" dirty="0"/>
              <a:t>Decision</a:t>
            </a:r>
            <a:r>
              <a:rPr cap="small" spc="275" dirty="0"/>
              <a:t> </a:t>
            </a:r>
            <a:r>
              <a:rPr cap="small" spc="16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93316"/>
            <a:ext cx="366141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492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0" dirty="0">
                <a:latin typeface="Times New Roman"/>
                <a:cs typeface="Times New Roman"/>
              </a:rPr>
              <a:t>Given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one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binary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feature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X </a:t>
            </a:r>
            <a:r>
              <a:rPr sz="2000" spc="114" dirty="0">
                <a:latin typeface="Times New Roman"/>
                <a:cs typeface="Times New Roman"/>
              </a:rPr>
              <a:t>(True/False)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binary </a:t>
            </a:r>
            <a:r>
              <a:rPr sz="2000" spc="114" dirty="0">
                <a:latin typeface="Times New Roman"/>
                <a:cs typeface="Times New Roman"/>
              </a:rPr>
              <a:t>class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(Yes/No),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what</a:t>
            </a:r>
            <a:r>
              <a:rPr sz="2000" spc="105" dirty="0">
                <a:latin typeface="Times New Roman"/>
                <a:cs typeface="Times New Roman"/>
              </a:rPr>
              <a:t> is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652145" lvl="1" indent="-273685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145" algn="l"/>
              </a:tabLst>
            </a:pPr>
            <a:r>
              <a:rPr sz="2000" spc="100" dirty="0">
                <a:latin typeface="Times New Roman"/>
                <a:cs typeface="Times New Roman"/>
              </a:rPr>
              <a:t>Size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instance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space</a:t>
            </a:r>
            <a:endParaRPr sz="2000" dirty="0">
              <a:latin typeface="Times New Roman"/>
              <a:cs typeface="Times New Roman"/>
            </a:endParaRPr>
          </a:p>
          <a:p>
            <a:pPr marL="652145" lvl="1" indent="-273685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145" algn="l"/>
              </a:tabLst>
            </a:pPr>
            <a:r>
              <a:rPr sz="2000" spc="100" dirty="0">
                <a:latin typeface="Times New Roman"/>
                <a:cs typeface="Times New Roman"/>
              </a:rPr>
              <a:t>Size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function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space</a:t>
            </a:r>
            <a:endParaRPr sz="2000" dirty="0">
              <a:latin typeface="Times New Roman"/>
              <a:cs typeface="Times New Roman"/>
            </a:endParaRPr>
          </a:p>
          <a:p>
            <a:pPr marL="652145" marR="185420" lvl="1" indent="-274320">
              <a:lnSpc>
                <a:spcPct val="120100"/>
              </a:lnSpc>
              <a:spcBef>
                <a:spcPts val="47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145" algn="l"/>
              </a:tabLst>
            </a:pPr>
            <a:r>
              <a:rPr sz="2000" spc="175" dirty="0">
                <a:latin typeface="Times New Roman"/>
                <a:cs typeface="Times New Roman"/>
              </a:rPr>
              <a:t>Number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syntactically </a:t>
            </a:r>
            <a:r>
              <a:rPr sz="2000" spc="120" dirty="0">
                <a:latin typeface="Times New Roman"/>
                <a:cs typeface="Times New Roman"/>
              </a:rPr>
              <a:t>different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decision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trees?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65650" y="1593850"/>
          <a:ext cx="3657598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4852" y="3015742"/>
            <a:ext cx="489838" cy="396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3465" y="2875914"/>
            <a:ext cx="312451" cy="3581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1501" y="3524884"/>
            <a:ext cx="1334918" cy="12675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3016" y="3442715"/>
            <a:ext cx="1306652" cy="12693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83558" y="2616200"/>
            <a:ext cx="579881" cy="80517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877304" y="3035426"/>
            <a:ext cx="1400810" cy="1602105"/>
            <a:chOff x="6877304" y="3035426"/>
            <a:chExt cx="1400810" cy="160210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4994" y="3628897"/>
              <a:ext cx="212978" cy="2104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7304" y="3035426"/>
              <a:ext cx="1400810" cy="16017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11417" y="2724911"/>
            <a:ext cx="573659" cy="5929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74032" y="5149722"/>
            <a:ext cx="200709" cy="21780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461937" y="5531358"/>
            <a:ext cx="993140" cy="655955"/>
            <a:chOff x="4461937" y="5531358"/>
            <a:chExt cx="993140" cy="65595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61937" y="5531358"/>
              <a:ext cx="903685" cy="6395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0330" y="5959449"/>
              <a:ext cx="274245" cy="22752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464050" y="5007355"/>
            <a:ext cx="382270" cy="4406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80935" y="5015229"/>
            <a:ext cx="332195" cy="20688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494396" y="4788661"/>
            <a:ext cx="1164590" cy="597535"/>
            <a:chOff x="7494396" y="4788661"/>
            <a:chExt cx="1164590" cy="597535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94396" y="4808092"/>
              <a:ext cx="909066" cy="3237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30894" y="4788661"/>
              <a:ext cx="227837" cy="3873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52587" y="5208650"/>
              <a:ext cx="526922" cy="17716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05395" y="5508116"/>
            <a:ext cx="115950" cy="12763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13819" y="5518403"/>
            <a:ext cx="127033" cy="12538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721093" y="5035296"/>
            <a:ext cx="61340" cy="2184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655917" y="5574677"/>
            <a:ext cx="144932" cy="1765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968141" y="5111877"/>
            <a:ext cx="161005" cy="24396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60942" y="5067553"/>
            <a:ext cx="297941" cy="2794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60062" y="5609806"/>
            <a:ext cx="131915" cy="28575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228423" y="5514517"/>
            <a:ext cx="344534" cy="32828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61693" y="3984244"/>
            <a:ext cx="1353561" cy="7061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958209" y="5187822"/>
            <a:ext cx="293255" cy="491032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36256" y="761"/>
            <a:ext cx="1265555" cy="6858000"/>
            <a:chOff x="7636256" y="761"/>
            <a:chExt cx="1265555" cy="6858000"/>
          </a:xfrm>
        </p:grpSpPr>
        <p:sp>
          <p:nvSpPr>
            <p:cNvPr id="3" name="object 3"/>
            <p:cNvSpPr/>
            <p:nvPr/>
          </p:nvSpPr>
          <p:spPr>
            <a:xfrm>
              <a:off x="8763762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6256" y="5165216"/>
              <a:ext cx="1265301" cy="127196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172831" y="0"/>
            <a:ext cx="971550" cy="6858000"/>
            <a:chOff x="8172831" y="0"/>
            <a:chExt cx="97155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2831" y="4467733"/>
              <a:ext cx="701643" cy="53746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5" dirty="0"/>
              <a:t>#</a:t>
            </a:r>
            <a:r>
              <a:rPr cap="small" spc="80" dirty="0"/>
              <a:t> </a:t>
            </a:r>
            <a:r>
              <a:rPr cap="small" spc="195" dirty="0"/>
              <a:t>Of</a:t>
            </a:r>
            <a:r>
              <a:rPr cap="small" spc="250" dirty="0"/>
              <a:t> </a:t>
            </a:r>
            <a:r>
              <a:rPr cap="small" spc="185" dirty="0"/>
              <a:t>Possible</a:t>
            </a:r>
            <a:r>
              <a:rPr cap="small" spc="254" dirty="0"/>
              <a:t> </a:t>
            </a:r>
            <a:r>
              <a:rPr cap="small" spc="170" dirty="0"/>
              <a:t>Decision</a:t>
            </a:r>
            <a:r>
              <a:rPr cap="small" spc="275" dirty="0"/>
              <a:t> </a:t>
            </a:r>
            <a:r>
              <a:rPr cap="small" spc="160" dirty="0"/>
              <a:t>Trees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4640" y="1597278"/>
            <a:ext cx="3387090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04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299085" algn="l"/>
              </a:tabLst>
            </a:pPr>
            <a:r>
              <a:rPr sz="1800" spc="95" dirty="0">
                <a:latin typeface="Times New Roman"/>
                <a:cs typeface="Times New Roman"/>
              </a:rPr>
              <a:t>Given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two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binary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features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STIXGeneral"/>
                <a:cs typeface="STIXGeneral"/>
              </a:rPr>
              <a:t>𝑋</a:t>
            </a:r>
            <a:r>
              <a:rPr sz="1950" spc="-112" baseline="-14957" dirty="0">
                <a:latin typeface="STIXGeneral"/>
                <a:cs typeface="STIXGeneral"/>
              </a:rPr>
              <a:t>1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STIXGeneral"/>
                <a:cs typeface="STIXGeneral"/>
              </a:rPr>
              <a:t>𝑋</a:t>
            </a:r>
            <a:r>
              <a:rPr sz="1950" spc="-44" baseline="-14957" dirty="0">
                <a:latin typeface="STIXGeneral"/>
                <a:cs typeface="STIXGeneral"/>
              </a:rPr>
              <a:t>2</a:t>
            </a:r>
            <a:r>
              <a:rPr sz="1950" spc="345" baseline="-14957" dirty="0">
                <a:latin typeface="STIXGeneral"/>
                <a:cs typeface="STIXGeneral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binary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class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TIXGeneral"/>
                <a:cs typeface="STIXGeneral"/>
              </a:rPr>
              <a:t>𝑌</a:t>
            </a:r>
            <a:r>
              <a:rPr sz="1800" spc="75" dirty="0">
                <a:latin typeface="Times New Roman"/>
                <a:cs typeface="Times New Roman"/>
              </a:rPr>
              <a:t>, </a:t>
            </a:r>
            <a:r>
              <a:rPr sz="1800" spc="135" dirty="0">
                <a:latin typeface="Times New Roman"/>
                <a:cs typeface="Times New Roman"/>
              </a:rPr>
              <a:t>the</a:t>
            </a:r>
            <a:endParaRPr sz="18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86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65480" algn="l"/>
              </a:tabLst>
            </a:pPr>
            <a:r>
              <a:rPr sz="1800" spc="80" dirty="0">
                <a:latin typeface="Times New Roman"/>
                <a:cs typeface="Times New Roman"/>
              </a:rPr>
              <a:t>Size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instance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space</a:t>
            </a:r>
            <a:endParaRPr sz="1800" dirty="0">
              <a:latin typeface="Times New Roman"/>
              <a:cs typeface="Times New Roman"/>
            </a:endParaRPr>
          </a:p>
          <a:p>
            <a:pPr marL="939165" lvl="2" indent="-182245">
              <a:lnSpc>
                <a:spcPct val="100000"/>
              </a:lnSpc>
              <a:spcBef>
                <a:spcPts val="735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39165" algn="l"/>
              </a:tabLst>
            </a:pPr>
            <a:r>
              <a:rPr sz="1400" dirty="0">
                <a:latin typeface="STIXGeneral"/>
                <a:cs typeface="STIXGeneral"/>
              </a:rPr>
              <a:t>2𝑥2</a:t>
            </a:r>
            <a:r>
              <a:rPr sz="1400" spc="90" dirty="0">
                <a:latin typeface="STIXGeneral"/>
                <a:cs typeface="STIXGeneral"/>
              </a:rPr>
              <a:t> </a:t>
            </a:r>
            <a:r>
              <a:rPr sz="1400" spc="85" dirty="0">
                <a:latin typeface="STIXGeneral"/>
                <a:cs typeface="STIXGeneral"/>
              </a:rPr>
              <a:t>=</a:t>
            </a:r>
            <a:r>
              <a:rPr sz="1400" spc="110" dirty="0">
                <a:latin typeface="STIXGeneral"/>
                <a:cs typeface="STIXGeneral"/>
              </a:rPr>
              <a:t> </a:t>
            </a:r>
            <a:r>
              <a:rPr sz="1400" spc="25" dirty="0">
                <a:latin typeface="STIXGeneral"/>
                <a:cs typeface="STIXGeneral"/>
              </a:rPr>
              <a:t>4</a:t>
            </a:r>
            <a:endParaRPr sz="1400" dirty="0">
              <a:latin typeface="STIXGeneral"/>
              <a:cs typeface="STIXGeneral"/>
            </a:endParaRPr>
          </a:p>
          <a:p>
            <a:pPr marL="665480" lvl="1" indent="-274320">
              <a:lnSpc>
                <a:spcPct val="100000"/>
              </a:lnSpc>
              <a:spcBef>
                <a:spcPts val="80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65480" algn="l"/>
              </a:tabLst>
            </a:pPr>
            <a:r>
              <a:rPr sz="1800" spc="85" dirty="0">
                <a:latin typeface="Times New Roman"/>
                <a:cs typeface="Times New Roman"/>
              </a:rPr>
              <a:t>Size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function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space</a:t>
            </a:r>
            <a:endParaRPr sz="18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86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65480" algn="l"/>
              </a:tabLst>
            </a:pPr>
            <a:r>
              <a:rPr sz="1800" spc="95" dirty="0">
                <a:latin typeface="STIXGeneral"/>
                <a:cs typeface="STIXGeneral"/>
              </a:rPr>
              <a:t>2</a:t>
            </a:r>
            <a:r>
              <a:rPr sz="1950" spc="142" baseline="27777" dirty="0">
                <a:latin typeface="STIXGeneral"/>
                <a:cs typeface="STIXGeneral"/>
              </a:rPr>
              <a:t>4</a:t>
            </a:r>
            <a:r>
              <a:rPr sz="1950" spc="382" baseline="27777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=</a:t>
            </a:r>
            <a:r>
              <a:rPr sz="1800" spc="55" dirty="0">
                <a:latin typeface="STIXGeneral"/>
                <a:cs typeface="STIXGeneral"/>
              </a:rPr>
              <a:t> </a:t>
            </a:r>
            <a:r>
              <a:rPr sz="1800" spc="60" dirty="0">
                <a:latin typeface="STIXGeneral"/>
                <a:cs typeface="STIXGeneral"/>
              </a:rPr>
              <a:t>16</a:t>
            </a:r>
            <a:endParaRPr sz="1800" dirty="0">
              <a:latin typeface="STIXGeneral"/>
              <a:cs typeface="STIXGeneral"/>
            </a:endParaRPr>
          </a:p>
          <a:p>
            <a:pPr marL="665480" marR="183515" lvl="1" indent="-274955">
              <a:lnSpc>
                <a:spcPct val="120000"/>
              </a:lnSpc>
              <a:spcBef>
                <a:spcPts val="43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65480" algn="l"/>
              </a:tabLst>
            </a:pPr>
            <a:r>
              <a:rPr sz="1800" spc="145" dirty="0">
                <a:latin typeface="Times New Roman"/>
                <a:cs typeface="Times New Roman"/>
              </a:rPr>
              <a:t>Number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syntactically </a:t>
            </a:r>
            <a:r>
              <a:rPr sz="1800" spc="110" dirty="0">
                <a:latin typeface="Times New Roman"/>
                <a:cs typeface="Times New Roman"/>
              </a:rPr>
              <a:t>different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decision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trees?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9604" y="1603883"/>
            <a:ext cx="454067" cy="2824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6934" y="1642364"/>
            <a:ext cx="309372" cy="3848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2983" y="1503807"/>
            <a:ext cx="276932" cy="3949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6753" y="1474216"/>
            <a:ext cx="339344" cy="238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48059" y="1306449"/>
            <a:ext cx="360052" cy="32512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272781" y="1277874"/>
            <a:ext cx="967105" cy="899794"/>
            <a:chOff x="7272781" y="1277874"/>
            <a:chExt cx="967105" cy="899794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7225" y="1277874"/>
              <a:ext cx="493910" cy="6399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2781" y="1959864"/>
              <a:ext cx="382016" cy="2178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25688" y="2032762"/>
              <a:ext cx="314197" cy="12827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09581" y="2419857"/>
            <a:ext cx="374178" cy="3962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91480" y="2370201"/>
            <a:ext cx="153162" cy="16205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23383" y="2418714"/>
            <a:ext cx="96138" cy="13843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690530" y="2620517"/>
            <a:ext cx="923925" cy="538480"/>
            <a:chOff x="4690530" y="2620517"/>
            <a:chExt cx="923925" cy="53848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01623" y="2620517"/>
              <a:ext cx="712284" cy="5171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90530" y="3015487"/>
              <a:ext cx="255386" cy="143128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54165" y="2361057"/>
            <a:ext cx="330200" cy="38735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04279" y="2407411"/>
            <a:ext cx="330326" cy="194817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412340" y="2673857"/>
            <a:ext cx="999490" cy="580390"/>
            <a:chOff x="6412340" y="2673857"/>
            <a:chExt cx="999490" cy="580390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12340" y="3069970"/>
              <a:ext cx="357140" cy="1841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46036" y="2673857"/>
              <a:ext cx="765692" cy="456311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77910" y="2359914"/>
            <a:ext cx="296164" cy="25793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683372" y="2362961"/>
            <a:ext cx="1034415" cy="889635"/>
            <a:chOff x="7683372" y="2362961"/>
            <a:chExt cx="1034415" cy="889635"/>
          </a:xfrm>
        </p:grpSpPr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83372" y="2362961"/>
              <a:ext cx="336042" cy="41021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59089" y="2694431"/>
              <a:ext cx="758698" cy="55791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100829" y="3496945"/>
            <a:ext cx="418422" cy="341629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377166" y="3501135"/>
            <a:ext cx="1332230" cy="1438275"/>
            <a:chOff x="4377166" y="3501135"/>
            <a:chExt cx="1332230" cy="1438275"/>
          </a:xfrm>
        </p:grpSpPr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64099" y="3501135"/>
              <a:ext cx="226060" cy="19596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78298" y="3739006"/>
              <a:ext cx="802004" cy="6358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77166" y="4314189"/>
              <a:ext cx="421020" cy="2514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91480" y="4444999"/>
              <a:ext cx="717648" cy="494283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822696" y="3443096"/>
            <a:ext cx="410082" cy="42798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487667" y="3493642"/>
            <a:ext cx="250952" cy="191262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6158683" y="3730625"/>
            <a:ext cx="1045210" cy="647700"/>
            <a:chOff x="6158683" y="3730625"/>
            <a:chExt cx="1045210" cy="647700"/>
          </a:xfrm>
        </p:grpSpPr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158683" y="4185793"/>
              <a:ext cx="326444" cy="1511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68922" y="3730625"/>
              <a:ext cx="834727" cy="647573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668769" y="4541011"/>
            <a:ext cx="769747" cy="513588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7661185" y="3487801"/>
            <a:ext cx="1058545" cy="913130"/>
            <a:chOff x="7661185" y="3487801"/>
            <a:chExt cx="1058545" cy="913130"/>
          </a:xfrm>
        </p:grpSpPr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15884" y="3520059"/>
              <a:ext cx="225341" cy="2047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61185" y="3487801"/>
              <a:ext cx="1058253" cy="912876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792473" y="4987416"/>
            <a:ext cx="401954" cy="49530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399534" y="5172075"/>
            <a:ext cx="210438" cy="20789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78757" y="5439155"/>
            <a:ext cx="630250" cy="51862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905122" y="5822441"/>
            <a:ext cx="286765" cy="19598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454016" y="6041110"/>
            <a:ext cx="662813" cy="51970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459095" y="5132070"/>
            <a:ext cx="374268" cy="39497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077458" y="5191252"/>
            <a:ext cx="225043" cy="199771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5738748" y="5458333"/>
            <a:ext cx="1126490" cy="1167130"/>
            <a:chOff x="5738748" y="5458333"/>
            <a:chExt cx="1126490" cy="1167130"/>
          </a:xfrm>
        </p:grpSpPr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991986" y="5458333"/>
              <a:ext cx="588263" cy="55902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738748" y="5856528"/>
              <a:ext cx="361696" cy="22478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75182" y="6091059"/>
              <a:ext cx="489618" cy="51527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109502" y="6426695"/>
              <a:ext cx="326602" cy="198450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7167880" y="5962243"/>
            <a:ext cx="263525" cy="82791"/>
          </a:xfrm>
          <a:prstGeom prst="rect">
            <a:avLst/>
          </a:prstGeom>
        </p:spPr>
      </p:pic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How</a:t>
            </a:r>
            <a:r>
              <a:rPr cap="small" spc="225" dirty="0"/>
              <a:t> </a:t>
            </a:r>
            <a:r>
              <a:rPr cap="small" spc="125" dirty="0"/>
              <a:t>would</a:t>
            </a:r>
            <a:r>
              <a:rPr cap="small" spc="215" dirty="0"/>
              <a:t> </a:t>
            </a:r>
            <a:r>
              <a:rPr cap="small" spc="95" dirty="0"/>
              <a:t>you</a:t>
            </a:r>
            <a:r>
              <a:rPr cap="small" spc="215" dirty="0"/>
              <a:t> </a:t>
            </a:r>
            <a:r>
              <a:rPr cap="small" spc="140" dirty="0"/>
              <a:t>learn</a:t>
            </a:r>
            <a:r>
              <a:rPr cap="small" spc="260" dirty="0"/>
              <a:t> </a:t>
            </a:r>
            <a:r>
              <a:rPr cap="small" dirty="0"/>
              <a:t>a</a:t>
            </a:r>
            <a:r>
              <a:rPr cap="small" spc="245" dirty="0"/>
              <a:t> </a:t>
            </a:r>
            <a:r>
              <a:rPr cap="small" spc="25" dirty="0"/>
              <a:t>DT?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59736"/>
            <a:ext cx="7127240" cy="47205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64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200" dirty="0">
                <a:latin typeface="Times New Roman"/>
                <a:cs typeface="Times New Roman"/>
              </a:rPr>
              <a:t>That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is,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how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would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you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choose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nodes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04" dirty="0">
                <a:latin typeface="Times New Roman"/>
                <a:cs typeface="Times New Roman"/>
              </a:rPr>
              <a:t>and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leaves?</a:t>
            </a:r>
            <a:endParaRPr sz="22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spc="105" dirty="0">
                <a:latin typeface="Times New Roman"/>
                <a:cs typeface="Times New Roman"/>
              </a:rPr>
              <a:t>Which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node(s)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would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you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split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on?</a:t>
            </a:r>
            <a:endParaRPr sz="19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spc="135" dirty="0">
                <a:latin typeface="Times New Roman"/>
                <a:cs typeface="Times New Roman"/>
              </a:rPr>
              <a:t>When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would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you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stop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splitting?</a:t>
            </a:r>
            <a:endParaRPr sz="19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80" dirty="0">
                <a:latin typeface="Times New Roman"/>
                <a:cs typeface="Times New Roman"/>
              </a:rPr>
              <a:t>Here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naïve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DT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learning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algorithm</a:t>
            </a:r>
            <a:endParaRPr sz="22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spc="135" dirty="0">
                <a:latin typeface="Times New Roman"/>
                <a:cs typeface="Times New Roman"/>
              </a:rPr>
              <a:t>The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node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204" dirty="0">
                <a:latin typeface="Times New Roman"/>
                <a:cs typeface="Times New Roman"/>
              </a:rPr>
              <a:t>at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the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i="1" spc="110" dirty="0">
                <a:latin typeface="Times New Roman"/>
                <a:cs typeface="Times New Roman"/>
              </a:rPr>
              <a:t>i</a:t>
            </a:r>
            <a:r>
              <a:rPr sz="1875" i="1" spc="165" baseline="26666" dirty="0">
                <a:latin typeface="Times New Roman"/>
                <a:cs typeface="Times New Roman"/>
              </a:rPr>
              <a:t>th</a:t>
            </a:r>
            <a:r>
              <a:rPr sz="1875" i="1" spc="330" baseline="26666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level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i="1" spc="110" dirty="0">
                <a:latin typeface="Times New Roman"/>
                <a:cs typeface="Times New Roman"/>
              </a:rPr>
              <a:t>i</a:t>
            </a:r>
            <a:r>
              <a:rPr sz="1875" i="1" spc="165" baseline="26666" dirty="0">
                <a:latin typeface="Times New Roman"/>
                <a:cs typeface="Times New Roman"/>
              </a:rPr>
              <a:t>th</a:t>
            </a:r>
            <a:r>
              <a:rPr sz="1875" i="1" spc="330" baseline="26666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feature</a:t>
            </a:r>
            <a:endParaRPr sz="19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spc="135" dirty="0">
                <a:latin typeface="Times New Roman"/>
                <a:cs typeface="Times New Roman"/>
              </a:rPr>
              <a:t>The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leaf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is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last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feature</a:t>
            </a:r>
            <a:endParaRPr sz="19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spc="55" dirty="0">
                <a:latin typeface="Times New Roman"/>
                <a:cs typeface="Times New Roman"/>
              </a:rPr>
              <a:t>Let’s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call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this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algorithm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NDT</a:t>
            </a:r>
            <a:endParaRPr sz="19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35" dirty="0">
                <a:latin typeface="Times New Roman"/>
                <a:cs typeface="Times New Roman"/>
              </a:rPr>
              <a:t>Questions</a:t>
            </a:r>
            <a:endParaRPr sz="22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40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dirty="0">
                <a:latin typeface="Comic Sans MS"/>
                <a:cs typeface="Comic Sans MS"/>
              </a:rPr>
              <a:t>What’s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the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empirical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error</a:t>
            </a:r>
            <a:r>
              <a:rPr sz="1900" spc="-7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(error</a:t>
            </a:r>
            <a:r>
              <a:rPr sz="1900" spc="-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on</a:t>
            </a:r>
            <a:r>
              <a:rPr sz="1900" spc="-6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training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data)?</a:t>
            </a:r>
            <a:endParaRPr sz="1900" dirty="0">
              <a:latin typeface="Comic Sans MS"/>
              <a:cs typeface="Comic Sans MS"/>
            </a:endParaRPr>
          </a:p>
          <a:p>
            <a:pPr marL="665480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dirty="0">
                <a:latin typeface="Comic Sans MS"/>
                <a:cs typeface="Comic Sans MS"/>
              </a:rPr>
              <a:t>Can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you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use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it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for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prediction?</a:t>
            </a:r>
            <a:endParaRPr sz="1900" dirty="0">
              <a:latin typeface="Comic Sans MS"/>
              <a:cs typeface="Comic Sans MS"/>
            </a:endParaRPr>
          </a:p>
          <a:p>
            <a:pPr marL="665480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dirty="0">
                <a:latin typeface="Comic Sans MS"/>
                <a:cs typeface="Comic Sans MS"/>
              </a:rPr>
              <a:t>Is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it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interpretable?</a:t>
            </a:r>
            <a:endParaRPr sz="1900" dirty="0">
              <a:latin typeface="Comic Sans MS"/>
              <a:cs typeface="Comic Sans MS"/>
            </a:endParaRPr>
          </a:p>
          <a:p>
            <a:pPr marL="6654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dirty="0">
                <a:latin typeface="Comic Sans MS"/>
                <a:cs typeface="Comic Sans MS"/>
              </a:rPr>
              <a:t>Does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this</a:t>
            </a:r>
            <a:r>
              <a:rPr sz="1900" spc="-2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provide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any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compression?</a:t>
            </a:r>
            <a:endParaRPr sz="1900" dirty="0">
              <a:latin typeface="Comic Sans MS"/>
              <a:cs typeface="Comic Sans MS"/>
            </a:endParaRPr>
          </a:p>
          <a:p>
            <a:pPr marL="665480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dirty="0">
                <a:latin typeface="Comic Sans MS"/>
                <a:cs typeface="Comic Sans MS"/>
              </a:rPr>
              <a:t>Can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you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do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any</a:t>
            </a:r>
            <a:r>
              <a:rPr sz="1900" spc="-2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better?</a:t>
            </a:r>
            <a:endParaRPr sz="19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0" dirty="0"/>
              <a:t> </a:t>
            </a:r>
            <a:r>
              <a:rPr cap="small" spc="114" dirty="0"/>
              <a:t>Apply</a:t>
            </a:r>
            <a:r>
              <a:rPr cap="small" spc="235" dirty="0"/>
              <a:t> </a:t>
            </a:r>
            <a:r>
              <a:rPr cap="small" spc="140" dirty="0"/>
              <a:t>NDT:</a:t>
            </a:r>
            <a:r>
              <a:rPr cap="small" spc="114" dirty="0"/>
              <a:t> </a:t>
            </a:r>
            <a:r>
              <a:rPr cap="small" spc="50" dirty="0"/>
              <a:t>Data1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467600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Y</a:t>
                      </a:r>
                      <a:endParaRPr sz="1800">
                        <a:latin typeface="Arial-BoldItalicMT"/>
                        <a:cs typeface="Arial-BoldItalic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0" dirty="0"/>
              <a:t> </a:t>
            </a:r>
            <a:r>
              <a:rPr cap="small" spc="114" dirty="0"/>
              <a:t>Apply</a:t>
            </a:r>
            <a:r>
              <a:rPr cap="small" spc="235" dirty="0"/>
              <a:t> </a:t>
            </a:r>
            <a:r>
              <a:rPr cap="small" spc="140" dirty="0"/>
              <a:t>NDT:</a:t>
            </a:r>
            <a:r>
              <a:rPr cap="small" spc="114" dirty="0"/>
              <a:t> </a:t>
            </a:r>
            <a:r>
              <a:rPr cap="small" spc="75" dirty="0"/>
              <a:t>Data1</a:t>
            </a:r>
            <a:r>
              <a:rPr cap="small" spc="110" dirty="0"/>
              <a:t> </a:t>
            </a:r>
            <a:r>
              <a:rPr cap="small" spc="165" dirty="0"/>
              <a:t>–</a:t>
            </a:r>
            <a:r>
              <a:rPr cap="small" spc="80" dirty="0"/>
              <a:t> </a:t>
            </a:r>
            <a:r>
              <a:rPr cap="small" spc="175" dirty="0"/>
              <a:t>Tree1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7428" y="2234311"/>
            <a:ext cx="3032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9375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83820" algn="l"/>
              </a:tabLst>
            </a:pPr>
            <a:r>
              <a:rPr sz="1600" dirty="0">
                <a:latin typeface="Comic Sans MS"/>
                <a:cs typeface="Comic Sans MS"/>
              </a:rPr>
              <a:t>Empirical</a:t>
            </a:r>
            <a:r>
              <a:rPr sz="1600" spc="-8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error?</a:t>
            </a:r>
            <a:endParaRPr sz="1600">
              <a:latin typeface="Comic Sans MS"/>
              <a:cs typeface="Comic Sans MS"/>
            </a:endParaRPr>
          </a:p>
          <a:p>
            <a:pPr marL="83820" indent="-79375">
              <a:lnSpc>
                <a:spcPct val="100000"/>
              </a:lnSpc>
              <a:buSzPct val="93750"/>
              <a:buFont typeface="Arial"/>
              <a:buChar char="•"/>
              <a:tabLst>
                <a:tab pos="83820" algn="l"/>
              </a:tabLst>
            </a:pPr>
            <a:r>
              <a:rPr sz="1600" dirty="0">
                <a:latin typeface="Comic Sans MS"/>
                <a:cs typeface="Comic Sans MS"/>
              </a:rPr>
              <a:t>How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do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you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predict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F,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F,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F?</a:t>
            </a:r>
            <a:endParaRPr sz="1600">
              <a:latin typeface="Comic Sans MS"/>
              <a:cs typeface="Comic Sans MS"/>
            </a:endParaRPr>
          </a:p>
          <a:p>
            <a:pPr marL="83185" indent="-79375">
              <a:lnSpc>
                <a:spcPct val="100000"/>
              </a:lnSpc>
              <a:buSzPct val="93750"/>
              <a:buFont typeface="Arial"/>
              <a:buChar char="•"/>
              <a:tabLst>
                <a:tab pos="83185" algn="l"/>
              </a:tabLst>
            </a:pPr>
            <a:r>
              <a:rPr sz="1600" dirty="0">
                <a:latin typeface="Comic Sans MS"/>
                <a:cs typeface="Comic Sans MS"/>
              </a:rPr>
              <a:t>Introduce</a:t>
            </a:r>
            <a:r>
              <a:rPr sz="1600" spc="-6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inductive</a:t>
            </a:r>
            <a:r>
              <a:rPr sz="1600" spc="-5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bias.</a:t>
            </a:r>
            <a:r>
              <a:rPr sz="1600" spc="-60" dirty="0">
                <a:latin typeface="Comic Sans MS"/>
                <a:cs typeface="Comic Sans MS"/>
              </a:rPr>
              <a:t> </a:t>
            </a:r>
            <a:r>
              <a:rPr sz="1600" spc="-20" dirty="0">
                <a:latin typeface="Comic Sans MS"/>
                <a:cs typeface="Comic Sans MS"/>
              </a:rPr>
              <a:t>How?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861" y="2045461"/>
            <a:ext cx="5207000" cy="3683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04464" y="2037714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408811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98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246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4864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406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6046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3994" y="2376042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375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175" y="237604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1360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105" y="4481934"/>
            <a:ext cx="4939665" cy="120904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520"/>
              </a:spcBef>
              <a:tabLst>
                <a:tab pos="744855" algn="l"/>
                <a:tab pos="1354455" algn="l"/>
                <a:tab pos="2040255" algn="l"/>
                <a:tab pos="2650490" algn="l"/>
                <a:tab pos="3336290" algn="l"/>
                <a:tab pos="4022090" algn="l"/>
                <a:tab pos="4707890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  <a:tabLst>
                <a:tab pos="695325" algn="l"/>
                <a:tab pos="1362710" algn="l"/>
                <a:tab pos="2061845" algn="l"/>
                <a:tab pos="2712720" algn="l"/>
                <a:tab pos="3395345" algn="l"/>
                <a:tab pos="4070350" algn="l"/>
                <a:tab pos="4761865" algn="l"/>
              </a:tabLst>
            </a:pPr>
            <a:r>
              <a:rPr sz="2800" b="1" spc="-3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2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3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480" dirty="0">
                <a:latin typeface="Arial"/>
                <a:cs typeface="Arial"/>
              </a:rPr>
              <a:t>?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3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2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2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48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3994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0" dirty="0"/>
              <a:t>Data1–</a:t>
            </a:r>
            <a:r>
              <a:rPr cap="small" spc="114" dirty="0"/>
              <a:t> </a:t>
            </a:r>
            <a:r>
              <a:rPr cap="small" spc="150" dirty="0"/>
              <a:t>Tree1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861" y="2045461"/>
            <a:ext cx="5435600" cy="41040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9864" y="2037714"/>
            <a:ext cx="210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4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2914269" y="2241930"/>
            <a:ext cx="146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8811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98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246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4864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406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6046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3994" y="2376042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375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175" y="237604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1360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105" y="4481934"/>
            <a:ext cx="4939665" cy="120904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520"/>
              </a:spcBef>
              <a:tabLst>
                <a:tab pos="744855" algn="l"/>
                <a:tab pos="1354455" algn="l"/>
                <a:tab pos="2040255" algn="l"/>
                <a:tab pos="2650490" algn="l"/>
                <a:tab pos="3336290" algn="l"/>
                <a:tab pos="4022090" algn="l"/>
                <a:tab pos="4707890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  <a:tabLst>
                <a:tab pos="695325" algn="l"/>
                <a:tab pos="1362710" algn="l"/>
                <a:tab pos="2061845" algn="l"/>
                <a:tab pos="2712720" algn="l"/>
                <a:tab pos="3395345" algn="l"/>
                <a:tab pos="4070350" algn="l"/>
                <a:tab pos="4761865" algn="l"/>
              </a:tabLst>
            </a:pPr>
            <a:r>
              <a:rPr sz="2800" b="1" spc="-3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2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3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480" dirty="0">
                <a:latin typeface="Arial"/>
                <a:cs typeface="Arial"/>
              </a:rPr>
              <a:t>?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3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2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2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48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3994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8975" y="2011806"/>
            <a:ext cx="3184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9375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83820" algn="l"/>
              </a:tabLst>
            </a:pPr>
            <a:r>
              <a:rPr sz="1600" spc="65" dirty="0">
                <a:latin typeface="Times New Roman"/>
                <a:cs typeface="Times New Roman"/>
              </a:rPr>
              <a:t>No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learning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bias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-</a:t>
            </a:r>
            <a:r>
              <a:rPr sz="1600" spc="60" dirty="0">
                <a:latin typeface="Times New Roman"/>
                <a:cs typeface="Times New Roman"/>
              </a:rPr>
              <a:t>&gt;</a:t>
            </a:r>
            <a:r>
              <a:rPr sz="1600" spc="80" dirty="0">
                <a:latin typeface="Times New Roman"/>
                <a:cs typeface="Times New Roman"/>
              </a:rPr>
              <a:t> no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prediction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8975" y="2255647"/>
            <a:ext cx="428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9375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83820" algn="l"/>
              </a:tabLst>
            </a:pPr>
            <a:r>
              <a:rPr sz="1600" spc="100" dirty="0">
                <a:latin typeface="Times New Roman"/>
                <a:cs typeface="Times New Roman"/>
              </a:rPr>
              <a:t>Inductive </a:t>
            </a:r>
            <a:r>
              <a:rPr sz="1600" spc="105" dirty="0">
                <a:latin typeface="Times New Roman"/>
                <a:cs typeface="Times New Roman"/>
              </a:rPr>
              <a:t>bias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=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Similar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instances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-</a:t>
            </a:r>
            <a:r>
              <a:rPr sz="1600" spc="60" dirty="0">
                <a:latin typeface="Times New Roman"/>
                <a:cs typeface="Times New Roman"/>
              </a:rPr>
              <a:t>&gt;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similar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8975" y="2499486"/>
            <a:ext cx="574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latin typeface="Times New Roman"/>
                <a:cs typeface="Times New Roman"/>
              </a:rPr>
              <a:t>labels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0" dirty="0"/>
              <a:t>Data1–</a:t>
            </a:r>
            <a:r>
              <a:rPr cap="small" spc="114" dirty="0"/>
              <a:t> </a:t>
            </a:r>
            <a:r>
              <a:rPr cap="small" spc="150" dirty="0"/>
              <a:t>Tree2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5061" y="2045461"/>
            <a:ext cx="482600" cy="482600"/>
            <a:chOff x="2655061" y="2045461"/>
            <a:chExt cx="482600" cy="482600"/>
          </a:xfrm>
        </p:grpSpPr>
        <p:sp>
          <p:nvSpPr>
            <p:cNvPr id="4" name="object 4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29864" y="2037714"/>
            <a:ext cx="210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4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269" y="2241930"/>
            <a:ext cx="146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9661" y="2959861"/>
            <a:ext cx="482600" cy="482600"/>
            <a:chOff x="1359661" y="2959861"/>
            <a:chExt cx="482600" cy="482600"/>
          </a:xfrm>
        </p:grpSpPr>
        <p:sp>
          <p:nvSpPr>
            <p:cNvPr id="9" name="object 9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4211" y="2952368"/>
            <a:ext cx="210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4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8614" y="3156584"/>
            <a:ext cx="146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3862" y="4179061"/>
            <a:ext cx="482600" cy="482600"/>
            <a:chOff x="673862" y="4179061"/>
            <a:chExt cx="482600" cy="482600"/>
          </a:xfrm>
        </p:grpSpPr>
        <p:sp>
          <p:nvSpPr>
            <p:cNvPr id="14" name="object 14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298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0461" y="2959861"/>
            <a:ext cx="482600" cy="482600"/>
            <a:chOff x="3950461" y="2959861"/>
            <a:chExt cx="482600" cy="482600"/>
          </a:xfrm>
        </p:grpSpPr>
        <p:sp>
          <p:nvSpPr>
            <p:cNvPr id="18" name="object 18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25646" y="2952368"/>
            <a:ext cx="210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4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0050" y="3156584"/>
            <a:ext cx="146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64661" y="4179061"/>
            <a:ext cx="482600" cy="482600"/>
            <a:chOff x="3264661" y="4179061"/>
            <a:chExt cx="482600" cy="482600"/>
          </a:xfrm>
        </p:grpSpPr>
        <p:sp>
          <p:nvSpPr>
            <p:cNvPr id="23" name="object 23"/>
            <p:cNvSpPr/>
            <p:nvPr/>
          </p:nvSpPr>
          <p:spPr>
            <a:xfrm>
              <a:off x="32773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73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1406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2861" y="2503423"/>
            <a:ext cx="4584700" cy="3225165"/>
            <a:chOff x="292861" y="2503423"/>
            <a:chExt cx="4584700" cy="3225165"/>
          </a:xfrm>
        </p:grpSpPr>
        <p:sp>
          <p:nvSpPr>
            <p:cNvPr id="27" name="object 27"/>
            <p:cNvSpPr/>
            <p:nvPr/>
          </p:nvSpPr>
          <p:spPr>
            <a:xfrm>
              <a:off x="915123" y="2503423"/>
              <a:ext cx="3963035" cy="1764664"/>
            </a:xfrm>
            <a:custGeom>
              <a:avLst/>
              <a:gdLst/>
              <a:ahLst/>
              <a:cxnLst/>
              <a:rect l="l" t="t" r="r" b="b"/>
              <a:pathLst>
                <a:path w="3963035" h="1764664">
                  <a:moveTo>
                    <a:pt x="1371638" y="1764538"/>
                  </a:moveTo>
                  <a:lnTo>
                    <a:pt x="1369809" y="1753108"/>
                  </a:lnTo>
                  <a:lnTo>
                    <a:pt x="1354366" y="1655953"/>
                  </a:lnTo>
                  <a:lnTo>
                    <a:pt x="1353350" y="1648968"/>
                  </a:lnTo>
                  <a:lnTo>
                    <a:pt x="1346746" y="1644269"/>
                  </a:lnTo>
                  <a:lnTo>
                    <a:pt x="1332903" y="1646555"/>
                  </a:lnTo>
                  <a:lnTo>
                    <a:pt x="1328204" y="1653032"/>
                  </a:lnTo>
                  <a:lnTo>
                    <a:pt x="1329347" y="1659890"/>
                  </a:lnTo>
                  <a:lnTo>
                    <a:pt x="1335824" y="1700669"/>
                  </a:lnTo>
                  <a:lnTo>
                    <a:pt x="695617" y="918337"/>
                  </a:lnTo>
                  <a:lnTo>
                    <a:pt x="685838" y="926338"/>
                  </a:lnTo>
                  <a:lnTo>
                    <a:pt x="676440" y="917829"/>
                  </a:lnTo>
                  <a:lnTo>
                    <a:pt x="38836" y="1626247"/>
                  </a:lnTo>
                  <a:lnTo>
                    <a:pt x="48653" y="1578991"/>
                  </a:lnTo>
                  <a:lnTo>
                    <a:pt x="44246" y="1572260"/>
                  </a:lnTo>
                  <a:lnTo>
                    <a:pt x="30505" y="1569466"/>
                  </a:lnTo>
                  <a:lnTo>
                    <a:pt x="23787" y="1573784"/>
                  </a:lnTo>
                  <a:lnTo>
                    <a:pt x="0" y="1688338"/>
                  </a:lnTo>
                  <a:lnTo>
                    <a:pt x="31737" y="1678178"/>
                  </a:lnTo>
                  <a:lnTo>
                    <a:pt x="111429" y="1652651"/>
                  </a:lnTo>
                  <a:lnTo>
                    <a:pt x="115112" y="1645539"/>
                  </a:lnTo>
                  <a:lnTo>
                    <a:pt x="112966" y="1638808"/>
                  </a:lnTo>
                  <a:lnTo>
                    <a:pt x="110832" y="1632204"/>
                  </a:lnTo>
                  <a:lnTo>
                    <a:pt x="103682" y="1628521"/>
                  </a:lnTo>
                  <a:lnTo>
                    <a:pt x="57708" y="1643278"/>
                  </a:lnTo>
                  <a:lnTo>
                    <a:pt x="685406" y="945769"/>
                  </a:lnTo>
                  <a:lnTo>
                    <a:pt x="1316062" y="1716697"/>
                  </a:lnTo>
                  <a:lnTo>
                    <a:pt x="1270927" y="1699895"/>
                  </a:lnTo>
                  <a:lnTo>
                    <a:pt x="1263561" y="1703197"/>
                  </a:lnTo>
                  <a:lnTo>
                    <a:pt x="1258735" y="1716405"/>
                  </a:lnTo>
                  <a:lnTo>
                    <a:pt x="1262037" y="1723644"/>
                  </a:lnTo>
                  <a:lnTo>
                    <a:pt x="1268641" y="1726184"/>
                  </a:lnTo>
                  <a:lnTo>
                    <a:pt x="1371638" y="1764538"/>
                  </a:lnTo>
                  <a:close/>
                </a:path>
                <a:path w="3963035" h="1764664">
                  <a:moveTo>
                    <a:pt x="3276638" y="469138"/>
                  </a:moveTo>
                  <a:lnTo>
                    <a:pt x="3205518" y="385318"/>
                  </a:lnTo>
                  <a:lnTo>
                    <a:pt x="3201073" y="379984"/>
                  </a:lnTo>
                  <a:lnTo>
                    <a:pt x="3192945" y="379222"/>
                  </a:lnTo>
                  <a:lnTo>
                    <a:pt x="3182277" y="388366"/>
                  </a:lnTo>
                  <a:lnTo>
                    <a:pt x="3181642" y="396367"/>
                  </a:lnTo>
                  <a:lnTo>
                    <a:pt x="3186214" y="401701"/>
                  </a:lnTo>
                  <a:lnTo>
                    <a:pt x="3212871" y="433184"/>
                  </a:lnTo>
                  <a:lnTo>
                    <a:pt x="1985429" y="0"/>
                  </a:lnTo>
                  <a:lnTo>
                    <a:pt x="1981238" y="11938"/>
                  </a:lnTo>
                  <a:lnTo>
                    <a:pt x="1977047" y="0"/>
                  </a:lnTo>
                  <a:lnTo>
                    <a:pt x="749592" y="433184"/>
                  </a:lnTo>
                  <a:lnTo>
                    <a:pt x="776262" y="401701"/>
                  </a:lnTo>
                  <a:lnTo>
                    <a:pt x="780834" y="396367"/>
                  </a:lnTo>
                  <a:lnTo>
                    <a:pt x="780199" y="388366"/>
                  </a:lnTo>
                  <a:lnTo>
                    <a:pt x="769531" y="379222"/>
                  </a:lnTo>
                  <a:lnTo>
                    <a:pt x="761403" y="379984"/>
                  </a:lnTo>
                  <a:lnTo>
                    <a:pt x="756958" y="385318"/>
                  </a:lnTo>
                  <a:lnTo>
                    <a:pt x="685838" y="469138"/>
                  </a:lnTo>
                  <a:lnTo>
                    <a:pt x="800646" y="491109"/>
                  </a:lnTo>
                  <a:lnTo>
                    <a:pt x="807377" y="486537"/>
                  </a:lnTo>
                  <a:lnTo>
                    <a:pt x="808647" y="479679"/>
                  </a:lnTo>
                  <a:lnTo>
                    <a:pt x="810044" y="472821"/>
                  </a:lnTo>
                  <a:lnTo>
                    <a:pt x="809955" y="472694"/>
                  </a:lnTo>
                  <a:lnTo>
                    <a:pt x="805472" y="466217"/>
                  </a:lnTo>
                  <a:lnTo>
                    <a:pt x="798614" y="464820"/>
                  </a:lnTo>
                  <a:lnTo>
                    <a:pt x="757986" y="457098"/>
                  </a:lnTo>
                  <a:lnTo>
                    <a:pt x="1981225" y="25361"/>
                  </a:lnTo>
                  <a:lnTo>
                    <a:pt x="3204476" y="457098"/>
                  </a:lnTo>
                  <a:lnTo>
                    <a:pt x="3163862" y="464820"/>
                  </a:lnTo>
                  <a:lnTo>
                    <a:pt x="3157004" y="466217"/>
                  </a:lnTo>
                  <a:lnTo>
                    <a:pt x="3152432" y="472821"/>
                  </a:lnTo>
                  <a:lnTo>
                    <a:pt x="3153829" y="479679"/>
                  </a:lnTo>
                  <a:lnTo>
                    <a:pt x="3155099" y="486537"/>
                  </a:lnTo>
                  <a:lnTo>
                    <a:pt x="3161830" y="491109"/>
                  </a:lnTo>
                  <a:lnTo>
                    <a:pt x="3258083" y="472694"/>
                  </a:lnTo>
                  <a:lnTo>
                    <a:pt x="3276638" y="469138"/>
                  </a:lnTo>
                  <a:close/>
                </a:path>
                <a:path w="3963035" h="1764664">
                  <a:moveTo>
                    <a:pt x="3962438" y="1764538"/>
                  </a:moveTo>
                  <a:lnTo>
                    <a:pt x="3960609" y="1753108"/>
                  </a:lnTo>
                  <a:lnTo>
                    <a:pt x="3945166" y="1655953"/>
                  </a:lnTo>
                  <a:lnTo>
                    <a:pt x="3944150" y="1648968"/>
                  </a:lnTo>
                  <a:lnTo>
                    <a:pt x="3937546" y="1644269"/>
                  </a:lnTo>
                  <a:lnTo>
                    <a:pt x="3923703" y="1646555"/>
                  </a:lnTo>
                  <a:lnTo>
                    <a:pt x="3919004" y="1653032"/>
                  </a:lnTo>
                  <a:lnTo>
                    <a:pt x="3920147" y="1659890"/>
                  </a:lnTo>
                  <a:lnTo>
                    <a:pt x="3926624" y="1700669"/>
                  </a:lnTo>
                  <a:lnTo>
                    <a:pt x="3286417" y="918337"/>
                  </a:lnTo>
                  <a:lnTo>
                    <a:pt x="3276638" y="926338"/>
                  </a:lnTo>
                  <a:lnTo>
                    <a:pt x="3267240" y="917829"/>
                  </a:lnTo>
                  <a:lnTo>
                    <a:pt x="2629649" y="1626222"/>
                  </a:lnTo>
                  <a:lnTo>
                    <a:pt x="2638082" y="1585849"/>
                  </a:lnTo>
                  <a:lnTo>
                    <a:pt x="2639479" y="1578991"/>
                  </a:lnTo>
                  <a:lnTo>
                    <a:pt x="2635034" y="1572260"/>
                  </a:lnTo>
                  <a:lnTo>
                    <a:pt x="2621318" y="1569466"/>
                  </a:lnTo>
                  <a:lnTo>
                    <a:pt x="2614587" y="1573784"/>
                  </a:lnTo>
                  <a:lnTo>
                    <a:pt x="2613190" y="1580642"/>
                  </a:lnTo>
                  <a:lnTo>
                    <a:pt x="2590838" y="1688338"/>
                  </a:lnTo>
                  <a:lnTo>
                    <a:pt x="2622537" y="1678178"/>
                  </a:lnTo>
                  <a:lnTo>
                    <a:pt x="2702217" y="1652651"/>
                  </a:lnTo>
                  <a:lnTo>
                    <a:pt x="2705900" y="1645539"/>
                  </a:lnTo>
                  <a:lnTo>
                    <a:pt x="2703741" y="1638808"/>
                  </a:lnTo>
                  <a:lnTo>
                    <a:pt x="2701582" y="1632204"/>
                  </a:lnTo>
                  <a:lnTo>
                    <a:pt x="2694470" y="1628521"/>
                  </a:lnTo>
                  <a:lnTo>
                    <a:pt x="2648559" y="1643253"/>
                  </a:lnTo>
                  <a:lnTo>
                    <a:pt x="2617127" y="1678178"/>
                  </a:lnTo>
                  <a:lnTo>
                    <a:pt x="2622486" y="1672209"/>
                  </a:lnTo>
                  <a:lnTo>
                    <a:pt x="2648559" y="1643253"/>
                  </a:lnTo>
                  <a:lnTo>
                    <a:pt x="3276206" y="945769"/>
                  </a:lnTo>
                  <a:lnTo>
                    <a:pt x="3906863" y="1716697"/>
                  </a:lnTo>
                  <a:lnTo>
                    <a:pt x="3861727" y="1699895"/>
                  </a:lnTo>
                  <a:lnTo>
                    <a:pt x="3854361" y="1703197"/>
                  </a:lnTo>
                  <a:lnTo>
                    <a:pt x="3849535" y="1716405"/>
                  </a:lnTo>
                  <a:lnTo>
                    <a:pt x="3852837" y="1723644"/>
                  </a:lnTo>
                  <a:lnTo>
                    <a:pt x="3859441" y="1726184"/>
                  </a:lnTo>
                  <a:lnTo>
                    <a:pt x="3962438" y="1764538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05561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7994" y="5245861"/>
            <a:ext cx="482600" cy="482600"/>
            <a:chOff x="967994" y="5245861"/>
            <a:chExt cx="482600" cy="482600"/>
          </a:xfrm>
        </p:grpSpPr>
        <p:sp>
          <p:nvSpPr>
            <p:cNvPr id="32" name="object 32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80694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45461" y="4255261"/>
            <a:ext cx="482600" cy="482600"/>
            <a:chOff x="2045461" y="4255261"/>
            <a:chExt cx="482600" cy="482600"/>
          </a:xfrm>
        </p:grpSpPr>
        <p:sp>
          <p:nvSpPr>
            <p:cNvPr id="36" name="object 36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581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66997" y="5245861"/>
            <a:ext cx="482600" cy="482600"/>
            <a:chOff x="3666997" y="5245861"/>
            <a:chExt cx="482600" cy="482600"/>
          </a:xfrm>
        </p:grpSpPr>
        <p:sp>
          <p:nvSpPr>
            <p:cNvPr id="40" name="object 40"/>
            <p:cNvSpPr/>
            <p:nvPr/>
          </p:nvSpPr>
          <p:spPr>
            <a:xfrm>
              <a:off x="3679697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9697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679697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91866" y="5245861"/>
            <a:ext cx="482600" cy="482600"/>
            <a:chOff x="2991866" y="5245861"/>
            <a:chExt cx="482600" cy="482600"/>
          </a:xfrm>
        </p:grpSpPr>
        <p:sp>
          <p:nvSpPr>
            <p:cNvPr id="44" name="object 44"/>
            <p:cNvSpPr/>
            <p:nvPr/>
          </p:nvSpPr>
          <p:spPr>
            <a:xfrm>
              <a:off x="3004566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04566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004566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636261" y="4255261"/>
            <a:ext cx="482600" cy="482600"/>
            <a:chOff x="4636261" y="4255261"/>
            <a:chExt cx="482600" cy="482600"/>
          </a:xfrm>
        </p:grpSpPr>
        <p:sp>
          <p:nvSpPr>
            <p:cNvPr id="48" name="object 48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6489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34136" y="4641976"/>
            <a:ext cx="3375025" cy="616585"/>
          </a:xfrm>
          <a:custGeom>
            <a:avLst/>
            <a:gdLst/>
            <a:ahLst/>
            <a:cxnLst/>
            <a:rect l="l" t="t" r="r" b="b"/>
            <a:pathLst>
              <a:path w="3375025" h="616585">
                <a:moveTo>
                  <a:pt x="684174" y="499999"/>
                </a:moveTo>
                <a:lnTo>
                  <a:pt x="678954" y="493903"/>
                </a:lnTo>
                <a:lnTo>
                  <a:pt x="671969" y="493268"/>
                </a:lnTo>
                <a:lnTo>
                  <a:pt x="664972" y="492760"/>
                </a:lnTo>
                <a:lnTo>
                  <a:pt x="658850" y="497967"/>
                </a:lnTo>
                <a:lnTo>
                  <a:pt x="655053" y="546074"/>
                </a:lnTo>
                <a:lnTo>
                  <a:pt x="392468" y="1524"/>
                </a:lnTo>
                <a:lnTo>
                  <a:pt x="381025" y="6985"/>
                </a:lnTo>
                <a:lnTo>
                  <a:pt x="370255" y="254"/>
                </a:lnTo>
                <a:lnTo>
                  <a:pt x="27482" y="548678"/>
                </a:lnTo>
                <a:lnTo>
                  <a:pt x="28956" y="500507"/>
                </a:lnTo>
                <a:lnTo>
                  <a:pt x="23444" y="494665"/>
                </a:lnTo>
                <a:lnTo>
                  <a:pt x="9423" y="494157"/>
                </a:lnTo>
                <a:lnTo>
                  <a:pt x="3568" y="499745"/>
                </a:lnTo>
                <a:lnTo>
                  <a:pt x="0" y="616585"/>
                </a:lnTo>
                <a:lnTo>
                  <a:pt x="27774" y="601980"/>
                </a:lnTo>
                <a:lnTo>
                  <a:pt x="97345" y="565404"/>
                </a:lnTo>
                <a:lnTo>
                  <a:pt x="103555" y="562229"/>
                </a:lnTo>
                <a:lnTo>
                  <a:pt x="105943" y="554482"/>
                </a:lnTo>
                <a:lnTo>
                  <a:pt x="99402" y="542036"/>
                </a:lnTo>
                <a:lnTo>
                  <a:pt x="91732" y="539750"/>
                </a:lnTo>
                <a:lnTo>
                  <a:pt x="85521" y="542925"/>
                </a:lnTo>
                <a:lnTo>
                  <a:pt x="48996" y="562178"/>
                </a:lnTo>
                <a:lnTo>
                  <a:pt x="379590" y="33235"/>
                </a:lnTo>
                <a:lnTo>
                  <a:pt x="632167" y="557136"/>
                </a:lnTo>
                <a:lnTo>
                  <a:pt x="592175" y="530098"/>
                </a:lnTo>
                <a:lnTo>
                  <a:pt x="584276" y="531622"/>
                </a:lnTo>
                <a:lnTo>
                  <a:pt x="576440" y="543306"/>
                </a:lnTo>
                <a:lnTo>
                  <a:pt x="577964" y="551180"/>
                </a:lnTo>
                <a:lnTo>
                  <a:pt x="674966" y="616585"/>
                </a:lnTo>
                <a:lnTo>
                  <a:pt x="676313" y="599440"/>
                </a:lnTo>
                <a:lnTo>
                  <a:pt x="684174" y="499999"/>
                </a:lnTo>
                <a:close/>
              </a:path>
              <a:path w="3375025" h="616585">
                <a:moveTo>
                  <a:pt x="3374669" y="616585"/>
                </a:moveTo>
                <a:lnTo>
                  <a:pt x="3373869" y="602615"/>
                </a:lnTo>
                <a:lnTo>
                  <a:pt x="3368065" y="499872"/>
                </a:lnTo>
                <a:lnTo>
                  <a:pt x="3362096" y="494411"/>
                </a:lnTo>
                <a:lnTo>
                  <a:pt x="3348126" y="495173"/>
                </a:lnTo>
                <a:lnTo>
                  <a:pt x="3342792" y="501269"/>
                </a:lnTo>
                <a:lnTo>
                  <a:pt x="3345421" y="549402"/>
                </a:lnTo>
                <a:lnTo>
                  <a:pt x="2982366" y="0"/>
                </a:lnTo>
                <a:lnTo>
                  <a:pt x="2971558" y="7162"/>
                </a:lnTo>
                <a:lnTo>
                  <a:pt x="2959633" y="1778"/>
                </a:lnTo>
                <a:lnTo>
                  <a:pt x="2716796" y="545465"/>
                </a:lnTo>
                <a:lnTo>
                  <a:pt x="2711602" y="497586"/>
                </a:lnTo>
                <a:lnTo>
                  <a:pt x="2705379" y="492506"/>
                </a:lnTo>
                <a:lnTo>
                  <a:pt x="2691409" y="494030"/>
                </a:lnTo>
                <a:lnTo>
                  <a:pt x="2686329" y="500380"/>
                </a:lnTo>
                <a:lnTo>
                  <a:pt x="2699029" y="616585"/>
                </a:lnTo>
                <a:lnTo>
                  <a:pt x="2723769" y="598805"/>
                </a:lnTo>
                <a:lnTo>
                  <a:pt x="2794025" y="548386"/>
                </a:lnTo>
                <a:lnTo>
                  <a:pt x="2795295" y="540512"/>
                </a:lnTo>
                <a:lnTo>
                  <a:pt x="2787154" y="529082"/>
                </a:lnTo>
                <a:lnTo>
                  <a:pt x="2779166" y="527812"/>
                </a:lnTo>
                <a:lnTo>
                  <a:pt x="2773578" y="531876"/>
                </a:lnTo>
                <a:lnTo>
                  <a:pt x="2739999" y="555942"/>
                </a:lnTo>
                <a:lnTo>
                  <a:pt x="2973616" y="32651"/>
                </a:lnTo>
                <a:lnTo>
                  <a:pt x="3324199" y="563346"/>
                </a:lnTo>
                <a:lnTo>
                  <a:pt x="3287293" y="545084"/>
                </a:lnTo>
                <a:lnTo>
                  <a:pt x="3280943" y="542036"/>
                </a:lnTo>
                <a:lnTo>
                  <a:pt x="3273323" y="544576"/>
                </a:lnTo>
                <a:lnTo>
                  <a:pt x="3270275" y="550926"/>
                </a:lnTo>
                <a:lnTo>
                  <a:pt x="3267100" y="557149"/>
                </a:lnTo>
                <a:lnTo>
                  <a:pt x="3269767" y="564769"/>
                </a:lnTo>
                <a:lnTo>
                  <a:pt x="3275990" y="567944"/>
                </a:lnTo>
                <a:lnTo>
                  <a:pt x="3374669" y="616585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983994" y="2376042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3" name="object 53"/>
          <p:cNvSpPr txBox="1"/>
          <p:nvPr/>
        </p:nvSpPr>
        <p:spPr>
          <a:xfrm>
            <a:off x="993444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08375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32175" y="237604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91360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9740" y="4662678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51175" y="4662678"/>
            <a:ext cx="880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23994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39715" y="2005711"/>
            <a:ext cx="3041650" cy="518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9375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83820" algn="l"/>
              </a:tabLst>
            </a:pPr>
            <a:r>
              <a:rPr sz="1600" dirty="0">
                <a:latin typeface="Comic Sans MS"/>
                <a:cs typeface="Comic Sans MS"/>
              </a:rPr>
              <a:t>Can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we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use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this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for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prediction?</a:t>
            </a:r>
            <a:endParaRPr sz="1600">
              <a:latin typeface="Comic Sans MS"/>
              <a:cs typeface="Comic Sans MS"/>
            </a:endParaRPr>
          </a:p>
          <a:p>
            <a:pPr marL="541020" lvl="1" indent="-79375">
              <a:lnSpc>
                <a:spcPct val="100000"/>
              </a:lnSpc>
              <a:spcBef>
                <a:spcPts val="45"/>
              </a:spcBef>
              <a:buSzPct val="93750"/>
              <a:buFont typeface="Arial"/>
              <a:buChar char="•"/>
              <a:tabLst>
                <a:tab pos="541020" algn="l"/>
              </a:tabLst>
            </a:pPr>
            <a:r>
              <a:rPr sz="1600" spc="-20" dirty="0">
                <a:latin typeface="Times New Roman"/>
                <a:cs typeface="Times New Roman"/>
              </a:rPr>
              <a:t>Yes!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32628" y="2920364"/>
            <a:ext cx="34544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258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mic Sans MS"/>
                <a:cs typeface="Comic Sans MS"/>
              </a:rPr>
              <a:t>What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if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we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had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no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case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for </a:t>
            </a:r>
            <a:r>
              <a:rPr sz="1600" dirty="0">
                <a:latin typeface="Comic Sans MS"/>
                <a:cs typeface="Comic Sans MS"/>
              </a:rPr>
              <a:t>X1=F,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X2=F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training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data?</a:t>
            </a:r>
            <a:endParaRPr sz="16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Comic Sans MS"/>
                <a:cs typeface="Comic Sans MS"/>
              </a:rPr>
              <a:t>How</a:t>
            </a:r>
            <a:r>
              <a:rPr sz="1600" spc="-5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would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you</a:t>
            </a:r>
            <a:r>
              <a:rPr sz="1600" spc="-6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classify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those</a:t>
            </a:r>
            <a:r>
              <a:rPr sz="1600" spc="-5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cases? </a:t>
            </a:r>
            <a:r>
              <a:rPr sz="1600" dirty="0">
                <a:latin typeface="Comic Sans MS"/>
                <a:cs typeface="Comic Sans MS"/>
              </a:rPr>
              <a:t>A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or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B?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54" dirty="0"/>
              <a:t> </a:t>
            </a:r>
            <a:r>
              <a:rPr cap="small" spc="114" dirty="0"/>
              <a:t>Apply</a:t>
            </a:r>
            <a:r>
              <a:rPr cap="small" spc="240" dirty="0"/>
              <a:t> </a:t>
            </a:r>
            <a:r>
              <a:rPr cap="small" spc="90" dirty="0"/>
              <a:t>it:</a:t>
            </a:r>
            <a:r>
              <a:rPr cap="small" spc="100" dirty="0"/>
              <a:t> </a:t>
            </a:r>
            <a:r>
              <a:rPr cap="small" spc="45" dirty="0"/>
              <a:t>Data2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467600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Y</a:t>
                      </a:r>
                      <a:endParaRPr sz="1800">
                        <a:latin typeface="Arial-BoldItalicMT"/>
                        <a:cs typeface="Arial-BoldItalic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30095" y="5260366"/>
            <a:ext cx="6518909" cy="85153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00" spc="160" dirty="0">
                <a:latin typeface="Times New Roman"/>
                <a:cs typeface="Times New Roman"/>
              </a:rPr>
              <a:t>Same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Data1,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except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last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row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removed.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D</a:t>
            </a:r>
            <a:r>
              <a:rPr sz="2400" spc="75" dirty="0"/>
              <a:t>ATA</a:t>
            </a:r>
            <a:r>
              <a:rPr spc="75" dirty="0"/>
              <a:t>2</a:t>
            </a:r>
            <a:r>
              <a:rPr spc="114" dirty="0"/>
              <a:t> </a:t>
            </a:r>
            <a:r>
              <a:rPr spc="165" dirty="0"/>
              <a:t>–</a:t>
            </a:r>
            <a:r>
              <a:rPr spc="80" dirty="0"/>
              <a:t> </a:t>
            </a:r>
            <a:r>
              <a:rPr spc="175" dirty="0"/>
              <a:t>T</a:t>
            </a:r>
            <a:r>
              <a:rPr sz="2400" spc="175" dirty="0"/>
              <a:t>REE</a:t>
            </a:r>
            <a:r>
              <a:rPr spc="175" dirty="0"/>
              <a:t>1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655061" y="2045461"/>
            <a:ext cx="482600" cy="482600"/>
            <a:chOff x="2655061" y="2045461"/>
            <a:chExt cx="482600" cy="482600"/>
          </a:xfrm>
        </p:grpSpPr>
        <p:sp>
          <p:nvSpPr>
            <p:cNvPr id="4" name="object 4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4464" y="2037714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9661" y="2959861"/>
            <a:ext cx="482600" cy="482600"/>
            <a:chOff x="1359661" y="2959861"/>
            <a:chExt cx="482600" cy="482600"/>
          </a:xfrm>
        </p:grpSpPr>
        <p:sp>
          <p:nvSpPr>
            <p:cNvPr id="8" name="object 8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08811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862" y="4179061"/>
            <a:ext cx="482600" cy="482600"/>
            <a:chOff x="673862" y="4179061"/>
            <a:chExt cx="482600" cy="482600"/>
          </a:xfrm>
        </p:grpSpPr>
        <p:sp>
          <p:nvSpPr>
            <p:cNvPr id="12" name="object 12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98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50461" y="2959861"/>
            <a:ext cx="482600" cy="482600"/>
            <a:chOff x="3950461" y="2959861"/>
            <a:chExt cx="482600" cy="482600"/>
          </a:xfrm>
        </p:grpSpPr>
        <p:sp>
          <p:nvSpPr>
            <p:cNvPr id="16" name="object 16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00246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64661" y="4179061"/>
            <a:ext cx="482600" cy="482600"/>
            <a:chOff x="3264661" y="4179061"/>
            <a:chExt cx="482600" cy="482600"/>
          </a:xfrm>
        </p:grpSpPr>
        <p:sp>
          <p:nvSpPr>
            <p:cNvPr id="20" name="object 20"/>
            <p:cNvSpPr/>
            <p:nvPr/>
          </p:nvSpPr>
          <p:spPr>
            <a:xfrm>
              <a:off x="32773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73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1406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2861" y="2503423"/>
            <a:ext cx="4584700" cy="3225165"/>
            <a:chOff x="292861" y="2503423"/>
            <a:chExt cx="4584700" cy="3225165"/>
          </a:xfrm>
        </p:grpSpPr>
        <p:sp>
          <p:nvSpPr>
            <p:cNvPr id="24" name="object 24"/>
            <p:cNvSpPr/>
            <p:nvPr/>
          </p:nvSpPr>
          <p:spPr>
            <a:xfrm>
              <a:off x="915123" y="2503423"/>
              <a:ext cx="3963035" cy="1764664"/>
            </a:xfrm>
            <a:custGeom>
              <a:avLst/>
              <a:gdLst/>
              <a:ahLst/>
              <a:cxnLst/>
              <a:rect l="l" t="t" r="r" b="b"/>
              <a:pathLst>
                <a:path w="3963035" h="1764664">
                  <a:moveTo>
                    <a:pt x="1371638" y="1764538"/>
                  </a:moveTo>
                  <a:lnTo>
                    <a:pt x="1369809" y="1753108"/>
                  </a:lnTo>
                  <a:lnTo>
                    <a:pt x="1354366" y="1655953"/>
                  </a:lnTo>
                  <a:lnTo>
                    <a:pt x="1353350" y="1648968"/>
                  </a:lnTo>
                  <a:lnTo>
                    <a:pt x="1346746" y="1644269"/>
                  </a:lnTo>
                  <a:lnTo>
                    <a:pt x="1332903" y="1646555"/>
                  </a:lnTo>
                  <a:lnTo>
                    <a:pt x="1328204" y="1653032"/>
                  </a:lnTo>
                  <a:lnTo>
                    <a:pt x="1329347" y="1659890"/>
                  </a:lnTo>
                  <a:lnTo>
                    <a:pt x="1335824" y="1700669"/>
                  </a:lnTo>
                  <a:lnTo>
                    <a:pt x="695617" y="918337"/>
                  </a:lnTo>
                  <a:lnTo>
                    <a:pt x="685838" y="926338"/>
                  </a:lnTo>
                  <a:lnTo>
                    <a:pt x="676440" y="917829"/>
                  </a:lnTo>
                  <a:lnTo>
                    <a:pt x="38836" y="1626247"/>
                  </a:lnTo>
                  <a:lnTo>
                    <a:pt x="48653" y="1578991"/>
                  </a:lnTo>
                  <a:lnTo>
                    <a:pt x="44246" y="1572260"/>
                  </a:lnTo>
                  <a:lnTo>
                    <a:pt x="30505" y="1569466"/>
                  </a:lnTo>
                  <a:lnTo>
                    <a:pt x="23787" y="1573784"/>
                  </a:lnTo>
                  <a:lnTo>
                    <a:pt x="0" y="1688338"/>
                  </a:lnTo>
                  <a:lnTo>
                    <a:pt x="31737" y="1678178"/>
                  </a:lnTo>
                  <a:lnTo>
                    <a:pt x="111429" y="1652651"/>
                  </a:lnTo>
                  <a:lnTo>
                    <a:pt x="115112" y="1645539"/>
                  </a:lnTo>
                  <a:lnTo>
                    <a:pt x="112966" y="1638808"/>
                  </a:lnTo>
                  <a:lnTo>
                    <a:pt x="110832" y="1632204"/>
                  </a:lnTo>
                  <a:lnTo>
                    <a:pt x="103682" y="1628521"/>
                  </a:lnTo>
                  <a:lnTo>
                    <a:pt x="57708" y="1643278"/>
                  </a:lnTo>
                  <a:lnTo>
                    <a:pt x="685406" y="945769"/>
                  </a:lnTo>
                  <a:lnTo>
                    <a:pt x="1316062" y="1716697"/>
                  </a:lnTo>
                  <a:lnTo>
                    <a:pt x="1270927" y="1699895"/>
                  </a:lnTo>
                  <a:lnTo>
                    <a:pt x="1263561" y="1703197"/>
                  </a:lnTo>
                  <a:lnTo>
                    <a:pt x="1258735" y="1716405"/>
                  </a:lnTo>
                  <a:lnTo>
                    <a:pt x="1262037" y="1723644"/>
                  </a:lnTo>
                  <a:lnTo>
                    <a:pt x="1268641" y="1726184"/>
                  </a:lnTo>
                  <a:lnTo>
                    <a:pt x="1371638" y="1764538"/>
                  </a:lnTo>
                  <a:close/>
                </a:path>
                <a:path w="3963035" h="1764664">
                  <a:moveTo>
                    <a:pt x="3276638" y="469138"/>
                  </a:moveTo>
                  <a:lnTo>
                    <a:pt x="3205518" y="385318"/>
                  </a:lnTo>
                  <a:lnTo>
                    <a:pt x="3201073" y="379984"/>
                  </a:lnTo>
                  <a:lnTo>
                    <a:pt x="3192945" y="379222"/>
                  </a:lnTo>
                  <a:lnTo>
                    <a:pt x="3182277" y="388366"/>
                  </a:lnTo>
                  <a:lnTo>
                    <a:pt x="3181642" y="396367"/>
                  </a:lnTo>
                  <a:lnTo>
                    <a:pt x="3186214" y="401701"/>
                  </a:lnTo>
                  <a:lnTo>
                    <a:pt x="3212871" y="433184"/>
                  </a:lnTo>
                  <a:lnTo>
                    <a:pt x="1985429" y="0"/>
                  </a:lnTo>
                  <a:lnTo>
                    <a:pt x="1981238" y="11938"/>
                  </a:lnTo>
                  <a:lnTo>
                    <a:pt x="1977047" y="0"/>
                  </a:lnTo>
                  <a:lnTo>
                    <a:pt x="749592" y="433184"/>
                  </a:lnTo>
                  <a:lnTo>
                    <a:pt x="776262" y="401701"/>
                  </a:lnTo>
                  <a:lnTo>
                    <a:pt x="780834" y="396367"/>
                  </a:lnTo>
                  <a:lnTo>
                    <a:pt x="780199" y="388366"/>
                  </a:lnTo>
                  <a:lnTo>
                    <a:pt x="769531" y="379222"/>
                  </a:lnTo>
                  <a:lnTo>
                    <a:pt x="761403" y="379984"/>
                  </a:lnTo>
                  <a:lnTo>
                    <a:pt x="756958" y="385318"/>
                  </a:lnTo>
                  <a:lnTo>
                    <a:pt x="685838" y="469138"/>
                  </a:lnTo>
                  <a:lnTo>
                    <a:pt x="800646" y="491109"/>
                  </a:lnTo>
                  <a:lnTo>
                    <a:pt x="807377" y="486537"/>
                  </a:lnTo>
                  <a:lnTo>
                    <a:pt x="808647" y="479679"/>
                  </a:lnTo>
                  <a:lnTo>
                    <a:pt x="810044" y="472821"/>
                  </a:lnTo>
                  <a:lnTo>
                    <a:pt x="809955" y="472694"/>
                  </a:lnTo>
                  <a:lnTo>
                    <a:pt x="805472" y="466217"/>
                  </a:lnTo>
                  <a:lnTo>
                    <a:pt x="798614" y="464820"/>
                  </a:lnTo>
                  <a:lnTo>
                    <a:pt x="757986" y="457098"/>
                  </a:lnTo>
                  <a:lnTo>
                    <a:pt x="1981225" y="25361"/>
                  </a:lnTo>
                  <a:lnTo>
                    <a:pt x="3204476" y="457098"/>
                  </a:lnTo>
                  <a:lnTo>
                    <a:pt x="3163862" y="464820"/>
                  </a:lnTo>
                  <a:lnTo>
                    <a:pt x="3157004" y="466217"/>
                  </a:lnTo>
                  <a:lnTo>
                    <a:pt x="3152432" y="472821"/>
                  </a:lnTo>
                  <a:lnTo>
                    <a:pt x="3153829" y="479679"/>
                  </a:lnTo>
                  <a:lnTo>
                    <a:pt x="3155099" y="486537"/>
                  </a:lnTo>
                  <a:lnTo>
                    <a:pt x="3161830" y="491109"/>
                  </a:lnTo>
                  <a:lnTo>
                    <a:pt x="3258083" y="472694"/>
                  </a:lnTo>
                  <a:lnTo>
                    <a:pt x="3276638" y="469138"/>
                  </a:lnTo>
                  <a:close/>
                </a:path>
                <a:path w="3963035" h="1764664">
                  <a:moveTo>
                    <a:pt x="3962438" y="1764538"/>
                  </a:moveTo>
                  <a:lnTo>
                    <a:pt x="3960609" y="1753108"/>
                  </a:lnTo>
                  <a:lnTo>
                    <a:pt x="3945166" y="1655953"/>
                  </a:lnTo>
                  <a:lnTo>
                    <a:pt x="3944150" y="1648968"/>
                  </a:lnTo>
                  <a:lnTo>
                    <a:pt x="3937546" y="1644269"/>
                  </a:lnTo>
                  <a:lnTo>
                    <a:pt x="3923703" y="1646555"/>
                  </a:lnTo>
                  <a:lnTo>
                    <a:pt x="3919004" y="1653032"/>
                  </a:lnTo>
                  <a:lnTo>
                    <a:pt x="3920147" y="1659890"/>
                  </a:lnTo>
                  <a:lnTo>
                    <a:pt x="3926624" y="1700669"/>
                  </a:lnTo>
                  <a:lnTo>
                    <a:pt x="3286417" y="918337"/>
                  </a:lnTo>
                  <a:lnTo>
                    <a:pt x="3276638" y="926338"/>
                  </a:lnTo>
                  <a:lnTo>
                    <a:pt x="3267240" y="917829"/>
                  </a:lnTo>
                  <a:lnTo>
                    <a:pt x="2629649" y="1626222"/>
                  </a:lnTo>
                  <a:lnTo>
                    <a:pt x="2638082" y="1585849"/>
                  </a:lnTo>
                  <a:lnTo>
                    <a:pt x="2639479" y="1578991"/>
                  </a:lnTo>
                  <a:lnTo>
                    <a:pt x="2635034" y="1572260"/>
                  </a:lnTo>
                  <a:lnTo>
                    <a:pt x="2621318" y="1569466"/>
                  </a:lnTo>
                  <a:lnTo>
                    <a:pt x="2614587" y="1573784"/>
                  </a:lnTo>
                  <a:lnTo>
                    <a:pt x="2613190" y="1580642"/>
                  </a:lnTo>
                  <a:lnTo>
                    <a:pt x="2590838" y="1688338"/>
                  </a:lnTo>
                  <a:lnTo>
                    <a:pt x="2622537" y="1678178"/>
                  </a:lnTo>
                  <a:lnTo>
                    <a:pt x="2702217" y="1652651"/>
                  </a:lnTo>
                  <a:lnTo>
                    <a:pt x="2705900" y="1645539"/>
                  </a:lnTo>
                  <a:lnTo>
                    <a:pt x="2703741" y="1638808"/>
                  </a:lnTo>
                  <a:lnTo>
                    <a:pt x="2701582" y="1632204"/>
                  </a:lnTo>
                  <a:lnTo>
                    <a:pt x="2694470" y="1628521"/>
                  </a:lnTo>
                  <a:lnTo>
                    <a:pt x="2648559" y="1643253"/>
                  </a:lnTo>
                  <a:lnTo>
                    <a:pt x="2617127" y="1678178"/>
                  </a:lnTo>
                  <a:lnTo>
                    <a:pt x="2622486" y="1672209"/>
                  </a:lnTo>
                  <a:lnTo>
                    <a:pt x="2648559" y="1643253"/>
                  </a:lnTo>
                  <a:lnTo>
                    <a:pt x="3276206" y="945769"/>
                  </a:lnTo>
                  <a:lnTo>
                    <a:pt x="3906863" y="1716697"/>
                  </a:lnTo>
                  <a:lnTo>
                    <a:pt x="3861727" y="1699895"/>
                  </a:lnTo>
                  <a:lnTo>
                    <a:pt x="3854361" y="1703197"/>
                  </a:lnTo>
                  <a:lnTo>
                    <a:pt x="3849535" y="1716405"/>
                  </a:lnTo>
                  <a:lnTo>
                    <a:pt x="3852837" y="1723644"/>
                  </a:lnTo>
                  <a:lnTo>
                    <a:pt x="3859441" y="1726184"/>
                  </a:lnTo>
                  <a:lnTo>
                    <a:pt x="3962438" y="1764538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5561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67994" y="5245861"/>
            <a:ext cx="482600" cy="482600"/>
            <a:chOff x="967994" y="5245861"/>
            <a:chExt cx="482600" cy="482600"/>
          </a:xfrm>
        </p:grpSpPr>
        <p:sp>
          <p:nvSpPr>
            <p:cNvPr id="29" name="object 29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80694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45461" y="4255261"/>
            <a:ext cx="482600" cy="482600"/>
            <a:chOff x="2045461" y="4255261"/>
            <a:chExt cx="482600" cy="482600"/>
          </a:xfrm>
        </p:grpSpPr>
        <p:sp>
          <p:nvSpPr>
            <p:cNvPr id="33" name="object 33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81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66997" y="5245861"/>
            <a:ext cx="482600" cy="482600"/>
            <a:chOff x="3666997" y="5245861"/>
            <a:chExt cx="482600" cy="482600"/>
          </a:xfrm>
        </p:grpSpPr>
        <p:sp>
          <p:nvSpPr>
            <p:cNvPr id="37" name="object 37"/>
            <p:cNvSpPr/>
            <p:nvPr/>
          </p:nvSpPr>
          <p:spPr>
            <a:xfrm>
              <a:off x="3679697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9697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679697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91866" y="5245861"/>
            <a:ext cx="482600" cy="482600"/>
            <a:chOff x="2991866" y="5245861"/>
            <a:chExt cx="482600" cy="482600"/>
          </a:xfrm>
        </p:grpSpPr>
        <p:sp>
          <p:nvSpPr>
            <p:cNvPr id="41" name="object 41"/>
            <p:cNvSpPr/>
            <p:nvPr/>
          </p:nvSpPr>
          <p:spPr>
            <a:xfrm>
              <a:off x="3004566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04566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004566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636261" y="4255261"/>
            <a:ext cx="482600" cy="482600"/>
            <a:chOff x="4636261" y="4255261"/>
            <a:chExt cx="482600" cy="482600"/>
          </a:xfrm>
        </p:grpSpPr>
        <p:sp>
          <p:nvSpPr>
            <p:cNvPr id="45" name="object 45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6489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3300"/>
              </a:lnSpc>
            </a:pPr>
            <a:r>
              <a:rPr sz="2800" b="1" spc="-41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4136" y="4641976"/>
            <a:ext cx="3375025" cy="616585"/>
          </a:xfrm>
          <a:custGeom>
            <a:avLst/>
            <a:gdLst/>
            <a:ahLst/>
            <a:cxnLst/>
            <a:rect l="l" t="t" r="r" b="b"/>
            <a:pathLst>
              <a:path w="3375025" h="616585">
                <a:moveTo>
                  <a:pt x="684174" y="499999"/>
                </a:moveTo>
                <a:lnTo>
                  <a:pt x="678954" y="493903"/>
                </a:lnTo>
                <a:lnTo>
                  <a:pt x="671969" y="493268"/>
                </a:lnTo>
                <a:lnTo>
                  <a:pt x="664972" y="492760"/>
                </a:lnTo>
                <a:lnTo>
                  <a:pt x="658850" y="497967"/>
                </a:lnTo>
                <a:lnTo>
                  <a:pt x="655053" y="546074"/>
                </a:lnTo>
                <a:lnTo>
                  <a:pt x="392468" y="1524"/>
                </a:lnTo>
                <a:lnTo>
                  <a:pt x="381025" y="6985"/>
                </a:lnTo>
                <a:lnTo>
                  <a:pt x="370255" y="254"/>
                </a:lnTo>
                <a:lnTo>
                  <a:pt x="27482" y="548678"/>
                </a:lnTo>
                <a:lnTo>
                  <a:pt x="28956" y="500507"/>
                </a:lnTo>
                <a:lnTo>
                  <a:pt x="23444" y="494665"/>
                </a:lnTo>
                <a:lnTo>
                  <a:pt x="9423" y="494157"/>
                </a:lnTo>
                <a:lnTo>
                  <a:pt x="3568" y="499745"/>
                </a:lnTo>
                <a:lnTo>
                  <a:pt x="0" y="616585"/>
                </a:lnTo>
                <a:lnTo>
                  <a:pt x="27774" y="601980"/>
                </a:lnTo>
                <a:lnTo>
                  <a:pt x="97345" y="565404"/>
                </a:lnTo>
                <a:lnTo>
                  <a:pt x="103555" y="562229"/>
                </a:lnTo>
                <a:lnTo>
                  <a:pt x="105943" y="554482"/>
                </a:lnTo>
                <a:lnTo>
                  <a:pt x="99402" y="542036"/>
                </a:lnTo>
                <a:lnTo>
                  <a:pt x="91732" y="539750"/>
                </a:lnTo>
                <a:lnTo>
                  <a:pt x="85521" y="542925"/>
                </a:lnTo>
                <a:lnTo>
                  <a:pt x="48996" y="562178"/>
                </a:lnTo>
                <a:lnTo>
                  <a:pt x="379590" y="33235"/>
                </a:lnTo>
                <a:lnTo>
                  <a:pt x="632167" y="557136"/>
                </a:lnTo>
                <a:lnTo>
                  <a:pt x="592175" y="530098"/>
                </a:lnTo>
                <a:lnTo>
                  <a:pt x="584276" y="531622"/>
                </a:lnTo>
                <a:lnTo>
                  <a:pt x="576440" y="543306"/>
                </a:lnTo>
                <a:lnTo>
                  <a:pt x="577964" y="551180"/>
                </a:lnTo>
                <a:lnTo>
                  <a:pt x="674966" y="616585"/>
                </a:lnTo>
                <a:lnTo>
                  <a:pt x="676313" y="599440"/>
                </a:lnTo>
                <a:lnTo>
                  <a:pt x="684174" y="499999"/>
                </a:lnTo>
                <a:close/>
              </a:path>
              <a:path w="3375025" h="616585">
                <a:moveTo>
                  <a:pt x="3374669" y="616585"/>
                </a:moveTo>
                <a:lnTo>
                  <a:pt x="3373869" y="602615"/>
                </a:lnTo>
                <a:lnTo>
                  <a:pt x="3368065" y="499872"/>
                </a:lnTo>
                <a:lnTo>
                  <a:pt x="3362096" y="494411"/>
                </a:lnTo>
                <a:lnTo>
                  <a:pt x="3348126" y="495173"/>
                </a:lnTo>
                <a:lnTo>
                  <a:pt x="3342792" y="501269"/>
                </a:lnTo>
                <a:lnTo>
                  <a:pt x="3345421" y="549402"/>
                </a:lnTo>
                <a:lnTo>
                  <a:pt x="2982366" y="0"/>
                </a:lnTo>
                <a:lnTo>
                  <a:pt x="2971558" y="7162"/>
                </a:lnTo>
                <a:lnTo>
                  <a:pt x="2959633" y="1778"/>
                </a:lnTo>
                <a:lnTo>
                  <a:pt x="2716796" y="545465"/>
                </a:lnTo>
                <a:lnTo>
                  <a:pt x="2711602" y="497586"/>
                </a:lnTo>
                <a:lnTo>
                  <a:pt x="2705379" y="492506"/>
                </a:lnTo>
                <a:lnTo>
                  <a:pt x="2691409" y="494030"/>
                </a:lnTo>
                <a:lnTo>
                  <a:pt x="2686329" y="500380"/>
                </a:lnTo>
                <a:lnTo>
                  <a:pt x="2699029" y="616585"/>
                </a:lnTo>
                <a:lnTo>
                  <a:pt x="2723769" y="598805"/>
                </a:lnTo>
                <a:lnTo>
                  <a:pt x="2794025" y="548386"/>
                </a:lnTo>
                <a:lnTo>
                  <a:pt x="2795295" y="540512"/>
                </a:lnTo>
                <a:lnTo>
                  <a:pt x="2787154" y="529082"/>
                </a:lnTo>
                <a:lnTo>
                  <a:pt x="2779166" y="527812"/>
                </a:lnTo>
                <a:lnTo>
                  <a:pt x="2773578" y="531876"/>
                </a:lnTo>
                <a:lnTo>
                  <a:pt x="2739999" y="555942"/>
                </a:lnTo>
                <a:lnTo>
                  <a:pt x="2973616" y="32651"/>
                </a:lnTo>
                <a:lnTo>
                  <a:pt x="3324199" y="563346"/>
                </a:lnTo>
                <a:lnTo>
                  <a:pt x="3287293" y="545084"/>
                </a:lnTo>
                <a:lnTo>
                  <a:pt x="3280943" y="542036"/>
                </a:lnTo>
                <a:lnTo>
                  <a:pt x="3273323" y="544576"/>
                </a:lnTo>
                <a:lnTo>
                  <a:pt x="3270275" y="550926"/>
                </a:lnTo>
                <a:lnTo>
                  <a:pt x="3267100" y="557149"/>
                </a:lnTo>
                <a:lnTo>
                  <a:pt x="3269767" y="564769"/>
                </a:lnTo>
                <a:lnTo>
                  <a:pt x="3275990" y="567944"/>
                </a:lnTo>
                <a:lnTo>
                  <a:pt x="3374669" y="616585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983994" y="2376042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0" name="object 50"/>
          <p:cNvSpPr txBox="1"/>
          <p:nvPr/>
        </p:nvSpPr>
        <p:spPr>
          <a:xfrm>
            <a:off x="993444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08375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32175" y="237604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91360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9740" y="4662678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51175" y="4662678"/>
            <a:ext cx="880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23994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61228" y="2386711"/>
            <a:ext cx="2747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13610" algn="l"/>
              </a:tabLst>
            </a:pPr>
            <a:r>
              <a:rPr sz="1600" dirty="0">
                <a:latin typeface="Comic Sans MS"/>
                <a:cs typeface="Comic Sans MS"/>
              </a:rPr>
              <a:t>What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if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reorder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60" dirty="0">
                <a:latin typeface="STIXGeneral"/>
                <a:cs typeface="STIXGeneral"/>
              </a:rPr>
              <a:t>𝑋</a:t>
            </a:r>
            <a:r>
              <a:rPr sz="1600" dirty="0">
                <a:latin typeface="STIXGeneral"/>
                <a:cs typeface="STIXGeneral"/>
              </a:rPr>
              <a:t>	</a:t>
            </a:r>
            <a:r>
              <a:rPr sz="1600" dirty="0">
                <a:latin typeface="Comic Sans MS"/>
                <a:cs typeface="Comic Sans MS"/>
              </a:rPr>
              <a:t>and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60" dirty="0">
                <a:latin typeface="STIXGeneral"/>
                <a:cs typeface="STIXGeneral"/>
              </a:rPr>
              <a:t>𝑋</a:t>
            </a:r>
            <a:endParaRPr sz="1600">
              <a:latin typeface="STIXGeneral"/>
              <a:cs typeface="STIXGener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08342" y="2482723"/>
            <a:ext cx="77724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78180" algn="l"/>
              </a:tabLst>
            </a:pPr>
            <a:r>
              <a:rPr sz="1150" spc="45" dirty="0">
                <a:latin typeface="STIXGeneral"/>
                <a:cs typeface="STIXGeneral"/>
              </a:rPr>
              <a:t>2</a:t>
            </a:r>
            <a:r>
              <a:rPr sz="1150" dirty="0">
                <a:latin typeface="STIXGeneral"/>
                <a:cs typeface="STIXGeneral"/>
              </a:rPr>
              <a:t>	</a:t>
            </a:r>
            <a:r>
              <a:rPr sz="1150" spc="35" dirty="0">
                <a:latin typeface="STIXGeneral"/>
                <a:cs typeface="STIXGeneral"/>
              </a:rPr>
              <a:t>3</a:t>
            </a:r>
            <a:endParaRPr sz="1150">
              <a:latin typeface="STIXGeneral"/>
              <a:cs typeface="STIXGener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35828" y="2630550"/>
            <a:ext cx="2255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mic Sans MS"/>
                <a:cs typeface="Comic Sans MS"/>
              </a:rPr>
              <a:t>for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spc="-45" dirty="0">
                <a:latin typeface="STIXGeneral"/>
                <a:cs typeface="STIXGeneral"/>
              </a:rPr>
              <a:t>𝑋</a:t>
            </a:r>
            <a:r>
              <a:rPr sz="1725" spc="-67" baseline="-14492" dirty="0">
                <a:latin typeface="STIXGeneral"/>
                <a:cs typeface="STIXGeneral"/>
              </a:rPr>
              <a:t>1</a:t>
            </a:r>
            <a:r>
              <a:rPr sz="1725" spc="254" baseline="-14492" dirty="0">
                <a:latin typeface="STIXGeneral"/>
                <a:cs typeface="STIXGeneral"/>
              </a:rPr>
              <a:t> </a:t>
            </a:r>
            <a:r>
              <a:rPr sz="1600" spc="85" dirty="0">
                <a:latin typeface="STIXGeneral"/>
                <a:cs typeface="STIXGeneral"/>
              </a:rPr>
              <a:t>=</a:t>
            </a:r>
            <a:r>
              <a:rPr sz="1600" spc="10" dirty="0">
                <a:latin typeface="STIXGeneral"/>
                <a:cs typeface="STIXGeneral"/>
              </a:rPr>
              <a:t> </a:t>
            </a:r>
            <a:r>
              <a:rPr sz="1600" dirty="0">
                <a:latin typeface="STIXGeneral"/>
                <a:cs typeface="STIXGeneral"/>
              </a:rPr>
              <a:t>𝐹</a:t>
            </a:r>
            <a:r>
              <a:rPr sz="1600" spc="95" dirty="0">
                <a:latin typeface="STIXGeneral"/>
                <a:cs typeface="STIXGeneral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branch?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MNIST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098" name="Picture 2" descr="How to Develop a CNN for MNIST Handwritten Digit Classification -  MachineLearningMastery.com">
            <a:extLst>
              <a:ext uri="{FF2B5EF4-FFF2-40B4-BE49-F238E27FC236}">
                <a16:creationId xmlns:a16="http://schemas.microsoft.com/office/drawing/2014/main" id="{AA42AEC0-3FEE-0EAD-18A0-7483AE67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61" y="1304827"/>
            <a:ext cx="71628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3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D</a:t>
            </a:r>
            <a:r>
              <a:rPr sz="2400" spc="75" dirty="0"/>
              <a:t>ATA</a:t>
            </a:r>
            <a:r>
              <a:rPr spc="75" dirty="0"/>
              <a:t>2</a:t>
            </a:r>
            <a:r>
              <a:rPr spc="114" dirty="0"/>
              <a:t> </a:t>
            </a:r>
            <a:r>
              <a:rPr spc="165" dirty="0"/>
              <a:t>–</a:t>
            </a:r>
            <a:r>
              <a:rPr spc="80" dirty="0"/>
              <a:t> </a:t>
            </a:r>
            <a:r>
              <a:rPr spc="175" dirty="0"/>
              <a:t>T</a:t>
            </a:r>
            <a:r>
              <a:rPr sz="2400" spc="175" dirty="0"/>
              <a:t>REE</a:t>
            </a:r>
            <a:r>
              <a:rPr spc="175" dirty="0"/>
              <a:t>2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655061" y="2045461"/>
            <a:ext cx="482600" cy="482600"/>
            <a:chOff x="2655061" y="2045461"/>
            <a:chExt cx="482600" cy="482600"/>
          </a:xfrm>
        </p:grpSpPr>
        <p:sp>
          <p:nvSpPr>
            <p:cNvPr id="4" name="object 4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4464" y="2037714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9661" y="2959861"/>
            <a:ext cx="482600" cy="482600"/>
            <a:chOff x="1359661" y="2959861"/>
            <a:chExt cx="482600" cy="482600"/>
          </a:xfrm>
        </p:grpSpPr>
        <p:sp>
          <p:nvSpPr>
            <p:cNvPr id="8" name="object 8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08811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862" y="4179061"/>
            <a:ext cx="482600" cy="482600"/>
            <a:chOff x="673862" y="4179061"/>
            <a:chExt cx="482600" cy="482600"/>
          </a:xfrm>
        </p:grpSpPr>
        <p:sp>
          <p:nvSpPr>
            <p:cNvPr id="12" name="object 12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98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50461" y="2959861"/>
            <a:ext cx="482600" cy="482600"/>
            <a:chOff x="3950461" y="2959861"/>
            <a:chExt cx="482600" cy="482600"/>
          </a:xfrm>
        </p:grpSpPr>
        <p:sp>
          <p:nvSpPr>
            <p:cNvPr id="16" name="object 16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00246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2861" y="2503423"/>
            <a:ext cx="4584700" cy="3225165"/>
            <a:chOff x="292861" y="2503423"/>
            <a:chExt cx="4584700" cy="3225165"/>
          </a:xfrm>
        </p:grpSpPr>
        <p:sp>
          <p:nvSpPr>
            <p:cNvPr id="20" name="object 20"/>
            <p:cNvSpPr/>
            <p:nvPr/>
          </p:nvSpPr>
          <p:spPr>
            <a:xfrm>
              <a:off x="915123" y="2503423"/>
              <a:ext cx="3963035" cy="1764664"/>
            </a:xfrm>
            <a:custGeom>
              <a:avLst/>
              <a:gdLst/>
              <a:ahLst/>
              <a:cxnLst/>
              <a:rect l="l" t="t" r="r" b="b"/>
              <a:pathLst>
                <a:path w="3963035" h="1764664">
                  <a:moveTo>
                    <a:pt x="1371638" y="1764538"/>
                  </a:moveTo>
                  <a:lnTo>
                    <a:pt x="1369809" y="1753108"/>
                  </a:lnTo>
                  <a:lnTo>
                    <a:pt x="1354366" y="1655953"/>
                  </a:lnTo>
                  <a:lnTo>
                    <a:pt x="1353350" y="1648968"/>
                  </a:lnTo>
                  <a:lnTo>
                    <a:pt x="1346746" y="1644269"/>
                  </a:lnTo>
                  <a:lnTo>
                    <a:pt x="1332903" y="1646555"/>
                  </a:lnTo>
                  <a:lnTo>
                    <a:pt x="1328204" y="1653032"/>
                  </a:lnTo>
                  <a:lnTo>
                    <a:pt x="1329347" y="1659890"/>
                  </a:lnTo>
                  <a:lnTo>
                    <a:pt x="1335824" y="1700669"/>
                  </a:lnTo>
                  <a:lnTo>
                    <a:pt x="695617" y="918337"/>
                  </a:lnTo>
                  <a:lnTo>
                    <a:pt x="685838" y="926338"/>
                  </a:lnTo>
                  <a:lnTo>
                    <a:pt x="676440" y="917829"/>
                  </a:lnTo>
                  <a:lnTo>
                    <a:pt x="38836" y="1626247"/>
                  </a:lnTo>
                  <a:lnTo>
                    <a:pt x="48653" y="1578991"/>
                  </a:lnTo>
                  <a:lnTo>
                    <a:pt x="44246" y="1572260"/>
                  </a:lnTo>
                  <a:lnTo>
                    <a:pt x="30505" y="1569466"/>
                  </a:lnTo>
                  <a:lnTo>
                    <a:pt x="23787" y="1573784"/>
                  </a:lnTo>
                  <a:lnTo>
                    <a:pt x="0" y="1688338"/>
                  </a:lnTo>
                  <a:lnTo>
                    <a:pt x="31737" y="1678178"/>
                  </a:lnTo>
                  <a:lnTo>
                    <a:pt x="111429" y="1652651"/>
                  </a:lnTo>
                  <a:lnTo>
                    <a:pt x="115112" y="1645539"/>
                  </a:lnTo>
                  <a:lnTo>
                    <a:pt x="112966" y="1638808"/>
                  </a:lnTo>
                  <a:lnTo>
                    <a:pt x="110832" y="1632204"/>
                  </a:lnTo>
                  <a:lnTo>
                    <a:pt x="103682" y="1628521"/>
                  </a:lnTo>
                  <a:lnTo>
                    <a:pt x="57708" y="1643278"/>
                  </a:lnTo>
                  <a:lnTo>
                    <a:pt x="685406" y="945769"/>
                  </a:lnTo>
                  <a:lnTo>
                    <a:pt x="1316062" y="1716697"/>
                  </a:lnTo>
                  <a:lnTo>
                    <a:pt x="1270927" y="1699895"/>
                  </a:lnTo>
                  <a:lnTo>
                    <a:pt x="1263561" y="1703197"/>
                  </a:lnTo>
                  <a:lnTo>
                    <a:pt x="1258735" y="1716405"/>
                  </a:lnTo>
                  <a:lnTo>
                    <a:pt x="1262037" y="1723644"/>
                  </a:lnTo>
                  <a:lnTo>
                    <a:pt x="1268641" y="1726184"/>
                  </a:lnTo>
                  <a:lnTo>
                    <a:pt x="1371638" y="1764538"/>
                  </a:lnTo>
                  <a:close/>
                </a:path>
                <a:path w="3963035" h="1764664">
                  <a:moveTo>
                    <a:pt x="3276638" y="469138"/>
                  </a:moveTo>
                  <a:lnTo>
                    <a:pt x="3205518" y="385318"/>
                  </a:lnTo>
                  <a:lnTo>
                    <a:pt x="3201073" y="379984"/>
                  </a:lnTo>
                  <a:lnTo>
                    <a:pt x="3192945" y="379222"/>
                  </a:lnTo>
                  <a:lnTo>
                    <a:pt x="3182277" y="388366"/>
                  </a:lnTo>
                  <a:lnTo>
                    <a:pt x="3181642" y="396367"/>
                  </a:lnTo>
                  <a:lnTo>
                    <a:pt x="3186214" y="401701"/>
                  </a:lnTo>
                  <a:lnTo>
                    <a:pt x="3212871" y="433184"/>
                  </a:lnTo>
                  <a:lnTo>
                    <a:pt x="1985429" y="0"/>
                  </a:lnTo>
                  <a:lnTo>
                    <a:pt x="1981238" y="11938"/>
                  </a:lnTo>
                  <a:lnTo>
                    <a:pt x="1977047" y="0"/>
                  </a:lnTo>
                  <a:lnTo>
                    <a:pt x="749592" y="433184"/>
                  </a:lnTo>
                  <a:lnTo>
                    <a:pt x="776262" y="401701"/>
                  </a:lnTo>
                  <a:lnTo>
                    <a:pt x="780834" y="396367"/>
                  </a:lnTo>
                  <a:lnTo>
                    <a:pt x="780199" y="388366"/>
                  </a:lnTo>
                  <a:lnTo>
                    <a:pt x="769531" y="379222"/>
                  </a:lnTo>
                  <a:lnTo>
                    <a:pt x="761403" y="379984"/>
                  </a:lnTo>
                  <a:lnTo>
                    <a:pt x="756958" y="385318"/>
                  </a:lnTo>
                  <a:lnTo>
                    <a:pt x="685838" y="469138"/>
                  </a:lnTo>
                  <a:lnTo>
                    <a:pt x="800646" y="491109"/>
                  </a:lnTo>
                  <a:lnTo>
                    <a:pt x="807377" y="486537"/>
                  </a:lnTo>
                  <a:lnTo>
                    <a:pt x="808647" y="479679"/>
                  </a:lnTo>
                  <a:lnTo>
                    <a:pt x="810044" y="472821"/>
                  </a:lnTo>
                  <a:lnTo>
                    <a:pt x="809955" y="472694"/>
                  </a:lnTo>
                  <a:lnTo>
                    <a:pt x="805472" y="466217"/>
                  </a:lnTo>
                  <a:lnTo>
                    <a:pt x="798614" y="464820"/>
                  </a:lnTo>
                  <a:lnTo>
                    <a:pt x="757986" y="457098"/>
                  </a:lnTo>
                  <a:lnTo>
                    <a:pt x="1981225" y="25361"/>
                  </a:lnTo>
                  <a:lnTo>
                    <a:pt x="3204476" y="457098"/>
                  </a:lnTo>
                  <a:lnTo>
                    <a:pt x="3163862" y="464820"/>
                  </a:lnTo>
                  <a:lnTo>
                    <a:pt x="3157004" y="466217"/>
                  </a:lnTo>
                  <a:lnTo>
                    <a:pt x="3152432" y="472821"/>
                  </a:lnTo>
                  <a:lnTo>
                    <a:pt x="3153829" y="479679"/>
                  </a:lnTo>
                  <a:lnTo>
                    <a:pt x="3155099" y="486537"/>
                  </a:lnTo>
                  <a:lnTo>
                    <a:pt x="3161830" y="491109"/>
                  </a:lnTo>
                  <a:lnTo>
                    <a:pt x="3258083" y="472694"/>
                  </a:lnTo>
                  <a:lnTo>
                    <a:pt x="3276638" y="469138"/>
                  </a:lnTo>
                  <a:close/>
                </a:path>
                <a:path w="3963035" h="1764664">
                  <a:moveTo>
                    <a:pt x="3962438" y="1764538"/>
                  </a:moveTo>
                  <a:lnTo>
                    <a:pt x="3960609" y="1753108"/>
                  </a:lnTo>
                  <a:lnTo>
                    <a:pt x="3945166" y="1655953"/>
                  </a:lnTo>
                  <a:lnTo>
                    <a:pt x="3944150" y="1648968"/>
                  </a:lnTo>
                  <a:lnTo>
                    <a:pt x="3937546" y="1644269"/>
                  </a:lnTo>
                  <a:lnTo>
                    <a:pt x="3923703" y="1646555"/>
                  </a:lnTo>
                  <a:lnTo>
                    <a:pt x="3919004" y="1653032"/>
                  </a:lnTo>
                  <a:lnTo>
                    <a:pt x="3920147" y="1659890"/>
                  </a:lnTo>
                  <a:lnTo>
                    <a:pt x="3926624" y="1700669"/>
                  </a:lnTo>
                  <a:lnTo>
                    <a:pt x="3286417" y="918337"/>
                  </a:lnTo>
                  <a:lnTo>
                    <a:pt x="3276638" y="926338"/>
                  </a:lnTo>
                  <a:lnTo>
                    <a:pt x="3266859" y="918337"/>
                  </a:lnTo>
                  <a:lnTo>
                    <a:pt x="2626639" y="1700669"/>
                  </a:lnTo>
                  <a:lnTo>
                    <a:pt x="2633129" y="1659890"/>
                  </a:lnTo>
                  <a:lnTo>
                    <a:pt x="2634272" y="1653032"/>
                  </a:lnTo>
                  <a:lnTo>
                    <a:pt x="2629573" y="1646555"/>
                  </a:lnTo>
                  <a:lnTo>
                    <a:pt x="2615730" y="1644269"/>
                  </a:lnTo>
                  <a:lnTo>
                    <a:pt x="2609126" y="1648968"/>
                  </a:lnTo>
                  <a:lnTo>
                    <a:pt x="2608110" y="1655953"/>
                  </a:lnTo>
                  <a:lnTo>
                    <a:pt x="2590838" y="1764538"/>
                  </a:lnTo>
                  <a:lnTo>
                    <a:pt x="2621521" y="1753108"/>
                  </a:lnTo>
                  <a:lnTo>
                    <a:pt x="2693835" y="1726184"/>
                  </a:lnTo>
                  <a:lnTo>
                    <a:pt x="2700439" y="1723644"/>
                  </a:lnTo>
                  <a:lnTo>
                    <a:pt x="2703741" y="1716405"/>
                  </a:lnTo>
                  <a:lnTo>
                    <a:pt x="2698915" y="1703197"/>
                  </a:lnTo>
                  <a:lnTo>
                    <a:pt x="2691549" y="1699895"/>
                  </a:lnTo>
                  <a:lnTo>
                    <a:pt x="2646400" y="1716697"/>
                  </a:lnTo>
                  <a:lnTo>
                    <a:pt x="3276625" y="946302"/>
                  </a:lnTo>
                  <a:lnTo>
                    <a:pt x="3906863" y="1716697"/>
                  </a:lnTo>
                  <a:lnTo>
                    <a:pt x="3861727" y="1699895"/>
                  </a:lnTo>
                  <a:lnTo>
                    <a:pt x="3854361" y="1703197"/>
                  </a:lnTo>
                  <a:lnTo>
                    <a:pt x="3849535" y="1716405"/>
                  </a:lnTo>
                  <a:lnTo>
                    <a:pt x="3852837" y="1723644"/>
                  </a:lnTo>
                  <a:lnTo>
                    <a:pt x="3859441" y="1726184"/>
                  </a:lnTo>
                  <a:lnTo>
                    <a:pt x="3962438" y="1764538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5561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67994" y="5245861"/>
            <a:ext cx="482600" cy="482600"/>
            <a:chOff x="967994" y="5245861"/>
            <a:chExt cx="482600" cy="482600"/>
          </a:xfrm>
        </p:grpSpPr>
        <p:sp>
          <p:nvSpPr>
            <p:cNvPr id="25" name="object 25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80694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45461" y="4255261"/>
            <a:ext cx="482600" cy="482600"/>
            <a:chOff x="2045461" y="4255261"/>
            <a:chExt cx="482600" cy="482600"/>
          </a:xfrm>
        </p:grpSpPr>
        <p:sp>
          <p:nvSpPr>
            <p:cNvPr id="29" name="object 29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581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64661" y="4255261"/>
            <a:ext cx="482600" cy="482600"/>
            <a:chOff x="3264661" y="4255261"/>
            <a:chExt cx="482600" cy="482600"/>
          </a:xfrm>
        </p:grpSpPr>
        <p:sp>
          <p:nvSpPr>
            <p:cNvPr id="33" name="object 33"/>
            <p:cNvSpPr/>
            <p:nvPr/>
          </p:nvSpPr>
          <p:spPr>
            <a:xfrm>
              <a:off x="32773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73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2773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36261" y="4255261"/>
            <a:ext cx="482600" cy="482600"/>
            <a:chOff x="4636261" y="4255261"/>
            <a:chExt cx="482600" cy="482600"/>
          </a:xfrm>
        </p:grpSpPr>
        <p:sp>
          <p:nvSpPr>
            <p:cNvPr id="37" name="object 37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489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4136" y="4642230"/>
            <a:ext cx="684530" cy="616585"/>
          </a:xfrm>
          <a:custGeom>
            <a:avLst/>
            <a:gdLst/>
            <a:ahLst/>
            <a:cxnLst/>
            <a:rect l="l" t="t" r="r" b="b"/>
            <a:pathLst>
              <a:path w="684530" h="616585">
                <a:moveTo>
                  <a:pt x="684174" y="499745"/>
                </a:moveTo>
                <a:lnTo>
                  <a:pt x="678954" y="493649"/>
                </a:lnTo>
                <a:lnTo>
                  <a:pt x="671969" y="493014"/>
                </a:lnTo>
                <a:lnTo>
                  <a:pt x="664972" y="492506"/>
                </a:lnTo>
                <a:lnTo>
                  <a:pt x="658850" y="497713"/>
                </a:lnTo>
                <a:lnTo>
                  <a:pt x="655053" y="545820"/>
                </a:lnTo>
                <a:lnTo>
                  <a:pt x="392468" y="1270"/>
                </a:lnTo>
                <a:lnTo>
                  <a:pt x="381025" y="6731"/>
                </a:lnTo>
                <a:lnTo>
                  <a:pt x="370255" y="0"/>
                </a:lnTo>
                <a:lnTo>
                  <a:pt x="27482" y="548424"/>
                </a:lnTo>
                <a:lnTo>
                  <a:pt x="28956" y="500253"/>
                </a:lnTo>
                <a:lnTo>
                  <a:pt x="23444" y="494411"/>
                </a:lnTo>
                <a:lnTo>
                  <a:pt x="9423" y="493903"/>
                </a:lnTo>
                <a:lnTo>
                  <a:pt x="3568" y="499491"/>
                </a:lnTo>
                <a:lnTo>
                  <a:pt x="0" y="616331"/>
                </a:lnTo>
                <a:lnTo>
                  <a:pt x="27774" y="601726"/>
                </a:lnTo>
                <a:lnTo>
                  <a:pt x="97345" y="565150"/>
                </a:lnTo>
                <a:lnTo>
                  <a:pt x="103555" y="561975"/>
                </a:lnTo>
                <a:lnTo>
                  <a:pt x="105943" y="554228"/>
                </a:lnTo>
                <a:lnTo>
                  <a:pt x="99402" y="541782"/>
                </a:lnTo>
                <a:lnTo>
                  <a:pt x="91732" y="539496"/>
                </a:lnTo>
                <a:lnTo>
                  <a:pt x="85521" y="542671"/>
                </a:lnTo>
                <a:lnTo>
                  <a:pt x="48996" y="561924"/>
                </a:lnTo>
                <a:lnTo>
                  <a:pt x="379590" y="32981"/>
                </a:lnTo>
                <a:lnTo>
                  <a:pt x="632167" y="556882"/>
                </a:lnTo>
                <a:lnTo>
                  <a:pt x="592175" y="529844"/>
                </a:lnTo>
                <a:lnTo>
                  <a:pt x="584276" y="531368"/>
                </a:lnTo>
                <a:lnTo>
                  <a:pt x="576440" y="543052"/>
                </a:lnTo>
                <a:lnTo>
                  <a:pt x="577964" y="550926"/>
                </a:lnTo>
                <a:lnTo>
                  <a:pt x="674966" y="616331"/>
                </a:lnTo>
                <a:lnTo>
                  <a:pt x="676313" y="599186"/>
                </a:lnTo>
                <a:lnTo>
                  <a:pt x="684174" y="499745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83994" y="2376042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2" name="object 42"/>
          <p:cNvSpPr txBox="1"/>
          <p:nvPr/>
        </p:nvSpPr>
        <p:spPr>
          <a:xfrm>
            <a:off x="993444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8375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2175" y="237604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91360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4662678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23994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Multi-Class Classification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4D2C1-4474-27BC-3DEC-B8F30CFC97C6}"/>
                  </a:ext>
                </a:extLst>
              </p:cNvPr>
              <p:cNvSpPr txBox="1"/>
              <p:nvPr/>
            </p:nvSpPr>
            <p:spPr>
              <a:xfrm>
                <a:off x="621665" y="2646155"/>
                <a:ext cx="7772400" cy="23622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0.07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4D2C1-4474-27BC-3DEC-B8F30CFC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" y="2646155"/>
                <a:ext cx="7772400" cy="236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0C2A99-AADB-2595-D1F7-EB0F667BBC7F}"/>
              </a:ext>
            </a:extLst>
          </p:cNvPr>
          <p:cNvSpPr txBox="1"/>
          <p:nvPr/>
        </p:nvSpPr>
        <p:spPr>
          <a:xfrm>
            <a:off x="749935" y="1731483"/>
            <a:ext cx="6781800" cy="1697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Let’s consider predictions for each class as</a:t>
            </a:r>
          </a:p>
          <a:p>
            <a:pPr algn="just"/>
            <a:r>
              <a:rPr lang="en-US" sz="2400" dirty="0"/>
              <a:t>probabilities: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3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6B0BEA-D2C0-E6F1-DF74-CC6E09E0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4987508"/>
            <a:ext cx="4927600" cy="1524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Multi-Class Classification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4D2C1-4474-27BC-3DEC-B8F30CFC97C6}"/>
                  </a:ext>
                </a:extLst>
              </p:cNvPr>
              <p:cNvSpPr txBox="1"/>
              <p:nvPr/>
            </p:nvSpPr>
            <p:spPr>
              <a:xfrm>
                <a:off x="621665" y="2646155"/>
                <a:ext cx="7772400" cy="23622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0.07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4D2C1-4474-27BC-3DEC-B8F30CFC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" y="2646155"/>
                <a:ext cx="7772400" cy="236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0C2A99-AADB-2595-D1F7-EB0F667BBC7F}"/>
              </a:ext>
            </a:extLst>
          </p:cNvPr>
          <p:cNvSpPr txBox="1"/>
          <p:nvPr/>
        </p:nvSpPr>
        <p:spPr>
          <a:xfrm>
            <a:off x="749935" y="1731483"/>
            <a:ext cx="6260465" cy="889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Let’s consider predictions for each class as</a:t>
            </a:r>
          </a:p>
          <a:p>
            <a:pPr algn="just"/>
            <a:r>
              <a:rPr lang="en-US" sz="2400" dirty="0"/>
              <a:t>probabilities: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Cross-entropy: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05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45293"/>
            <a:ext cx="822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Soft-Max Regression Vectorization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95D5-54F7-B50A-64CA-2C9514561D5C}"/>
              </a:ext>
            </a:extLst>
          </p:cNvPr>
          <p:cNvSpPr txBox="1"/>
          <p:nvPr/>
        </p:nvSpPr>
        <p:spPr>
          <a:xfrm>
            <a:off x="762000" y="1635904"/>
            <a:ext cx="7315200" cy="7262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Learn </a:t>
            </a:r>
            <a:r>
              <a:rPr lang="en-US" sz="2400" i="1" dirty="0"/>
              <a:t>c</a:t>
            </a:r>
            <a:r>
              <a:rPr lang="en-US" sz="2400" dirty="0"/>
              <a:t> logistic regressions simultaneously: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0D1A-AA26-D8B0-DD49-1D50FFA3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3" y="2362200"/>
            <a:ext cx="2216150" cy="1913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F4AC0A-9D0D-AC6B-17D1-F97BEC5F5C6B}"/>
              </a:ext>
            </a:extLst>
          </p:cNvPr>
          <p:cNvSpPr txBox="1"/>
          <p:nvPr/>
        </p:nvSpPr>
        <p:spPr>
          <a:xfrm>
            <a:off x="762000" y="4275656"/>
            <a:ext cx="7315200" cy="7262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Normalize across all classes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softmax</a:t>
            </a:r>
            <a:r>
              <a:rPr lang="en-US" sz="2400" dirty="0"/>
              <a:t> function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72E28-F10E-E33B-CD95-7084143B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5103418"/>
            <a:ext cx="4013200" cy="15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72014-EF66-40B5-7E33-943F0BAE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703" y="2855102"/>
            <a:ext cx="2197100" cy="73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2FAE25-CCAD-B4BC-609B-ABA1C610A99F}"/>
                  </a:ext>
                </a:extLst>
              </p:cNvPr>
              <p:cNvSpPr txBox="1"/>
              <p:nvPr/>
            </p:nvSpPr>
            <p:spPr>
              <a:xfrm>
                <a:off x="4335323" y="312420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2FAE25-CCAD-B4BC-609B-ABA1C610A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23" y="3124200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48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Soft-Max Regression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95D5-54F7-B50A-64CA-2C9514561D5C}"/>
              </a:ext>
            </a:extLst>
          </p:cNvPr>
          <p:cNvSpPr txBox="1"/>
          <p:nvPr/>
        </p:nvSpPr>
        <p:spPr>
          <a:xfrm>
            <a:off x="762000" y="1635904"/>
            <a:ext cx="7315200" cy="7262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Learn </a:t>
            </a:r>
            <a:r>
              <a:rPr lang="en-US" sz="2400" i="1" dirty="0"/>
              <a:t>c</a:t>
            </a:r>
            <a:r>
              <a:rPr lang="en-US" sz="2400" dirty="0"/>
              <a:t> logistic regressions simultaneously: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0D1A-AA26-D8B0-DD49-1D50FFA3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61499"/>
            <a:ext cx="2216150" cy="19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Gradient Descent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88723-95A5-92B0-A5DA-EA58A17C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029200"/>
            <a:ext cx="5943600" cy="127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F2F8B4-03C5-8D37-A082-50EACE7F0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1" y="2667000"/>
            <a:ext cx="7696200" cy="195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D7664-9C7D-619B-3255-3439B443E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450" y="2134996"/>
            <a:ext cx="2197100" cy="73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A1087-E547-C397-0B57-E4972EA118F1}"/>
              </a:ext>
            </a:extLst>
          </p:cNvPr>
          <p:cNvSpPr txBox="1"/>
          <p:nvPr/>
        </p:nvSpPr>
        <p:spPr>
          <a:xfrm>
            <a:off x="824739" y="139244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 dirty="0"/>
              <a:t>We know gradients for each vector </a:t>
            </a:r>
            <a:r>
              <a:rPr lang="en-US" sz="2400" i="1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.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10662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584450"/>
          <a:ext cx="36576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𝑋</a:t>
                      </a:r>
                      <a:r>
                        <a:rPr sz="1950" spc="-37" baseline="-14957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1</a:t>
                      </a:r>
                      <a:endParaRPr sz="1950" baseline="-14957">
                        <a:latin typeface="STIXGeneral"/>
                        <a:cs typeface="STIXGener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𝑋</a:t>
                      </a:r>
                      <a:r>
                        <a:rPr sz="1950" spc="-37" baseline="-14957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2</a:t>
                      </a:r>
                      <a:endParaRPr sz="1950" baseline="-14957">
                        <a:latin typeface="STIXGeneral"/>
                        <a:cs typeface="STIXGener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𝑌</a:t>
                      </a:r>
                      <a:endParaRPr sz="1800">
                        <a:latin typeface="STIXGeneral"/>
                        <a:cs typeface="STIXGener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5552" y="1808734"/>
            <a:ext cx="1788032" cy="15514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4118" y="3429000"/>
            <a:ext cx="1700071" cy="14742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3876" y="4436745"/>
            <a:ext cx="2230277" cy="15994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915529" y="2281427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11049" y="0"/>
                </a:moveTo>
                <a:lnTo>
                  <a:pt x="7620" y="2921"/>
                </a:lnTo>
                <a:lnTo>
                  <a:pt x="3555" y="6476"/>
                </a:lnTo>
                <a:lnTo>
                  <a:pt x="1143" y="8509"/>
                </a:lnTo>
                <a:lnTo>
                  <a:pt x="0" y="11684"/>
                </a:lnTo>
                <a:lnTo>
                  <a:pt x="1270" y="17780"/>
                </a:lnTo>
                <a:lnTo>
                  <a:pt x="3555" y="20320"/>
                </a:lnTo>
                <a:lnTo>
                  <a:pt x="9525" y="22098"/>
                </a:lnTo>
                <a:lnTo>
                  <a:pt x="12826" y="21336"/>
                </a:lnTo>
                <a:lnTo>
                  <a:pt x="15113" y="19176"/>
                </a:lnTo>
                <a:lnTo>
                  <a:pt x="22225" y="12319"/>
                </a:lnTo>
                <a:lnTo>
                  <a:pt x="22351" y="7112"/>
                </a:lnTo>
                <a:lnTo>
                  <a:pt x="16255" y="254"/>
                </a:lnTo>
                <a:lnTo>
                  <a:pt x="11049" y="0"/>
                </a:lnTo>
                <a:close/>
              </a:path>
            </a:pathLst>
          </a:custGeom>
          <a:solidFill>
            <a:srgbClr val="009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30049</TotalTime>
  <Words>862</Words>
  <Application>Microsoft Macintosh PowerPoint</Application>
  <PresentationFormat>On-screen Show (4:3)</PresentationFormat>
  <Paragraphs>291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Arial-BoldItalicMT</vt:lpstr>
      <vt:lpstr>Calibri</vt:lpstr>
      <vt:lpstr>Cambria Math</vt:lpstr>
      <vt:lpstr>Century Schoolbook</vt:lpstr>
      <vt:lpstr>Comic Sans MS</vt:lpstr>
      <vt:lpstr>Courier New</vt:lpstr>
      <vt:lpstr>Palatino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MNIST</vt:lpstr>
      <vt:lpstr>Multi-Class Classification</vt:lpstr>
      <vt:lpstr>Multi-Class Classification</vt:lpstr>
      <vt:lpstr>Soft-Max Regression Vectorization</vt:lpstr>
      <vt:lpstr>Soft-Max Regression</vt:lpstr>
      <vt:lpstr>Gradient Descent</vt:lpstr>
      <vt:lpstr>Decision Trees</vt:lpstr>
      <vt:lpstr>Example</vt:lpstr>
      <vt:lpstr>Non-Binary Decision Tree</vt:lpstr>
      <vt:lpstr># Of Possible Decision Trees</vt:lpstr>
      <vt:lpstr># Of Possible Decision Trees</vt:lpstr>
      <vt:lpstr>How would you learn a DT?</vt:lpstr>
      <vt:lpstr>Let’s Apply NDT: Data1</vt:lpstr>
      <vt:lpstr>Let’s Apply NDT: Data1 – Tree1</vt:lpstr>
      <vt:lpstr>Data1– Tree1</vt:lpstr>
      <vt:lpstr>Data1– Tree2</vt:lpstr>
      <vt:lpstr>Let’s Apply it: Data2</vt:lpstr>
      <vt:lpstr>DATA2 – TREE1</vt:lpstr>
      <vt:lpstr>DATA2 – TREE2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1138</cp:revision>
  <dcterms:created xsi:type="dcterms:W3CDTF">2011-08-15T21:03:01Z</dcterms:created>
  <dcterms:modified xsi:type="dcterms:W3CDTF">2023-09-21T17:01:03Z</dcterms:modified>
</cp:coreProperties>
</file>