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9"/>
  </p:notesMasterIdLst>
  <p:handoutMasterIdLst>
    <p:handoutMasterId r:id="rId10"/>
  </p:handoutMasterIdLst>
  <p:sldIdLst>
    <p:sldId id="329" r:id="rId2"/>
    <p:sldId id="456" r:id="rId3"/>
    <p:sldId id="459" r:id="rId4"/>
    <p:sldId id="460" r:id="rId5"/>
    <p:sldId id="472" r:id="rId6"/>
    <p:sldId id="466" r:id="rId7"/>
    <p:sldId id="4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90" autoAdjust="0"/>
    <p:restoredTop sz="79332" autoAdjust="0"/>
  </p:normalViewPr>
  <p:slideViewPr>
    <p:cSldViewPr>
      <p:cViewPr varScale="1">
        <p:scale>
          <a:sx n="90" d="100"/>
          <a:sy n="90" d="100"/>
        </p:scale>
        <p:origin x="200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Lecture 10. </a:t>
            </a:r>
            <a:r>
              <a:rPr lang="en-US" dirty="0"/>
              <a:t>Classification. Decision 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MNIST</a:t>
            </a:r>
            <a:endParaRPr cap="small" spc="1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0"/>
              <a:t> </a:t>
            </a:r>
            <a:r>
              <a:rPr lang="en-US" spc="50"/>
              <a:t>584</a:t>
            </a:r>
            <a:r>
              <a:rPr lang="en-US" spc="4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0">
                <a:latin typeface="Arial"/>
                <a:cs typeface="Arial"/>
              </a:rPr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5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5">
                <a:latin typeface="Arial"/>
                <a:cs typeface="Arial"/>
              </a:rPr>
              <a:t> </a:t>
            </a:r>
            <a:r>
              <a:rPr lang="en-US" spc="20"/>
              <a:t>Illinois</a:t>
            </a:r>
            <a:r>
              <a:rPr lang="en-US" spc="35"/>
              <a:t> </a:t>
            </a:r>
            <a:r>
              <a:rPr lang="en-US" spc="80"/>
              <a:t>Institute</a:t>
            </a:r>
            <a:r>
              <a:rPr lang="en-US" spc="75"/>
              <a:t> </a:t>
            </a:r>
            <a:r>
              <a:rPr lang="en-US" spc="20"/>
              <a:t>of</a:t>
            </a:r>
            <a:r>
              <a:rPr lang="en-US" spc="50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098" name="Picture 2" descr="How to Develop a CNN for MNIST Handwritten Digit Classification -  MachineLearningMastery.com">
            <a:extLst>
              <a:ext uri="{FF2B5EF4-FFF2-40B4-BE49-F238E27FC236}">
                <a16:creationId xmlns:a16="http://schemas.microsoft.com/office/drawing/2014/main" id="{AA42AEC0-3FEE-0EAD-18A0-7483AE677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61" y="1304827"/>
            <a:ext cx="71628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3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Multi-Class Classification</a:t>
            </a:r>
            <a:endParaRPr cap="small" spc="1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0"/>
              <a:t> </a:t>
            </a:r>
            <a:r>
              <a:rPr lang="en-US" spc="50"/>
              <a:t>584</a:t>
            </a:r>
            <a:r>
              <a:rPr lang="en-US" spc="4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0">
                <a:latin typeface="Arial"/>
                <a:cs typeface="Arial"/>
              </a:rPr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5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5">
                <a:latin typeface="Arial"/>
                <a:cs typeface="Arial"/>
              </a:rPr>
              <a:t> </a:t>
            </a:r>
            <a:r>
              <a:rPr lang="en-US" spc="20"/>
              <a:t>Illinois</a:t>
            </a:r>
            <a:r>
              <a:rPr lang="en-US" spc="35"/>
              <a:t> </a:t>
            </a:r>
            <a:r>
              <a:rPr lang="en-US" spc="80"/>
              <a:t>Institute</a:t>
            </a:r>
            <a:r>
              <a:rPr lang="en-US" spc="75"/>
              <a:t> </a:t>
            </a:r>
            <a:r>
              <a:rPr lang="en-US" spc="20"/>
              <a:t>of</a:t>
            </a:r>
            <a:r>
              <a:rPr lang="en-US" spc="50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94D2C1-4474-27BC-3DEC-B8F30CFC97C6}"/>
                  </a:ext>
                </a:extLst>
              </p:cNvPr>
              <p:cNvSpPr txBox="1"/>
              <p:nvPr/>
            </p:nvSpPr>
            <p:spPr>
              <a:xfrm>
                <a:off x="621665" y="2646155"/>
                <a:ext cx="7772400" cy="23622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0.07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94D2C1-4474-27BC-3DEC-B8F30CFC9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5" y="2646155"/>
                <a:ext cx="7772400" cy="2362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0C2A99-AADB-2595-D1F7-EB0F667BBC7F}"/>
              </a:ext>
            </a:extLst>
          </p:cNvPr>
          <p:cNvSpPr txBox="1"/>
          <p:nvPr/>
        </p:nvSpPr>
        <p:spPr>
          <a:xfrm>
            <a:off x="749935" y="1731483"/>
            <a:ext cx="6781800" cy="1697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Let’s consider predictions for each class as</a:t>
            </a:r>
          </a:p>
          <a:p>
            <a:pPr algn="just"/>
            <a:r>
              <a:rPr lang="en-US" sz="2400" dirty="0"/>
              <a:t>probabilities: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3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6B0BEA-D2C0-E6F1-DF74-CC6E09E02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4987508"/>
            <a:ext cx="4927600" cy="1524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Multi-Class Classification</a:t>
            </a:r>
            <a:endParaRPr cap="small" spc="1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0"/>
              <a:t> </a:t>
            </a:r>
            <a:r>
              <a:rPr lang="en-US" spc="50"/>
              <a:t>584</a:t>
            </a:r>
            <a:r>
              <a:rPr lang="en-US" spc="4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0">
                <a:latin typeface="Arial"/>
                <a:cs typeface="Arial"/>
              </a:rPr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5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5">
                <a:latin typeface="Arial"/>
                <a:cs typeface="Arial"/>
              </a:rPr>
              <a:t> </a:t>
            </a:r>
            <a:r>
              <a:rPr lang="en-US" spc="20"/>
              <a:t>Illinois</a:t>
            </a:r>
            <a:r>
              <a:rPr lang="en-US" spc="35"/>
              <a:t> </a:t>
            </a:r>
            <a:r>
              <a:rPr lang="en-US" spc="80"/>
              <a:t>Institute</a:t>
            </a:r>
            <a:r>
              <a:rPr lang="en-US" spc="75"/>
              <a:t> </a:t>
            </a:r>
            <a:r>
              <a:rPr lang="en-US" spc="20"/>
              <a:t>of</a:t>
            </a:r>
            <a:r>
              <a:rPr lang="en-US" spc="50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94D2C1-4474-27BC-3DEC-B8F30CFC97C6}"/>
                  </a:ext>
                </a:extLst>
              </p:cNvPr>
              <p:cNvSpPr txBox="1"/>
              <p:nvPr/>
            </p:nvSpPr>
            <p:spPr>
              <a:xfrm>
                <a:off x="621665" y="2646155"/>
                <a:ext cx="7772400" cy="23622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0.07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94D2C1-4474-27BC-3DEC-B8F30CFC9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5" y="2646155"/>
                <a:ext cx="7772400" cy="2362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0C2A99-AADB-2595-D1F7-EB0F667BBC7F}"/>
              </a:ext>
            </a:extLst>
          </p:cNvPr>
          <p:cNvSpPr txBox="1"/>
          <p:nvPr/>
        </p:nvSpPr>
        <p:spPr>
          <a:xfrm>
            <a:off x="749935" y="1731483"/>
            <a:ext cx="6260465" cy="889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Let’s consider predictions for each class as</a:t>
            </a:r>
          </a:p>
          <a:p>
            <a:pPr algn="just"/>
            <a:r>
              <a:rPr lang="en-US" sz="2400" dirty="0"/>
              <a:t>probabilities: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Cross-entropy: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405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45293"/>
            <a:ext cx="822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Soft-Max Regression Vectorization</a:t>
            </a:r>
            <a:endParaRPr cap="small" spc="1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0"/>
              <a:t> </a:t>
            </a:r>
            <a:r>
              <a:rPr lang="en-US" spc="50"/>
              <a:t>584</a:t>
            </a:r>
            <a:r>
              <a:rPr lang="en-US" spc="4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0">
                <a:latin typeface="Arial"/>
                <a:cs typeface="Arial"/>
              </a:rPr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5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5">
                <a:latin typeface="Arial"/>
                <a:cs typeface="Arial"/>
              </a:rPr>
              <a:t> </a:t>
            </a:r>
            <a:r>
              <a:rPr lang="en-US" spc="20"/>
              <a:t>Illinois</a:t>
            </a:r>
            <a:r>
              <a:rPr lang="en-US" spc="35"/>
              <a:t> </a:t>
            </a:r>
            <a:r>
              <a:rPr lang="en-US" spc="80"/>
              <a:t>Institute</a:t>
            </a:r>
            <a:r>
              <a:rPr lang="en-US" spc="75"/>
              <a:t> </a:t>
            </a:r>
            <a:r>
              <a:rPr lang="en-US" spc="20"/>
              <a:t>of</a:t>
            </a:r>
            <a:r>
              <a:rPr lang="en-US" spc="50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995D5-54F7-B50A-64CA-2C9514561D5C}"/>
              </a:ext>
            </a:extLst>
          </p:cNvPr>
          <p:cNvSpPr txBox="1"/>
          <p:nvPr/>
        </p:nvSpPr>
        <p:spPr>
          <a:xfrm>
            <a:off x="762000" y="1635904"/>
            <a:ext cx="7315200" cy="7262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Learn </a:t>
            </a:r>
            <a:r>
              <a:rPr lang="en-US" sz="2400" i="1" dirty="0"/>
              <a:t>c</a:t>
            </a:r>
            <a:r>
              <a:rPr lang="en-US" sz="2400" dirty="0"/>
              <a:t> logistic regressions simultaneously: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60D1A-AA26-D8B0-DD49-1D50FFA3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73" y="2362200"/>
            <a:ext cx="2216150" cy="1913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F4AC0A-9D0D-AC6B-17D1-F97BEC5F5C6B}"/>
              </a:ext>
            </a:extLst>
          </p:cNvPr>
          <p:cNvSpPr txBox="1"/>
          <p:nvPr/>
        </p:nvSpPr>
        <p:spPr>
          <a:xfrm>
            <a:off x="762000" y="4275656"/>
            <a:ext cx="7315200" cy="7262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Normalize across all classes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softmax</a:t>
            </a:r>
            <a:r>
              <a:rPr lang="en-US" sz="2400" dirty="0"/>
              <a:t> function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172E28-F10E-E33B-CD95-7084143B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5103418"/>
            <a:ext cx="4013200" cy="153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672014-EF66-40B5-7E33-943F0BAEC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703" y="2855102"/>
            <a:ext cx="2197100" cy="73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2FAE25-CCAD-B4BC-609B-ABA1C610A99F}"/>
                  </a:ext>
                </a:extLst>
              </p:cNvPr>
              <p:cNvSpPr txBox="1"/>
              <p:nvPr/>
            </p:nvSpPr>
            <p:spPr>
              <a:xfrm>
                <a:off x="4335323" y="3124200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2FAE25-CCAD-B4BC-609B-ABA1C610A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23" y="3124200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48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Soft-Max Regression</a:t>
            </a:r>
            <a:endParaRPr cap="small" spc="1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0"/>
              <a:t> </a:t>
            </a:r>
            <a:r>
              <a:rPr lang="en-US" spc="50"/>
              <a:t>584</a:t>
            </a:r>
            <a:r>
              <a:rPr lang="en-US" spc="4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0">
                <a:latin typeface="Arial"/>
                <a:cs typeface="Arial"/>
              </a:rPr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5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5">
                <a:latin typeface="Arial"/>
                <a:cs typeface="Arial"/>
              </a:rPr>
              <a:t> </a:t>
            </a:r>
            <a:r>
              <a:rPr lang="en-US" spc="20"/>
              <a:t>Illinois</a:t>
            </a:r>
            <a:r>
              <a:rPr lang="en-US" spc="35"/>
              <a:t> </a:t>
            </a:r>
            <a:r>
              <a:rPr lang="en-US" spc="80"/>
              <a:t>Institute</a:t>
            </a:r>
            <a:r>
              <a:rPr lang="en-US" spc="75"/>
              <a:t> </a:t>
            </a:r>
            <a:r>
              <a:rPr lang="en-US" spc="20"/>
              <a:t>of</a:t>
            </a:r>
            <a:r>
              <a:rPr lang="en-US" spc="50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995D5-54F7-B50A-64CA-2C9514561D5C}"/>
              </a:ext>
            </a:extLst>
          </p:cNvPr>
          <p:cNvSpPr txBox="1"/>
          <p:nvPr/>
        </p:nvSpPr>
        <p:spPr>
          <a:xfrm>
            <a:off x="762000" y="1635904"/>
            <a:ext cx="7315200" cy="7262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Learn </a:t>
            </a:r>
            <a:r>
              <a:rPr lang="en-US" sz="2400" i="1" dirty="0"/>
              <a:t>c</a:t>
            </a:r>
            <a:r>
              <a:rPr lang="en-US" sz="2400" dirty="0"/>
              <a:t> logistic regressions simultaneously: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60D1A-AA26-D8B0-DD49-1D50FFA3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61499"/>
            <a:ext cx="2216150" cy="191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5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Gradient Descent</a:t>
            </a:r>
            <a:endParaRPr cap="small" spc="1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0"/>
              <a:t> </a:t>
            </a:r>
            <a:r>
              <a:rPr lang="en-US" spc="50"/>
              <a:t>584</a:t>
            </a:r>
            <a:r>
              <a:rPr lang="en-US" spc="4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0">
                <a:latin typeface="Arial"/>
                <a:cs typeface="Arial"/>
              </a:rPr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55"/>
              <a:t> </a:t>
            </a:r>
            <a:r>
              <a:rPr lang="en-US" spc="20">
                <a:latin typeface="Arial"/>
                <a:cs typeface="Arial"/>
              </a:rPr>
              <a:t>–</a:t>
            </a:r>
            <a:r>
              <a:rPr lang="en-US" spc="15">
                <a:latin typeface="Arial"/>
                <a:cs typeface="Arial"/>
              </a:rPr>
              <a:t> </a:t>
            </a:r>
            <a:r>
              <a:rPr lang="en-US" spc="20"/>
              <a:t>Illinois</a:t>
            </a:r>
            <a:r>
              <a:rPr lang="en-US" spc="35"/>
              <a:t> </a:t>
            </a:r>
            <a:r>
              <a:rPr lang="en-US" spc="80"/>
              <a:t>Institute</a:t>
            </a:r>
            <a:r>
              <a:rPr lang="en-US" spc="75"/>
              <a:t> </a:t>
            </a:r>
            <a:r>
              <a:rPr lang="en-US" spc="20"/>
              <a:t>of</a:t>
            </a:r>
            <a:r>
              <a:rPr lang="en-US" spc="50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88723-95A5-92B0-A5DA-EA58A17C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029200"/>
            <a:ext cx="5943600" cy="127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F2F8B4-03C5-8D37-A082-50EACE7F0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61" y="2667000"/>
            <a:ext cx="7696200" cy="195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D7664-9C7D-619B-3255-3439B443E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450" y="2134996"/>
            <a:ext cx="2197100" cy="736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5A1087-E547-C397-0B57-E4972EA118F1}"/>
              </a:ext>
            </a:extLst>
          </p:cNvPr>
          <p:cNvSpPr txBox="1"/>
          <p:nvPr/>
        </p:nvSpPr>
        <p:spPr>
          <a:xfrm>
            <a:off x="824739" y="139244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/>
            <a:r>
              <a:rPr lang="en-US" sz="2400" dirty="0"/>
              <a:t>We know gradients for each vector </a:t>
            </a:r>
            <a:r>
              <a:rPr lang="en-US" sz="2400" i="1" dirty="0" err="1"/>
              <a:t>w</a:t>
            </a:r>
            <a:r>
              <a:rPr lang="en-US" sz="2400" baseline="-25000" dirty="0" err="1"/>
              <a:t>i</a:t>
            </a:r>
            <a:r>
              <a:rPr lang="en-US" sz="2400" dirty="0"/>
              <a:t>.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106623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30007</TotalTime>
  <Words>149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 Math</vt:lpstr>
      <vt:lpstr>Century Schoolbook</vt:lpstr>
      <vt:lpstr>Courier New</vt:lpstr>
      <vt:lpstr>Times New Roman</vt:lpstr>
      <vt:lpstr>Verdana</vt:lpstr>
      <vt:lpstr>Wingdings</vt:lpstr>
      <vt:lpstr>WPI</vt:lpstr>
      <vt:lpstr>CS584 Machine Learning</vt:lpstr>
      <vt:lpstr>MNIST</vt:lpstr>
      <vt:lpstr>Multi-Class Classification</vt:lpstr>
      <vt:lpstr>Multi-Class Classification</vt:lpstr>
      <vt:lpstr>Soft-Max Regression Vectorization</vt:lpstr>
      <vt:lpstr>Soft-Max Regression</vt:lpstr>
      <vt:lpstr>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1117</cp:revision>
  <dcterms:created xsi:type="dcterms:W3CDTF">2011-08-15T21:03:01Z</dcterms:created>
  <dcterms:modified xsi:type="dcterms:W3CDTF">2023-09-21T13:46:42Z</dcterms:modified>
</cp:coreProperties>
</file>