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4" r:id="rId1"/>
  </p:sldMasterIdLst>
  <p:notesMasterIdLst>
    <p:notesMasterId r:id="rId38"/>
  </p:notesMasterIdLst>
  <p:handoutMasterIdLst>
    <p:handoutMasterId r:id="rId39"/>
  </p:handoutMasterIdLst>
  <p:sldIdLst>
    <p:sldId id="329" r:id="rId2"/>
    <p:sldId id="276" r:id="rId3"/>
    <p:sldId id="257" r:id="rId4"/>
    <p:sldId id="507" r:id="rId5"/>
    <p:sldId id="508" r:id="rId6"/>
    <p:sldId id="501" r:id="rId7"/>
    <p:sldId id="502" r:id="rId8"/>
    <p:sldId id="503" r:id="rId9"/>
    <p:sldId id="500" r:id="rId10"/>
    <p:sldId id="342" r:id="rId11"/>
    <p:sldId id="343" r:id="rId12"/>
    <p:sldId id="344" r:id="rId13"/>
    <p:sldId id="258" r:id="rId14"/>
    <p:sldId id="345" r:id="rId15"/>
    <p:sldId id="261" r:id="rId16"/>
    <p:sldId id="262" r:id="rId17"/>
    <p:sldId id="263" r:id="rId18"/>
    <p:sldId id="346" r:id="rId19"/>
    <p:sldId id="330" r:id="rId20"/>
    <p:sldId id="264" r:id="rId21"/>
    <p:sldId id="266" r:id="rId22"/>
    <p:sldId id="267" r:id="rId23"/>
    <p:sldId id="325" r:id="rId24"/>
    <p:sldId id="268" r:id="rId25"/>
    <p:sldId id="269" r:id="rId26"/>
    <p:sldId id="272" r:id="rId27"/>
    <p:sldId id="296" r:id="rId28"/>
    <p:sldId id="297" r:id="rId29"/>
    <p:sldId id="506" r:id="rId30"/>
    <p:sldId id="295" r:id="rId31"/>
    <p:sldId id="347" r:id="rId32"/>
    <p:sldId id="504" r:id="rId33"/>
    <p:sldId id="505" r:id="rId34"/>
    <p:sldId id="328" r:id="rId35"/>
    <p:sldId id="273" r:id="rId36"/>
    <p:sldId id="293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2532"/>
    <a:srgbClr val="9AE2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601" autoAdjust="0"/>
    <p:restoredTop sz="79332" autoAdjust="0"/>
  </p:normalViewPr>
  <p:slideViewPr>
    <p:cSldViewPr>
      <p:cViewPr varScale="1">
        <p:scale>
          <a:sx n="107" d="100"/>
          <a:sy n="107" d="100"/>
        </p:scale>
        <p:origin x="1224" y="1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2632" y="20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7130AC-1169-47BD-87F5-AFD9E79DDC3D}" type="datetimeFigureOut">
              <a:rPr lang="en-US" smtClean="0"/>
              <a:pPr/>
              <a:t>10/5/23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F7480B-C27C-446E-AADB-C78AD07FD3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7129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1T16:27:46.5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17657 7973 24575,'-35'0'0,"10"-18"0,-1-3 0,-12 8 0,-3 0 0,7-9 0,0-6 0,-6 4-820,-1 7 1,-5 4 0,-1 1 0,1-1 597,4-1 0,0-1 1,1 1-1,-2 2 222,-5 1 0,-1 2 0,0 1 0,3 1 108,-3 0 0,2 1 0,1 3-108,5 2 0,1 1 0,0 1 0,-3-1 0,-1 0 0,2 0 0,4-1 0,2 1 0,-2 1 0,-10 3 0,-2 1 0,3 2 0,9-2 0,2 0 0,0 4 0,0 6 0,1 3 0,0 0 0,0-1 0,0 1 0,3 2 0,6 4 0,2 3 0,0 0 0,-5 2 0,-1 0 0,3 2 0,1 5 0,3 3 0,1-1 0,2-6 0,2-1 0,1 0 0,3 3 0,3 0 0,1 0 443,0 11 1,4-3-444,5-13 0,2 0 0,-1 20 0,0 0 0,-1-11 0,2-1 0,6 7 0,2 2 0,-4-12 0,1 1 0,2-2 0,9 5 0,2-2 0,-3-4 0,1 0 0,1-2 0,9 8 0,1-3 0,-3-3 0,4-1 0,2-8 0,4 0 0,-3-3-237,-1 1 1,1-3 236,9 0 0,6-1 0,-2-1 0,-8-2 0,-1-2 0,1-2 0,6-2 0,1-2 0,2-1 88,-4 0 0,1 0 1,0-2-1,0 0-88,-4-2 0,0-1 0,0-1 0,1 1 0,4 0 0,1 0 0,-1 0 0,-1 0 155,7 0 0,-3 0 0,-3 0-155,3 0 0,-4 0 0,-7 1 0,-5-2 0,4-15 495,-15 12-495,-4-27 1794,-1 11-1794,-11-15 159,11 10 1,2-1-160,-8-1 0,1-1 0,14-10 0,3-2 0,-8 3 0,1 1 0,5 4 0,1 2 0,-3 3 0,-3 3 0,2-12 0,-9 12 0,-3-3 0,-8-6 0,-4-4 0,2-6 0,0-4-338,0 3 1,0-3 0,0 1 337,0 2 0,0 1 0,0 0 0,0 0 0,0 1 0,0 2 0,0-5 0,0 4 0,0 6 0,0 3 0,0-7 0,0 3 0,0 21 0,0 15 1012,-23 0-1012,17 0 0,-17 0 0,23 0 0</inkml:trace>
  <inkml:trace contextRef="#ctx0" brushRef="#br0" timeOffset="1840">19985 7426 24575,'-35'31'0,"15"9"0,9-11 0,1 7 0,0 0-704,2 3 0,2 1 0,0 7 704,3-6 0,0 6 0,0 4 0,0 2 0,1 0 0,-1-3 0,1-4-617,-2-3 0,0-3 0,1-1 0,0 1 0,1 4 617,2-2 0,0 5 0,0 3 0,2 1 0,0 0 0,1-4 0,1-4 0,1-6 0,4 7 0,3-9 0,2 4-87,0-3 0,1 3 0,3 1 0,1-2 0,1-3 87,5-3 0,2-4 0,2-1 0,0 2 0,-2 0 0,2 1 0,0 1 0,0-1 0,-2-2 0,1 1 0,-1-2 0,0-1 0,1-2-5,7 2 0,0-3 1,-3-1 4,-4 5 0,-1-3 414,-2-13 1,1-3-415,2 1 0,2-2 0,13-6 0,3-2 0,-13 2 0,1-1 0,1-1 0,5-3 0,2-1 0,-3-2 0,7 0 0,-2-5 0,-10-2 0,0-4 0,0-1 0,2-4 0,-1-1 0,0 0 0,-3 5 0,0 0 0,-2-2 0,0-5 0,-1-3 0,-2 2 0,9 0 0,-5-1 0,-10-9 0,-3-4 0,-1 9 0,1-2 0,-2-4 187,-4-3 1,-3-4-1,-2-3 1,0 2-188,0-1 0,-3 1 0,1-1 0,-1-1 0,0 4 0,1-2 0,-1 0 0,-1 0 0,-3 0 0,-3-1 0,-3-1 0,-1 1 0,-1 1 0,0 3 0,0 2 0,0 4 0,-2 0 0,-3-3 0,-3-3 0,-3-3 0,-2-1 0,-2 1 0,0 5 0,-3 1 0,0 3 0,-3 2 0,0-2 0,3 2 0,-2-2 0,0 1 0,-1 0 0,-1 3 0,-4-1 0,-1 2 0,-1 2 0,0 1 0,2 1 0,0 1 0,-1 2 0,-3 3 0,-5 4 0,-3 4 0,0 2 0,1 1 95,7 1 0,1 0 0,-1 2 0,0 1-95,-6 1 0,-1 2 0,-1 0 0,1 2 0,0 1 0,1 0 0,1 1 0,2 2 0,0 2 0,3 2 0,-1 0 4,-7 0 1,-1 0 0,7 1-5,11 2 0,3 2 0,0 12 0,1 1 0,-10 0 1056,16 8 0,3 2-1056,-4 5 311,3-12 1,3-3 0,10-4-1,-12-4 1</inkml:trace>
  <inkml:trace contextRef="#ctx0" brushRef="#br0" timeOffset="3516">23742 7814 24575,'-25'0'0,"-1"0"0,-8 0 0,-2 0 0,-9 0 0,0 0 0,-1 0 0,1 0 0,1 0 0,2 0 0,14 0 0,1 0 0,1-1 0,1 2 0,-10 15 0,16 9 0,3 9 0,4 2 0,1 7 0,-1 1-770,-4-4 1,-1 2 0,-1 2-1,2 2 770,5-7 0,2 1 0,0 2 0,0 0 0,0-1 0,-3-2 0,-3 3 0,-3-3 0,0 1 0,0 0 0,1 3 0,3-2 0,1 3 0,-1 2 0,1 0 0,0 0 0,0-1 0,-1-3-642,-4 6 1,-1-3 0,1-1 0,-1 1 0,1 2 641,3-6 0,1 2 0,-1 2 0,1-1 0,0 0 0,1 0 0,0-3 0,-3 7 0,1-1 0,0-2 0,2 1 0,1-1-278,3 0 1,1-1 0,1 1-1,1-2 1,1 0 277,0 3 0,0-1 0,2-1 0,0-1-216,1-1 1,1 0-1,1-1 1,3-1 215,4 8 0,4-2 0,3 1 0,0-7 0,2 0 0,3 0 0,2-3 0,2-6 0,2-2 0,1-2 0,2-1 0,2 2 0,2-1 0,0-2 0,-3-3 1054,13 7 0,-1-7-1054,8-10 0,0-4 0,-20 1 0,1-2 1587,12-6 1,2-2-1588,-1 2 0,0-2 0,2-13 0,0-4 361,-10 7 0,1-2 0,-1-2-361,0-6 0,0-3 0,1-2 0,-5 6 0,1 0 0,1-2 0,0-2-145,-1-1 0,-1-2 0,2-2 0,-1 0 0,-1 2 145,5-2 0,0 1 0,-1-1 0,-1-3 0,-5 1 0,-1-2 0,0-2 0,-1 0 0,-2 1 0,3-3 0,-1 0 0,-2 0 0,-3-1 0,-5 2 0,-3 1 0,0-2 0,0-2 0,2-1 0,2-2 0,0-1 0,-2 0 0,-2-1-629,-3 2 0,-3 0 0,-2-1 1,1 0-1,1-2 629,0 1 0,1-1 0,0-1 0,-1 0 0,1-1 0,-2 0 0,0 5 0,-2-1 0,1 0 0,-1 0 0,-1 0 0,1 0 0,-1 0 0,0-4 0,-1 1 0,1-1 0,-1 1 0,-1 0 0,1 0 0,1 1 0,-1 1 0,1-1 0,-1 1 0,-1 1 0,-2 2-308,-1-11 1,-3 3 0,0 1-1,-3 1 308,2 4 0,-1 0 0,-3 3 0,-6 1 0,-8 1 0,-5 1 0,-5 3 0,-1 4 0,1 4 0,-3 5 0,-2 1 0,-3 1-266,-3 0 0,-3 0 0,-2 1 0,1 3 0,0 3 266,7 5 0,0 2 0,1 3 0,0-1 0,0 1 0,-6-3 0,-1 1 0,2 0 0,-1 1 197,3 2 1,-1 1 0,1 1 0,5-1-198,-13-1 0,4 2 921,12 3 0,-1 3 1,5-2-922,3-4 0,5 2 0,3 12 0,5-15 0</inkml:trace>
  <inkml:trace contextRef="#ctx0" brushRef="#br0" timeOffset="4817">23936 8961 24575,'-35'0'0,"15"0"0,-11 0 0,4 0 0,2 0 0,-3 0 0,-3-2 0,-1 4 0,-2 15 0,-3 5 0,4-10 0,-2 0 0,2 5-341,0 11 0,3 5 0,-2 0 341,-3-3 0,-1 0 0,2 0 0,2 0 0,2-1 0,5 2-57,4 12 0,3 1 57,-7-1 0,3 0 0,12-6 0,1 0 0,-9 7 0,0-2 0,8-5 0,1-3 0,0-7 0,2 1 0,6 14 0,2-2 0,-1 3 508,6-2 1,4 1-509,-2-18 0,3-1 60,13 4 0,3-1-60,0-4 0,1-1 0,6-2 0,3-3 0,5-6 0,2 0 0,1 6 0,0-1 0,-8-12 0,1-2 0,6 7 0,-6 0 0,-15-8 0,24 0 0,-43 0 0,12 0 0</inkml:trace>
  <inkml:trace contextRef="#ctx0" brushRef="#br0" timeOffset="7107">20673 8184 24575,'0'34'0,"0"0"0,0 0 0,0 13 0,0 0 0,0-12 0,0 1 0,0-1 0,0 0 0,0-1 0,0-1 0,0 6 0,0-3 0,0-7 0,0-3 0,0 5 0,0-31 0,0 0 0,0-16 0,0-19 0,0 9 0,0-3 0,0-2 0,0-4 0,0-1-446,0-4 0,0-1 0,0-3 446,0 2 0,0-3 0,0 0 0,0 0 0,0 2 0,0 0 0,0-1 0,0 2 0,0 1 0,0 0 0,0 2 0,0 1 0,0-3 0,0 3 0,0 3 0,0 6 0,0 4 0,0-22 0,0 43 0,0-28 0,16 28 0,3-11 669,5 13 0,3 4-669,7-2 0,3 0 0,1 0 0,4 0 0,-1 0 0,-2-1 0,-1 0 0,-1 3 0,0 2 0,-1 2 0,-3-1 0,4-5 0,-7 4 0,-11 28 0,-3-28 0,-16 27 0,0-12 0,0 17 0,-32-1 0,14-18 0,-3 1 0,-5 6 0,-5 2 0,2-1 0,-2-3 0,3 1 0,2 8 0,1-3 0,-6-13 0,27 1 0,4-12 0,35 12 0,-8-15 0,1-2 0,-1 0 0,1 2 0,14 6 0,-2 1 0,3-4 0,-9 10 0,-1 4 0,2 1 0,1 16 0,-17 1 0,13-1 0,-29-10 0,-2 1 0,8 1 0,-3 1 0,-23 15 0,-13 0 0,9-17 0,-4-2 0,-3 1-358,-7 1 1,-6 0 0,-1 0-1,3-3 358,0-1 0,2-3 0,-5-1 0,6-3 0,-4-1 0,-1 0 0,0-2 0,3 0 0,-10 2 0,2-3 0,-1-1 0,-2-3 0,-1-1 0,2 1 0,3 3 0,1 3 0,8-5 0,-3-4 0,7 12 0</inkml:trace>
  <inkml:trace contextRef="#ctx0" brushRef="#br0" timeOffset="8750">21414 8608 24575,'35'0'0,"1"0"0,-1 0 0,-10 0 0,1 0 0,13 0 0,-11 0 0,3 0 0,2 0 0,2 0 0,5-1 0,3 2 0,-4 3 0,2 1 0,0 1-217,-4 1 1,-1-1 0,1 1 216,3-1 0,1 0 0,-1 2 0,-4 2 0,-1 1 0,0-1 0,1-3 0,-1-1 0,0 1 0,11 2 0,-2 1 0,1 7 0,-4-2 0,-11-14 0,-5 1 0,11 30 0,-21-28 0,-15 11 649,0-15-649,0 0 0,16 0 0,4 16 0,23-12 0,-6 12 0,6-1 0,-8-11 0,-15 12 0,11-16 0,-11 16 0,-1-12 0,13 11 0,-13-15 0,1 0 0,11 0 0,-11 0 0,4 0 0,3 0-820,12 0 1,-4 0 0,-19 0 0</inkml:trace>
  <inkml:trace contextRef="#ctx0" brushRef="#br0" timeOffset="10500">16140 9013 24575,'0'-48'0,"0"0"0,0 10 0,0-1 0,0 3 0,0-3 0,0-1 0,-1 3 0,0-3 0,3 4 0,5 6 0,2 1 0,-4-4 0,0-3 0,4 3 0,15-5 0,3 2 0,-8-1 0,1 3 0,6 7 0,-1 3 0,11-11 0,-17 15 0,20 4 0,-33 16 0,18 0 0,-9 0 0,5 0 0,4 6 0,3 4 0,1 6 0,-1 3 0,1 8 0,-1 1 0,-1-1 0,-1 1 0,1 5 0,-1 1 0,-5-7 0,-1 1 0,-1-1 0,-1 1 0,1-2 0,-4-1 0,-11-6 0,13 12 0,-16-27 0,0 12 0</inkml:trace>
  <inkml:trace contextRef="#ctx0" brushRef="#br0" timeOffset="12475">16246 8819 24575,'39'0'0,"8"0"0,-27 0 0,-1 0 0,20 0 0,-33 0 0,18 0 0,-24 0 0,15 0 0,5-15 0,5 13 0,1 0 0,-7-13 0,1-2 0,13 7 0,1 1 0,5-11 0,-13 3 0,-1 3 0,10 10 0,-15-12 0,-4 16 0</inkml:trace>
  <inkml:trace contextRef="#ctx0" brushRef="#br0" timeOffset="15599">16757 8714 24575,'0'19'0,"0"-3"0,0-16 0,0 0 0,0 16 0,16 3 0,-12 16 0,27 1 0,-11-17 0,-1 13 0,13-28 0,-28 27 0,11-27 0,-15 12 0,16 7 0,-12-17 0,12 14 0,-1-1 0,-11-15 0,28 12 0,-28-1 0,27-11 0,-27 12 0,12-16 0,-16 0 0,0 0 0</inkml:trace>
  <inkml:trace contextRef="#ctx0" brushRef="#br0" timeOffset="17399">17551 8467 24575,'20'-20'0,"2"4"0,3 1 0,14-5 0,-10 9 0,6 0 0,3-2-820,-2-2 1,3-3 0,2 1 0,0 0 548,3 2 1,2 1 0,1 0 0,0-2 270,-8 0 0,1-2 0,-1 0 0,0 0 0,0 2-135,3 1 1,-1 2-1,0 0 1,-1-1 134,0-2 0,-2 0 0,1-2 0,-1 2 0,1 0 0,-1 0 0,0 0 0,0 1 0,-1 1 0,-1-1 0,0 1 0,0 0 209,11-6 0,0 0 0,-4 1-209,4 0 0,-4 3 0,2 5 0,-3 2 0,-14 2 0,-1-1 1030,7-1 0,-2 2-1030,7 3 813,-5-12 1,-1 1-814,6 11 291,-10-3 0,1-2-291,-3 1 0,-1 1 0,21 3 0,-13-3 0,-1-2 0,6-7 0,-13 14 0,-1 0 0,10-13 0,-15 15 0,-5 0 0,1 0 0,4 0 0,-1 0 0,13 0 0,-28 0 0,11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D3C603-3B65-4AB7-82D6-2288B2E2AD50}" type="datetimeFigureOut">
              <a:rPr lang="en-US" smtClean="0"/>
              <a:pPr/>
              <a:t>10/5/23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9C6714-DB55-4642-89AE-3D1E79A974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045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/>
              <a:t>α</a:t>
            </a:r>
            <a:r>
              <a:rPr lang="en-US" dirty="0"/>
              <a:t> is the parameter of the </a:t>
            </a:r>
            <a:r>
              <a:rPr lang="en-US" dirty="0" err="1"/>
              <a:t>Dirichlet</a:t>
            </a:r>
            <a:r>
              <a:rPr lang="en-US" dirty="0"/>
              <a:t> prior on the per-document topic distributions, </a:t>
            </a:r>
            <a:r>
              <a:rPr lang="en-US" i="1" dirty="0"/>
              <a:t>β</a:t>
            </a:r>
            <a:r>
              <a:rPr lang="en-US" dirty="0"/>
              <a:t> is the parameter of the </a:t>
            </a:r>
            <a:r>
              <a:rPr lang="en-US" dirty="0" err="1"/>
              <a:t>Dirichlet</a:t>
            </a:r>
            <a:r>
              <a:rPr lang="en-US" dirty="0"/>
              <a:t> prior on the per-topic word distribution, </a:t>
            </a:r>
            <a:r>
              <a:rPr lang="en-US" dirty="0" err="1"/>
              <a:t>theta_i</a:t>
            </a:r>
            <a:r>
              <a:rPr lang="en-US" dirty="0"/>
              <a:t> is the topic distribution for document </a:t>
            </a:r>
            <a:r>
              <a:rPr lang="en-US" i="1" dirty="0" err="1"/>
              <a:t>i</a:t>
            </a:r>
            <a:r>
              <a:rPr lang="en-US"/>
              <a:t>,, </a:t>
            </a:r>
            <a:r>
              <a:rPr lang="en-US" dirty="0" err="1"/>
              <a:t>z_ij</a:t>
            </a:r>
            <a:r>
              <a:rPr lang="en-US" dirty="0"/>
              <a:t> is the topic for the </a:t>
            </a:r>
            <a:r>
              <a:rPr lang="en-US" i="1" dirty="0" err="1"/>
              <a:t>j</a:t>
            </a:r>
            <a:r>
              <a:rPr lang="en-US" dirty="0" err="1"/>
              <a:t>th</a:t>
            </a:r>
            <a:r>
              <a:rPr lang="en-US" dirty="0"/>
              <a:t> word in document </a:t>
            </a:r>
            <a:r>
              <a:rPr lang="en-US" i="1" dirty="0" err="1"/>
              <a:t>i</a:t>
            </a:r>
            <a:r>
              <a:rPr lang="en-US" dirty="0"/>
              <a:t>, </a:t>
            </a:r>
            <a:r>
              <a:rPr lang="en-US" dirty="0" err="1"/>
              <a:t>w_ij</a:t>
            </a:r>
            <a:r>
              <a:rPr lang="en-US" dirty="0"/>
              <a:t> and is the specific word.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2921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Solution – Split the edges!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6357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clique with</a:t>
            </a:r>
            <a:r>
              <a:rPr lang="en-US" baseline="0" dirty="0"/>
              <a:t> n variables: 2^n parameters.</a:t>
            </a:r>
          </a:p>
          <a:p>
            <a:r>
              <a:rPr lang="en-US" baseline="0" dirty="0"/>
              <a:t>Pairwise: n(n-1) edges: 4n(n-1) </a:t>
            </a:r>
            <a:r>
              <a:rPr lang="en-US" baseline="0" dirty="0" err="1"/>
              <a:t>params</a:t>
            </a:r>
            <a:r>
              <a:rPr lang="en-US" baseline="0" dirty="0"/>
              <a:t>. n nodes: 2n </a:t>
            </a:r>
            <a:r>
              <a:rPr lang="en-US" baseline="0" dirty="0" err="1"/>
              <a:t>params</a:t>
            </a:r>
            <a:r>
              <a:rPr lang="en-US" baseline="0" dirty="0"/>
              <a:t>. Total: 4n^2-2n </a:t>
            </a:r>
            <a:r>
              <a:rPr lang="en-US" baseline="0" dirty="0" err="1"/>
              <a:t>params</a:t>
            </a:r>
            <a:r>
              <a:rPr lang="en-US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9525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4865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clique with</a:t>
            </a:r>
            <a:r>
              <a:rPr lang="en-US" baseline="0" dirty="0"/>
              <a:t> n variables: 2^n parameters.</a:t>
            </a:r>
          </a:p>
          <a:p>
            <a:r>
              <a:rPr lang="en-US" baseline="0" dirty="0"/>
              <a:t>Pairwise: n(n-1) edges: 4n(n-1) </a:t>
            </a:r>
            <a:r>
              <a:rPr lang="en-US" baseline="0" dirty="0" err="1"/>
              <a:t>params</a:t>
            </a:r>
            <a:r>
              <a:rPr lang="en-US" baseline="0" dirty="0"/>
              <a:t>. n nodes: 2n </a:t>
            </a:r>
            <a:r>
              <a:rPr lang="en-US" baseline="0" dirty="0" err="1"/>
              <a:t>params</a:t>
            </a:r>
            <a:r>
              <a:rPr lang="en-US" baseline="0" dirty="0"/>
              <a:t>. Total: 4n^2-2n </a:t>
            </a:r>
            <a:r>
              <a:rPr lang="en-US" baseline="0" dirty="0" err="1"/>
              <a:t>params</a:t>
            </a:r>
            <a:r>
              <a:rPr lang="en-US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74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bilgicm" TargetMode="External"/><Relationship Id="rId2" Type="http://schemas.openxmlformats.org/officeDocument/2006/relationships/hyperlink" Target="http://www.cs.iit.edu/~mbilgic" TargetMode="Externa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0"/>
            <a:ext cx="6858000" cy="1524000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041648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2B869B-E6BC-1BA6-F938-8B4555D3FE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2" t="40690" b="41598"/>
          <a:stretch/>
        </p:blipFill>
        <p:spPr>
          <a:xfrm>
            <a:off x="152400" y="990600"/>
            <a:ext cx="7315200" cy="106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237990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62225" y="1433516"/>
            <a:ext cx="401955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75069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6225444" y="3617978"/>
            <a:ext cx="5334004" cy="384048"/>
          </a:xfrm>
        </p:spPr>
        <p:txBody>
          <a:bodyPr/>
          <a:lstStyle>
            <a:lvl1pPr algn="ctr">
              <a:defRPr sz="525"/>
            </a:lvl1pPr>
          </a:lstStyle>
          <a:p>
            <a:r>
              <a:rPr lang="en-US" dirty="0"/>
              <a:t>CS 583 – Probabilistic Graphical Models – Illinois Institute of Technology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3" name="Oval 22"/>
          <p:cNvSpPr/>
          <p:nvPr userDrawn="1"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31" name="Title 1"/>
          <p:cNvSpPr txBox="1">
            <a:spLocks/>
          </p:cNvSpPr>
          <p:nvPr userDrawn="1"/>
        </p:nvSpPr>
        <p:spPr>
          <a:xfrm>
            <a:off x="2041118" y="462571"/>
            <a:ext cx="6629911" cy="1132184"/>
          </a:xfrm>
          <a:prstGeom prst="rect">
            <a:avLst/>
          </a:prstGeom>
        </p:spPr>
        <p:txBody>
          <a:bodyPr vert="horz" lIns="0" rIns="0" anchor="b">
            <a:normAutofit/>
          </a:bodyPr>
          <a:lstStyle/>
          <a:p>
            <a:pPr algn="l" rtl="0" eaLnBrk="1" latinLnBrk="0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kumimoji="0" lang="en-US" sz="1800" b="1" kern="1200" cap="small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CS 583: Probabilistic Graphical Models</a:t>
            </a:r>
          </a:p>
          <a:p>
            <a:pPr algn="l" rtl="0" eaLnBrk="1" latinLnBrk="0" hangingPunct="1">
              <a:lnSpc>
                <a:spcPct val="100000"/>
              </a:lnSpc>
              <a:spcBef>
                <a:spcPct val="0"/>
              </a:spcBef>
              <a:buNone/>
            </a:pPr>
            <a:endParaRPr kumimoji="0" lang="en-US" sz="1800" b="1" kern="1200" cap="small" baseline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5" name="Text Placeholder 44"/>
          <p:cNvSpPr>
            <a:spLocks noGrp="1"/>
          </p:cNvSpPr>
          <p:nvPr>
            <p:ph type="body" sz="quarter" idx="12" hasCustomPrompt="1"/>
          </p:nvPr>
        </p:nvSpPr>
        <p:spPr>
          <a:xfrm>
            <a:off x="2041119" y="2069896"/>
            <a:ext cx="5463344" cy="1183318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100" b="1" i="0" u="none" strike="noStrike" kern="1200" cap="small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small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Topic: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cap="sm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Chapter:</a:t>
            </a:r>
            <a:endParaRPr kumimoji="0" lang="en-US" sz="1800" b="1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54" name="Group 53"/>
          <p:cNvGrpSpPr/>
          <p:nvPr userDrawn="1"/>
        </p:nvGrpSpPr>
        <p:grpSpPr>
          <a:xfrm>
            <a:off x="2067974" y="5410204"/>
            <a:ext cx="3634836" cy="1066800"/>
            <a:chOff x="4227387" y="4433832"/>
            <a:chExt cx="3634836" cy="1066800"/>
          </a:xfrm>
        </p:grpSpPr>
        <p:sp>
          <p:nvSpPr>
            <p:cNvPr id="30" name="Title 1"/>
            <p:cNvSpPr txBox="1">
              <a:spLocks/>
            </p:cNvSpPr>
            <p:nvPr userDrawn="1"/>
          </p:nvSpPr>
          <p:spPr>
            <a:xfrm>
              <a:off x="4227387" y="4433832"/>
              <a:ext cx="3634836" cy="1066800"/>
            </a:xfrm>
            <a:prstGeom prst="rect">
              <a:avLst/>
            </a:prstGeom>
          </p:spPr>
          <p:txBody>
            <a:bodyPr vert="horz" anchor="b">
              <a:normAutofit fontScale="92500" lnSpcReduction="20000"/>
            </a:bodyPr>
            <a:lstStyle/>
            <a:p>
              <a:pPr>
                <a:lnSpc>
                  <a:spcPct val="170000"/>
                </a:lnSpc>
              </a:pPr>
              <a:r>
                <a:rPr kumimoji="0" lang="en-US" sz="1500" b="1" dirty="0"/>
                <a:t>Mustafa Bilgic</a:t>
              </a:r>
            </a:p>
            <a:p>
              <a:pPr>
                <a:lnSpc>
                  <a:spcPct val="170000"/>
                </a:lnSpc>
              </a:pPr>
              <a:r>
                <a:rPr kumimoji="0" lang="en-US" sz="1500" dirty="0"/>
                <a:t>       </a:t>
              </a:r>
              <a:r>
                <a:rPr kumimoji="0" lang="en-US" sz="1500" dirty="0">
                  <a:hlinkClick r:id="rId2"/>
                </a:rPr>
                <a:t>http://www.cs.iit.edu/~mbilgic</a:t>
              </a:r>
              <a:endParaRPr kumimoji="0" lang="en-US" sz="1500" dirty="0"/>
            </a:p>
            <a:p>
              <a:pPr>
                <a:lnSpc>
                  <a:spcPct val="170000"/>
                </a:lnSpc>
              </a:pPr>
              <a:r>
                <a:rPr kumimoji="0" lang="en-US" sz="1500" dirty="0"/>
                <a:t>       </a:t>
              </a:r>
              <a:r>
                <a:rPr kumimoji="0" lang="en-US" sz="1500" dirty="0">
                  <a:hlinkClick r:id="rId3"/>
                </a:rPr>
                <a:t>https://twitter.com/bilgicm</a:t>
              </a:r>
              <a:endParaRPr kumimoji="0" lang="en-US" sz="1500" dirty="0"/>
            </a:p>
          </p:txBody>
        </p:sp>
        <p:pic>
          <p:nvPicPr>
            <p:cNvPr id="6" name="Picture 5" descr="File:Twitter bird logo 2012.svg - Wikipedia, the free encyclopedia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21012" y="5187464"/>
              <a:ext cx="274320" cy="223007"/>
            </a:xfrm>
            <a:prstGeom prst="rect">
              <a:avLst/>
            </a:prstGeom>
          </p:spPr>
        </p:pic>
        <p:pic>
          <p:nvPicPr>
            <p:cNvPr id="48" name="Picture 47" descr="Original file ‎ (SVG file, nominally 512 × 512 pixels, file size: 2 ...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4642" y="4861560"/>
              <a:ext cx="274320" cy="2743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99583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BB2532"/>
          </a:solidFill>
          <a:ln>
            <a:noFill/>
          </a:ln>
          <a:effectLst>
            <a:innerShdw blurRad="215900" dist="76200" dir="54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447800"/>
            <a:ext cx="6858000" cy="1676400"/>
          </a:xfrm>
        </p:spPr>
        <p:txBody>
          <a:bodyPr anchor="b" anchorCtr="0"/>
          <a:lstStyle>
            <a:lvl1pPr algn="l">
              <a:defRPr lang="en-US" sz="40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31242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95395"/>
            <a:ext cx="82296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CS 583 – Probabilistic Graphical Models – Illinois Institute of Technology</a:t>
            </a:r>
          </a:p>
        </p:txBody>
      </p:sp>
    </p:spTree>
    <p:extLst>
      <p:ext uri="{BB962C8B-B14F-4D97-AF65-F5344CB8AC3E}">
        <p14:creationId xmlns:p14="http://schemas.microsoft.com/office/powerpoint/2010/main" val="1139223791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 noProof="1"/>
              <a:t>Click to edit Master title style</a:t>
            </a:r>
            <a:endParaRPr lang="en-US" dirty="0"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  <a:lvl2pPr>
              <a:defRPr>
                <a:latin typeface="Century Schoolbook" panose="02040604050505020304" pitchFamily="18" charset="0"/>
              </a:defRPr>
            </a:lvl2pPr>
            <a:lvl3pPr>
              <a:defRPr>
                <a:latin typeface="Century Schoolbook" panose="02040604050505020304" pitchFamily="18" charset="0"/>
              </a:defRPr>
            </a:lvl3pPr>
            <a:lvl4pPr>
              <a:defRPr>
                <a:latin typeface="Century Schoolbook" panose="02040604050505020304" pitchFamily="18" charset="0"/>
              </a:defRPr>
            </a:lvl4pPr>
            <a:lvl5pPr>
              <a:defRPr>
                <a:latin typeface="Century Schoolbook" panose="02040604050505020304" pitchFamily="18" charset="0"/>
              </a:defRPr>
            </a:lvl5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US" dirty="0"/>
          </a:p>
        </p:txBody>
      </p:sp>
      <p:sp>
        <p:nvSpPr>
          <p:cNvPr id="27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553200"/>
            <a:ext cx="8305800" cy="304800"/>
          </a:xfrm>
        </p:spPr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8E0AE3E9-A355-5335-5ADE-DF4C572E53E7}"/>
              </a:ext>
            </a:extLst>
          </p:cNvPr>
          <p:cNvSpPr txBox="1">
            <a:spLocks/>
          </p:cNvSpPr>
          <p:nvPr userDrawn="1"/>
        </p:nvSpPr>
        <p:spPr>
          <a:xfrm>
            <a:off x="0" y="1045708"/>
            <a:ext cx="457200" cy="394136"/>
          </a:xfrm>
          <a:prstGeom prst="rect">
            <a:avLst/>
          </a:prstGeom>
          <a:solidFill>
            <a:srgbClr val="BB2532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pPr algn="ctr"/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15E3385-A1AD-0B74-D325-1D5264799D95}"/>
              </a:ext>
            </a:extLst>
          </p:cNvPr>
          <p:cNvSpPr/>
          <p:nvPr userDrawn="1"/>
        </p:nvSpPr>
        <p:spPr>
          <a:xfrm>
            <a:off x="457200" y="1234971"/>
            <a:ext cx="8686800" cy="45719"/>
          </a:xfrm>
          <a:prstGeom prst="rect">
            <a:avLst/>
          </a:prstGeom>
          <a:solidFill>
            <a:srgbClr val="BB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823334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676400"/>
            <a:ext cx="3657600" cy="4495800"/>
          </a:xfrm>
        </p:spPr>
        <p:txBody>
          <a:bodyPr>
            <a:normAutofit/>
          </a:bodyPr>
          <a:lstStyle>
            <a:lvl1pPr>
              <a:defRPr sz="2400">
                <a:latin typeface="Century Schoolbook" panose="02040604050505020304" pitchFamily="18" charset="0"/>
              </a:defRPr>
            </a:lvl1pPr>
            <a:lvl2pPr>
              <a:defRPr sz="2000">
                <a:latin typeface="Century Schoolbook" panose="02040604050505020304" pitchFamily="18" charset="0"/>
              </a:defRPr>
            </a:lvl2pPr>
            <a:lvl3pPr>
              <a:defRPr sz="1800">
                <a:latin typeface="Century Schoolbook" panose="02040604050505020304" pitchFamily="18" charset="0"/>
              </a:defRPr>
            </a:lvl3pPr>
            <a:lvl4pPr>
              <a:defRPr sz="1600">
                <a:latin typeface="Century Schoolbook" panose="02040604050505020304" pitchFamily="18" charset="0"/>
              </a:defRPr>
            </a:lvl4pPr>
            <a:lvl5pPr>
              <a:defRPr sz="1600">
                <a:latin typeface="Century Schoolbook" panose="020406040505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657600" cy="4495800"/>
          </a:xfrm>
        </p:spPr>
        <p:txBody>
          <a:bodyPr>
            <a:normAutofit/>
          </a:bodyPr>
          <a:lstStyle>
            <a:lvl1pPr>
              <a:defRPr sz="2400">
                <a:latin typeface="Century Schoolbook" panose="02040604050505020304" pitchFamily="18" charset="0"/>
              </a:defRPr>
            </a:lvl1pPr>
            <a:lvl2pPr>
              <a:defRPr sz="2000">
                <a:latin typeface="Century Schoolbook" panose="02040604050505020304" pitchFamily="18" charset="0"/>
              </a:defRPr>
            </a:lvl2pPr>
            <a:lvl3pPr>
              <a:defRPr sz="1800">
                <a:latin typeface="Century Schoolbook" panose="02040604050505020304" pitchFamily="18" charset="0"/>
              </a:defRPr>
            </a:lvl3pPr>
            <a:lvl4pPr>
              <a:defRPr sz="1600">
                <a:latin typeface="Century Schoolbook" panose="02040604050505020304" pitchFamily="18" charset="0"/>
              </a:defRPr>
            </a:lvl4pPr>
            <a:lvl5pPr>
              <a:defRPr sz="1600">
                <a:latin typeface="Century Schoolbook" panose="020406040505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546818"/>
            <a:ext cx="8610600" cy="304800"/>
          </a:xfrm>
        </p:spPr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728BBBD1-7CC2-82BB-3975-41FEEDB72ABE}"/>
              </a:ext>
            </a:extLst>
          </p:cNvPr>
          <p:cNvSpPr txBox="1">
            <a:spLocks/>
          </p:cNvSpPr>
          <p:nvPr userDrawn="1"/>
        </p:nvSpPr>
        <p:spPr>
          <a:xfrm>
            <a:off x="0" y="1045708"/>
            <a:ext cx="457200" cy="394136"/>
          </a:xfrm>
          <a:prstGeom prst="rect">
            <a:avLst/>
          </a:prstGeom>
          <a:solidFill>
            <a:srgbClr val="BB2532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pPr algn="ctr"/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8274C5-39AD-7ABB-3B1B-950D0C736A0E}"/>
              </a:ext>
            </a:extLst>
          </p:cNvPr>
          <p:cNvSpPr/>
          <p:nvPr userDrawn="1"/>
        </p:nvSpPr>
        <p:spPr>
          <a:xfrm>
            <a:off x="457200" y="1234971"/>
            <a:ext cx="8686800" cy="45719"/>
          </a:xfrm>
          <a:prstGeom prst="rect">
            <a:avLst/>
          </a:prstGeom>
          <a:solidFill>
            <a:srgbClr val="BB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56720600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496736"/>
            <a:ext cx="3657600" cy="639763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  <a:latin typeface="Century Schoolbook" panose="020406040505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2000" y="2216400"/>
            <a:ext cx="3657600" cy="3955800"/>
          </a:xfrm>
        </p:spPr>
        <p:txBody>
          <a:bodyPr anchor="t" anchorCtr="0">
            <a:normAutofit/>
          </a:bodyPr>
          <a:lstStyle>
            <a:lvl1pPr>
              <a:defRPr sz="2000">
                <a:latin typeface="Century Schoolbook" panose="02040604050505020304" pitchFamily="18" charset="0"/>
              </a:defRPr>
            </a:lvl1pPr>
            <a:lvl2pPr>
              <a:defRPr sz="1800">
                <a:latin typeface="Century Schoolbook" panose="02040604050505020304" pitchFamily="18" charset="0"/>
              </a:defRPr>
            </a:lvl2pPr>
            <a:lvl3pPr>
              <a:defRPr sz="1600">
                <a:latin typeface="Century Schoolbook" panose="02040604050505020304" pitchFamily="18" charset="0"/>
              </a:defRPr>
            </a:lvl3pPr>
            <a:lvl4pPr>
              <a:defRPr sz="1400">
                <a:latin typeface="Century Schoolbook" panose="02040604050505020304" pitchFamily="18" charset="0"/>
              </a:defRPr>
            </a:lvl4pPr>
            <a:lvl5pPr>
              <a:defRPr sz="1400">
                <a:latin typeface="Century Schoolbook" panose="02040604050505020304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496736"/>
            <a:ext cx="3657600" cy="639763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  <a:latin typeface="Century Schoolbook" panose="020406040505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2216400"/>
            <a:ext cx="3657600" cy="3955800"/>
          </a:xfrm>
        </p:spPr>
        <p:txBody>
          <a:bodyPr anchor="t" anchorCtr="0">
            <a:normAutofit/>
          </a:bodyPr>
          <a:lstStyle>
            <a:lvl1pPr>
              <a:defRPr sz="2000">
                <a:latin typeface="Century Schoolbook" panose="02040604050505020304" pitchFamily="18" charset="0"/>
              </a:defRPr>
            </a:lvl1pPr>
            <a:lvl2pPr>
              <a:defRPr sz="1800">
                <a:latin typeface="Century Schoolbook" panose="02040604050505020304" pitchFamily="18" charset="0"/>
              </a:defRPr>
            </a:lvl2pPr>
            <a:lvl3pPr>
              <a:defRPr sz="1600">
                <a:latin typeface="Century Schoolbook" panose="02040604050505020304" pitchFamily="18" charset="0"/>
              </a:defRPr>
            </a:lvl3pPr>
            <a:lvl4pPr>
              <a:defRPr sz="1400">
                <a:latin typeface="Century Schoolbook" panose="02040604050505020304" pitchFamily="18" charset="0"/>
              </a:defRPr>
            </a:lvl4pPr>
            <a:lvl5pPr>
              <a:defRPr sz="1400">
                <a:latin typeface="Century Schoolbook" panose="02040604050505020304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556878"/>
            <a:ext cx="8001000" cy="304800"/>
          </a:xfrm>
        </p:spPr>
        <p:txBody>
          <a:bodyPr/>
          <a:lstStyle/>
          <a:p>
            <a:r>
              <a:rPr lang="en-US" dirty="0"/>
              <a:t>CS 583 – Probabilistic Graphical Models – Illinois Institute of Technology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AD192A73-8FDC-EC67-0DBC-414E871498B2}"/>
              </a:ext>
            </a:extLst>
          </p:cNvPr>
          <p:cNvSpPr txBox="1">
            <a:spLocks/>
          </p:cNvSpPr>
          <p:nvPr userDrawn="1"/>
        </p:nvSpPr>
        <p:spPr>
          <a:xfrm>
            <a:off x="0" y="1045708"/>
            <a:ext cx="457200" cy="394136"/>
          </a:xfrm>
          <a:prstGeom prst="rect">
            <a:avLst/>
          </a:prstGeom>
          <a:solidFill>
            <a:srgbClr val="BB2532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pPr algn="ctr"/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D4BC1A-7470-A9DC-8B46-39B4FAFE298C}"/>
              </a:ext>
            </a:extLst>
          </p:cNvPr>
          <p:cNvSpPr/>
          <p:nvPr userDrawn="1"/>
        </p:nvSpPr>
        <p:spPr>
          <a:xfrm>
            <a:off x="457200" y="1234971"/>
            <a:ext cx="8686800" cy="45719"/>
          </a:xfrm>
          <a:prstGeom prst="rect">
            <a:avLst/>
          </a:prstGeom>
          <a:solidFill>
            <a:srgbClr val="BB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290063764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90DE4A-4A2B-7E41-9240-E192ACF86237}"/>
              </a:ext>
            </a:extLst>
          </p:cNvPr>
          <p:cNvSpPr txBox="1"/>
          <p:nvPr/>
        </p:nvSpPr>
        <p:spPr>
          <a:xfrm>
            <a:off x="7420303" y="6663559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endParaRPr lang="en-US" sz="1600" dirty="0" err="1"/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6082058C-2544-FF22-F562-101D985F882C}"/>
              </a:ext>
            </a:extLst>
          </p:cNvPr>
          <p:cNvSpPr txBox="1">
            <a:spLocks/>
          </p:cNvSpPr>
          <p:nvPr userDrawn="1"/>
        </p:nvSpPr>
        <p:spPr>
          <a:xfrm>
            <a:off x="0" y="1045708"/>
            <a:ext cx="457200" cy="394136"/>
          </a:xfrm>
          <a:prstGeom prst="rect">
            <a:avLst/>
          </a:prstGeom>
          <a:solidFill>
            <a:srgbClr val="BB2532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pPr algn="ctr"/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5E5FB2-D10F-3E3A-5001-0399FB2FB0FF}"/>
              </a:ext>
            </a:extLst>
          </p:cNvPr>
          <p:cNvSpPr/>
          <p:nvPr userDrawn="1"/>
        </p:nvSpPr>
        <p:spPr>
          <a:xfrm>
            <a:off x="457200" y="1234971"/>
            <a:ext cx="8686800" cy="45719"/>
          </a:xfrm>
          <a:prstGeom prst="rect">
            <a:avLst/>
          </a:prstGeom>
          <a:solidFill>
            <a:srgbClr val="BB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096050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400800"/>
            <a:ext cx="5105400" cy="304800"/>
          </a:xfrm>
        </p:spPr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8FC541-F19D-B24A-84B8-8E68C037DBB8}"/>
              </a:ext>
            </a:extLst>
          </p:cNvPr>
          <p:cNvSpPr txBox="1"/>
          <p:nvPr/>
        </p:nvSpPr>
        <p:spPr>
          <a:xfrm>
            <a:off x="7273159" y="6642538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endParaRPr lang="en-US" sz="1600" dirty="0" err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6FAB7B-20C5-4B4A-87BB-EC6CBA807625}"/>
              </a:ext>
            </a:extLst>
          </p:cNvPr>
          <p:cNvSpPr txBox="1"/>
          <p:nvPr/>
        </p:nvSpPr>
        <p:spPr>
          <a:xfrm>
            <a:off x="6789683" y="6537434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endParaRPr lang="en-US" sz="1600" dirty="0" err="1"/>
          </a:p>
        </p:txBody>
      </p:sp>
    </p:spTree>
    <p:extLst>
      <p:ext uri="{BB962C8B-B14F-4D97-AF65-F5344CB8AC3E}">
        <p14:creationId xmlns:p14="http://schemas.microsoft.com/office/powerpoint/2010/main" val="2038642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305800" cy="1066800"/>
          </a:xfrm>
        </p:spPr>
        <p:txBody>
          <a:bodyPr anchor="b">
            <a:normAutofit/>
          </a:bodyPr>
          <a:lstStyle>
            <a:lvl1pPr algn="l">
              <a:defRPr sz="3200" b="1">
                <a:latin typeface="Century Schoolbook" panose="020406040505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2782" y="1524004"/>
            <a:ext cx="5294018" cy="4648199"/>
          </a:xfrm>
        </p:spPr>
        <p:txBody>
          <a:bodyPr/>
          <a:lstStyle>
            <a:lvl1pPr>
              <a:defRPr sz="2400">
                <a:latin typeface="Century Schoolbook" panose="02040604050505020304" pitchFamily="18" charset="0"/>
              </a:defRPr>
            </a:lvl1pPr>
            <a:lvl2pPr>
              <a:defRPr sz="2200">
                <a:latin typeface="Century Schoolbook" panose="02040604050505020304" pitchFamily="18" charset="0"/>
              </a:defRPr>
            </a:lvl2pPr>
            <a:lvl3pPr>
              <a:defRPr sz="2000">
                <a:latin typeface="Century Schoolbook" panose="02040604050505020304" pitchFamily="18" charset="0"/>
              </a:defRPr>
            </a:lvl3pPr>
            <a:lvl4pPr>
              <a:defRPr sz="1800">
                <a:latin typeface="Century Schoolbook" panose="02040604050505020304" pitchFamily="18" charset="0"/>
              </a:defRPr>
            </a:lvl4pPr>
            <a:lvl5pPr>
              <a:defRPr sz="1800">
                <a:latin typeface="Century Schoolbook" panose="02040604050505020304" pitchFamily="18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3922" y="1524000"/>
            <a:ext cx="2673657" cy="46482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  <a:latin typeface="Century Schoolbook" panose="02040604050505020304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359110" y="3581401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400800"/>
            <a:ext cx="5105400" cy="304800"/>
          </a:xfrm>
        </p:spPr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BA3369B2-4D1C-F856-6C63-B342212B2B42}"/>
              </a:ext>
            </a:extLst>
          </p:cNvPr>
          <p:cNvSpPr txBox="1">
            <a:spLocks/>
          </p:cNvSpPr>
          <p:nvPr userDrawn="1"/>
        </p:nvSpPr>
        <p:spPr>
          <a:xfrm>
            <a:off x="0" y="1045708"/>
            <a:ext cx="457200" cy="394136"/>
          </a:xfrm>
          <a:prstGeom prst="rect">
            <a:avLst/>
          </a:prstGeom>
          <a:solidFill>
            <a:srgbClr val="BB2532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pPr algn="ctr"/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D3E39F-EA8B-D61A-A2EC-FAC5D7092555}"/>
              </a:ext>
            </a:extLst>
          </p:cNvPr>
          <p:cNvSpPr/>
          <p:nvPr userDrawn="1"/>
        </p:nvSpPr>
        <p:spPr>
          <a:xfrm>
            <a:off x="457200" y="1234971"/>
            <a:ext cx="8686800" cy="45719"/>
          </a:xfrm>
          <a:prstGeom prst="rect">
            <a:avLst/>
          </a:prstGeom>
          <a:solidFill>
            <a:srgbClr val="BB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932424256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457200" y="1524000"/>
            <a:ext cx="5867400" cy="4648200"/>
          </a:xfrm>
        </p:spPr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553200" y="1524000"/>
            <a:ext cx="2133600" cy="4648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>
                <a:latin typeface="Century Schoolbook" panose="02040604050505020304" pitchFamily="18" charset="0"/>
              </a:defRPr>
            </a:lvl1pPr>
            <a:lvl2pPr>
              <a:defRPr sz="1800">
                <a:latin typeface="Century Schoolbook" panose="02040604050505020304" pitchFamily="18" charset="0"/>
              </a:defRPr>
            </a:lvl2pPr>
            <a:lvl3pPr>
              <a:defRPr sz="1600">
                <a:latin typeface="Century Schoolbook" panose="02040604050505020304" pitchFamily="18" charset="0"/>
              </a:defRPr>
            </a:lvl3pPr>
            <a:lvl4pPr>
              <a:defRPr sz="1400">
                <a:latin typeface="Century Schoolbook" panose="02040604050505020304" pitchFamily="18" charset="0"/>
              </a:defRPr>
            </a:lvl4pPr>
            <a:lvl5pPr>
              <a:defRPr sz="1400">
                <a:latin typeface="Century Schoolbook" panose="020406040505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0A94FA9-C696-AACD-3CE6-798F30A0A19C}"/>
              </a:ext>
            </a:extLst>
          </p:cNvPr>
          <p:cNvSpPr txBox="1">
            <a:spLocks/>
          </p:cNvSpPr>
          <p:nvPr userDrawn="1"/>
        </p:nvSpPr>
        <p:spPr>
          <a:xfrm>
            <a:off x="0" y="1045708"/>
            <a:ext cx="457200" cy="394136"/>
          </a:xfrm>
          <a:prstGeom prst="rect">
            <a:avLst/>
          </a:prstGeom>
          <a:solidFill>
            <a:srgbClr val="812E29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pPr algn="ctr"/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FFC210-5E7F-9652-70DB-4F50EC6B7B24}"/>
              </a:ext>
            </a:extLst>
          </p:cNvPr>
          <p:cNvSpPr/>
          <p:nvPr userDrawn="1"/>
        </p:nvSpPr>
        <p:spPr>
          <a:xfrm>
            <a:off x="457200" y="1234971"/>
            <a:ext cx="8686800" cy="45719"/>
          </a:xfrm>
          <a:prstGeom prst="rect">
            <a:avLst/>
          </a:prstGeom>
          <a:solidFill>
            <a:srgbClr val="812E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549576316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2902"/>
            <a:ext cx="8229600" cy="8001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24000"/>
            <a:ext cx="8229600" cy="46482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00800"/>
            <a:ext cx="51054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tx2"/>
                </a:solidFill>
              </a:defRPr>
            </a:lvl1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896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tx1">
              <a:lumMod val="85000"/>
              <a:lumOff val="15000"/>
            </a:schemeClr>
          </a:solidFill>
          <a:latin typeface="Century Schoolbook" panose="02040604050505020304" pitchFamily="18" charset="0"/>
          <a:ea typeface="Verdana" pitchFamily="34" charset="0"/>
          <a:cs typeface="Verdana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lnSpc>
          <a:spcPct val="95000"/>
        </a:lnSpc>
        <a:spcBef>
          <a:spcPts val="1200"/>
        </a:spcBef>
        <a:buClr>
          <a:schemeClr val="bg2"/>
        </a:buClr>
        <a:buFont typeface="Arial" pitchFamily="34" charset="0"/>
        <a:buChar char="•"/>
        <a:defRPr sz="2400" kern="1200">
          <a:solidFill>
            <a:schemeClr val="tx1"/>
          </a:solidFill>
          <a:latin typeface="Century Schoolbook" panose="02040604050505020304" pitchFamily="18" charset="0"/>
          <a:ea typeface="Verdana" pitchFamily="34" charset="0"/>
          <a:cs typeface="Verdana" pitchFamily="34" charset="0"/>
        </a:defRPr>
      </a:lvl1pPr>
      <a:lvl2pPr marL="594360" indent="-27432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Verdana" pitchFamily="34" charset="0"/>
        <a:buChar char="─"/>
        <a:defRPr sz="2000" kern="1200">
          <a:solidFill>
            <a:schemeClr val="tx1"/>
          </a:solidFill>
          <a:latin typeface="Century Schoolbook" panose="02040604050505020304" pitchFamily="18" charset="0"/>
          <a:ea typeface="Verdana" pitchFamily="34" charset="0"/>
          <a:cs typeface="Verdana" pitchFamily="34" charset="0"/>
        </a:defRPr>
      </a:lvl2pPr>
      <a:lvl3pPr marL="868680" indent="-22860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Wingdings" pitchFamily="2" charset="2"/>
        <a:buChar char="§"/>
        <a:defRPr sz="1800" kern="1200">
          <a:solidFill>
            <a:schemeClr val="tx1"/>
          </a:solidFill>
          <a:latin typeface="Century Schoolbook" panose="02040604050505020304" pitchFamily="18" charset="0"/>
          <a:ea typeface="Verdana" pitchFamily="34" charset="0"/>
          <a:cs typeface="Verdana" pitchFamily="34" charset="0"/>
        </a:defRPr>
      </a:lvl3pPr>
      <a:lvl4pPr marL="1143000" indent="-22860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Courier New" pitchFamily="49" charset="0"/>
        <a:buChar char="o"/>
        <a:defRPr sz="1600" kern="1200">
          <a:solidFill>
            <a:schemeClr val="tx1"/>
          </a:solidFill>
          <a:latin typeface="Century Schoolbook" panose="02040604050505020304" pitchFamily="18" charset="0"/>
          <a:ea typeface="Verdana" pitchFamily="34" charset="0"/>
          <a:cs typeface="Verdana" pitchFamily="34" charset="0"/>
        </a:defRPr>
      </a:lvl4pPr>
      <a:lvl5pPr marL="1371600" indent="-22860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Century Schoolbook" panose="02040604050505020304" pitchFamily="18" charset="0"/>
          <a:ea typeface="Verdana" pitchFamily="34" charset="0"/>
          <a:cs typeface="Verdana" pitchFamily="34" charset="0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sciencedirect.com/science/article/pii/S0925231220306524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hyperlink" Target="https://scikit-learn.org/stable/modules/generated/sklearn.decomposition.LatentDirichletAllocation.html" TargetMode="External"/><Relationship Id="rId4" Type="http://schemas.openxmlformats.org/officeDocument/2006/relationships/hyperlink" Target="https://www.jmlr.org/papers/volume3/blei03a/blei03a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07CEA5F-F0EC-7810-6A4B-14FEE8E80E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2286000"/>
            <a:ext cx="6858000" cy="1524000"/>
          </a:xfrm>
        </p:spPr>
        <p:txBody>
          <a:bodyPr/>
          <a:lstStyle/>
          <a:p>
            <a:r>
              <a:rPr lang="en-US" dirty="0"/>
              <a:t>CS584 Machine Learning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subTitle" idx="1"/>
          </p:nvPr>
        </p:nvSpPr>
        <p:spPr>
          <a:xfrm>
            <a:off x="457200" y="4041648"/>
            <a:ext cx="6858000" cy="990600"/>
          </a:xfrm>
        </p:spPr>
        <p:txBody>
          <a:bodyPr anchor="t">
            <a:normAutofit/>
          </a:bodyPr>
          <a:lstStyle/>
          <a:p>
            <a:pPr lvl="0">
              <a:defRPr/>
            </a:pPr>
            <a:r>
              <a:rPr lang="en-US" dirty="0"/>
              <a:t>Lecture 14. </a:t>
            </a:r>
            <a:r>
              <a:rPr lang="en-US"/>
              <a:t>Markov Networks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F210C2-B675-A3EF-DBD9-B92DEB6ED97C}"/>
              </a:ext>
            </a:extLst>
          </p:cNvPr>
          <p:cNvSpPr txBox="1"/>
          <p:nvPr/>
        </p:nvSpPr>
        <p:spPr>
          <a:xfrm>
            <a:off x="1860331" y="1355834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endParaRPr lang="en-US" sz="1600" dirty="0" err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B40473-F0D2-8394-62AA-3CC1892125BC}"/>
              </a:ext>
            </a:extLst>
          </p:cNvPr>
          <p:cNvSpPr txBox="1"/>
          <p:nvPr/>
        </p:nvSpPr>
        <p:spPr>
          <a:xfrm>
            <a:off x="457200" y="5791200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600" b="1" dirty="0">
                <a:latin typeface="Century Schoolbook" panose="02040604050505020304" pitchFamily="18" charset="0"/>
              </a:rPr>
              <a:t>Oleksandr Narykov</a:t>
            </a:r>
          </a:p>
          <a:p>
            <a:r>
              <a:rPr lang="en-US" sz="1600" dirty="0" err="1">
                <a:latin typeface="Century Schoolbook" panose="02040604050505020304" pitchFamily="18" charset="0"/>
              </a:rPr>
              <a:t>onarykov@iit.edu</a:t>
            </a:r>
            <a:endParaRPr lang="en-US" sz="1600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688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A483A-720A-3165-3E7B-475DB3777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Networks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C58020-0964-CFA9-894B-B6C54D5CC8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E4897A-E68F-0B1B-6F6A-EACC734E1B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148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for Markov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are distributions that cannot be represented Bayesian networks (and vice versa)</a:t>
            </a:r>
          </a:p>
          <a:p>
            <a:r>
              <a:rPr lang="en-US" dirty="0"/>
              <a:t>Guaranteeing </a:t>
            </a:r>
            <a:r>
              <a:rPr lang="en-US" dirty="0" err="1"/>
              <a:t>acyclicity</a:t>
            </a:r>
            <a:r>
              <a:rPr lang="en-US" dirty="0"/>
              <a:t> can be hard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5734050"/>
            <a:ext cx="609600" cy="520700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11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We’d like a graph where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/>
              <a:t>A </a:t>
            </a:r>
            <a:r>
              <a:rPr lang="en-US" sz="2000" dirty="0">
                <a:sym typeface="Symbol"/>
              </a:rPr>
              <a:t> C | B, D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>
                <a:sym typeface="Symbol"/>
              </a:rPr>
              <a:t>B  D | A, C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>
                <a:sym typeface="Symbol"/>
              </a:rPr>
              <a:t>(A, B), (B, C), (C, D), and (D, A) are correlated but no causal direction exists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/>
              <a:t>Alice and Charles pair and Bob and Debbie pair do not talk to each other directly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/>
              <a:t>Alice and Bob, Bob and Charles, and Alice and Debbie pairs agree most of the time, and Charles and Debbie pair disagrees most of the time</a:t>
            </a:r>
            <a:endParaRPr lang="en-US" sz="2000" dirty="0">
              <a:sym typeface="Symbol"/>
            </a:endParaRPr>
          </a:p>
          <a:p>
            <a:pPr>
              <a:buFont typeface="Arial" pitchFamily="34" charset="0"/>
              <a:buChar char="•"/>
            </a:pPr>
            <a:endParaRPr lang="en-US" sz="2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5734050"/>
            <a:ext cx="609600" cy="520700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12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9838" y="1752600"/>
            <a:ext cx="4124325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5734050"/>
            <a:ext cx="609600" cy="520700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13</a:t>
            </a:fld>
            <a:endParaRPr kumimoji="0"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Structure</a:t>
            </a:r>
          </a:p>
          <a:p>
            <a:r>
              <a:rPr lang="en-US" dirty="0"/>
              <a:t>Parameters</a:t>
            </a:r>
          </a:p>
          <a:p>
            <a:r>
              <a:rPr lang="en-US" dirty="0"/>
              <a:t>The joint distribution</a:t>
            </a:r>
          </a:p>
          <a:p>
            <a:r>
              <a:rPr lang="en-US" dirty="0"/>
              <a:t>Independencies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5734050"/>
            <a:ext cx="609600" cy="520700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14</a:t>
            </a:fld>
            <a:endParaRPr kumimoji="0"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Structure</a:t>
            </a:r>
          </a:p>
          <a:p>
            <a:pPr lvl="1"/>
            <a:r>
              <a:rPr lang="en-US" dirty="0">
                <a:latin typeface="Comic Sans MS" pitchFamily="66" charset="0"/>
              </a:rPr>
              <a:t>Directed acyclic graph</a:t>
            </a:r>
          </a:p>
          <a:p>
            <a:r>
              <a:rPr lang="en-US" dirty="0"/>
              <a:t>Parameters</a:t>
            </a:r>
          </a:p>
          <a:p>
            <a:pPr lvl="1"/>
            <a:r>
              <a:rPr lang="en-US" dirty="0">
                <a:latin typeface="Comic Sans MS" pitchFamily="66" charset="0"/>
              </a:rPr>
              <a:t>Conditional probability distributions</a:t>
            </a:r>
            <a:endParaRPr lang="en-US" dirty="0"/>
          </a:p>
          <a:p>
            <a:r>
              <a:rPr lang="en-US" dirty="0"/>
              <a:t>The joint distribution</a:t>
            </a:r>
          </a:p>
          <a:p>
            <a:pPr lvl="1"/>
            <a:r>
              <a:rPr lang="en-US" dirty="0">
                <a:latin typeface="Comic Sans MS" pitchFamily="66" charset="0"/>
              </a:rPr>
              <a:t>P(</a:t>
            </a:r>
            <a:r>
              <a:rPr lang="en-US" dirty="0">
                <a:latin typeface="Lucida Calligraphy" pitchFamily="66" charset="0"/>
              </a:rPr>
              <a:t>X</a:t>
            </a:r>
            <a:r>
              <a:rPr lang="en-US" dirty="0">
                <a:latin typeface="Comic Sans MS" pitchFamily="66" charset="0"/>
              </a:rPr>
              <a:t>) = </a:t>
            </a:r>
            <a:r>
              <a:rPr lang="en-US" sz="3000" dirty="0">
                <a:latin typeface="Comic Sans MS" pitchFamily="66" charset="0"/>
                <a:sym typeface="Symbol"/>
              </a:rPr>
              <a:t></a:t>
            </a:r>
            <a:r>
              <a:rPr lang="en-US" dirty="0">
                <a:latin typeface="Comic Sans MS" pitchFamily="66" charset="0"/>
                <a:sym typeface="Symbol"/>
              </a:rPr>
              <a:t>P(</a:t>
            </a:r>
            <a:r>
              <a:rPr lang="en-US" i="1" dirty="0">
                <a:latin typeface="Comic Sans MS" pitchFamily="66" charset="0"/>
              </a:rPr>
              <a:t>X</a:t>
            </a:r>
            <a:r>
              <a:rPr lang="en-US" i="1" baseline="-25000" dirty="0">
                <a:latin typeface="Comic Sans MS" pitchFamily="66" charset="0"/>
              </a:rPr>
              <a:t>i</a:t>
            </a:r>
            <a:r>
              <a:rPr lang="en-US" dirty="0">
                <a:latin typeface="Comic Sans MS" pitchFamily="66" charset="0"/>
                <a:sym typeface="Symbol"/>
              </a:rPr>
              <a:t> | Pa(</a:t>
            </a:r>
            <a:r>
              <a:rPr lang="en-US" i="1" dirty="0">
                <a:latin typeface="Comic Sans MS" pitchFamily="66" charset="0"/>
              </a:rPr>
              <a:t>X</a:t>
            </a:r>
            <a:r>
              <a:rPr lang="en-US" i="1" baseline="-25000" dirty="0">
                <a:latin typeface="Comic Sans MS" pitchFamily="66" charset="0"/>
              </a:rPr>
              <a:t>i</a:t>
            </a:r>
            <a:r>
              <a:rPr lang="en-US" dirty="0">
                <a:latin typeface="Comic Sans MS" pitchFamily="66" charset="0"/>
                <a:sym typeface="Symbol"/>
              </a:rPr>
              <a:t>))</a:t>
            </a:r>
            <a:endParaRPr lang="en-US" b="1" dirty="0"/>
          </a:p>
          <a:p>
            <a:r>
              <a:rPr lang="en-US" dirty="0"/>
              <a:t>Independencies</a:t>
            </a:r>
          </a:p>
          <a:p>
            <a:pPr lvl="1"/>
            <a:r>
              <a:rPr lang="en-US" i="1" dirty="0">
                <a:latin typeface="Comic Sans MS" pitchFamily="66" charset="0"/>
              </a:rPr>
              <a:t>X</a:t>
            </a:r>
            <a:r>
              <a:rPr lang="en-US" i="1" baseline="-25000" dirty="0">
                <a:latin typeface="Comic Sans MS" pitchFamily="66" charset="0"/>
              </a:rPr>
              <a:t>i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>
                <a:latin typeface="Comic Sans MS" pitchFamily="66" charset="0"/>
                <a:sym typeface="Symbol"/>
              </a:rPr>
              <a:t> ND(</a:t>
            </a:r>
            <a:r>
              <a:rPr lang="en-US" i="1" dirty="0">
                <a:latin typeface="Comic Sans MS" pitchFamily="66" charset="0"/>
              </a:rPr>
              <a:t>X</a:t>
            </a:r>
            <a:r>
              <a:rPr lang="en-US" i="1" baseline="-25000" dirty="0">
                <a:latin typeface="Comic Sans MS" pitchFamily="66" charset="0"/>
              </a:rPr>
              <a:t>i</a:t>
            </a:r>
            <a:r>
              <a:rPr lang="en-US" dirty="0">
                <a:latin typeface="Comic Sans MS" pitchFamily="66" charset="0"/>
                <a:sym typeface="Symbol"/>
              </a:rPr>
              <a:t>) | Pa(</a:t>
            </a:r>
            <a:r>
              <a:rPr lang="en-US" i="1" dirty="0">
                <a:latin typeface="Comic Sans MS" pitchFamily="66" charset="0"/>
              </a:rPr>
              <a:t>X</a:t>
            </a:r>
            <a:r>
              <a:rPr lang="en-US" i="1" baseline="-25000" dirty="0">
                <a:latin typeface="Comic Sans MS" pitchFamily="66" charset="0"/>
              </a:rPr>
              <a:t>i</a:t>
            </a:r>
            <a:r>
              <a:rPr lang="en-US" dirty="0">
                <a:latin typeface="Comic Sans MS" pitchFamily="66" charset="0"/>
                <a:sym typeface="Symbol"/>
              </a:rPr>
              <a:t>)</a:t>
            </a:r>
          </a:p>
          <a:p>
            <a:pPr lvl="1"/>
            <a:r>
              <a:rPr lang="en-US" dirty="0">
                <a:latin typeface="Comic Sans MS" pitchFamily="66" charset="0"/>
                <a:sym typeface="Symbol"/>
              </a:rPr>
              <a:t>D-separation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5734050"/>
            <a:ext cx="609600" cy="520700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15</a:t>
            </a:fld>
            <a:endParaRPr kumimoji="0"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Structure</a:t>
            </a:r>
          </a:p>
          <a:p>
            <a:pPr lvl="1"/>
            <a:r>
              <a:rPr lang="en-US" dirty="0">
                <a:latin typeface="Comic Sans MS" pitchFamily="66" charset="0"/>
              </a:rPr>
              <a:t>?</a:t>
            </a:r>
          </a:p>
          <a:p>
            <a:r>
              <a:rPr lang="en-US" dirty="0"/>
              <a:t>Parameters</a:t>
            </a:r>
          </a:p>
          <a:p>
            <a:pPr lvl="1"/>
            <a:r>
              <a:rPr lang="en-US" dirty="0">
                <a:latin typeface="Comic Sans MS" pitchFamily="66" charset="0"/>
              </a:rPr>
              <a:t>?</a:t>
            </a:r>
            <a:endParaRPr lang="en-US" dirty="0"/>
          </a:p>
          <a:p>
            <a:r>
              <a:rPr lang="en-US" dirty="0"/>
              <a:t>The joint distribution</a:t>
            </a:r>
          </a:p>
          <a:p>
            <a:pPr lvl="1"/>
            <a:r>
              <a:rPr lang="en-US" dirty="0">
                <a:latin typeface="Comic Sans MS" pitchFamily="66" charset="0"/>
              </a:rPr>
              <a:t>?</a:t>
            </a:r>
            <a:endParaRPr lang="en-US" b="1" dirty="0"/>
          </a:p>
          <a:p>
            <a:r>
              <a:rPr lang="en-US" dirty="0"/>
              <a:t>Independencies</a:t>
            </a:r>
          </a:p>
          <a:p>
            <a:pPr lvl="1"/>
            <a:r>
              <a:rPr lang="en-US" dirty="0">
                <a:latin typeface="Comic Sans MS" pitchFamily="66" charset="0"/>
              </a:rPr>
              <a:t>?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5734050"/>
            <a:ext cx="609600" cy="520700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16</a:t>
            </a:fld>
            <a:endParaRPr kumimoji="0"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Structure</a:t>
            </a:r>
          </a:p>
          <a:p>
            <a:pPr lvl="1"/>
            <a:r>
              <a:rPr lang="en-US" dirty="0">
                <a:latin typeface="Comic Sans MS" pitchFamily="66" charset="0"/>
              </a:rPr>
              <a:t>Undirected graphs</a:t>
            </a:r>
          </a:p>
          <a:p>
            <a:r>
              <a:rPr lang="en-US" dirty="0"/>
              <a:t>Parameters</a:t>
            </a:r>
          </a:p>
          <a:p>
            <a:pPr lvl="1"/>
            <a:r>
              <a:rPr lang="en-US" dirty="0">
                <a:latin typeface="Comic Sans MS" pitchFamily="66" charset="0"/>
              </a:rPr>
              <a:t>?</a:t>
            </a:r>
            <a:endParaRPr lang="en-US" dirty="0"/>
          </a:p>
          <a:p>
            <a:r>
              <a:rPr lang="en-US" dirty="0"/>
              <a:t>The joint distribution</a:t>
            </a:r>
          </a:p>
          <a:p>
            <a:pPr lvl="1"/>
            <a:r>
              <a:rPr lang="en-US" dirty="0">
                <a:latin typeface="Comic Sans MS" pitchFamily="66" charset="0"/>
              </a:rPr>
              <a:t>?</a:t>
            </a:r>
            <a:endParaRPr lang="en-US" b="1" dirty="0"/>
          </a:p>
          <a:p>
            <a:r>
              <a:rPr lang="en-US" dirty="0"/>
              <a:t>Independencies</a:t>
            </a:r>
          </a:p>
          <a:p>
            <a:pPr lvl="1"/>
            <a:r>
              <a:rPr lang="en-US" dirty="0">
                <a:latin typeface="Comic Sans MS" pitchFamily="66" charset="0"/>
              </a:rPr>
              <a:t>?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5734050"/>
            <a:ext cx="609600" cy="520700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17</a:t>
            </a:fld>
            <a:endParaRPr kumimoji="0"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Independencies in Markov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Separation</a:t>
            </a:r>
          </a:p>
          <a:p>
            <a:pPr marL="822960" lvl="1" indent="-457200"/>
            <a:r>
              <a:rPr lang="en-US" b="1" dirty="0"/>
              <a:t>X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 </a:t>
            </a:r>
            <a:r>
              <a:rPr lang="en-US" b="1" dirty="0">
                <a:sym typeface="Symbol"/>
              </a:rPr>
              <a:t>Y</a:t>
            </a:r>
            <a:r>
              <a:rPr lang="en-US" dirty="0">
                <a:sym typeface="Symbol"/>
              </a:rPr>
              <a:t> | </a:t>
            </a:r>
            <a:r>
              <a:rPr lang="en-US" b="1" dirty="0">
                <a:sym typeface="Symbol"/>
              </a:rPr>
              <a:t>Z</a:t>
            </a:r>
            <a:r>
              <a:rPr lang="en-US" dirty="0">
                <a:sym typeface="Symbol"/>
              </a:rPr>
              <a:t> if </a:t>
            </a:r>
            <a:r>
              <a:rPr lang="en-US" b="1" dirty="0">
                <a:sym typeface="Symbol"/>
              </a:rPr>
              <a:t>X</a:t>
            </a:r>
            <a:r>
              <a:rPr lang="en-US" dirty="0">
                <a:sym typeface="Symbol"/>
              </a:rPr>
              <a:t> and </a:t>
            </a:r>
            <a:r>
              <a:rPr lang="en-US" b="1" dirty="0">
                <a:sym typeface="Symbol"/>
              </a:rPr>
              <a:t>Y</a:t>
            </a:r>
            <a:r>
              <a:rPr lang="en-US" dirty="0">
                <a:sym typeface="Symbol"/>
              </a:rPr>
              <a:t> are separated in </a:t>
            </a:r>
            <a:r>
              <a:rPr lang="en-US" dirty="0">
                <a:latin typeface="Lucida Calligraphy" pitchFamily="66" charset="0"/>
                <a:sym typeface="Symbol"/>
              </a:rPr>
              <a:t>H</a:t>
            </a:r>
            <a:r>
              <a:rPr lang="en-US" dirty="0">
                <a:sym typeface="Symbol"/>
              </a:rPr>
              <a:t> given </a:t>
            </a:r>
            <a:r>
              <a:rPr lang="en-US" b="1" dirty="0">
                <a:sym typeface="Symbol"/>
              </a:rPr>
              <a:t>Z</a:t>
            </a:r>
            <a:r>
              <a:rPr lang="en-US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Pairwise</a:t>
            </a:r>
            <a:r>
              <a:rPr lang="en-US" dirty="0"/>
              <a:t> independencies</a:t>
            </a:r>
          </a:p>
          <a:p>
            <a:pPr marL="822960" lvl="1" indent="-457200"/>
            <a:r>
              <a:rPr lang="en-US" i="1" dirty="0"/>
              <a:t>X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 </a:t>
            </a:r>
            <a:r>
              <a:rPr lang="en-US" i="1" dirty="0">
                <a:sym typeface="Symbol"/>
              </a:rPr>
              <a:t>Y</a:t>
            </a:r>
            <a:r>
              <a:rPr lang="en-US" dirty="0">
                <a:sym typeface="Symbol"/>
              </a:rPr>
              <a:t> | </a:t>
            </a:r>
            <a:r>
              <a:rPr lang="en-US" dirty="0">
                <a:latin typeface="Lucida Calligraphy" pitchFamily="66" charset="0"/>
                <a:sym typeface="Symbol"/>
              </a:rPr>
              <a:t>X</a:t>
            </a:r>
            <a:r>
              <a:rPr lang="en-US" dirty="0">
                <a:sym typeface="Symbol"/>
              </a:rPr>
              <a:t> \ {</a:t>
            </a:r>
            <a:r>
              <a:rPr lang="en-US" i="1" dirty="0">
                <a:sym typeface="Symbol"/>
              </a:rPr>
              <a:t>X</a:t>
            </a:r>
            <a:r>
              <a:rPr lang="en-US" dirty="0">
                <a:sym typeface="Symbol"/>
              </a:rPr>
              <a:t>, </a:t>
            </a:r>
            <a:r>
              <a:rPr lang="en-US" i="1" dirty="0">
                <a:sym typeface="Symbol"/>
              </a:rPr>
              <a:t>Y</a:t>
            </a:r>
            <a:r>
              <a:rPr lang="en-US" dirty="0">
                <a:sym typeface="Symbol"/>
              </a:rPr>
              <a:t>}</a:t>
            </a:r>
            <a:r>
              <a:rPr lang="en-US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Local independencies</a:t>
            </a:r>
          </a:p>
          <a:p>
            <a:pPr marL="822960" lvl="1" indent="-457200"/>
            <a:r>
              <a:rPr lang="en-US" i="1" dirty="0"/>
              <a:t>X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 </a:t>
            </a:r>
            <a:r>
              <a:rPr lang="en-US" dirty="0">
                <a:latin typeface="Lucida Calligraphy" pitchFamily="66" charset="0"/>
                <a:sym typeface="Symbol"/>
              </a:rPr>
              <a:t>X</a:t>
            </a:r>
            <a:r>
              <a:rPr lang="en-US" dirty="0">
                <a:sym typeface="Symbol"/>
              </a:rPr>
              <a:t> \ MB(X) | MB(X), where MB stands for Markov Blanket. </a:t>
            </a:r>
            <a:r>
              <a:rPr lang="en-US" i="1" dirty="0">
                <a:sym typeface="Symbol"/>
              </a:rPr>
              <a:t>Markov Blanket </a:t>
            </a:r>
            <a:r>
              <a:rPr lang="en-US" dirty="0">
                <a:sym typeface="Symbol"/>
              </a:rPr>
              <a:t>of a variable </a:t>
            </a:r>
            <a:r>
              <a:rPr lang="en-US" i="1" dirty="0">
                <a:sym typeface="Symbol"/>
              </a:rPr>
              <a:t>X</a:t>
            </a:r>
            <a:r>
              <a:rPr lang="en-US" dirty="0">
                <a:sym typeface="Symbol"/>
              </a:rPr>
              <a:t> in a Markov network </a:t>
            </a:r>
            <a:r>
              <a:rPr lang="en-US" dirty="0">
                <a:latin typeface="Lucida Calligraphy" pitchFamily="66" charset="0"/>
                <a:sym typeface="Symbol"/>
              </a:rPr>
              <a:t>H</a:t>
            </a:r>
            <a:r>
              <a:rPr lang="en-US" dirty="0">
                <a:sym typeface="Symbol"/>
              </a:rPr>
              <a:t> is its neighbors.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5734050"/>
            <a:ext cx="609600" cy="520700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18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838265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Structure</a:t>
            </a:r>
          </a:p>
          <a:p>
            <a:pPr lvl="1"/>
            <a:r>
              <a:rPr lang="en-US" dirty="0">
                <a:latin typeface="Comic Sans MS" pitchFamily="66" charset="0"/>
              </a:rPr>
              <a:t>Undirected graphs</a:t>
            </a:r>
          </a:p>
          <a:p>
            <a:r>
              <a:rPr lang="en-US" dirty="0"/>
              <a:t>Parameters</a:t>
            </a:r>
          </a:p>
          <a:p>
            <a:pPr lvl="1"/>
            <a:r>
              <a:rPr lang="en-US" dirty="0">
                <a:latin typeface="Comic Sans MS" pitchFamily="66" charset="0"/>
              </a:rPr>
              <a:t>?</a:t>
            </a:r>
            <a:endParaRPr lang="en-US" dirty="0"/>
          </a:p>
          <a:p>
            <a:r>
              <a:rPr lang="en-US" dirty="0"/>
              <a:t>The joint distribution</a:t>
            </a:r>
          </a:p>
          <a:p>
            <a:pPr lvl="1"/>
            <a:r>
              <a:rPr lang="en-US" dirty="0">
                <a:latin typeface="Comic Sans MS" pitchFamily="66" charset="0"/>
              </a:rPr>
              <a:t>?</a:t>
            </a:r>
            <a:endParaRPr lang="en-US" b="1" dirty="0"/>
          </a:p>
          <a:p>
            <a:r>
              <a:rPr lang="en-US" dirty="0"/>
              <a:t>Independencies</a:t>
            </a:r>
          </a:p>
          <a:p>
            <a:pPr lvl="1"/>
            <a:r>
              <a:rPr lang="en-US" dirty="0">
                <a:latin typeface="Comic Sans MS" pitchFamily="66" charset="0"/>
              </a:rPr>
              <a:t>Separation</a:t>
            </a:r>
          </a:p>
          <a:p>
            <a:pPr lvl="1"/>
            <a:r>
              <a:rPr lang="en-US" dirty="0" err="1">
                <a:latin typeface="Comic Sans MS" pitchFamily="66" charset="0"/>
              </a:rPr>
              <a:t>Pairwise</a:t>
            </a:r>
            <a:r>
              <a:rPr lang="en-US" dirty="0">
                <a:latin typeface="Comic Sans MS" pitchFamily="66" charset="0"/>
              </a:rPr>
              <a:t> independencies</a:t>
            </a:r>
          </a:p>
          <a:p>
            <a:pPr lvl="1"/>
            <a:r>
              <a:rPr lang="en-US" dirty="0">
                <a:latin typeface="Comic Sans MS" pitchFamily="66" charset="0"/>
              </a:rPr>
              <a:t>Local independencies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5734050"/>
            <a:ext cx="609600" cy="520700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19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933452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73752"/>
          </a:xfrm>
        </p:spPr>
        <p:txBody>
          <a:bodyPr>
            <a:normAutofit/>
          </a:bodyPr>
          <a:lstStyle/>
          <a:p>
            <a:r>
              <a:rPr lang="en-US" i="1" dirty="0"/>
              <a:t>A Bayesian Network is a directed acyclic graph whose nodes are random variables and edges represent, intuitively, the direct influence of one node on another</a:t>
            </a:r>
          </a:p>
          <a:p>
            <a:r>
              <a:rPr lang="en-US" dirty="0"/>
              <a:t>Naïve </a:t>
            </a:r>
            <a:r>
              <a:rPr lang="en-US" dirty="0" err="1"/>
              <a:t>Bayes</a:t>
            </a:r>
            <a:r>
              <a:rPr lang="en-US" dirty="0"/>
              <a:t> is a special Bayesian network</a:t>
            </a:r>
          </a:p>
          <a:p>
            <a:r>
              <a:rPr lang="en-US" dirty="0"/>
              <a:t>Bayesian networks is</a:t>
            </a:r>
          </a:p>
          <a:p>
            <a:pPr lvl="1"/>
            <a:r>
              <a:rPr lang="en-US" dirty="0"/>
              <a:t>A data structure that provides the skeleton for representing a joint distribution compactly in a factorized way</a:t>
            </a:r>
          </a:p>
          <a:p>
            <a:pPr lvl="1"/>
            <a:r>
              <a:rPr lang="en-US" dirty="0"/>
              <a:t>A compact representation for a set of conditional independence assumptions about a distribution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lang="en-US" spc="60" dirty="0"/>
              <a:t>CS</a:t>
            </a:r>
            <a:r>
              <a:rPr lang="en-US" spc="55" dirty="0"/>
              <a:t> </a:t>
            </a:r>
            <a:r>
              <a:rPr lang="en-US" spc="20" dirty="0"/>
              <a:t>584</a:t>
            </a:r>
            <a:r>
              <a:rPr lang="en-US" spc="60" dirty="0"/>
              <a:t> </a:t>
            </a:r>
            <a:r>
              <a:rPr lang="en-US" spc="50" dirty="0"/>
              <a:t>–</a:t>
            </a:r>
            <a:r>
              <a:rPr lang="en-US" spc="60" dirty="0"/>
              <a:t> Machine</a:t>
            </a:r>
            <a:r>
              <a:rPr lang="en-US" spc="80" dirty="0"/>
              <a:t> </a:t>
            </a:r>
            <a:r>
              <a:rPr lang="en-US" spc="70" dirty="0"/>
              <a:t>Learning </a:t>
            </a:r>
            <a:r>
              <a:rPr lang="en-US" spc="50" dirty="0"/>
              <a:t>–</a:t>
            </a:r>
            <a:r>
              <a:rPr lang="en-US" spc="60" dirty="0"/>
              <a:t> </a:t>
            </a:r>
            <a:r>
              <a:rPr lang="en-US" spc="20" dirty="0"/>
              <a:t>Illinois</a:t>
            </a:r>
            <a:r>
              <a:rPr lang="en-US" spc="55" dirty="0"/>
              <a:t> </a:t>
            </a:r>
            <a:r>
              <a:rPr lang="en-US" spc="80" dirty="0"/>
              <a:t>Institute</a:t>
            </a:r>
            <a:r>
              <a:rPr lang="en-US" spc="90" dirty="0"/>
              <a:t> </a:t>
            </a:r>
            <a:r>
              <a:rPr lang="en-US" spc="20" dirty="0"/>
              <a:t>of</a:t>
            </a:r>
            <a:r>
              <a:rPr lang="en-US" spc="65" dirty="0"/>
              <a:t> </a:t>
            </a:r>
            <a:r>
              <a:rPr lang="en-US" spc="-10" dirty="0"/>
              <a:t>Technology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5734050"/>
            <a:ext cx="609600" cy="520700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2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Structure</a:t>
            </a:r>
          </a:p>
          <a:p>
            <a:pPr lvl="1"/>
            <a:r>
              <a:rPr lang="en-US" dirty="0">
                <a:latin typeface="Comic Sans MS" pitchFamily="66" charset="0"/>
              </a:rPr>
              <a:t>Undirected graphs</a:t>
            </a:r>
          </a:p>
          <a:p>
            <a:r>
              <a:rPr lang="en-US" dirty="0"/>
              <a:t>Parameters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Conditional Probability Distributions?</a:t>
            </a:r>
          </a:p>
          <a:p>
            <a:r>
              <a:rPr lang="en-US" dirty="0"/>
              <a:t>The joint distribution</a:t>
            </a:r>
          </a:p>
          <a:p>
            <a:pPr lvl="1"/>
            <a:r>
              <a:rPr lang="en-US" dirty="0">
                <a:latin typeface="Comic Sans MS" pitchFamily="66" charset="0"/>
              </a:rPr>
              <a:t>?</a:t>
            </a:r>
            <a:endParaRPr lang="en-US" b="1" dirty="0"/>
          </a:p>
          <a:p>
            <a:r>
              <a:rPr lang="en-US" dirty="0"/>
              <a:t>Independencies</a:t>
            </a:r>
          </a:p>
          <a:p>
            <a:pPr lvl="1"/>
            <a:r>
              <a:rPr lang="en-US" dirty="0">
                <a:latin typeface="Comic Sans MS" pitchFamily="66" charset="0"/>
              </a:rPr>
              <a:t>Separation</a:t>
            </a:r>
          </a:p>
          <a:p>
            <a:pPr lvl="1"/>
            <a:r>
              <a:rPr lang="en-US" dirty="0">
                <a:latin typeface="Comic Sans MS" pitchFamily="66" charset="0"/>
              </a:rPr>
              <a:t>Pairwise independencies</a:t>
            </a:r>
          </a:p>
          <a:p>
            <a:pPr lvl="1"/>
            <a:r>
              <a:rPr lang="en-US" dirty="0">
                <a:latin typeface="Comic Sans MS" pitchFamily="66" charset="0"/>
              </a:rPr>
              <a:t>Local independencies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5734050"/>
            <a:ext cx="609600" cy="520700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20</a:t>
            </a:fld>
            <a:endParaRPr kumimoji="0"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Conditioned on the neighbors?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the simple graph of </a:t>
            </a:r>
            <a:r>
              <a:rPr lang="en-US" i="1" dirty="0"/>
              <a:t>A</a:t>
            </a:r>
            <a:r>
              <a:rPr lang="en-US" dirty="0"/>
              <a:t> – </a:t>
            </a:r>
            <a:r>
              <a:rPr lang="en-US" i="1" dirty="0"/>
              <a:t>B</a:t>
            </a:r>
          </a:p>
          <a:p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Can we say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P(</a:t>
            </a:r>
            <a:r>
              <a:rPr lang="en-US" i="1" dirty="0">
                <a:solidFill>
                  <a:srgbClr val="FF0000"/>
                </a:solidFill>
                <a:latin typeface="Comic Sans MS" pitchFamily="66" charset="0"/>
              </a:rPr>
              <a:t>A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,</a:t>
            </a:r>
            <a:r>
              <a:rPr lang="en-US" i="1" dirty="0">
                <a:solidFill>
                  <a:srgbClr val="FF0000"/>
                </a:solidFill>
                <a:latin typeface="Comic Sans MS" pitchFamily="66" charset="0"/>
              </a:rPr>
              <a:t> B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) = P(</a:t>
            </a:r>
            <a:r>
              <a:rPr lang="en-US" i="1" dirty="0">
                <a:solidFill>
                  <a:srgbClr val="FF0000"/>
                </a:solidFill>
                <a:latin typeface="Comic Sans MS" pitchFamily="66" charset="0"/>
              </a:rPr>
              <a:t>A 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| </a:t>
            </a:r>
            <a:r>
              <a:rPr lang="en-US" i="1" dirty="0">
                <a:solidFill>
                  <a:srgbClr val="FF0000"/>
                </a:solidFill>
                <a:latin typeface="Comic Sans MS" pitchFamily="66" charset="0"/>
              </a:rPr>
              <a:t>B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)P(</a:t>
            </a:r>
            <a:r>
              <a:rPr lang="en-US" i="1" dirty="0">
                <a:solidFill>
                  <a:srgbClr val="FF0000"/>
                </a:solidFill>
                <a:latin typeface="Comic Sans MS" pitchFamily="66" charset="0"/>
              </a:rPr>
              <a:t>B 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| </a:t>
            </a:r>
            <a:r>
              <a:rPr lang="en-US" i="1" dirty="0">
                <a:solidFill>
                  <a:srgbClr val="FF0000"/>
                </a:solidFill>
                <a:latin typeface="Comic Sans MS" pitchFamily="66" charset="0"/>
              </a:rPr>
              <a:t>A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)?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5734050"/>
            <a:ext cx="609600" cy="520700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21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  <a:latin typeface="Comic Sans MS" pitchFamily="66" charset="0"/>
              </a:rPr>
              <a:t>Marginals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 on the (maximal) cliques?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the simple graph of </a:t>
            </a:r>
            <a:r>
              <a:rPr lang="en-US" i="1" dirty="0"/>
              <a:t>A</a:t>
            </a:r>
            <a:r>
              <a:rPr lang="en-US" dirty="0"/>
              <a:t> – </a:t>
            </a:r>
            <a:r>
              <a:rPr lang="en-US" i="1" dirty="0"/>
              <a:t>B</a:t>
            </a:r>
          </a:p>
          <a:p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Can we say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P(</a:t>
            </a:r>
            <a:r>
              <a:rPr lang="en-US" i="1" dirty="0">
                <a:solidFill>
                  <a:srgbClr val="FF0000"/>
                </a:solidFill>
                <a:latin typeface="Comic Sans MS" pitchFamily="66" charset="0"/>
              </a:rPr>
              <a:t>A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,</a:t>
            </a:r>
            <a:r>
              <a:rPr lang="en-US" i="1" dirty="0">
                <a:solidFill>
                  <a:srgbClr val="FF0000"/>
                </a:solidFill>
                <a:latin typeface="Comic Sans MS" pitchFamily="66" charset="0"/>
              </a:rPr>
              <a:t> B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) = P(</a:t>
            </a:r>
            <a:r>
              <a:rPr lang="en-US" i="1" dirty="0">
                <a:solidFill>
                  <a:srgbClr val="FF0000"/>
                </a:solidFill>
                <a:latin typeface="Comic Sans MS" pitchFamily="66" charset="0"/>
              </a:rPr>
              <a:t>A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, </a:t>
            </a:r>
            <a:r>
              <a:rPr lang="en-US" i="1" dirty="0">
                <a:solidFill>
                  <a:srgbClr val="FF0000"/>
                </a:solidFill>
                <a:latin typeface="Comic Sans MS" pitchFamily="66" charset="0"/>
              </a:rPr>
              <a:t>B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)?</a:t>
            </a:r>
          </a:p>
          <a:p>
            <a:r>
              <a:rPr lang="en-US" dirty="0"/>
              <a:t>Now consider </a:t>
            </a:r>
            <a:r>
              <a:rPr lang="en-US" i="1" dirty="0"/>
              <a:t>A – B – C</a:t>
            </a:r>
          </a:p>
          <a:p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Can we say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P(</a:t>
            </a:r>
            <a:r>
              <a:rPr lang="en-US" i="1" dirty="0">
                <a:solidFill>
                  <a:srgbClr val="FF0000"/>
                </a:solidFill>
                <a:latin typeface="Comic Sans MS" pitchFamily="66" charset="0"/>
              </a:rPr>
              <a:t>A, B, C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) = P(</a:t>
            </a:r>
            <a:r>
              <a:rPr lang="en-US" i="1" dirty="0">
                <a:solidFill>
                  <a:srgbClr val="FF0000"/>
                </a:solidFill>
                <a:latin typeface="Comic Sans MS" pitchFamily="66" charset="0"/>
              </a:rPr>
              <a:t>A, B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) P(</a:t>
            </a:r>
            <a:r>
              <a:rPr lang="en-US" i="1" dirty="0">
                <a:solidFill>
                  <a:srgbClr val="FF0000"/>
                </a:solidFill>
                <a:latin typeface="Comic Sans MS" pitchFamily="66" charset="0"/>
              </a:rPr>
              <a:t>B, C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)?</a:t>
            </a:r>
          </a:p>
          <a:p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How would you parameterize Markov Networks?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5734050"/>
            <a:ext cx="609600" cy="520700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22</a:t>
            </a:fld>
            <a:endParaRPr kumimoji="0"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46F0671-EF3E-4C71-3BDC-C770F35F2940}"/>
                  </a:ext>
                </a:extLst>
              </p14:cNvPr>
              <p14:cNvContentPartPr/>
              <p14:nvPr/>
            </p14:nvContentPartPr>
            <p14:xfrm>
              <a:off x="4800600" y="2362200"/>
              <a:ext cx="3239280" cy="13669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46F0671-EF3E-4C71-3BDC-C770F35F294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91240" y="2352840"/>
                <a:ext cx="3258000" cy="13856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Parameterization is perhaps the least intuitive concept about MNs</a:t>
            </a:r>
          </a:p>
          <a:p>
            <a:r>
              <a:rPr lang="en-US" dirty="0"/>
              <a:t>Bayesian networks</a:t>
            </a:r>
          </a:p>
          <a:p>
            <a:pPr lvl="1"/>
            <a:r>
              <a:rPr lang="en-US" dirty="0"/>
              <a:t>P(</a:t>
            </a:r>
            <a:r>
              <a:rPr lang="en-US" i="1" dirty="0"/>
              <a:t>X</a:t>
            </a:r>
            <a:r>
              <a:rPr lang="en-US" i="1" baseline="-25000" dirty="0"/>
              <a:t>i</a:t>
            </a:r>
            <a:r>
              <a:rPr lang="en-US" dirty="0"/>
              <a:t> | Pa(</a:t>
            </a:r>
            <a:r>
              <a:rPr lang="en-US" i="1" dirty="0"/>
              <a:t>X</a:t>
            </a:r>
            <a:r>
              <a:rPr lang="en-US" i="1" baseline="-25000" dirty="0"/>
              <a:t>i</a:t>
            </a:r>
            <a:r>
              <a:rPr lang="en-US" dirty="0"/>
              <a:t>))</a:t>
            </a:r>
          </a:p>
          <a:p>
            <a:r>
              <a:rPr lang="en-US" dirty="0"/>
              <a:t>Markov networks</a:t>
            </a:r>
          </a:p>
          <a:p>
            <a:pPr lvl="1"/>
            <a:r>
              <a:rPr lang="en-US" dirty="0"/>
              <a:t>Cannot use probability distributions directly, but</a:t>
            </a:r>
          </a:p>
          <a:p>
            <a:pPr lvl="1"/>
            <a:r>
              <a:rPr lang="en-US" dirty="0"/>
              <a:t>MNs provide more flexibility in the parameterization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5734050"/>
            <a:ext cx="609600" cy="520700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23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632596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</a:t>
            </a:r>
            <a:r>
              <a:rPr lang="en-US" b="1" dirty="0"/>
              <a:t>D</a:t>
            </a:r>
            <a:r>
              <a:rPr lang="en-US" dirty="0"/>
              <a:t> be a set of random variables</a:t>
            </a:r>
          </a:p>
          <a:p>
            <a:r>
              <a:rPr lang="en-US" b="1" dirty="0"/>
              <a:t>Definition: </a:t>
            </a:r>
            <a:r>
              <a:rPr lang="en-US" dirty="0"/>
              <a:t>A </a:t>
            </a:r>
            <a:r>
              <a:rPr lang="en-US" i="1" dirty="0"/>
              <a:t>factor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</a:t>
            </a:r>
            <a:r>
              <a:rPr lang="en-US" dirty="0"/>
              <a:t> is a function from Val(</a:t>
            </a:r>
            <a:r>
              <a:rPr lang="en-US" b="1" dirty="0"/>
              <a:t>D</a:t>
            </a:r>
            <a:r>
              <a:rPr lang="en-US" dirty="0"/>
              <a:t>) to R.</a:t>
            </a:r>
          </a:p>
          <a:p>
            <a:r>
              <a:rPr lang="en-US"/>
              <a:t>A factor is </a:t>
            </a:r>
            <a:r>
              <a:rPr lang="en-US" dirty="0"/>
              <a:t>nonnegative if all entries are nonnegative</a:t>
            </a:r>
          </a:p>
          <a:p>
            <a:r>
              <a:rPr lang="en-US" dirty="0"/>
              <a:t>The </a:t>
            </a:r>
            <a:r>
              <a:rPr lang="en-US" i="1" dirty="0"/>
              <a:t>scope</a:t>
            </a:r>
            <a:r>
              <a:rPr lang="en-US" dirty="0"/>
              <a:t> of factor, denoted as, </a:t>
            </a:r>
            <a:r>
              <a:rPr lang="en-US" i="1" dirty="0"/>
              <a:t>Scope</a:t>
            </a:r>
            <a:r>
              <a:rPr lang="en-US" dirty="0"/>
              <a:t>[</a:t>
            </a:r>
            <a:r>
              <a:rPr lang="en-US" i="1" dirty="0">
                <a:sym typeface="Symbol"/>
              </a:rPr>
              <a:t></a:t>
            </a:r>
            <a:r>
              <a:rPr lang="en-US" dirty="0"/>
              <a:t>], is the set of variables </a:t>
            </a:r>
            <a:r>
              <a:rPr lang="en-US" b="1" dirty="0"/>
              <a:t>D</a:t>
            </a:r>
            <a:r>
              <a:rPr lang="en-US" dirty="0"/>
              <a:t> it is associated with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5734050"/>
            <a:ext cx="609600" cy="520700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24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Structure: A – B – C</a:t>
            </a:r>
          </a:p>
          <a:p>
            <a:r>
              <a:rPr lang="en-US" dirty="0"/>
              <a:t>Factors: </a:t>
            </a:r>
            <a:r>
              <a:rPr lang="en-US" dirty="0">
                <a:sym typeface="Symbol"/>
              </a:rPr>
              <a:t>(A, B) and (B, C)</a:t>
            </a:r>
          </a:p>
          <a:p>
            <a:r>
              <a:rPr lang="en-US" dirty="0">
                <a:sym typeface="Symbol"/>
              </a:rPr>
              <a:t>Remember the factors are functions from D to R.</a:t>
            </a:r>
          </a:p>
          <a:p>
            <a:r>
              <a:rPr lang="en-US" dirty="0">
                <a:solidFill>
                  <a:srgbClr val="FF0000"/>
                </a:solidFill>
                <a:latin typeface="Comic Sans MS" pitchFamily="66" charset="0"/>
                <a:sym typeface="Symbol"/>
              </a:rPr>
              <a:t>How can we represent the joint P(A, B, C) using factors?</a:t>
            </a:r>
            <a:endParaRPr lang="en-US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5734050"/>
            <a:ext cx="609600" cy="520700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25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Gibbs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b="1" dirty="0"/>
              <a:t>Definition: </a:t>
            </a:r>
            <a:r>
              <a:rPr lang="en-US" dirty="0"/>
              <a:t>A distribution P is a </a:t>
            </a:r>
            <a:r>
              <a:rPr lang="en-US" i="1" dirty="0"/>
              <a:t>Gibbs distribution </a:t>
            </a:r>
            <a:r>
              <a:rPr lang="en-US" dirty="0"/>
              <a:t>parameterized by a set of factors </a:t>
            </a:r>
            <a:r>
              <a:rPr lang="en-US" dirty="0">
                <a:sym typeface="Symbol"/>
              </a:rPr>
              <a:t> = {</a:t>
            </a:r>
            <a:r>
              <a:rPr lang="en-US" i="1" dirty="0">
                <a:sym typeface="Symbol"/>
              </a:rPr>
              <a:t></a:t>
            </a:r>
            <a:r>
              <a:rPr lang="en-US" dirty="0">
                <a:sym typeface="Symbol"/>
              </a:rPr>
              <a:t>(</a:t>
            </a:r>
            <a:r>
              <a:rPr lang="en-US" b="1" dirty="0">
                <a:sym typeface="Symbol"/>
              </a:rPr>
              <a:t>D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), …, </a:t>
            </a:r>
            <a:r>
              <a:rPr lang="en-US" i="1" dirty="0">
                <a:sym typeface="Symbol"/>
              </a:rPr>
              <a:t></a:t>
            </a:r>
            <a:r>
              <a:rPr lang="en-US" dirty="0">
                <a:sym typeface="Symbol"/>
              </a:rPr>
              <a:t>(</a:t>
            </a:r>
            <a:r>
              <a:rPr lang="en-US" b="1" dirty="0" err="1">
                <a:sym typeface="Symbol"/>
              </a:rPr>
              <a:t>D</a:t>
            </a:r>
            <a:r>
              <a:rPr lang="en-US" i="1" baseline="-25000" dirty="0" err="1">
                <a:sym typeface="Symbol"/>
              </a:rPr>
              <a:t>k</a:t>
            </a:r>
            <a:r>
              <a:rPr lang="en-US" dirty="0">
                <a:sym typeface="Symbol"/>
              </a:rPr>
              <a:t>)} if it is defined as follows: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5734050"/>
            <a:ext cx="609600" cy="520700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26</a:t>
            </a:fld>
            <a:endParaRPr kumimoji="0"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828800" y="3124200"/>
          <a:ext cx="52197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39900" imgH="431800" progId="Equation.DSMT4">
                  <p:embed/>
                </p:oleObj>
              </mc:Choice>
              <mc:Fallback>
                <p:oleObj name="Equation" r:id="rId2" imgW="1739900" imgH="431800" progId="Equation.DSMT4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124200"/>
                        <a:ext cx="5219700" cy="1295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748397" y="4572000"/>
            <a:ext cx="1380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What is Z?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02864" y="5105400"/>
            <a:ext cx="3871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  <a:latin typeface="Symbol" pitchFamily="18" charset="2"/>
              </a:rPr>
              <a:t>f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Comic Sans MS" pitchFamily="66" charset="0"/>
              </a:rPr>
              <a:t>D</a:t>
            </a:r>
            <a:r>
              <a:rPr lang="en-US" i="1" baseline="-25000" dirty="0">
                <a:solidFill>
                  <a:srgbClr val="FF0000"/>
                </a:solidFill>
                <a:latin typeface="Comic Sans MS" pitchFamily="66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) are factors, but what are </a:t>
            </a:r>
            <a:r>
              <a:rPr lang="en-US" b="1" dirty="0">
                <a:solidFill>
                  <a:srgbClr val="FF0000"/>
                </a:solidFill>
                <a:latin typeface="Comic Sans MS" pitchFamily="66" charset="0"/>
              </a:rPr>
              <a:t>D</a:t>
            </a:r>
            <a:r>
              <a:rPr lang="en-US" i="1" baseline="-25000" dirty="0">
                <a:solidFill>
                  <a:srgbClr val="FF0000"/>
                </a:solidFill>
                <a:latin typeface="Comic Sans MS" pitchFamily="66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02515" y="5715000"/>
            <a:ext cx="6538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Can you relate this to Bayesian Network parameterization?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62200" y="3494901"/>
            <a:ext cx="1979154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000" i="1" dirty="0"/>
              <a:t>X</a:t>
            </a:r>
            <a:r>
              <a:rPr lang="en-US" sz="3000" baseline="-25000" dirty="0"/>
              <a:t>1</a:t>
            </a:r>
            <a:r>
              <a:rPr lang="en-US" sz="3000" dirty="0"/>
              <a:t>, …, </a:t>
            </a:r>
            <a:r>
              <a:rPr lang="en-US" sz="3000" i="1" dirty="0" err="1"/>
              <a:t>X</a:t>
            </a:r>
            <a:r>
              <a:rPr lang="en-US" sz="3000" baseline="-25000" dirty="0" err="1"/>
              <a:t>n</a:t>
            </a:r>
            <a:endParaRPr lang="en-US" sz="3000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Log-Linear models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5734050"/>
            <a:ext cx="609600" cy="520700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27</a:t>
            </a:fld>
            <a:endParaRPr kumimoji="0"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667451" y="1600200"/>
          <a:ext cx="5504299" cy="17055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01309" imgH="279279" progId="Equation.DSMT4">
                  <p:embed/>
                </p:oleObj>
              </mc:Choice>
              <mc:Fallback>
                <p:oleObj name="Equation" r:id="rId2" imgW="901309" imgH="279279" progId="Equation.DSMT4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7451" y="1600200"/>
                        <a:ext cx="5504299" cy="170555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618994" y="3694084"/>
            <a:ext cx="5601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/>
                <a:cs typeface="Times New Roman"/>
              </a:rPr>
              <a:t>ɛ</a:t>
            </a:r>
            <a:r>
              <a:rPr lang="en-US" dirty="0"/>
              <a:t>(</a:t>
            </a:r>
            <a:r>
              <a:rPr lang="en-US" b="1" dirty="0"/>
              <a:t>D</a:t>
            </a:r>
            <a:r>
              <a:rPr lang="en-US" dirty="0"/>
              <a:t>) = -</a:t>
            </a:r>
            <a:r>
              <a:rPr lang="en-US" dirty="0" err="1"/>
              <a:t>ln</a:t>
            </a:r>
            <a:r>
              <a:rPr lang="en-US" dirty="0"/>
              <a:t>(</a:t>
            </a:r>
            <a:r>
              <a:rPr lang="en-US" i="1" dirty="0">
                <a:latin typeface="Symbol" pitchFamily="18" charset="2"/>
              </a:rPr>
              <a:t>f</a:t>
            </a:r>
            <a:r>
              <a:rPr lang="en-US" dirty="0"/>
              <a:t>(</a:t>
            </a:r>
            <a:r>
              <a:rPr lang="en-US" b="1" dirty="0"/>
              <a:t>D</a:t>
            </a:r>
            <a:r>
              <a:rPr lang="en-US" dirty="0"/>
              <a:t>)) is often called the </a:t>
            </a:r>
            <a:r>
              <a:rPr lang="en-US" i="1" dirty="0"/>
              <a:t>energy function</a:t>
            </a:r>
            <a:r>
              <a:rPr lang="en-US" dirty="0"/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8200" y="4451743"/>
            <a:ext cx="716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statistical physics, the probability of a physical state depends inversely on its energy.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52501" y="5486400"/>
            <a:ext cx="6934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mic Sans MS" pitchFamily="66" charset="0"/>
              </a:rPr>
              <a:t>Log-linear models guarantee that the factors are positive, in turn guaranteeing that the probability is positive.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73A901-3ADC-6C44-0E64-87B611ECCC00}"/>
              </a:ext>
            </a:extLst>
          </p:cNvPr>
          <p:cNvSpPr txBox="1"/>
          <p:nvPr/>
        </p:nvSpPr>
        <p:spPr>
          <a:xfrm>
            <a:off x="4512623" y="748145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endParaRPr lang="en-US" sz="1600" dirty="0" err="1"/>
          </a:p>
        </p:txBody>
      </p:sp>
    </p:spTree>
    <p:extLst>
      <p:ext uri="{BB962C8B-B14F-4D97-AF65-F5344CB8AC3E}">
        <p14:creationId xmlns:p14="http://schemas.microsoft.com/office/powerpoint/2010/main" val="1990716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Log-linear models</a:t>
            </a:r>
          </a:p>
        </p:txBody>
      </p:sp>
      <p:graphicFrame>
        <p:nvGraphicFramePr>
          <p:cNvPr id="3074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838200" y="1636713"/>
          <a:ext cx="6856413" cy="461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57400" imgH="1384300" progId="Equation.DSMT4">
                  <p:embed/>
                </p:oleObj>
              </mc:Choice>
              <mc:Fallback>
                <p:oleObj name="Equation" r:id="rId2" imgW="2057400" imgH="1384300" progId="Equation.DSMT4">
                  <p:embed/>
                  <p:pic>
                    <p:nvPicPr>
                      <p:cNvPr id="3074" name="Object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636713"/>
                        <a:ext cx="6856413" cy="4613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5734050"/>
            <a:ext cx="609600" cy="520700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28</a:t>
            </a:fld>
            <a:endParaRPr kumimoji="0" lang="en-US"/>
          </a:p>
        </p:txBody>
      </p:sp>
      <p:sp>
        <p:nvSpPr>
          <p:cNvPr id="6" name="TextBox 5"/>
          <p:cNvSpPr txBox="1"/>
          <p:nvPr/>
        </p:nvSpPr>
        <p:spPr>
          <a:xfrm>
            <a:off x="1526085" y="2078750"/>
            <a:ext cx="201412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i="1" dirty="0"/>
              <a:t>X</a:t>
            </a:r>
            <a:r>
              <a:rPr lang="en-US" sz="3200" baseline="-25000" dirty="0"/>
              <a:t>1</a:t>
            </a:r>
            <a:r>
              <a:rPr lang="en-US" sz="3200" dirty="0"/>
              <a:t>, …, </a:t>
            </a:r>
            <a:r>
              <a:rPr lang="en-US" sz="3200" i="1" dirty="0" err="1"/>
              <a:t>X</a:t>
            </a:r>
            <a:r>
              <a:rPr lang="en-US" sz="3200" baseline="-25000" dirty="0" err="1"/>
              <a:t>n</a:t>
            </a:r>
            <a:endParaRPr lang="en-US" sz="3200" baseline="-25000" dirty="0"/>
          </a:p>
        </p:txBody>
      </p:sp>
    </p:spTree>
    <p:extLst>
      <p:ext uri="{BB962C8B-B14F-4D97-AF65-F5344CB8AC3E}">
        <p14:creationId xmlns:p14="http://schemas.microsoft.com/office/powerpoint/2010/main" val="1088480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5734050"/>
            <a:ext cx="609600" cy="520700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29</a:t>
            </a:fld>
            <a:endParaRPr kumimoji="0" lang="en-US"/>
          </a:p>
        </p:txBody>
      </p:sp>
      <p:pic>
        <p:nvPicPr>
          <p:cNvPr id="3074" name="Picture 2" descr="Restricted Boltzmann Machine, a complete analysis. Part 2: A Markov Random  Field model | by Nguyễn Văn Lĩnh | datatype | Medium">
            <a:extLst>
              <a:ext uri="{FF2B5EF4-FFF2-40B4-BE49-F238E27FC236}">
                <a16:creationId xmlns:a16="http://schemas.microsoft.com/office/drawing/2014/main" id="{CEAAEC75-D64A-C297-CF5E-440883EBD2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726" y="1939925"/>
            <a:ext cx="8313274" cy="348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6526D2E-D54C-6EBD-241B-EB964A04DED9}"/>
              </a:ext>
            </a:extLst>
          </p:cNvPr>
          <p:cNvSpPr txBox="1"/>
          <p:nvPr/>
        </p:nvSpPr>
        <p:spPr>
          <a:xfrm>
            <a:off x="685800" y="5931584"/>
            <a:ext cx="7620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6B6B6B"/>
                </a:solidFill>
                <a:effectLst/>
                <a:latin typeface="sohne"/>
              </a:rPr>
              <a:t>Sutton, Charles, and Andrew McCallum. ”An introduction to conditional random ﬁelds.” Foundations and Trends in Machine Learning 4.4 (2012): 267–373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014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Querying a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 variables: </a:t>
            </a:r>
            <a:r>
              <a:rPr lang="en-US" dirty="0">
                <a:latin typeface="Lucida Calligraphy" pitchFamily="66" charset="0"/>
              </a:rPr>
              <a:t>X</a:t>
            </a:r>
            <a:r>
              <a:rPr lang="en-US" dirty="0"/>
              <a:t>, evidence variables: </a:t>
            </a:r>
            <a:r>
              <a:rPr lang="en-US" b="1" i="1" dirty="0"/>
              <a:t>E </a:t>
            </a:r>
            <a:endParaRPr lang="en-US" dirty="0"/>
          </a:p>
          <a:p>
            <a:r>
              <a:rPr lang="en-US" b="1" dirty="0"/>
              <a:t>Probability query</a:t>
            </a:r>
          </a:p>
          <a:p>
            <a:pPr lvl="1"/>
            <a:r>
              <a:rPr lang="en-US" dirty="0"/>
              <a:t>P(</a:t>
            </a:r>
            <a:r>
              <a:rPr lang="en-US" b="1" i="1" dirty="0" err="1"/>
              <a:t>Y</a:t>
            </a:r>
            <a:r>
              <a:rPr lang="en-US" dirty="0" err="1"/>
              <a:t>|</a:t>
            </a:r>
            <a:r>
              <a:rPr lang="en-US" b="1" i="1" dirty="0" err="1"/>
              <a:t>e</a:t>
            </a:r>
            <a:r>
              <a:rPr lang="en-US" dirty="0"/>
              <a:t>)</a:t>
            </a:r>
          </a:p>
          <a:p>
            <a:r>
              <a:rPr lang="en-US" b="1" dirty="0"/>
              <a:t>MAP query</a:t>
            </a:r>
          </a:p>
          <a:p>
            <a:pPr lvl="1"/>
            <a:r>
              <a:rPr lang="en-US" b="1" i="1" dirty="0"/>
              <a:t>W</a:t>
            </a:r>
            <a:r>
              <a:rPr lang="en-US" b="1" dirty="0"/>
              <a:t> = </a:t>
            </a:r>
            <a:r>
              <a:rPr lang="en-US" dirty="0">
                <a:latin typeface="Lucida Calligraphy" pitchFamily="66" charset="0"/>
              </a:rPr>
              <a:t>X</a:t>
            </a:r>
            <a:r>
              <a:rPr lang="en-US" b="1" dirty="0"/>
              <a:t> \ </a:t>
            </a:r>
            <a:r>
              <a:rPr lang="en-US" b="1" i="1" dirty="0"/>
              <a:t>E</a:t>
            </a:r>
            <a:r>
              <a:rPr lang="en-US" b="1" dirty="0"/>
              <a:t> </a:t>
            </a:r>
            <a:r>
              <a:rPr lang="en-US" dirty="0"/>
              <a:t>(i.e., all the non-evidence variables)</a:t>
            </a:r>
          </a:p>
          <a:p>
            <a:pPr lvl="1"/>
            <a:r>
              <a:rPr lang="en-US" dirty="0" err="1"/>
              <a:t>MAP|</a:t>
            </a:r>
            <a:r>
              <a:rPr lang="en-US" b="1" i="1" dirty="0" err="1"/>
              <a:t>e</a:t>
            </a:r>
            <a:r>
              <a:rPr lang="en-US" dirty="0"/>
              <a:t> = </a:t>
            </a:r>
            <a:r>
              <a:rPr lang="en-US" dirty="0" err="1"/>
              <a:t>argmax</a:t>
            </a:r>
            <a:r>
              <a:rPr lang="en-US" b="1" i="1" baseline="-25000" dirty="0" err="1"/>
              <a:t>w</a:t>
            </a:r>
            <a:r>
              <a:rPr lang="en-US" dirty="0" err="1"/>
              <a:t>P</a:t>
            </a:r>
            <a:r>
              <a:rPr lang="en-US" dirty="0"/>
              <a:t>(</a:t>
            </a:r>
            <a:r>
              <a:rPr lang="en-US" b="1" i="1" dirty="0" err="1"/>
              <a:t>w</a:t>
            </a:r>
            <a:r>
              <a:rPr lang="en-US" dirty="0" err="1"/>
              <a:t>,</a:t>
            </a:r>
            <a:r>
              <a:rPr lang="en-US" b="1" i="1" dirty="0" err="1"/>
              <a:t>e</a:t>
            </a:r>
            <a:r>
              <a:rPr lang="en-US" dirty="0"/>
              <a:t>)</a:t>
            </a:r>
          </a:p>
          <a:p>
            <a:r>
              <a:rPr lang="en-US" b="1" dirty="0"/>
              <a:t>Marginal MAP query</a:t>
            </a:r>
          </a:p>
          <a:p>
            <a:pPr lvl="1"/>
            <a:r>
              <a:rPr lang="en-US" dirty="0"/>
              <a:t>MAP(</a:t>
            </a:r>
            <a:r>
              <a:rPr lang="en-US" b="1" i="1" dirty="0" err="1"/>
              <a:t>Y</a:t>
            </a:r>
            <a:r>
              <a:rPr lang="en-US" dirty="0" err="1"/>
              <a:t>|</a:t>
            </a:r>
            <a:r>
              <a:rPr lang="en-US" b="1" i="1" dirty="0" err="1"/>
              <a:t>e</a:t>
            </a:r>
            <a:r>
              <a:rPr lang="en-US" dirty="0"/>
              <a:t>) = </a:t>
            </a:r>
            <a:r>
              <a:rPr lang="en-US" dirty="0" err="1"/>
              <a:t>argmax</a:t>
            </a:r>
            <a:r>
              <a:rPr lang="en-US" b="1" baseline="-25000" dirty="0" err="1"/>
              <a:t>y</a:t>
            </a:r>
            <a:r>
              <a:rPr lang="en-US" dirty="0" err="1"/>
              <a:t>P</a:t>
            </a:r>
            <a:r>
              <a:rPr lang="en-US" dirty="0"/>
              <a:t>(</a:t>
            </a:r>
            <a:r>
              <a:rPr lang="en-US" b="1" i="1" dirty="0" err="1"/>
              <a:t>y</a:t>
            </a:r>
            <a:r>
              <a:rPr lang="en-US" dirty="0" err="1"/>
              <a:t>|</a:t>
            </a:r>
            <a:r>
              <a:rPr lang="en-US" b="1" i="1" dirty="0" err="1"/>
              <a:t>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Let </a:t>
            </a:r>
            <a:r>
              <a:rPr lang="en-US" b="1" i="1" dirty="0"/>
              <a:t>Z</a:t>
            </a:r>
            <a:r>
              <a:rPr lang="en-US" dirty="0"/>
              <a:t> = </a:t>
            </a:r>
            <a:r>
              <a:rPr lang="en-US" dirty="0">
                <a:latin typeface="Lucida Calligraphy" pitchFamily="66" charset="0"/>
              </a:rPr>
              <a:t>X</a:t>
            </a:r>
            <a:r>
              <a:rPr lang="en-US" dirty="0"/>
              <a:t> \ </a:t>
            </a:r>
            <a:r>
              <a:rPr lang="en-US" b="1" i="1" dirty="0" err="1"/>
              <a:t>E</a:t>
            </a:r>
            <a:r>
              <a:rPr lang="en-US" dirty="0" err="1">
                <a:sym typeface="Symbol"/>
              </a:rPr>
              <a:t></a:t>
            </a:r>
            <a:r>
              <a:rPr lang="en-US" b="1" i="1" dirty="0" err="1">
                <a:sym typeface="Symbol"/>
              </a:rPr>
              <a:t>Y</a:t>
            </a:r>
            <a:endParaRPr lang="en-US" b="1" i="1" dirty="0">
              <a:sym typeface="Symbol"/>
            </a:endParaRPr>
          </a:p>
          <a:p>
            <a:pPr lvl="1"/>
            <a:r>
              <a:rPr lang="en-US" dirty="0"/>
              <a:t>MAP(</a:t>
            </a:r>
            <a:r>
              <a:rPr lang="en-US" b="1" i="1" dirty="0" err="1"/>
              <a:t>Y</a:t>
            </a:r>
            <a:r>
              <a:rPr lang="en-US" dirty="0" err="1"/>
              <a:t>|</a:t>
            </a:r>
            <a:r>
              <a:rPr lang="en-US" b="1" i="1" dirty="0" err="1"/>
              <a:t>e</a:t>
            </a:r>
            <a:r>
              <a:rPr lang="en-US" dirty="0"/>
              <a:t>) = </a:t>
            </a:r>
            <a:r>
              <a:rPr lang="en-US" dirty="0" err="1"/>
              <a:t>argmax</a:t>
            </a:r>
            <a:r>
              <a:rPr lang="en-US" b="1" i="1" baseline="-25000" dirty="0" err="1"/>
              <a:t>y</a:t>
            </a:r>
            <a:r>
              <a:rPr lang="en-US" dirty="0">
                <a:sym typeface="Symbol"/>
              </a:rPr>
              <a:t> </a:t>
            </a:r>
            <a:r>
              <a:rPr lang="en-US" b="1" i="1" baseline="-25000" dirty="0" err="1">
                <a:sym typeface="Symbol"/>
              </a:rPr>
              <a:t>z</a:t>
            </a:r>
            <a:r>
              <a:rPr lang="en-US" dirty="0" err="1"/>
              <a:t>P</a:t>
            </a:r>
            <a:r>
              <a:rPr lang="en-US" dirty="0"/>
              <a:t>(</a:t>
            </a:r>
            <a:r>
              <a:rPr lang="en-US" b="1" i="1" dirty="0"/>
              <a:t>z</a:t>
            </a:r>
            <a:r>
              <a:rPr lang="en-US" dirty="0"/>
              <a:t>, </a:t>
            </a:r>
            <a:r>
              <a:rPr lang="en-US" b="1" i="1" dirty="0" err="1"/>
              <a:t>y</a:t>
            </a:r>
            <a:r>
              <a:rPr lang="en-US" dirty="0" err="1"/>
              <a:t>|</a:t>
            </a:r>
            <a:r>
              <a:rPr lang="en-US" b="1" i="1" dirty="0" err="1"/>
              <a:t>e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 algn="ctr" eaLnBrk="1" latinLnBrk="0" hangingPunct="1"/>
              <a:t>3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457200" y="6492240"/>
            <a:ext cx="7467600" cy="36576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071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 graph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Markov network as a clique over three variables, A, B, C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5734050"/>
            <a:ext cx="609600" cy="520700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30</a:t>
            </a:fld>
            <a:endParaRPr kumimoji="0"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6656" y="2362200"/>
            <a:ext cx="8440144" cy="2926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57201" y="5715000"/>
            <a:ext cx="708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How would you represent a </a:t>
            </a:r>
            <a:r>
              <a:rPr lang="en-US" dirty="0" err="1">
                <a:solidFill>
                  <a:srgbClr val="FF0000"/>
                </a:solidFill>
                <a:latin typeface="Comic Sans MS" pitchFamily="66" charset="0"/>
              </a:rPr>
              <a:t>pairwise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mic Sans MS" pitchFamily="66" charset="0"/>
              </a:rPr>
              <a:t>MRF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 with factors over the nodes and edges?</a:t>
            </a:r>
          </a:p>
        </p:txBody>
      </p:sp>
    </p:spTree>
    <p:extLst>
      <p:ext uri="{BB962C8B-B14F-4D97-AF65-F5344CB8AC3E}">
        <p14:creationId xmlns:p14="http://schemas.microsoft.com/office/powerpoint/2010/main" val="4259356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network factorization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dirty="0"/>
              <a:t>We say that a distribution P with </a:t>
            </a:r>
            <a:r>
              <a:rPr lang="en-US" dirty="0">
                <a:sym typeface="Symbol"/>
              </a:rPr>
              <a:t> = {</a:t>
            </a:r>
            <a:r>
              <a:rPr lang="en-US" i="1" dirty="0">
                <a:sym typeface="Symbol"/>
              </a:rPr>
              <a:t></a:t>
            </a:r>
            <a:r>
              <a:rPr lang="en-US" dirty="0">
                <a:sym typeface="Symbol"/>
              </a:rPr>
              <a:t>(</a:t>
            </a:r>
            <a:r>
              <a:rPr lang="en-US" b="1" dirty="0">
                <a:sym typeface="Symbol"/>
              </a:rPr>
              <a:t>D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), …, </a:t>
            </a:r>
            <a:r>
              <a:rPr lang="en-US" i="1" dirty="0">
                <a:sym typeface="Symbol"/>
              </a:rPr>
              <a:t></a:t>
            </a:r>
            <a:r>
              <a:rPr lang="en-US" dirty="0">
                <a:sym typeface="Symbol"/>
              </a:rPr>
              <a:t>(</a:t>
            </a:r>
            <a:r>
              <a:rPr lang="en-US" b="1" dirty="0" err="1">
                <a:sym typeface="Symbol"/>
              </a:rPr>
              <a:t>D</a:t>
            </a:r>
            <a:r>
              <a:rPr lang="en-US" i="1" baseline="-25000" dirty="0" err="1">
                <a:sym typeface="Symbol"/>
              </a:rPr>
              <a:t>k</a:t>
            </a:r>
            <a:r>
              <a:rPr lang="en-US" dirty="0">
                <a:sym typeface="Symbol"/>
              </a:rPr>
              <a:t>)} </a:t>
            </a:r>
            <a:r>
              <a:rPr lang="en-US" i="1" dirty="0">
                <a:sym typeface="Symbol"/>
              </a:rPr>
              <a:t>factorizes</a:t>
            </a:r>
            <a:r>
              <a:rPr lang="en-US" dirty="0">
                <a:sym typeface="Symbol"/>
              </a:rPr>
              <a:t> over a Markov network </a:t>
            </a:r>
            <a:r>
              <a:rPr lang="en-US" dirty="0">
                <a:latin typeface="Lucida Calligraphy" pitchFamily="66" charset="0"/>
                <a:sym typeface="Symbol"/>
              </a:rPr>
              <a:t>H</a:t>
            </a:r>
            <a:r>
              <a:rPr lang="en-US" dirty="0">
                <a:sym typeface="Symbol"/>
              </a:rPr>
              <a:t> if each </a:t>
            </a:r>
            <a:r>
              <a:rPr lang="en-US" b="1" dirty="0">
                <a:sym typeface="Symbol"/>
              </a:rPr>
              <a:t>D</a:t>
            </a:r>
            <a:r>
              <a:rPr lang="en-US" i="1" baseline="-25000" dirty="0">
                <a:sym typeface="Symbol"/>
              </a:rPr>
              <a:t>i</a:t>
            </a:r>
            <a:r>
              <a:rPr lang="en-US" dirty="0">
                <a:sym typeface="Symbol"/>
              </a:rPr>
              <a:t> (</a:t>
            </a:r>
            <a:r>
              <a:rPr lang="en-US" i="1" dirty="0" err="1">
                <a:sym typeface="Symbol"/>
              </a:rPr>
              <a:t>i</a:t>
            </a:r>
            <a:r>
              <a:rPr lang="en-US" dirty="0">
                <a:sym typeface="Symbol"/>
              </a:rPr>
              <a:t>=1, …, k) is a complete </a:t>
            </a:r>
            <a:r>
              <a:rPr lang="en-US" dirty="0" err="1">
                <a:sym typeface="Symbol"/>
              </a:rPr>
              <a:t>subgraph</a:t>
            </a:r>
            <a:r>
              <a:rPr lang="en-US" dirty="0">
                <a:sym typeface="Symbol"/>
              </a:rPr>
              <a:t> of </a:t>
            </a:r>
            <a:r>
              <a:rPr lang="en-US" dirty="0">
                <a:latin typeface="Lucida Calligraphy" pitchFamily="66" charset="0"/>
                <a:sym typeface="Symbol"/>
              </a:rPr>
              <a:t>H</a:t>
            </a:r>
          </a:p>
          <a:p>
            <a:pPr>
              <a:lnSpc>
                <a:spcPct val="130000"/>
              </a:lnSpc>
            </a:pPr>
            <a:r>
              <a:rPr lang="en-US" dirty="0">
                <a:sym typeface="Symbol"/>
              </a:rPr>
              <a:t>The factors </a:t>
            </a:r>
            <a:r>
              <a:rPr lang="en-US" i="1" dirty="0">
                <a:sym typeface="Symbol"/>
              </a:rPr>
              <a:t></a:t>
            </a:r>
            <a:r>
              <a:rPr lang="en-US" dirty="0">
                <a:sym typeface="Symbol"/>
              </a:rPr>
              <a:t>(</a:t>
            </a:r>
            <a:r>
              <a:rPr lang="en-US" b="1" dirty="0">
                <a:sym typeface="Symbol"/>
              </a:rPr>
              <a:t>D</a:t>
            </a:r>
            <a:r>
              <a:rPr lang="en-US" i="1" baseline="-25000" dirty="0">
                <a:sym typeface="Symbol"/>
              </a:rPr>
              <a:t>i</a:t>
            </a:r>
            <a:r>
              <a:rPr lang="en-US" dirty="0">
                <a:sym typeface="Symbol"/>
              </a:rPr>
              <a:t>) are called the </a:t>
            </a:r>
            <a:r>
              <a:rPr lang="en-US" i="1" dirty="0">
                <a:sym typeface="Symbol"/>
              </a:rPr>
              <a:t>clique potentials</a:t>
            </a:r>
          </a:p>
          <a:p>
            <a:pPr>
              <a:lnSpc>
                <a:spcPct val="130000"/>
              </a:lnSpc>
            </a:pPr>
            <a:r>
              <a:rPr lang="en-US" b="1" dirty="0">
                <a:sym typeface="Symbol"/>
              </a:rPr>
              <a:t>D</a:t>
            </a:r>
            <a:r>
              <a:rPr lang="en-US" i="1" baseline="-25000" dirty="0">
                <a:sym typeface="Symbol"/>
              </a:rPr>
              <a:t>i</a:t>
            </a:r>
            <a:r>
              <a:rPr lang="en-US" i="1" dirty="0">
                <a:sym typeface="Symbol"/>
              </a:rPr>
              <a:t> </a:t>
            </a:r>
            <a:r>
              <a:rPr lang="en-US" dirty="0">
                <a:sym typeface="Symbol"/>
              </a:rPr>
              <a:t>can be maximal cliques but they do not have to be</a:t>
            </a:r>
            <a:endParaRPr lang="en-US" i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5734050"/>
            <a:ext cx="609600" cy="520700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31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237955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Pairwise Markov Random Fields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5734050"/>
            <a:ext cx="609600" cy="520700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32</a:t>
            </a:fld>
            <a:endParaRPr kumimoji="0" lang="en-US"/>
          </a:p>
        </p:txBody>
      </p:sp>
      <p:pic>
        <p:nvPicPr>
          <p:cNvPr id="1028" name="Picture 4" descr="5: Examples of Markov random fields. Left: corresponding with three... |  Download Scientific Diagram">
            <a:extLst>
              <a:ext uri="{FF2B5EF4-FFF2-40B4-BE49-F238E27FC236}">
                <a16:creationId xmlns:a16="http://schemas.microsoft.com/office/drawing/2014/main" id="{3D642D07-A66B-40EA-812F-937CE274C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00" y="2017395"/>
            <a:ext cx="8534400" cy="3262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07257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Pairwise Markov Random Fields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5734050"/>
            <a:ext cx="609600" cy="520700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33</a:t>
            </a:fld>
            <a:endParaRPr kumimoji="0"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A0C3255-1ADE-4992-7A11-B09671B82E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61585"/>
            <a:ext cx="7772400" cy="4573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9FAA5A-FCA7-8EC3-508C-458654C1359F}"/>
              </a:ext>
            </a:extLst>
          </p:cNvPr>
          <p:cNvSpPr txBox="1"/>
          <p:nvPr/>
        </p:nvSpPr>
        <p:spPr>
          <a:xfrm>
            <a:off x="152400" y="6183868"/>
            <a:ext cx="853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https://www.sciencedirect.com/science/article/pii/S0925231220306524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497383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Segmentation Example</a:t>
            </a:r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49" y="1981201"/>
            <a:ext cx="8581219" cy="36393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5734050"/>
            <a:ext cx="609600" cy="520700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34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682910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Structure</a:t>
            </a:r>
          </a:p>
          <a:p>
            <a:pPr lvl="1"/>
            <a:r>
              <a:rPr lang="en-US" dirty="0">
                <a:latin typeface="Comic Sans MS" pitchFamily="66" charset="0"/>
              </a:rPr>
              <a:t>Undirected graphs</a:t>
            </a:r>
          </a:p>
          <a:p>
            <a:r>
              <a:rPr lang="en-US" dirty="0"/>
              <a:t>Parameters</a:t>
            </a:r>
          </a:p>
          <a:p>
            <a:pPr lvl="1"/>
            <a:r>
              <a:rPr lang="en-US" dirty="0">
                <a:latin typeface="Comic Sans MS" pitchFamily="66" charset="0"/>
              </a:rPr>
              <a:t>Factors</a:t>
            </a:r>
            <a:endParaRPr lang="en-US" dirty="0"/>
          </a:p>
          <a:p>
            <a:r>
              <a:rPr lang="en-US" dirty="0"/>
              <a:t>The joint distribution</a:t>
            </a:r>
          </a:p>
          <a:p>
            <a:pPr lvl="1"/>
            <a:r>
              <a:rPr lang="en-US" dirty="0">
                <a:latin typeface="Comic Sans MS" pitchFamily="66" charset="0"/>
              </a:rPr>
              <a:t>P(</a:t>
            </a:r>
            <a:r>
              <a:rPr lang="en-US" dirty="0">
                <a:latin typeface="Lucida Calligraphy" pitchFamily="66" charset="0"/>
              </a:rPr>
              <a:t>X</a:t>
            </a:r>
            <a:r>
              <a:rPr lang="en-US" dirty="0">
                <a:latin typeface="Comic Sans MS" pitchFamily="66" charset="0"/>
              </a:rPr>
              <a:t>) = 1/Z </a:t>
            </a:r>
            <a:r>
              <a:rPr lang="en-US" sz="2800" dirty="0">
                <a:latin typeface="Comic Sans MS" pitchFamily="66" charset="0"/>
                <a:sym typeface="Symbol"/>
              </a:rPr>
              <a:t></a:t>
            </a:r>
            <a:r>
              <a:rPr lang="en-US" i="1" dirty="0">
                <a:latin typeface="Symbol" pitchFamily="18" charset="2"/>
                <a:sym typeface="Symbol"/>
              </a:rPr>
              <a:t>f</a:t>
            </a:r>
            <a:r>
              <a:rPr lang="en-US" dirty="0">
                <a:latin typeface="Comic Sans MS" pitchFamily="66" charset="0"/>
                <a:sym typeface="Symbol"/>
              </a:rPr>
              <a:t>(</a:t>
            </a:r>
            <a:r>
              <a:rPr lang="en-US" b="1" dirty="0">
                <a:latin typeface="Comic Sans MS" pitchFamily="66" charset="0"/>
                <a:sym typeface="Symbol"/>
              </a:rPr>
              <a:t>D</a:t>
            </a:r>
            <a:r>
              <a:rPr lang="en-US" i="1" baseline="-25000" dirty="0">
                <a:latin typeface="Comic Sans MS" pitchFamily="66" charset="0"/>
              </a:rPr>
              <a:t>i</a:t>
            </a:r>
            <a:r>
              <a:rPr lang="en-US" dirty="0">
                <a:latin typeface="Comic Sans MS" pitchFamily="66" charset="0"/>
                <a:sym typeface="Symbol"/>
              </a:rPr>
              <a:t>)</a:t>
            </a:r>
            <a:endParaRPr lang="en-US" b="1" dirty="0"/>
          </a:p>
          <a:p>
            <a:r>
              <a:rPr lang="en-US" dirty="0"/>
              <a:t>Independencies</a:t>
            </a:r>
          </a:p>
          <a:p>
            <a:pPr lvl="1"/>
            <a:r>
              <a:rPr lang="en-US" dirty="0">
                <a:latin typeface="Comic Sans MS" pitchFamily="66" charset="0"/>
              </a:rPr>
              <a:t>Separation</a:t>
            </a:r>
          </a:p>
          <a:p>
            <a:pPr lvl="1"/>
            <a:r>
              <a:rPr lang="en-US" dirty="0">
                <a:latin typeface="Comic Sans MS" pitchFamily="66" charset="0"/>
              </a:rPr>
              <a:t>Pairwise independencies</a:t>
            </a:r>
          </a:p>
          <a:p>
            <a:pPr lvl="1"/>
            <a:r>
              <a:rPr lang="en-US" dirty="0">
                <a:latin typeface="Comic Sans MS" pitchFamily="66" charset="0"/>
              </a:rPr>
              <a:t>Local independencies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5734050"/>
            <a:ext cx="609600" cy="520700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35</a:t>
            </a:fld>
            <a:endParaRPr kumimoji="0"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Factors over maximal cliques</a:t>
            </a:r>
          </a:p>
          <a:p>
            <a:r>
              <a:rPr lang="en-US" dirty="0" err="1"/>
              <a:t>Pairwise</a:t>
            </a:r>
            <a:r>
              <a:rPr lang="en-US" dirty="0"/>
              <a:t> Markov random fields</a:t>
            </a:r>
          </a:p>
          <a:p>
            <a:pPr lvl="1"/>
            <a:r>
              <a:rPr lang="en-US" dirty="0"/>
              <a:t>Factors over nodes, and</a:t>
            </a:r>
          </a:p>
          <a:p>
            <a:pPr lvl="1"/>
            <a:r>
              <a:rPr lang="en-US" dirty="0"/>
              <a:t>Factors over connected pairs (i.e., edges)</a:t>
            </a:r>
          </a:p>
          <a:p>
            <a:r>
              <a:rPr lang="en-US" dirty="0" err="1"/>
              <a:t>Pairwise</a:t>
            </a:r>
            <a:r>
              <a:rPr lang="en-US" dirty="0"/>
              <a:t> Markov random fields do not introduce additional independencies, however,</a:t>
            </a:r>
          </a:p>
          <a:p>
            <a:pPr lvl="1"/>
            <a:r>
              <a:rPr lang="en-US" dirty="0"/>
              <a:t>The number of parameters is quadratic instead of exponential, but, of course,</a:t>
            </a:r>
          </a:p>
          <a:p>
            <a:pPr lvl="1"/>
            <a:r>
              <a:rPr lang="en-US" dirty="0"/>
              <a:t>The sets of distributions that can be represented over maximal cliques and </a:t>
            </a:r>
            <a:r>
              <a:rPr lang="en-US" dirty="0" err="1"/>
              <a:t>pairwise</a:t>
            </a:r>
            <a:r>
              <a:rPr lang="en-US" dirty="0"/>
              <a:t> interactions are not the same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5734050"/>
            <a:ext cx="609600" cy="520700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36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308255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sampling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for Bayesian networks and marginal probabilities</a:t>
            </a:r>
          </a:p>
          <a:p>
            <a:r>
              <a:rPr lang="en-US" dirty="0"/>
              <a:t>For each variable </a:t>
            </a:r>
            <a:r>
              <a:rPr lang="en-US" i="1" dirty="0"/>
              <a:t>V</a:t>
            </a:r>
            <a:r>
              <a:rPr lang="en-US" i="1" baseline="-25000" dirty="0"/>
              <a:t>i</a:t>
            </a:r>
            <a:r>
              <a:rPr lang="en-US" i="1" dirty="0"/>
              <a:t> </a:t>
            </a:r>
            <a:r>
              <a:rPr lang="en-US" dirty="0"/>
              <a:t>that is ready</a:t>
            </a:r>
          </a:p>
          <a:p>
            <a:pPr lvl="1"/>
            <a:r>
              <a:rPr lang="en-US" dirty="0"/>
              <a:t>Sample a value </a:t>
            </a:r>
            <a:r>
              <a:rPr lang="en-US" i="1" dirty="0"/>
              <a:t>v</a:t>
            </a:r>
            <a:r>
              <a:rPr lang="en-US" i="1" baseline="-25000" dirty="0"/>
              <a:t>i</a:t>
            </a:r>
            <a:r>
              <a:rPr lang="en-US" dirty="0"/>
              <a:t> for </a:t>
            </a:r>
            <a:r>
              <a:rPr lang="en-US" i="1" dirty="0"/>
              <a:t>V</a:t>
            </a:r>
            <a:r>
              <a:rPr lang="en-US" i="1" baseline="-25000" dirty="0"/>
              <a:t>i</a:t>
            </a:r>
            <a:r>
              <a:rPr lang="en-US" dirty="0"/>
              <a:t> using P(</a:t>
            </a:r>
            <a:r>
              <a:rPr lang="en-US" i="1" dirty="0"/>
              <a:t>V</a:t>
            </a:r>
            <a:r>
              <a:rPr lang="en-US" i="1" baseline="-25000" dirty="0"/>
              <a:t>i</a:t>
            </a:r>
            <a:r>
              <a:rPr lang="en-US" dirty="0"/>
              <a:t> | Pa(</a:t>
            </a:r>
            <a:r>
              <a:rPr lang="en-US" i="1" dirty="0"/>
              <a:t>V</a:t>
            </a:r>
            <a:r>
              <a:rPr lang="en-US" i="1" baseline="-25000" dirty="0"/>
              <a:t>i</a:t>
            </a:r>
            <a:r>
              <a:rPr lang="en-US" dirty="0"/>
              <a:t>))</a:t>
            </a:r>
          </a:p>
          <a:p>
            <a:r>
              <a:rPr lang="en-US" dirty="0"/>
              <a:t>Repeat this process </a:t>
            </a:r>
            <a:r>
              <a:rPr lang="en-US" i="1" dirty="0"/>
              <a:t>M</a:t>
            </a:r>
            <a:r>
              <a:rPr lang="en-US" dirty="0"/>
              <a:t> times to generate </a:t>
            </a:r>
            <a:r>
              <a:rPr lang="en-US" i="1" dirty="0"/>
              <a:t>M</a:t>
            </a:r>
            <a:r>
              <a:rPr lang="en-US" dirty="0"/>
              <a:t> instances</a:t>
            </a:r>
          </a:p>
          <a:p>
            <a:r>
              <a:rPr lang="en-US" dirty="0"/>
              <a:t>A variable is ready if</a:t>
            </a:r>
          </a:p>
          <a:p>
            <a:pPr lvl="1"/>
            <a:r>
              <a:rPr lang="en-US" dirty="0"/>
              <a:t>It has no parents, or</a:t>
            </a:r>
          </a:p>
          <a:p>
            <a:pPr lvl="1"/>
            <a:r>
              <a:rPr lang="en-US" dirty="0"/>
              <a:t>You have sampled its all parents</a:t>
            </a:r>
          </a:p>
          <a:p>
            <a:r>
              <a:rPr lang="en-US" dirty="0"/>
              <a:t>To compute marginal</a:t>
            </a:r>
          </a:p>
          <a:p>
            <a:pPr lvl="1"/>
            <a:r>
              <a:rPr lang="en-US" dirty="0"/>
              <a:t>Use maximum likelihood estimate</a:t>
            </a:r>
          </a:p>
          <a:p>
            <a:pPr lvl="2"/>
            <a:r>
              <a:rPr lang="en-US" dirty="0"/>
              <a:t>Count and normalize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 algn="ctr" eaLnBrk="1" latinLnBrk="0" hangingPunct="1"/>
              <a:t>4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457200" y="6492240"/>
            <a:ext cx="7467600" cy="36576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289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sampling on the student network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 algn="ctr" eaLnBrk="1" latinLnBrk="0" hangingPunct="1"/>
              <a:t>5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457200" y="6492240"/>
            <a:ext cx="7467600" cy="36576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630" y="1600200"/>
            <a:ext cx="6141829" cy="487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05922" y="3654623"/>
            <a:ext cx="460062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600" i="1" dirty="0"/>
              <a:t>i</a:t>
            </a:r>
            <a:r>
              <a:rPr lang="en-US" sz="1600" baseline="30000" dirty="0"/>
              <a:t>0</a:t>
            </a:r>
            <a:r>
              <a:rPr lang="en-US" sz="1600" dirty="0"/>
              <a:t>, </a:t>
            </a:r>
            <a:r>
              <a:rPr lang="en-US" sz="1600" i="1" dirty="0"/>
              <a:t>d</a:t>
            </a:r>
            <a:r>
              <a:rPr lang="en-US" sz="1600" baseline="30000" dirty="0"/>
              <a:t>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6274" y="3975705"/>
            <a:ext cx="460062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600" i="1" dirty="0"/>
              <a:t>i</a:t>
            </a:r>
            <a:r>
              <a:rPr lang="en-US" sz="1600" baseline="30000" dirty="0"/>
              <a:t>0</a:t>
            </a:r>
            <a:r>
              <a:rPr lang="en-US" sz="1600" dirty="0"/>
              <a:t>, </a:t>
            </a:r>
            <a:r>
              <a:rPr lang="en-US" sz="1600" i="1" dirty="0"/>
              <a:t>d</a:t>
            </a:r>
            <a:r>
              <a:rPr lang="en-US" sz="1600" baseline="30000" dirty="0"/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5152" y="4286435"/>
            <a:ext cx="460062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600" i="1" dirty="0"/>
              <a:t>i</a:t>
            </a:r>
            <a:r>
              <a:rPr lang="en-US" sz="1600" baseline="30000" dirty="0"/>
              <a:t>1</a:t>
            </a:r>
            <a:r>
              <a:rPr lang="en-US" sz="1600" dirty="0"/>
              <a:t>, </a:t>
            </a:r>
            <a:r>
              <a:rPr lang="en-US" sz="1600" i="1" dirty="0"/>
              <a:t>d</a:t>
            </a:r>
            <a:r>
              <a:rPr lang="en-US" sz="1600" baseline="30000" dirty="0"/>
              <a:t>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7396" y="4597165"/>
            <a:ext cx="460062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600" i="1" dirty="0"/>
              <a:t>i</a:t>
            </a:r>
            <a:r>
              <a:rPr lang="en-US" sz="1600" baseline="30000" dirty="0"/>
              <a:t>1</a:t>
            </a:r>
            <a:r>
              <a:rPr lang="en-US" sz="1600" dirty="0"/>
              <a:t>, </a:t>
            </a:r>
            <a:r>
              <a:rPr lang="en-US" sz="1600" i="1" dirty="0"/>
              <a:t>d</a:t>
            </a:r>
            <a:r>
              <a:rPr lang="en-US" sz="1600" baseline="30000" dirty="0"/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351963" y="1691055"/>
            <a:ext cx="2863053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8275" indent="-168275">
              <a:lnSpc>
                <a:spcPct val="150000"/>
              </a:lnSpc>
              <a:buFont typeface="+mj-lt"/>
              <a:buAutoNum type="arabicPeriod"/>
            </a:pPr>
            <a:r>
              <a:rPr lang="en-US" sz="1400" dirty="0">
                <a:latin typeface="Comic Sans MS" pitchFamily="66" charset="0"/>
              </a:rPr>
              <a:t>D and I are ready.</a:t>
            </a:r>
          </a:p>
          <a:p>
            <a:pPr marL="168275" indent="-168275">
              <a:lnSpc>
                <a:spcPct val="150000"/>
              </a:lnSpc>
              <a:buFont typeface="+mj-lt"/>
              <a:buAutoNum type="arabicPeriod"/>
            </a:pPr>
            <a:r>
              <a:rPr lang="en-US" sz="1400" dirty="0">
                <a:latin typeface="Comic Sans MS" pitchFamily="66" charset="0"/>
              </a:rPr>
              <a:t>Sample D from P(D): d</a:t>
            </a:r>
            <a:r>
              <a:rPr lang="en-US" sz="1400" baseline="30000" dirty="0">
                <a:latin typeface="Comic Sans MS" pitchFamily="66" charset="0"/>
              </a:rPr>
              <a:t>0</a:t>
            </a:r>
            <a:r>
              <a:rPr lang="en-US" sz="1400" dirty="0">
                <a:latin typeface="Comic Sans MS" pitchFamily="66" charset="0"/>
              </a:rPr>
              <a:t>.</a:t>
            </a:r>
          </a:p>
          <a:p>
            <a:pPr marL="168275" indent="-168275">
              <a:lnSpc>
                <a:spcPct val="150000"/>
              </a:lnSpc>
              <a:buFont typeface="+mj-lt"/>
              <a:buAutoNum type="arabicPeriod"/>
            </a:pPr>
            <a:r>
              <a:rPr lang="en-US" sz="1400" dirty="0">
                <a:latin typeface="Comic Sans MS" pitchFamily="66" charset="0"/>
              </a:rPr>
              <a:t>Only I is ready.</a:t>
            </a:r>
          </a:p>
          <a:p>
            <a:pPr marL="168275" indent="-168275">
              <a:lnSpc>
                <a:spcPct val="150000"/>
              </a:lnSpc>
              <a:buFont typeface="+mj-lt"/>
              <a:buAutoNum type="arabicPeriod"/>
            </a:pPr>
            <a:r>
              <a:rPr lang="en-US" sz="1400" dirty="0">
                <a:latin typeface="Comic Sans MS" pitchFamily="66" charset="0"/>
              </a:rPr>
              <a:t>Sample I from P(I): i</a:t>
            </a:r>
            <a:r>
              <a:rPr lang="en-US" sz="1400" baseline="30000" dirty="0">
                <a:latin typeface="Comic Sans MS" pitchFamily="66" charset="0"/>
              </a:rPr>
              <a:t>1</a:t>
            </a:r>
            <a:r>
              <a:rPr lang="en-US" sz="1400" dirty="0">
                <a:latin typeface="Comic Sans MS" pitchFamily="66" charset="0"/>
              </a:rPr>
              <a:t>.</a:t>
            </a:r>
          </a:p>
          <a:p>
            <a:pPr marL="168275" indent="-168275">
              <a:lnSpc>
                <a:spcPct val="150000"/>
              </a:lnSpc>
              <a:buFont typeface="+mj-lt"/>
              <a:buAutoNum type="arabicPeriod"/>
            </a:pPr>
            <a:r>
              <a:rPr lang="en-US" sz="1400" dirty="0">
                <a:latin typeface="Comic Sans MS" pitchFamily="66" charset="0"/>
              </a:rPr>
              <a:t>G and S are now ready.</a:t>
            </a:r>
          </a:p>
          <a:p>
            <a:pPr marL="168275" indent="-168275">
              <a:lnSpc>
                <a:spcPct val="150000"/>
              </a:lnSpc>
              <a:buFont typeface="+mj-lt"/>
              <a:buAutoNum type="arabicPeriod"/>
            </a:pPr>
            <a:r>
              <a:rPr lang="en-US" sz="1400" dirty="0">
                <a:latin typeface="Comic Sans MS" pitchFamily="66" charset="0"/>
              </a:rPr>
              <a:t>Sample G from P(G|i</a:t>
            </a:r>
            <a:r>
              <a:rPr lang="en-US" sz="1400" baseline="30000" dirty="0">
                <a:latin typeface="Comic Sans MS" pitchFamily="66" charset="0"/>
              </a:rPr>
              <a:t>1</a:t>
            </a:r>
            <a:r>
              <a:rPr lang="en-US" sz="1400" dirty="0">
                <a:latin typeface="Comic Sans MS" pitchFamily="66" charset="0"/>
              </a:rPr>
              <a:t>,d</a:t>
            </a:r>
            <a:r>
              <a:rPr lang="en-US" sz="1400" baseline="30000" dirty="0">
                <a:latin typeface="Comic Sans MS" pitchFamily="66" charset="0"/>
              </a:rPr>
              <a:t>0</a:t>
            </a:r>
            <a:r>
              <a:rPr lang="en-US" sz="1400" dirty="0">
                <a:latin typeface="Comic Sans MS" pitchFamily="66" charset="0"/>
              </a:rPr>
              <a:t>): g</a:t>
            </a:r>
            <a:r>
              <a:rPr lang="en-US" sz="1400" baseline="30000" dirty="0">
                <a:latin typeface="Comic Sans MS" pitchFamily="66" charset="0"/>
              </a:rPr>
              <a:t>1</a:t>
            </a:r>
            <a:r>
              <a:rPr lang="en-US" sz="1400" dirty="0">
                <a:latin typeface="Comic Sans MS" pitchFamily="66" charset="0"/>
              </a:rPr>
              <a:t>.</a:t>
            </a:r>
          </a:p>
          <a:p>
            <a:pPr marL="168275" indent="-168275">
              <a:lnSpc>
                <a:spcPct val="150000"/>
              </a:lnSpc>
              <a:buFont typeface="+mj-lt"/>
              <a:buAutoNum type="arabicPeriod"/>
            </a:pPr>
            <a:r>
              <a:rPr lang="en-US" sz="1400" dirty="0">
                <a:latin typeface="Comic Sans MS" pitchFamily="66" charset="0"/>
              </a:rPr>
              <a:t>S and L are ready.</a:t>
            </a:r>
          </a:p>
          <a:p>
            <a:pPr marL="168275" indent="-168275">
              <a:lnSpc>
                <a:spcPct val="150000"/>
              </a:lnSpc>
              <a:buFont typeface="+mj-lt"/>
              <a:buAutoNum type="arabicPeriod"/>
            </a:pPr>
            <a:r>
              <a:rPr lang="en-US" sz="1400" dirty="0">
                <a:latin typeface="Comic Sans MS" pitchFamily="66" charset="0"/>
              </a:rPr>
              <a:t>Sample S from P(S|i</a:t>
            </a:r>
            <a:r>
              <a:rPr lang="en-US" sz="1400" baseline="30000" dirty="0">
                <a:latin typeface="Comic Sans MS" pitchFamily="66" charset="0"/>
              </a:rPr>
              <a:t>1</a:t>
            </a:r>
            <a:r>
              <a:rPr lang="en-US" sz="1400" dirty="0">
                <a:latin typeface="Comic Sans MS" pitchFamily="66" charset="0"/>
              </a:rPr>
              <a:t>): s</a:t>
            </a:r>
            <a:r>
              <a:rPr lang="en-US" sz="1400" baseline="30000" dirty="0">
                <a:latin typeface="Comic Sans MS" pitchFamily="66" charset="0"/>
              </a:rPr>
              <a:t>0</a:t>
            </a:r>
            <a:r>
              <a:rPr lang="en-US" sz="1400" dirty="0">
                <a:latin typeface="Comic Sans MS" pitchFamily="66" charset="0"/>
              </a:rPr>
              <a:t>.</a:t>
            </a:r>
          </a:p>
          <a:p>
            <a:pPr marL="168275" indent="-168275">
              <a:lnSpc>
                <a:spcPct val="150000"/>
              </a:lnSpc>
              <a:buFont typeface="+mj-lt"/>
              <a:buAutoNum type="arabicPeriod"/>
            </a:pPr>
            <a:r>
              <a:rPr lang="en-US" sz="1400" dirty="0">
                <a:latin typeface="Comic Sans MS" pitchFamily="66" charset="0"/>
              </a:rPr>
              <a:t>L is ready.</a:t>
            </a:r>
          </a:p>
          <a:p>
            <a:pPr marL="168275" indent="-168275">
              <a:lnSpc>
                <a:spcPct val="150000"/>
              </a:lnSpc>
              <a:buFont typeface="+mj-lt"/>
              <a:buAutoNum type="arabicPeriod"/>
            </a:pPr>
            <a:r>
              <a:rPr lang="en-US" sz="1400" dirty="0">
                <a:latin typeface="Comic Sans MS" pitchFamily="66" charset="0"/>
              </a:rPr>
              <a:t>Sample L from P(L|g</a:t>
            </a:r>
            <a:r>
              <a:rPr lang="en-US" sz="1400" baseline="30000" dirty="0">
                <a:latin typeface="Comic Sans MS" pitchFamily="66" charset="0"/>
              </a:rPr>
              <a:t>1</a:t>
            </a:r>
            <a:r>
              <a:rPr lang="en-US" sz="1400" dirty="0">
                <a:latin typeface="Comic Sans MS" pitchFamily="66" charset="0"/>
              </a:rPr>
              <a:t>): l</a:t>
            </a:r>
            <a:r>
              <a:rPr lang="en-US" sz="1400" baseline="30000" dirty="0">
                <a:latin typeface="Comic Sans MS" pitchFamily="66" charset="0"/>
              </a:rPr>
              <a:t>0</a:t>
            </a:r>
          </a:p>
          <a:p>
            <a:pPr marL="168275" indent="-168275">
              <a:lnSpc>
                <a:spcPct val="150000"/>
              </a:lnSpc>
              <a:buFont typeface="+mj-lt"/>
              <a:buAutoNum type="arabicPeriod"/>
            </a:pPr>
            <a:r>
              <a:rPr lang="en-US" sz="1400" dirty="0">
                <a:latin typeface="Comic Sans MS" pitchFamily="66" charset="0"/>
              </a:rPr>
              <a:t>The instance is &lt;d</a:t>
            </a:r>
            <a:r>
              <a:rPr lang="en-US" sz="1400" baseline="30000" dirty="0">
                <a:latin typeface="Comic Sans MS" pitchFamily="66" charset="0"/>
              </a:rPr>
              <a:t>0</a:t>
            </a:r>
            <a:r>
              <a:rPr lang="en-US" sz="1400" dirty="0">
                <a:latin typeface="Comic Sans MS" pitchFamily="66" charset="0"/>
              </a:rPr>
              <a:t>,i</a:t>
            </a:r>
            <a:r>
              <a:rPr lang="en-US" sz="1400" baseline="30000" dirty="0">
                <a:latin typeface="Comic Sans MS" pitchFamily="66" charset="0"/>
              </a:rPr>
              <a:t>1</a:t>
            </a:r>
            <a:r>
              <a:rPr lang="en-US" sz="1400" dirty="0">
                <a:latin typeface="Comic Sans MS" pitchFamily="66" charset="0"/>
              </a:rPr>
              <a:t>,s</a:t>
            </a:r>
            <a:r>
              <a:rPr lang="en-US" sz="1400" baseline="30000" dirty="0">
                <a:latin typeface="Comic Sans MS" pitchFamily="66" charset="0"/>
              </a:rPr>
              <a:t>0</a:t>
            </a:r>
            <a:r>
              <a:rPr lang="en-US" sz="1400" dirty="0">
                <a:latin typeface="Comic Sans MS" pitchFamily="66" charset="0"/>
              </a:rPr>
              <a:t>,g</a:t>
            </a:r>
            <a:r>
              <a:rPr lang="en-US" sz="1400" baseline="30000" dirty="0">
                <a:latin typeface="Comic Sans MS" pitchFamily="66" charset="0"/>
              </a:rPr>
              <a:t>1</a:t>
            </a:r>
            <a:r>
              <a:rPr lang="en-US" sz="1400" dirty="0">
                <a:latin typeface="Comic Sans MS" pitchFamily="66" charset="0"/>
              </a:rPr>
              <a:t>,l</a:t>
            </a:r>
            <a:r>
              <a:rPr lang="en-US" sz="1400" baseline="30000" dirty="0">
                <a:latin typeface="Comic Sans MS" pitchFamily="66" charset="0"/>
              </a:rPr>
              <a:t>0</a:t>
            </a:r>
            <a:r>
              <a:rPr lang="en-US" sz="1400" dirty="0">
                <a:latin typeface="Comic Sans MS" pitchFamily="66" charset="0"/>
              </a:rPr>
              <a:t>&gt;</a:t>
            </a:r>
          </a:p>
          <a:p>
            <a:pPr marL="168275" indent="-168275">
              <a:lnSpc>
                <a:spcPct val="150000"/>
              </a:lnSpc>
              <a:buFont typeface="+mj-lt"/>
              <a:buAutoNum type="arabicPeriod"/>
            </a:pPr>
            <a:r>
              <a:rPr lang="en-US" sz="1400" dirty="0">
                <a:latin typeface="Comic Sans MS" pitchFamily="66" charset="0"/>
              </a:rPr>
              <a:t>Repeat the process from step 1 M times.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847508" y="6154579"/>
            <a:ext cx="304800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600" i="1" dirty="0"/>
              <a:t>g</a:t>
            </a:r>
            <a:r>
              <a:rPr lang="en-US" sz="1600" baseline="30000" dirty="0"/>
              <a:t>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47508" y="5837069"/>
            <a:ext cx="304800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600" i="1" dirty="0"/>
              <a:t>g</a:t>
            </a:r>
            <a:r>
              <a:rPr lang="en-US" sz="1600" baseline="30000" dirty="0"/>
              <a:t>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847508" y="5527223"/>
            <a:ext cx="304800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600" i="1" dirty="0"/>
              <a:t>g</a:t>
            </a:r>
            <a:r>
              <a:rPr lang="en-US" sz="1600" baseline="30000" dirty="0"/>
              <a:t>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8490259-81A9-44B5-9EF0-B4F0836E9E71}"/>
              </a:ext>
            </a:extLst>
          </p:cNvPr>
          <p:cNvSpPr/>
          <p:nvPr/>
        </p:nvSpPr>
        <p:spPr>
          <a:xfrm>
            <a:off x="3733800" y="2514600"/>
            <a:ext cx="1143000" cy="381000"/>
          </a:xfrm>
          <a:prstGeom prst="ellipse">
            <a:avLst/>
          </a:prstGeom>
          <a:solidFill>
            <a:srgbClr val="E7E7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i="1" dirty="0">
                <a:solidFill>
                  <a:schemeClr val="tx1"/>
                </a:solidFill>
              </a:rPr>
              <a:t>Industrious</a:t>
            </a:r>
          </a:p>
        </p:txBody>
      </p:sp>
    </p:spTree>
    <p:extLst>
      <p:ext uri="{BB962C8B-B14F-4D97-AF65-F5344CB8AC3E}">
        <p14:creationId xmlns:p14="http://schemas.microsoft.com/office/powerpoint/2010/main" val="2892622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Plate Notation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 algn="ctr" eaLnBrk="1" latinLnBrk="0" hangingPunct="1"/>
              <a:t>6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457200" y="6492240"/>
            <a:ext cx="7467600" cy="36576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65860" y="2286000"/>
            <a:ext cx="685800" cy="1981200"/>
            <a:chOff x="1242060" y="1905000"/>
            <a:chExt cx="685800" cy="1981200"/>
          </a:xfrm>
        </p:grpSpPr>
        <p:sp>
          <p:nvSpPr>
            <p:cNvPr id="9" name="Oval 8"/>
            <p:cNvSpPr/>
            <p:nvPr/>
          </p:nvSpPr>
          <p:spPr>
            <a:xfrm>
              <a:off x="1242060" y="1905000"/>
              <a:ext cx="685800" cy="685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</a:rPr>
                <a:t>A</a:t>
              </a:r>
              <a:endParaRPr lang="en-US" baseline="30000" dirty="0">
                <a:solidFill>
                  <a:schemeClr val="tx1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242060" y="3200400"/>
              <a:ext cx="685800" cy="685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</a:rPr>
                <a:t>B</a:t>
              </a:r>
              <a:endParaRPr lang="en-US" baseline="30000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9" idx="4"/>
              <a:endCxn id="10" idx="0"/>
            </p:cNvCxnSpPr>
            <p:nvPr/>
          </p:nvCxnSpPr>
          <p:spPr>
            <a:xfrm>
              <a:off x="1584960" y="2590800"/>
              <a:ext cx="0" cy="6096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Rectangle 11"/>
          <p:cNvSpPr/>
          <p:nvPr/>
        </p:nvSpPr>
        <p:spPr>
          <a:xfrm>
            <a:off x="838200" y="1905000"/>
            <a:ext cx="1371600" cy="2667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3962400" y="2228850"/>
            <a:ext cx="685800" cy="1981200"/>
            <a:chOff x="1242060" y="1905000"/>
            <a:chExt cx="685800" cy="1981200"/>
          </a:xfrm>
        </p:grpSpPr>
        <p:sp>
          <p:nvSpPr>
            <p:cNvPr id="15" name="Oval 14"/>
            <p:cNvSpPr/>
            <p:nvPr/>
          </p:nvSpPr>
          <p:spPr>
            <a:xfrm>
              <a:off x="1242060" y="1905000"/>
              <a:ext cx="685800" cy="685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</a:rPr>
                <a:t>A</a:t>
              </a:r>
              <a:r>
                <a:rPr lang="en-US" baseline="30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1242060" y="3200400"/>
              <a:ext cx="685800" cy="685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</a:rPr>
                <a:t>B</a:t>
              </a:r>
              <a:r>
                <a:rPr lang="en-US" baseline="30000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17" name="Straight Arrow Connector 16"/>
            <p:cNvCxnSpPr>
              <a:stCxn id="15" idx="4"/>
              <a:endCxn id="16" idx="0"/>
            </p:cNvCxnSpPr>
            <p:nvPr/>
          </p:nvCxnSpPr>
          <p:spPr>
            <a:xfrm>
              <a:off x="1584960" y="2590800"/>
              <a:ext cx="0" cy="6096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5029200" y="2228850"/>
            <a:ext cx="685800" cy="1981200"/>
            <a:chOff x="1242060" y="1905000"/>
            <a:chExt cx="685800" cy="1981200"/>
          </a:xfrm>
        </p:grpSpPr>
        <p:sp>
          <p:nvSpPr>
            <p:cNvPr id="35" name="Oval 34"/>
            <p:cNvSpPr/>
            <p:nvPr/>
          </p:nvSpPr>
          <p:spPr>
            <a:xfrm>
              <a:off x="1242060" y="1905000"/>
              <a:ext cx="685800" cy="685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</a:rPr>
                <a:t>A</a:t>
              </a:r>
              <a:r>
                <a:rPr lang="en-US" baseline="30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6" name="Oval 35"/>
            <p:cNvSpPr/>
            <p:nvPr/>
          </p:nvSpPr>
          <p:spPr>
            <a:xfrm>
              <a:off x="1242060" y="3200400"/>
              <a:ext cx="685800" cy="685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</a:rPr>
                <a:t>B</a:t>
              </a:r>
              <a:r>
                <a:rPr lang="en-US" baseline="30000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37" name="Straight Arrow Connector 36"/>
            <p:cNvCxnSpPr>
              <a:stCxn id="35" idx="4"/>
              <a:endCxn id="36" idx="0"/>
            </p:cNvCxnSpPr>
            <p:nvPr/>
          </p:nvCxnSpPr>
          <p:spPr>
            <a:xfrm>
              <a:off x="1584960" y="2590800"/>
              <a:ext cx="0" cy="6096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6705600" y="2228850"/>
            <a:ext cx="685800" cy="1981200"/>
            <a:chOff x="1242060" y="1905000"/>
            <a:chExt cx="685800" cy="1981200"/>
          </a:xfrm>
        </p:grpSpPr>
        <p:sp>
          <p:nvSpPr>
            <p:cNvPr id="43" name="Oval 42"/>
            <p:cNvSpPr/>
            <p:nvPr/>
          </p:nvSpPr>
          <p:spPr>
            <a:xfrm>
              <a:off x="1242060" y="1905000"/>
              <a:ext cx="685800" cy="685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</a:rPr>
                <a:t>A</a:t>
              </a:r>
              <a:r>
                <a:rPr lang="en-US" i="1" baseline="30000" dirty="0">
                  <a:solidFill>
                    <a:schemeClr val="tx1"/>
                  </a:solidFill>
                </a:rPr>
                <a:t>n</a:t>
              </a:r>
            </a:p>
          </p:txBody>
        </p:sp>
        <p:sp>
          <p:nvSpPr>
            <p:cNvPr id="44" name="Oval 43"/>
            <p:cNvSpPr/>
            <p:nvPr/>
          </p:nvSpPr>
          <p:spPr>
            <a:xfrm>
              <a:off x="1242060" y="3200400"/>
              <a:ext cx="685800" cy="685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i="1" dirty="0" err="1">
                  <a:solidFill>
                    <a:schemeClr val="tx1"/>
                  </a:solidFill>
                </a:rPr>
                <a:t>B</a:t>
              </a:r>
              <a:r>
                <a:rPr lang="en-US" i="1" baseline="30000" dirty="0" err="1">
                  <a:solidFill>
                    <a:schemeClr val="tx1"/>
                  </a:solidFill>
                </a:rPr>
                <a:t>n</a:t>
              </a:r>
              <a:endParaRPr lang="en-US" i="1" baseline="30000" dirty="0">
                <a:solidFill>
                  <a:schemeClr val="tx1"/>
                </a:solidFill>
              </a:endParaRPr>
            </a:p>
          </p:txBody>
        </p:sp>
        <p:cxnSp>
          <p:nvCxnSpPr>
            <p:cNvPr id="45" name="Straight Arrow Connector 44"/>
            <p:cNvCxnSpPr>
              <a:stCxn id="43" idx="4"/>
              <a:endCxn id="44" idx="0"/>
            </p:cNvCxnSpPr>
            <p:nvPr/>
          </p:nvCxnSpPr>
          <p:spPr>
            <a:xfrm>
              <a:off x="1584960" y="2590800"/>
              <a:ext cx="0" cy="6096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3886200" y="4572000"/>
            <a:ext cx="4343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itchFamily="66" charset="0"/>
              </a:rPr>
              <a:t>The marginal P(</a:t>
            </a:r>
            <a:r>
              <a:rPr lang="en-US" i="1" dirty="0">
                <a:latin typeface="Comic Sans MS" pitchFamily="66" charset="0"/>
              </a:rPr>
              <a:t>A</a:t>
            </a:r>
            <a:r>
              <a:rPr lang="en-US" dirty="0">
                <a:latin typeface="Comic Sans MS" pitchFamily="66" charset="0"/>
              </a:rPr>
              <a:t>) and the conditional P(</a:t>
            </a:r>
            <a:r>
              <a:rPr lang="en-US" i="1" dirty="0" err="1">
                <a:latin typeface="Comic Sans MS" pitchFamily="66" charset="0"/>
              </a:rPr>
              <a:t>B</a:t>
            </a:r>
            <a:r>
              <a:rPr lang="en-US" dirty="0" err="1">
                <a:latin typeface="Comic Sans MS" pitchFamily="66" charset="0"/>
              </a:rPr>
              <a:t>|</a:t>
            </a:r>
            <a:r>
              <a:rPr lang="en-US" i="1" dirty="0" err="1">
                <a:latin typeface="Comic Sans MS" pitchFamily="66" charset="0"/>
              </a:rPr>
              <a:t>A</a:t>
            </a:r>
            <a:r>
              <a:rPr lang="en-US" dirty="0">
                <a:latin typeface="Comic Sans MS" pitchFamily="66" charset="0"/>
              </a:rPr>
              <a:t>) are copied for each replica.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075814" y="2743200"/>
            <a:ext cx="2487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89566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Plate Notation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 algn="ctr" eaLnBrk="1" latinLnBrk="0" hangingPunct="1"/>
              <a:t>7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457200" y="6492240"/>
            <a:ext cx="7467600" cy="36576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838200" y="2286000"/>
            <a:ext cx="1371600" cy="2286000"/>
            <a:chOff x="838200" y="2286000"/>
            <a:chExt cx="1371600" cy="2286000"/>
          </a:xfrm>
        </p:grpSpPr>
        <p:grpSp>
          <p:nvGrpSpPr>
            <p:cNvPr id="2" name="Group 12"/>
            <p:cNvGrpSpPr/>
            <p:nvPr/>
          </p:nvGrpSpPr>
          <p:grpSpPr>
            <a:xfrm>
              <a:off x="1165860" y="2286000"/>
              <a:ext cx="685800" cy="1981200"/>
              <a:chOff x="1242060" y="1905000"/>
              <a:chExt cx="685800" cy="1981200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1242060" y="1905000"/>
                <a:ext cx="685800" cy="6858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>
                    <a:solidFill>
                      <a:schemeClr val="tx1"/>
                    </a:solidFill>
                  </a:rPr>
                  <a:t>A</a:t>
                </a:r>
                <a:endParaRPr lang="en-US" baseline="30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1242060" y="3200400"/>
                <a:ext cx="685800" cy="6858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pPr algn="ctr"/>
                <a:r>
                  <a:rPr lang="en-US" i="1" dirty="0">
                    <a:solidFill>
                      <a:schemeClr val="tx1"/>
                    </a:solidFill>
                  </a:rPr>
                  <a:t>B</a:t>
                </a:r>
                <a:endParaRPr lang="en-US" baseline="30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" name="Straight Arrow Connector 10"/>
              <p:cNvCxnSpPr>
                <a:stCxn id="9" idx="4"/>
                <a:endCxn id="10" idx="0"/>
              </p:cNvCxnSpPr>
              <p:nvPr/>
            </p:nvCxnSpPr>
            <p:spPr>
              <a:xfrm>
                <a:off x="1584960" y="2590800"/>
                <a:ext cx="0" cy="6096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Rectangle 11"/>
            <p:cNvSpPr/>
            <p:nvPr/>
          </p:nvSpPr>
          <p:spPr>
            <a:xfrm>
              <a:off x="838200" y="3276600"/>
              <a:ext cx="1371600" cy="1295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Oval 15"/>
          <p:cNvSpPr/>
          <p:nvPr/>
        </p:nvSpPr>
        <p:spPr>
          <a:xfrm>
            <a:off x="3962400" y="3524250"/>
            <a:ext cx="685800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B</a:t>
            </a:r>
            <a:r>
              <a:rPr lang="en-US" baseline="300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7" name="Straight Arrow Connector 16"/>
          <p:cNvCxnSpPr>
            <a:stCxn id="35" idx="4"/>
            <a:endCxn id="16" idx="0"/>
          </p:cNvCxnSpPr>
          <p:nvPr/>
        </p:nvCxnSpPr>
        <p:spPr>
          <a:xfrm flipH="1">
            <a:off x="4305300" y="2914650"/>
            <a:ext cx="1447800" cy="6096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5410200" y="2228850"/>
            <a:ext cx="685800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A</a:t>
            </a:r>
            <a:endParaRPr lang="en-US" baseline="30000" dirty="0">
              <a:solidFill>
                <a:schemeClr val="tx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5029200" y="3524250"/>
            <a:ext cx="685800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B</a:t>
            </a:r>
            <a:r>
              <a:rPr lang="en-US" baseline="30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37" name="Straight Arrow Connector 36"/>
          <p:cNvCxnSpPr>
            <a:stCxn id="35" idx="4"/>
            <a:endCxn id="36" idx="0"/>
          </p:cNvCxnSpPr>
          <p:nvPr/>
        </p:nvCxnSpPr>
        <p:spPr>
          <a:xfrm flipH="1">
            <a:off x="5372100" y="2914650"/>
            <a:ext cx="381000" cy="6096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6705600" y="3524250"/>
            <a:ext cx="685800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i="1" dirty="0" err="1">
                <a:solidFill>
                  <a:schemeClr val="tx1"/>
                </a:solidFill>
              </a:rPr>
              <a:t>B</a:t>
            </a:r>
            <a:r>
              <a:rPr lang="en-US" i="1" baseline="30000" dirty="0" err="1">
                <a:solidFill>
                  <a:schemeClr val="tx1"/>
                </a:solidFill>
              </a:rPr>
              <a:t>n</a:t>
            </a:r>
            <a:endParaRPr lang="en-US" i="1" baseline="30000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/>
          <p:cNvCxnSpPr>
            <a:stCxn id="35" idx="4"/>
            <a:endCxn id="44" idx="0"/>
          </p:cNvCxnSpPr>
          <p:nvPr/>
        </p:nvCxnSpPr>
        <p:spPr>
          <a:xfrm>
            <a:off x="5753100" y="2914650"/>
            <a:ext cx="1295400" cy="6096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886200" y="4572000"/>
            <a:ext cx="4343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itchFamily="66" charset="0"/>
              </a:rPr>
              <a:t>The conditional P(</a:t>
            </a:r>
            <a:r>
              <a:rPr lang="en-US" i="1" dirty="0" err="1">
                <a:latin typeface="Comic Sans MS" pitchFamily="66" charset="0"/>
              </a:rPr>
              <a:t>B</a:t>
            </a:r>
            <a:r>
              <a:rPr lang="en-US" dirty="0" err="1">
                <a:latin typeface="Comic Sans MS" pitchFamily="66" charset="0"/>
              </a:rPr>
              <a:t>|</a:t>
            </a:r>
            <a:r>
              <a:rPr lang="en-US" i="1" dirty="0" err="1">
                <a:latin typeface="Comic Sans MS" pitchFamily="66" charset="0"/>
              </a:rPr>
              <a:t>A</a:t>
            </a:r>
            <a:r>
              <a:rPr lang="en-US" dirty="0">
                <a:latin typeface="Comic Sans MS" pitchFamily="66" charset="0"/>
              </a:rPr>
              <a:t>) is copied for each replica.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985302" y="36576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29" name="Straight Arrow Connector 28"/>
          <p:cNvCxnSpPr>
            <a:stCxn id="35" idx="4"/>
            <a:endCxn id="28" idx="0"/>
          </p:cNvCxnSpPr>
          <p:nvPr/>
        </p:nvCxnSpPr>
        <p:spPr>
          <a:xfrm>
            <a:off x="5753100" y="2914650"/>
            <a:ext cx="439951" cy="74295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9292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35" grpId="0" animBg="1"/>
      <p:bldP spid="36" grpId="0" animBg="1"/>
      <p:bldP spid="44" grpId="0" animBg="1"/>
      <p:bldP spid="46" grpId="0"/>
      <p:bldP spid="2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Plate Notation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 algn="ctr" eaLnBrk="1" latinLnBrk="0" hangingPunct="1"/>
              <a:t>8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457200" y="6492240"/>
            <a:ext cx="7467600" cy="36576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3962400" y="3524250"/>
            <a:ext cx="685800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B</a:t>
            </a:r>
            <a:r>
              <a:rPr lang="en-US" baseline="300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7" name="Straight Arrow Connector 16"/>
          <p:cNvCxnSpPr>
            <a:stCxn id="35" idx="4"/>
            <a:endCxn id="16" idx="0"/>
          </p:cNvCxnSpPr>
          <p:nvPr/>
        </p:nvCxnSpPr>
        <p:spPr>
          <a:xfrm flipH="1">
            <a:off x="4305300" y="2914650"/>
            <a:ext cx="1447800" cy="6096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5410200" y="2228850"/>
            <a:ext cx="685800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A</a:t>
            </a:r>
            <a:endParaRPr lang="en-US" baseline="30000" dirty="0">
              <a:solidFill>
                <a:schemeClr val="tx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5029200" y="3524250"/>
            <a:ext cx="685800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B</a:t>
            </a:r>
            <a:r>
              <a:rPr lang="en-US" baseline="30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37" name="Straight Arrow Connector 36"/>
          <p:cNvCxnSpPr>
            <a:stCxn id="35" idx="4"/>
            <a:endCxn id="36" idx="0"/>
          </p:cNvCxnSpPr>
          <p:nvPr/>
        </p:nvCxnSpPr>
        <p:spPr>
          <a:xfrm flipH="1">
            <a:off x="5372100" y="2914650"/>
            <a:ext cx="381000" cy="6096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6705600" y="3524250"/>
            <a:ext cx="685800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i="1" dirty="0" err="1">
                <a:solidFill>
                  <a:schemeClr val="tx1"/>
                </a:solidFill>
              </a:rPr>
              <a:t>B</a:t>
            </a:r>
            <a:r>
              <a:rPr lang="en-US" i="1" baseline="30000" dirty="0" err="1">
                <a:solidFill>
                  <a:schemeClr val="tx1"/>
                </a:solidFill>
              </a:rPr>
              <a:t>n</a:t>
            </a:r>
            <a:endParaRPr lang="en-US" i="1" baseline="30000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/>
          <p:cNvCxnSpPr>
            <a:stCxn id="35" idx="4"/>
            <a:endCxn id="44" idx="0"/>
          </p:cNvCxnSpPr>
          <p:nvPr/>
        </p:nvCxnSpPr>
        <p:spPr>
          <a:xfrm>
            <a:off x="5753100" y="2914650"/>
            <a:ext cx="1295400" cy="6096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/>
          <p:cNvGrpSpPr/>
          <p:nvPr/>
        </p:nvGrpSpPr>
        <p:grpSpPr>
          <a:xfrm>
            <a:off x="381000" y="2286000"/>
            <a:ext cx="2286000" cy="3581400"/>
            <a:chOff x="381000" y="2286000"/>
            <a:chExt cx="2286000" cy="3581400"/>
          </a:xfrm>
        </p:grpSpPr>
        <p:sp>
          <p:nvSpPr>
            <p:cNvPr id="9" name="Oval 8"/>
            <p:cNvSpPr/>
            <p:nvPr/>
          </p:nvSpPr>
          <p:spPr>
            <a:xfrm>
              <a:off x="1181100" y="2286000"/>
              <a:ext cx="685800" cy="685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</a:rPr>
                <a:t>A</a:t>
              </a:r>
              <a:endParaRPr lang="en-US" baseline="30000" dirty="0">
                <a:solidFill>
                  <a:schemeClr val="tx1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81100" y="3581400"/>
              <a:ext cx="685800" cy="685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</a:rPr>
                <a:t>B</a:t>
              </a:r>
              <a:endParaRPr lang="en-US" baseline="30000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1524000" y="2971800"/>
              <a:ext cx="0" cy="6096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381000" y="3276600"/>
              <a:ext cx="2286000" cy="2590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1181100" y="4724400"/>
              <a:ext cx="685800" cy="685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</a:rPr>
                <a:t>C</a:t>
              </a:r>
              <a:endParaRPr lang="en-US" baseline="30000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Straight Arrow Connector 18"/>
            <p:cNvCxnSpPr>
              <a:stCxn id="10" idx="4"/>
              <a:endCxn id="18" idx="0"/>
            </p:cNvCxnSpPr>
            <p:nvPr/>
          </p:nvCxnSpPr>
          <p:spPr>
            <a:xfrm>
              <a:off x="1524000" y="4267200"/>
              <a:ext cx="0" cy="4572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952500" y="4495800"/>
              <a:ext cx="1143000" cy="1143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Oval 27"/>
          <p:cNvSpPr/>
          <p:nvPr/>
        </p:nvSpPr>
        <p:spPr>
          <a:xfrm>
            <a:off x="2971800" y="4752975"/>
            <a:ext cx="685800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C</a:t>
            </a:r>
            <a:r>
              <a:rPr lang="en-US" baseline="300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29" name="Oval 28"/>
          <p:cNvSpPr/>
          <p:nvPr/>
        </p:nvSpPr>
        <p:spPr>
          <a:xfrm>
            <a:off x="3962400" y="4752975"/>
            <a:ext cx="685800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C</a:t>
            </a:r>
            <a:r>
              <a:rPr lang="en-US" baseline="30000" dirty="0">
                <a:solidFill>
                  <a:schemeClr val="tx1"/>
                </a:solidFill>
              </a:rPr>
              <a:t>1</a:t>
            </a:r>
            <a:r>
              <a:rPr lang="en-US" i="1" baseline="30000" dirty="0">
                <a:solidFill>
                  <a:schemeClr val="tx1"/>
                </a:solidFill>
              </a:rPr>
              <a:t>m</a:t>
            </a:r>
          </a:p>
        </p:txBody>
      </p:sp>
      <p:cxnSp>
        <p:nvCxnSpPr>
          <p:cNvPr id="30" name="Straight Arrow Connector 29"/>
          <p:cNvCxnSpPr>
            <a:stCxn id="16" idx="4"/>
            <a:endCxn id="28" idx="0"/>
          </p:cNvCxnSpPr>
          <p:nvPr/>
        </p:nvCxnSpPr>
        <p:spPr>
          <a:xfrm flipH="1">
            <a:off x="3314700" y="4210050"/>
            <a:ext cx="990600" cy="54292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6" idx="4"/>
            <a:endCxn id="29" idx="0"/>
          </p:cNvCxnSpPr>
          <p:nvPr/>
        </p:nvCxnSpPr>
        <p:spPr>
          <a:xfrm>
            <a:off x="4305300" y="4210050"/>
            <a:ext cx="0" cy="54292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4876800" y="4752975"/>
            <a:ext cx="685800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C</a:t>
            </a:r>
            <a:r>
              <a:rPr lang="en-US" baseline="300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40" name="Oval 39"/>
          <p:cNvSpPr/>
          <p:nvPr/>
        </p:nvSpPr>
        <p:spPr>
          <a:xfrm>
            <a:off x="5867400" y="4752975"/>
            <a:ext cx="685800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C</a:t>
            </a:r>
            <a:r>
              <a:rPr lang="en-US" baseline="30000" dirty="0">
                <a:solidFill>
                  <a:schemeClr val="tx1"/>
                </a:solidFill>
              </a:rPr>
              <a:t>2</a:t>
            </a:r>
            <a:r>
              <a:rPr lang="en-US" i="1" baseline="30000" dirty="0">
                <a:solidFill>
                  <a:schemeClr val="tx1"/>
                </a:solidFill>
              </a:rPr>
              <a:t>m</a:t>
            </a:r>
          </a:p>
        </p:txBody>
      </p:sp>
      <p:cxnSp>
        <p:nvCxnSpPr>
          <p:cNvPr id="41" name="Straight Arrow Connector 40"/>
          <p:cNvCxnSpPr>
            <a:stCxn id="36" idx="4"/>
            <a:endCxn id="39" idx="0"/>
          </p:cNvCxnSpPr>
          <p:nvPr/>
        </p:nvCxnSpPr>
        <p:spPr>
          <a:xfrm flipH="1">
            <a:off x="5219700" y="4210050"/>
            <a:ext cx="152400" cy="54292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6" idx="4"/>
            <a:endCxn id="40" idx="0"/>
          </p:cNvCxnSpPr>
          <p:nvPr/>
        </p:nvCxnSpPr>
        <p:spPr>
          <a:xfrm>
            <a:off x="5372100" y="4210050"/>
            <a:ext cx="838200" cy="54292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6858000" y="4752975"/>
            <a:ext cx="685800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C</a:t>
            </a:r>
            <a:r>
              <a:rPr lang="en-US" i="1" baseline="30000" dirty="0">
                <a:solidFill>
                  <a:schemeClr val="tx1"/>
                </a:solidFill>
              </a:rPr>
              <a:t>n</a:t>
            </a:r>
            <a:r>
              <a:rPr lang="en-US" baseline="30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9" name="Oval 48"/>
          <p:cNvSpPr/>
          <p:nvPr/>
        </p:nvSpPr>
        <p:spPr>
          <a:xfrm>
            <a:off x="7848600" y="4752975"/>
            <a:ext cx="685800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i="1" dirty="0" err="1">
                <a:solidFill>
                  <a:schemeClr val="tx1"/>
                </a:solidFill>
              </a:rPr>
              <a:t>C</a:t>
            </a:r>
            <a:r>
              <a:rPr lang="en-US" i="1" baseline="30000" dirty="0" err="1">
                <a:solidFill>
                  <a:schemeClr val="tx1"/>
                </a:solidFill>
              </a:rPr>
              <a:t>nm</a:t>
            </a:r>
            <a:endParaRPr lang="en-US" i="1" baseline="30000" dirty="0">
              <a:solidFill>
                <a:schemeClr val="tx1"/>
              </a:solidFill>
            </a:endParaRPr>
          </a:p>
        </p:txBody>
      </p:sp>
      <p:cxnSp>
        <p:nvCxnSpPr>
          <p:cNvPr id="50" name="Straight Arrow Connector 49"/>
          <p:cNvCxnSpPr>
            <a:stCxn id="44" idx="4"/>
            <a:endCxn id="48" idx="0"/>
          </p:cNvCxnSpPr>
          <p:nvPr/>
        </p:nvCxnSpPr>
        <p:spPr>
          <a:xfrm>
            <a:off x="7048500" y="4210050"/>
            <a:ext cx="152400" cy="54292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4" idx="4"/>
            <a:endCxn id="49" idx="0"/>
          </p:cNvCxnSpPr>
          <p:nvPr/>
        </p:nvCxnSpPr>
        <p:spPr>
          <a:xfrm>
            <a:off x="7048500" y="4210050"/>
            <a:ext cx="1143000" cy="54292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623102" y="48122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57" name="Straight Arrow Connector 56"/>
          <p:cNvCxnSpPr>
            <a:stCxn id="16" idx="4"/>
            <a:endCxn id="56" idx="0"/>
          </p:cNvCxnSpPr>
          <p:nvPr/>
        </p:nvCxnSpPr>
        <p:spPr>
          <a:xfrm flipH="1">
            <a:off x="3830851" y="4210050"/>
            <a:ext cx="474449" cy="60221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486400" y="4812268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61" name="Straight Arrow Connector 60"/>
          <p:cNvCxnSpPr>
            <a:stCxn id="36" idx="4"/>
            <a:endCxn id="60" idx="0"/>
          </p:cNvCxnSpPr>
          <p:nvPr/>
        </p:nvCxnSpPr>
        <p:spPr>
          <a:xfrm>
            <a:off x="5372100" y="4210050"/>
            <a:ext cx="322049" cy="60221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6023402" y="3638550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64" name="Straight Arrow Connector 63"/>
          <p:cNvCxnSpPr>
            <a:stCxn id="35" idx="4"/>
            <a:endCxn id="63" idx="0"/>
          </p:cNvCxnSpPr>
          <p:nvPr/>
        </p:nvCxnSpPr>
        <p:spPr>
          <a:xfrm>
            <a:off x="5753100" y="2914650"/>
            <a:ext cx="478051" cy="7239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7509302" y="4812268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67" name="Straight Arrow Connector 66"/>
          <p:cNvCxnSpPr>
            <a:stCxn id="44" idx="4"/>
            <a:endCxn id="66" idx="0"/>
          </p:cNvCxnSpPr>
          <p:nvPr/>
        </p:nvCxnSpPr>
        <p:spPr>
          <a:xfrm>
            <a:off x="7048500" y="4210050"/>
            <a:ext cx="668551" cy="60221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309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35" grpId="0" animBg="1"/>
      <p:bldP spid="36" grpId="0" animBg="1"/>
      <p:bldP spid="44" grpId="0" animBg="1"/>
      <p:bldP spid="28" grpId="0" animBg="1"/>
      <p:bldP spid="29" grpId="0" animBg="1"/>
      <p:bldP spid="39" grpId="0" animBg="1"/>
      <p:bldP spid="40" grpId="0" animBg="1"/>
      <p:bldP spid="48" grpId="0" animBg="1"/>
      <p:bldP spid="49" grpId="0" animBg="1"/>
      <p:bldP spid="56" grpId="0"/>
      <p:bldP spid="60" grpId="0"/>
      <p:bldP spid="63" grpId="0"/>
      <p:bldP spid="6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Latent </a:t>
            </a:r>
            <a:r>
              <a:rPr lang="en-US" dirty="0" err="1"/>
              <a:t>Dirichlet</a:t>
            </a:r>
            <a:r>
              <a:rPr lang="en-US" dirty="0"/>
              <a:t> Allocation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BB5E19-F10A-4C2F-BF6F-11C513378A2E}" type="slidenum">
              <a:rPr lang="en-US" smtClean="0"/>
              <a:pPr/>
              <a:t>9</a:t>
            </a:fld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>
          <a:xfrm>
            <a:off x="457200" y="6492240"/>
            <a:ext cx="7467600" cy="36576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pic>
        <p:nvPicPr>
          <p:cNvPr id="6146" name="Picture 2" descr="http://upload.wikimedia.org/wikipedia/commons/thumb/d/d3/Latent_Dirichlet_allocation.svg/1000px-Latent_Dirichlet_allocation.svg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33997"/>
            <a:ext cx="5791200" cy="3034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405384" y="5923391"/>
            <a:ext cx="70485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https://www.jmlr.org/papers/volume3/blei03a/blei03a.pdf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BF0AFE-5C2A-4A8F-B32F-0CB5B6680E67}"/>
              </a:ext>
            </a:extLst>
          </p:cNvPr>
          <p:cNvSpPr txBox="1"/>
          <p:nvPr/>
        </p:nvSpPr>
        <p:spPr>
          <a:xfrm>
            <a:off x="405384" y="6255815"/>
            <a:ext cx="7510389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200" dirty="0">
                <a:hlinkClick r:id="rId5"/>
              </a:rPr>
              <a:t>https://scikit-learn.org/stable/modules/generated/sklearn.decomposition.LatentDirichletAllocation.html</a:t>
            </a:r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13AF651A-9B3F-64E3-A564-E8B4ABE4DBE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38045" y="1322845"/>
                <a:ext cx="2819400" cy="4731258"/>
              </a:xfrm>
              <a:prstGeom prst="rect">
                <a:avLst/>
              </a:prstGeom>
            </p:spPr>
            <p:txBody>
              <a:bodyPr vert="horz" lIns="91440" tIns="45720" rIns="91440" bIns="45720" rtlCol="0" anchor="t" anchorCtr="0">
                <a:normAutofit lnSpcReduction="10000"/>
              </a:bodyPr>
              <a:lstStyle>
                <a:lvl1pPr marL="274320" indent="-274320" algn="l" defTabSz="914400" rtl="0" eaLnBrk="1" latinLnBrk="0" hangingPunct="1">
                  <a:lnSpc>
                    <a:spcPct val="95000"/>
                  </a:lnSpc>
                  <a:spcBef>
                    <a:spcPts val="1200"/>
                  </a:spcBef>
                  <a:buClr>
                    <a:schemeClr val="bg2"/>
                  </a:buClr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Century Schoolbook" panose="02040604050505020304" pitchFamily="18" charset="0"/>
                    <a:ea typeface="Verdana" pitchFamily="34" charset="0"/>
                    <a:cs typeface="Verdana" pitchFamily="34" charset="0"/>
                  </a:defRPr>
                </a:lvl1pPr>
                <a:lvl2pPr marL="594360" indent="-274320" algn="l" defTabSz="914400" rtl="0" eaLnBrk="1" latinLnBrk="0" hangingPunct="1">
                  <a:lnSpc>
                    <a:spcPct val="95000"/>
                  </a:lnSpc>
                  <a:spcBef>
                    <a:spcPts val="600"/>
                  </a:spcBef>
                  <a:buClr>
                    <a:schemeClr val="bg2"/>
                  </a:buClr>
                  <a:buFont typeface="Verdana" pitchFamily="34" charset="0"/>
                  <a:buChar char="─"/>
                  <a:defRPr sz="2000" kern="1200">
                    <a:solidFill>
                      <a:schemeClr val="tx1"/>
                    </a:solidFill>
                    <a:latin typeface="Century Schoolbook" panose="02040604050505020304" pitchFamily="18" charset="0"/>
                    <a:ea typeface="Verdana" pitchFamily="34" charset="0"/>
                    <a:cs typeface="Verdana" pitchFamily="34" charset="0"/>
                  </a:defRPr>
                </a:lvl2pPr>
                <a:lvl3pPr marL="868680" indent="-228600" algn="l" defTabSz="914400" rtl="0" eaLnBrk="1" latinLnBrk="0" hangingPunct="1">
                  <a:lnSpc>
                    <a:spcPct val="95000"/>
                  </a:lnSpc>
                  <a:spcBef>
                    <a:spcPts val="600"/>
                  </a:spcBef>
                  <a:buClr>
                    <a:schemeClr val="bg2"/>
                  </a:buClr>
                  <a:buFont typeface="Wingdings" pitchFamily="2" charset="2"/>
                  <a:buChar char="§"/>
                  <a:defRPr sz="1800" kern="1200">
                    <a:solidFill>
                      <a:schemeClr val="tx1"/>
                    </a:solidFill>
                    <a:latin typeface="Century Schoolbook" panose="02040604050505020304" pitchFamily="18" charset="0"/>
                    <a:ea typeface="Verdana" pitchFamily="34" charset="0"/>
                    <a:cs typeface="Verdana" pitchFamily="34" charset="0"/>
                  </a:defRPr>
                </a:lvl3pPr>
                <a:lvl4pPr marL="1143000" indent="-228600" algn="l" defTabSz="914400" rtl="0" eaLnBrk="1" latinLnBrk="0" hangingPunct="1">
                  <a:lnSpc>
                    <a:spcPct val="95000"/>
                  </a:lnSpc>
                  <a:spcBef>
                    <a:spcPts val="600"/>
                  </a:spcBef>
                  <a:buClr>
                    <a:schemeClr val="bg2"/>
                  </a:buClr>
                  <a:buFont typeface="Courier New" pitchFamily="49" charset="0"/>
                  <a:buChar char="o"/>
                  <a:defRPr sz="1600" kern="1200">
                    <a:solidFill>
                      <a:schemeClr val="tx1"/>
                    </a:solidFill>
                    <a:latin typeface="Century Schoolbook" panose="02040604050505020304" pitchFamily="18" charset="0"/>
                    <a:ea typeface="Verdana" pitchFamily="34" charset="0"/>
                    <a:cs typeface="Verdana" pitchFamily="34" charset="0"/>
                  </a:defRPr>
                </a:lvl4pPr>
                <a:lvl5pPr marL="1371600" indent="-228600" algn="l" defTabSz="914400" rtl="0" eaLnBrk="1" latinLnBrk="0" hangingPunct="1">
                  <a:lnSpc>
                    <a:spcPct val="95000"/>
                  </a:lnSpc>
                  <a:spcBef>
                    <a:spcPts val="600"/>
                  </a:spcBef>
                  <a:buClr>
                    <a:schemeClr val="bg2"/>
                  </a:buClr>
                  <a:buFont typeface="Arial" pitchFamily="34" charset="0"/>
                  <a:buChar char="•"/>
                  <a:defRPr sz="1600" kern="1200" baseline="0">
                    <a:solidFill>
                      <a:schemeClr val="tx1"/>
                    </a:solidFill>
                    <a:latin typeface="Century Schoolbook" panose="02040604050505020304" pitchFamily="18" charset="0"/>
                    <a:ea typeface="Verdana" pitchFamily="34" charset="0"/>
                    <a:cs typeface="Verdana" pitchFamily="34" charset="0"/>
                  </a:defRPr>
                </a:lvl5pPr>
                <a:lvl6pPr marL="1645920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1901952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194560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468880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 – observed words</a:t>
                </a:r>
              </a:p>
              <a:p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– Dirichlet prior on per-topic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distiribution</a:t>
                </a:r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z – topic for the word</a:t>
                </a:r>
              </a:p>
              <a:p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 – number of words in a document</a:t>
                </a:r>
              </a:p>
              <a:p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M – number of topics</a:t>
                </a:r>
              </a:p>
              <a:p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0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–  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Topic distribution for a document</a:t>
                </a:r>
              </a:p>
              <a:p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0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– 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Dirichlet prior on per-document topic distribution</a:t>
                </a:r>
              </a:p>
              <a:p>
                <a:endParaRPr lang="en-US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1700" i="1" baseline="-25000" dirty="0"/>
              </a:p>
            </p:txBody>
          </p:sp>
        </mc:Choice>
        <mc:Fallback xmlns="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13AF651A-9B3F-64E3-A564-E8B4ABE4DB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8045" y="1322845"/>
                <a:ext cx="2819400" cy="4731258"/>
              </a:xfrm>
              <a:prstGeom prst="rect">
                <a:avLst/>
              </a:prstGeom>
              <a:blipFill>
                <a:blip r:embed="rId6"/>
                <a:stretch>
                  <a:fillRect l="-1794" t="-1877" r="-1345" b="-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13578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PI">
  <a:themeElements>
    <a:clrScheme name="Custom 56">
      <a:dk1>
        <a:sysClr val="windowText" lastClr="000000"/>
      </a:dk1>
      <a:lt1>
        <a:sysClr val="window" lastClr="FFFFFF"/>
      </a:lt1>
      <a:dk2>
        <a:srgbClr val="6D6D6D"/>
      </a:dk2>
      <a:lt2>
        <a:srgbClr val="AB192D"/>
      </a:lt2>
      <a:accent1>
        <a:srgbClr val="AB192D"/>
      </a:accent1>
      <a:accent2>
        <a:srgbClr val="B2B7BB"/>
      </a:accent2>
      <a:accent3>
        <a:srgbClr val="2C6A8C"/>
      </a:accent3>
      <a:accent4>
        <a:srgbClr val="B7A079"/>
      </a:accent4>
      <a:accent5>
        <a:srgbClr val="46A0DC"/>
      </a:accent5>
      <a:accent6>
        <a:srgbClr val="6D6D6D"/>
      </a:accent6>
      <a:hlink>
        <a:srgbClr val="46A0DC"/>
      </a:hlink>
      <a:folHlink>
        <a:srgbClr val="808DA9"/>
      </a:folHlink>
    </a:clrScheme>
    <a:fontScheme name="Verdana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>
    <a:spDef>
      <a:spPr bwMode="auto">
        <a:solidFill>
          <a:schemeClr val="accent2"/>
        </a:solidFill>
        <a:ln w="12700" cap="sq" algn="ctr">
          <a:solidFill>
            <a:schemeClr val="tx2"/>
          </a:solidFill>
          <a:miter lim="800000"/>
          <a:headEnd/>
          <a:tailEnd/>
        </a:ln>
        <a:effectLst/>
      </a:spPr>
      <a:bodyPr wrap="none" anchor="ctr"/>
      <a:lstStyle>
        <a:defPPr algn="ctr">
          <a:defRPr sz="1600" dirty="0" smtClean="0">
            <a:solidFill>
              <a:schemeClr val="bg1"/>
            </a:solidFill>
            <a:latin typeface="+mn-lt"/>
          </a:defRPr>
        </a:defPPr>
      </a:lstStyle>
    </a:spDef>
    <a:txDef>
      <a:spPr>
        <a:noFill/>
      </a:spPr>
      <a:bodyPr wrap="none" rtlCol="0">
        <a:noAutofit/>
      </a:bodyPr>
      <a:lstStyle>
        <a:defPPr algn="ctr"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WPI" id="{B0B12548-DAA8-5642-9A42-538A74540A84}" vid="{0F0B0552-B88C-6640-9318-D1C19E12F89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WPI</Template>
  <TotalTime>24634</TotalTime>
  <Words>2017</Words>
  <Application>Microsoft Macintosh PowerPoint</Application>
  <PresentationFormat>On-screen Show (4:3)</PresentationFormat>
  <Paragraphs>330</Paragraphs>
  <Slides>36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50" baseType="lpstr">
      <vt:lpstr>Arial</vt:lpstr>
      <vt:lpstr>Calibri</vt:lpstr>
      <vt:lpstr>Cambria Math</vt:lpstr>
      <vt:lpstr>Century Schoolbook</vt:lpstr>
      <vt:lpstr>Comic Sans MS</vt:lpstr>
      <vt:lpstr>Courier New</vt:lpstr>
      <vt:lpstr>Lucida Calligraphy</vt:lpstr>
      <vt:lpstr>sohne</vt:lpstr>
      <vt:lpstr>Symbol</vt:lpstr>
      <vt:lpstr>Times New Roman</vt:lpstr>
      <vt:lpstr>Verdana</vt:lpstr>
      <vt:lpstr>Wingdings</vt:lpstr>
      <vt:lpstr>WPI</vt:lpstr>
      <vt:lpstr>Equation</vt:lpstr>
      <vt:lpstr>CS584 Machine Learning</vt:lpstr>
      <vt:lpstr>Bayesian Networks</vt:lpstr>
      <vt:lpstr>Querying a distribution</vt:lpstr>
      <vt:lpstr>Forward sampling</vt:lpstr>
      <vt:lpstr>Forward sampling on the student network</vt:lpstr>
      <vt:lpstr>Plate Notation</vt:lpstr>
      <vt:lpstr>Plate Notation</vt:lpstr>
      <vt:lpstr>Plate Notation</vt:lpstr>
      <vt:lpstr>Latent Dirichlet Allocation</vt:lpstr>
      <vt:lpstr>Markov Networks</vt:lpstr>
      <vt:lpstr>Motivation for Markov Networks</vt:lpstr>
      <vt:lpstr>An example</vt:lpstr>
      <vt:lpstr>Example</vt:lpstr>
      <vt:lpstr>Graphs</vt:lpstr>
      <vt:lpstr>Bayesian Networks</vt:lpstr>
      <vt:lpstr>Markov Networks</vt:lpstr>
      <vt:lpstr>Markov Networks</vt:lpstr>
      <vt:lpstr>Independencies in Markov networks</vt:lpstr>
      <vt:lpstr>Markov Networks</vt:lpstr>
      <vt:lpstr>Markov Networks</vt:lpstr>
      <vt:lpstr>Conditioned on the neighbors?</vt:lpstr>
      <vt:lpstr>Marginals on the (maximal) cliques?</vt:lpstr>
      <vt:lpstr>Parameterization</vt:lpstr>
      <vt:lpstr>Factors</vt:lpstr>
      <vt:lpstr>An example</vt:lpstr>
      <vt:lpstr>Gibbs Distribution</vt:lpstr>
      <vt:lpstr>Log-Linear models</vt:lpstr>
      <vt:lpstr>Log-linear models</vt:lpstr>
      <vt:lpstr>Relationships</vt:lpstr>
      <vt:lpstr>Factor graph example</vt:lpstr>
      <vt:lpstr>Markov network factorization</vt:lpstr>
      <vt:lpstr>Pairwise Markov Random Fields</vt:lpstr>
      <vt:lpstr>Pairwise Markov Random Fields</vt:lpstr>
      <vt:lpstr>Image Segmentation Example</vt:lpstr>
      <vt:lpstr>Markov Networks</vt:lpstr>
      <vt:lpstr>Parameterization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583 - Probabilistic Graphical Models</dc:title>
  <dc:creator>Mustafa</dc:creator>
  <cp:lastModifiedBy>Narykov, Oleksandr</cp:lastModifiedBy>
  <cp:revision>1097</cp:revision>
  <dcterms:created xsi:type="dcterms:W3CDTF">2011-08-15T21:03:01Z</dcterms:created>
  <dcterms:modified xsi:type="dcterms:W3CDTF">2023-10-05T14:59:24Z</dcterms:modified>
</cp:coreProperties>
</file>