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29"/>
  </p:notesMasterIdLst>
  <p:handoutMasterIdLst>
    <p:handoutMasterId r:id="rId30"/>
  </p:handoutMasterIdLst>
  <p:sldIdLst>
    <p:sldId id="329" r:id="rId2"/>
    <p:sldId id="373" r:id="rId3"/>
    <p:sldId id="372" r:id="rId4"/>
    <p:sldId id="371" r:id="rId5"/>
    <p:sldId id="369" r:id="rId6"/>
    <p:sldId id="359" r:id="rId7"/>
    <p:sldId id="374" r:id="rId8"/>
    <p:sldId id="259" r:id="rId9"/>
    <p:sldId id="260" r:id="rId10"/>
    <p:sldId id="261" r:id="rId11"/>
    <p:sldId id="262" r:id="rId12"/>
    <p:sldId id="263" r:id="rId13"/>
    <p:sldId id="265" r:id="rId14"/>
    <p:sldId id="375" r:id="rId15"/>
    <p:sldId id="376" r:id="rId16"/>
    <p:sldId id="377" r:id="rId17"/>
    <p:sldId id="266" r:id="rId18"/>
    <p:sldId id="267" r:id="rId19"/>
    <p:sldId id="269" r:id="rId20"/>
    <p:sldId id="378" r:id="rId21"/>
    <p:sldId id="257" r:id="rId22"/>
    <p:sldId id="345" r:id="rId23"/>
    <p:sldId id="342" r:id="rId24"/>
    <p:sldId id="343" r:id="rId25"/>
    <p:sldId id="344" r:id="rId26"/>
    <p:sldId id="349" r:id="rId27"/>
    <p:sldId id="27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E26E"/>
    <a:srgbClr val="BB25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08" autoAdjust="0"/>
    <p:restoredTop sz="79320" autoAdjust="0"/>
  </p:normalViewPr>
  <p:slideViewPr>
    <p:cSldViewPr>
      <p:cViewPr varScale="1">
        <p:scale>
          <a:sx n="100" d="100"/>
          <a:sy n="100" d="100"/>
        </p:scale>
        <p:origin x="144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2632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9/5/23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9/5/23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93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56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11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01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3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9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09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B869B-E6BC-1BA6-F938-8B4555D3FE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40690" b="41598"/>
          <a:stretch/>
        </p:blipFill>
        <p:spPr>
          <a:xfrm>
            <a:off x="152400" y="990600"/>
            <a:ext cx="7315200" cy="10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379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225" y="1433516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50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</p:spPr>
        <p:txBody>
          <a:bodyPr/>
          <a:lstStyle>
            <a:lvl1pPr algn="ctr">
              <a:defRPr sz="525"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8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18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18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9" y="2069896"/>
            <a:ext cx="5463344" cy="118331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18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925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15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2"/>
                </a:rPr>
                <a:t>http://www.cs.iit.edu/~mbilgic</a:t>
              </a:r>
              <a:endParaRPr kumimoji="0" lang="en-US" sz="1500" dirty="0"/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3"/>
                </a:rPr>
                <a:t>https://twitter.com/bilgicm</a:t>
              </a:r>
              <a:endParaRPr kumimoji="0" lang="en-US" sz="15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995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BB253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95395"/>
            <a:ext cx="822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13922379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83058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0AE3E9-A355-5335-5ADE-DF4C572E53E7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E3385-A1AD-0B74-D325-1D5264799D9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2333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46818"/>
            <a:ext cx="86106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8BBBD1-7CC2-82BB-3975-41FEEDB72ABE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274C5-39AD-7ABB-3B1B-950D0C736A0E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672060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6878"/>
            <a:ext cx="8001000" cy="304800"/>
          </a:xfrm>
        </p:spPr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192A73-8FDC-EC67-0DBC-414E871498B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D4BC1A-7470-A9DC-8B46-39B4FAFE298C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9006376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0DE4A-4A2B-7E41-9240-E192ACF86237}"/>
              </a:ext>
            </a:extLst>
          </p:cNvPr>
          <p:cNvSpPr txBox="1"/>
          <p:nvPr/>
        </p:nvSpPr>
        <p:spPr>
          <a:xfrm>
            <a:off x="7420303" y="666355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082058C-2544-FF22-F562-101D985F882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E5FB2-D10F-3E3A-5001-0399FB2FB0FF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960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FC541-F19D-B24A-84B8-8E68C037DBB8}"/>
              </a:ext>
            </a:extLst>
          </p:cNvPr>
          <p:cNvSpPr txBox="1"/>
          <p:nvPr/>
        </p:nvSpPr>
        <p:spPr>
          <a:xfrm>
            <a:off x="7273159" y="664253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AB7B-20C5-4B4A-87BB-EC6CBA807625}"/>
              </a:ext>
            </a:extLst>
          </p:cNvPr>
          <p:cNvSpPr txBox="1"/>
          <p:nvPr/>
        </p:nvSpPr>
        <p:spPr>
          <a:xfrm>
            <a:off x="6789683" y="65374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20386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4"/>
            <a:ext cx="5294018" cy="4648199"/>
          </a:xfrm>
        </p:spPr>
        <p:txBody>
          <a:bodyPr/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200">
                <a:latin typeface="Century Schoolbook" panose="02040604050505020304" pitchFamily="18" charset="0"/>
              </a:defRPr>
            </a:lvl2pPr>
            <a:lvl3pPr>
              <a:defRPr sz="2000">
                <a:latin typeface="Century Schoolbook" panose="02040604050505020304" pitchFamily="18" charset="0"/>
              </a:defRPr>
            </a:lvl3pPr>
            <a:lvl4pPr>
              <a:defRPr sz="1800">
                <a:latin typeface="Century Schoolbook" panose="02040604050505020304" pitchFamily="18" charset="0"/>
              </a:defRPr>
            </a:lvl4pPr>
            <a:lvl5pPr>
              <a:defRPr sz="1800">
                <a:latin typeface="Century Schoolbook" panose="020406040505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22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1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A3369B2-4D1C-F856-6C63-B342212B2B4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E39F-EA8B-D61A-A2EC-FAC5D709255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3242425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A94FA9-C696-AACD-3CE6-798F30A0A19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812E2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FC210-5E7F-9652-70DB-4F50EC6B7B24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812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4957631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2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9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preprocessing.html#polynomial-features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linear_model.LinearRegression.html" TargetMode="External"/><Relationship Id="rId7" Type="http://schemas.openxmlformats.org/officeDocument/2006/relationships/hyperlink" Target="https://scikit-learn.org/stable/modules/generated/sklearn.linear_model.Lasso.html" TargetMode="External"/><Relationship Id="rId2" Type="http://schemas.openxmlformats.org/officeDocument/2006/relationships/hyperlink" Target="http://scikit-learn.org/stable/modules/linear_model.html#ordinary-least-square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cikit-learn.org/stable/modules/linear_model.html#lasso" TargetMode="External"/><Relationship Id="rId5" Type="http://schemas.openxmlformats.org/officeDocument/2006/relationships/hyperlink" Target="https://scikit-learn.org/stable/modules/generated/sklearn.linear_model.Ridge.html" TargetMode="External"/><Relationship Id="rId4" Type="http://schemas.openxmlformats.org/officeDocument/2006/relationships/hyperlink" Target="http://scikit-learn.org/stable/modules/linear_model.html#ridge-regress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scott.fortmann-roe.com/docs/BiasVariance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7CEA5F-F0EC-7810-6A4B-14FEE8E80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/>
          <a:lstStyle/>
          <a:p>
            <a:r>
              <a:rPr lang="en-US" dirty="0"/>
              <a:t>CS584 Machine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 dirty="0"/>
              <a:t>Lecture 5. Linear Regression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210C2-B675-A3EF-DBD9-B92DEB6ED97C}"/>
              </a:ext>
            </a:extLst>
          </p:cNvPr>
          <p:cNvSpPr txBox="1"/>
          <p:nvPr/>
        </p:nvSpPr>
        <p:spPr>
          <a:xfrm>
            <a:off x="1860331" y="13558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40473-F0D2-8394-62AA-3CC1892125BC}"/>
              </a:ext>
            </a:extLst>
          </p:cNvPr>
          <p:cNvSpPr txBox="1"/>
          <p:nvPr/>
        </p:nvSpPr>
        <p:spPr>
          <a:xfrm>
            <a:off x="457200" y="5791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b="1" dirty="0">
                <a:latin typeface="Century Schoolbook" panose="02040604050505020304" pitchFamily="18" charset="0"/>
              </a:rPr>
              <a:t>Oleksandr Narykov</a:t>
            </a:r>
          </a:p>
          <a:p>
            <a:r>
              <a:rPr lang="en-US" sz="1600" dirty="0" err="1">
                <a:latin typeface="Century Schoolbook" panose="02040604050505020304" pitchFamily="18" charset="0"/>
              </a:rPr>
              <a:t>onarykov@iit.edu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88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95" dirty="0"/>
              <a:t>Maximize</a:t>
            </a:r>
            <a:r>
              <a:rPr cap="small" spc="260" dirty="0"/>
              <a:t> </a:t>
            </a:r>
            <a:r>
              <a:rPr cap="small" spc="140" dirty="0"/>
              <a:t>Conditional</a:t>
            </a:r>
            <a:r>
              <a:rPr cap="small" spc="235" dirty="0"/>
              <a:t> </a:t>
            </a:r>
            <a:r>
              <a:rPr cap="small" spc="135" dirty="0"/>
              <a:t>Log</a:t>
            </a:r>
            <a:r>
              <a:rPr cap="small" spc="240" dirty="0"/>
              <a:t> </a:t>
            </a:r>
            <a:r>
              <a:rPr cap="small" spc="140" dirty="0"/>
              <a:t>Likelihood</a:t>
            </a:r>
          </a:p>
        </p:txBody>
      </p:sp>
      <p:sp>
        <p:nvSpPr>
          <p:cNvPr id="3" name="object 3"/>
          <p:cNvSpPr/>
          <p:nvPr/>
        </p:nvSpPr>
        <p:spPr>
          <a:xfrm>
            <a:off x="2452751" y="3647439"/>
            <a:ext cx="1774189" cy="322580"/>
          </a:xfrm>
          <a:custGeom>
            <a:avLst/>
            <a:gdLst/>
            <a:ahLst/>
            <a:cxnLst/>
            <a:rect l="l" t="t" r="r" b="b"/>
            <a:pathLst>
              <a:path w="1774189" h="322579">
                <a:moveTo>
                  <a:pt x="87884" y="10668"/>
                </a:moveTo>
                <a:lnTo>
                  <a:pt x="84582" y="0"/>
                </a:lnTo>
                <a:lnTo>
                  <a:pt x="65430" y="7467"/>
                </a:lnTo>
                <a:lnTo>
                  <a:pt x="48602" y="19164"/>
                </a:lnTo>
                <a:lnTo>
                  <a:pt x="21971" y="55372"/>
                </a:lnTo>
                <a:lnTo>
                  <a:pt x="5461" y="104114"/>
                </a:lnTo>
                <a:lnTo>
                  <a:pt x="0" y="161163"/>
                </a:lnTo>
                <a:lnTo>
                  <a:pt x="1358" y="190576"/>
                </a:lnTo>
                <a:lnTo>
                  <a:pt x="12319" y="243446"/>
                </a:lnTo>
                <a:lnTo>
                  <a:pt x="34099" y="287007"/>
                </a:lnTo>
                <a:lnTo>
                  <a:pt x="65430" y="314680"/>
                </a:lnTo>
                <a:lnTo>
                  <a:pt x="84582" y="322199"/>
                </a:lnTo>
                <a:lnTo>
                  <a:pt x="87884" y="311404"/>
                </a:lnTo>
                <a:lnTo>
                  <a:pt x="73037" y="303758"/>
                </a:lnTo>
                <a:lnTo>
                  <a:pt x="60147" y="292633"/>
                </a:lnTo>
                <a:lnTo>
                  <a:pt x="40132" y="259842"/>
                </a:lnTo>
                <a:lnTo>
                  <a:pt x="27952" y="215265"/>
                </a:lnTo>
                <a:lnTo>
                  <a:pt x="23876" y="161036"/>
                </a:lnTo>
                <a:lnTo>
                  <a:pt x="24892" y="132905"/>
                </a:lnTo>
                <a:lnTo>
                  <a:pt x="33032" y="83477"/>
                </a:lnTo>
                <a:lnTo>
                  <a:pt x="49174" y="44196"/>
                </a:lnTo>
                <a:lnTo>
                  <a:pt x="73037" y="18338"/>
                </a:lnTo>
                <a:lnTo>
                  <a:pt x="87884" y="10668"/>
                </a:lnTo>
                <a:close/>
              </a:path>
              <a:path w="1774189" h="322579">
                <a:moveTo>
                  <a:pt x="355092" y="46863"/>
                </a:moveTo>
                <a:lnTo>
                  <a:pt x="351536" y="36830"/>
                </a:lnTo>
                <a:lnTo>
                  <a:pt x="333590" y="43332"/>
                </a:lnTo>
                <a:lnTo>
                  <a:pt x="317893" y="52730"/>
                </a:lnTo>
                <a:lnTo>
                  <a:pt x="284200" y="97663"/>
                </a:lnTo>
                <a:lnTo>
                  <a:pt x="274053" y="137807"/>
                </a:lnTo>
                <a:lnTo>
                  <a:pt x="272796" y="160401"/>
                </a:lnTo>
                <a:lnTo>
                  <a:pt x="274053" y="183146"/>
                </a:lnTo>
                <a:lnTo>
                  <a:pt x="284200" y="223342"/>
                </a:lnTo>
                <a:lnTo>
                  <a:pt x="304342" y="255917"/>
                </a:lnTo>
                <a:lnTo>
                  <a:pt x="351536" y="283845"/>
                </a:lnTo>
                <a:lnTo>
                  <a:pt x="354711" y="273939"/>
                </a:lnTo>
                <a:lnTo>
                  <a:pt x="340614" y="267677"/>
                </a:lnTo>
                <a:lnTo>
                  <a:pt x="328434" y="258991"/>
                </a:lnTo>
                <a:lnTo>
                  <a:pt x="303466" y="218541"/>
                </a:lnTo>
                <a:lnTo>
                  <a:pt x="296176" y="180924"/>
                </a:lnTo>
                <a:lnTo>
                  <a:pt x="295275" y="159131"/>
                </a:lnTo>
                <a:lnTo>
                  <a:pt x="296176" y="138061"/>
                </a:lnTo>
                <a:lnTo>
                  <a:pt x="309880" y="85979"/>
                </a:lnTo>
                <a:lnTo>
                  <a:pt x="340829" y="53111"/>
                </a:lnTo>
                <a:lnTo>
                  <a:pt x="355092" y="46863"/>
                </a:lnTo>
                <a:close/>
              </a:path>
              <a:path w="1774189" h="322579">
                <a:moveTo>
                  <a:pt x="579374" y="38100"/>
                </a:moveTo>
                <a:lnTo>
                  <a:pt x="521335" y="38100"/>
                </a:lnTo>
                <a:lnTo>
                  <a:pt x="521335" y="48260"/>
                </a:lnTo>
                <a:lnTo>
                  <a:pt x="521335" y="276860"/>
                </a:lnTo>
                <a:lnTo>
                  <a:pt x="521335" y="285750"/>
                </a:lnTo>
                <a:lnTo>
                  <a:pt x="579374" y="285750"/>
                </a:lnTo>
                <a:lnTo>
                  <a:pt x="579374" y="276860"/>
                </a:lnTo>
                <a:lnTo>
                  <a:pt x="542925" y="276860"/>
                </a:lnTo>
                <a:lnTo>
                  <a:pt x="542925" y="48260"/>
                </a:lnTo>
                <a:lnTo>
                  <a:pt x="579374" y="48260"/>
                </a:lnTo>
                <a:lnTo>
                  <a:pt x="579374" y="38100"/>
                </a:lnTo>
                <a:close/>
              </a:path>
              <a:path w="1774189" h="322579">
                <a:moveTo>
                  <a:pt x="811276" y="38100"/>
                </a:moveTo>
                <a:lnTo>
                  <a:pt x="753237" y="38100"/>
                </a:lnTo>
                <a:lnTo>
                  <a:pt x="753237" y="48260"/>
                </a:lnTo>
                <a:lnTo>
                  <a:pt x="789686" y="48260"/>
                </a:lnTo>
                <a:lnTo>
                  <a:pt x="789686" y="276860"/>
                </a:lnTo>
                <a:lnTo>
                  <a:pt x="753237" y="276860"/>
                </a:lnTo>
                <a:lnTo>
                  <a:pt x="753237" y="285750"/>
                </a:lnTo>
                <a:lnTo>
                  <a:pt x="811276" y="285750"/>
                </a:lnTo>
                <a:lnTo>
                  <a:pt x="811276" y="276860"/>
                </a:lnTo>
                <a:lnTo>
                  <a:pt x="811276" y="48260"/>
                </a:lnTo>
                <a:lnTo>
                  <a:pt x="811276" y="38100"/>
                </a:lnTo>
                <a:close/>
              </a:path>
              <a:path w="1774189" h="322579">
                <a:moveTo>
                  <a:pt x="1653286" y="160401"/>
                </a:moveTo>
                <a:lnTo>
                  <a:pt x="1648218" y="116890"/>
                </a:lnTo>
                <a:lnTo>
                  <a:pt x="1632966" y="80137"/>
                </a:lnTo>
                <a:lnTo>
                  <a:pt x="1592414" y="43332"/>
                </a:lnTo>
                <a:lnTo>
                  <a:pt x="1574546" y="36830"/>
                </a:lnTo>
                <a:lnTo>
                  <a:pt x="1570990" y="46863"/>
                </a:lnTo>
                <a:lnTo>
                  <a:pt x="1585302" y="53111"/>
                </a:lnTo>
                <a:lnTo>
                  <a:pt x="1597596" y="61709"/>
                </a:lnTo>
                <a:lnTo>
                  <a:pt x="1622552" y="101485"/>
                </a:lnTo>
                <a:lnTo>
                  <a:pt x="1630807" y="159131"/>
                </a:lnTo>
                <a:lnTo>
                  <a:pt x="1629879" y="180924"/>
                </a:lnTo>
                <a:lnTo>
                  <a:pt x="1622501" y="218541"/>
                </a:lnTo>
                <a:lnTo>
                  <a:pt x="1597571" y="258991"/>
                </a:lnTo>
                <a:lnTo>
                  <a:pt x="1571371" y="273939"/>
                </a:lnTo>
                <a:lnTo>
                  <a:pt x="1574546" y="283845"/>
                </a:lnTo>
                <a:lnTo>
                  <a:pt x="1621675" y="255917"/>
                </a:lnTo>
                <a:lnTo>
                  <a:pt x="1641868" y="223342"/>
                </a:lnTo>
                <a:lnTo>
                  <a:pt x="1652016" y="183146"/>
                </a:lnTo>
                <a:lnTo>
                  <a:pt x="1653286" y="160401"/>
                </a:lnTo>
                <a:close/>
              </a:path>
              <a:path w="1774189" h="322579">
                <a:moveTo>
                  <a:pt x="1773682" y="161036"/>
                </a:moveTo>
                <a:lnTo>
                  <a:pt x="1768144" y="104114"/>
                </a:lnTo>
                <a:lnTo>
                  <a:pt x="1751584" y="55372"/>
                </a:lnTo>
                <a:lnTo>
                  <a:pt x="1724990" y="19164"/>
                </a:lnTo>
                <a:lnTo>
                  <a:pt x="1688973" y="0"/>
                </a:lnTo>
                <a:lnTo>
                  <a:pt x="1685798" y="10668"/>
                </a:lnTo>
                <a:lnTo>
                  <a:pt x="1700555" y="18338"/>
                </a:lnTo>
                <a:lnTo>
                  <a:pt x="1713407" y="29514"/>
                </a:lnTo>
                <a:lnTo>
                  <a:pt x="1733423" y="62357"/>
                </a:lnTo>
                <a:lnTo>
                  <a:pt x="1745640" y="106997"/>
                </a:lnTo>
                <a:lnTo>
                  <a:pt x="1749679" y="161163"/>
                </a:lnTo>
                <a:lnTo>
                  <a:pt x="1748663" y="189407"/>
                </a:lnTo>
                <a:lnTo>
                  <a:pt x="1740560" y="238747"/>
                </a:lnTo>
                <a:lnTo>
                  <a:pt x="1724367" y="277990"/>
                </a:lnTo>
                <a:lnTo>
                  <a:pt x="1685798" y="311404"/>
                </a:lnTo>
                <a:lnTo>
                  <a:pt x="1688973" y="322199"/>
                </a:lnTo>
                <a:lnTo>
                  <a:pt x="1724990" y="302945"/>
                </a:lnTo>
                <a:lnTo>
                  <a:pt x="1751584" y="266827"/>
                </a:lnTo>
                <a:lnTo>
                  <a:pt x="1768157" y="218033"/>
                </a:lnTo>
                <a:lnTo>
                  <a:pt x="1772297" y="190576"/>
                </a:lnTo>
                <a:lnTo>
                  <a:pt x="1773682" y="1610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3240" y="1504968"/>
            <a:ext cx="7317105" cy="244665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299085" indent="-273685">
              <a:lnSpc>
                <a:spcPct val="100000"/>
              </a:lnSpc>
              <a:spcBef>
                <a:spcPts val="13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150" dirty="0">
                <a:latin typeface="Times New Roman"/>
                <a:cs typeface="Times New Roman"/>
              </a:rPr>
              <a:t>Assuming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STIXGeneral"/>
                <a:cs typeface="STIXGeneral"/>
              </a:rPr>
              <a:t>𝜖~𝒩(0,</a:t>
            </a:r>
            <a:r>
              <a:rPr sz="2400" spc="-210" dirty="0">
                <a:latin typeface="STIXGeneral"/>
                <a:cs typeface="STIXGeneral"/>
              </a:rPr>
              <a:t> </a:t>
            </a:r>
            <a:r>
              <a:rPr sz="2400" spc="175" dirty="0">
                <a:latin typeface="STIXGeneral"/>
                <a:cs typeface="STIXGeneral"/>
              </a:rPr>
              <a:t>𝜎</a:t>
            </a:r>
            <a:r>
              <a:rPr sz="2625" spc="262" baseline="28571" dirty="0">
                <a:latin typeface="STIXGeneral"/>
                <a:cs typeface="STIXGeneral"/>
              </a:rPr>
              <a:t>2</a:t>
            </a:r>
            <a:r>
              <a:rPr sz="2400" spc="175" dirty="0">
                <a:latin typeface="STIXGeneral"/>
                <a:cs typeface="STIXGeneral"/>
              </a:rPr>
              <a:t>)</a:t>
            </a:r>
            <a:r>
              <a:rPr sz="2400" spc="175" dirty="0">
                <a:latin typeface="Times New Roman"/>
                <a:cs typeface="Times New Roman"/>
              </a:rPr>
              <a:t>,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204" dirty="0">
                <a:latin typeface="Times New Roman"/>
                <a:cs typeface="Times New Roman"/>
              </a:rPr>
              <a:t>then</a:t>
            </a:r>
            <a:endParaRPr sz="2400" dirty="0">
              <a:latin typeface="Times New Roman"/>
              <a:cs typeface="Times New Roman"/>
            </a:endParaRPr>
          </a:p>
          <a:p>
            <a:pPr marL="739775" lvl="1" indent="-348615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739775" algn="l"/>
              </a:tabLst>
            </a:pPr>
            <a:r>
              <a:rPr sz="2100" spc="155" dirty="0">
                <a:latin typeface="STIXGeneral"/>
                <a:cs typeface="STIXGeneral"/>
              </a:rPr>
              <a:t>𝑝(𝑟</a:t>
            </a:r>
            <a:r>
              <a:rPr sz="2100" spc="114" dirty="0">
                <a:latin typeface="STIXGeneral"/>
                <a:cs typeface="STIXGeneral"/>
              </a:rPr>
              <a:t> </a:t>
            </a:r>
            <a:r>
              <a:rPr sz="2100" spc="55" dirty="0">
                <a:latin typeface="STIXGeneral"/>
                <a:cs typeface="STIXGeneral"/>
              </a:rPr>
              <a:t>∣</a:t>
            </a:r>
            <a:r>
              <a:rPr sz="2100" spc="60" dirty="0">
                <a:latin typeface="STIXGeneral"/>
                <a:cs typeface="STIXGeneral"/>
              </a:rPr>
              <a:t> </a:t>
            </a:r>
            <a:r>
              <a:rPr sz="2100" spc="85" dirty="0">
                <a:latin typeface="STIXGeneral"/>
                <a:cs typeface="STIXGeneral"/>
              </a:rPr>
              <a:t>𝑥)</a:t>
            </a:r>
            <a:r>
              <a:rPr sz="2100" spc="80" dirty="0">
                <a:latin typeface="STIXGeneral"/>
                <a:cs typeface="STIXGeneral"/>
              </a:rPr>
              <a:t> </a:t>
            </a:r>
            <a:r>
              <a:rPr sz="2100" spc="165" dirty="0">
                <a:latin typeface="STIXGeneral"/>
                <a:cs typeface="STIXGeneral"/>
              </a:rPr>
              <a:t>~𝒩(𝑔(𝑥</a:t>
            </a:r>
            <a:r>
              <a:rPr sz="2100" spc="135" dirty="0">
                <a:latin typeface="STIXGeneral"/>
                <a:cs typeface="STIXGeneral"/>
              </a:rPr>
              <a:t> </a:t>
            </a:r>
            <a:r>
              <a:rPr sz="2100" spc="55" dirty="0">
                <a:latin typeface="STIXGeneral"/>
                <a:cs typeface="STIXGeneral"/>
              </a:rPr>
              <a:t>∣</a:t>
            </a:r>
            <a:r>
              <a:rPr sz="2100" spc="60" dirty="0">
                <a:latin typeface="STIXGeneral"/>
                <a:cs typeface="STIXGeneral"/>
              </a:rPr>
              <a:t> </a:t>
            </a:r>
            <a:r>
              <a:rPr sz="2100" dirty="0">
                <a:latin typeface="STIXGeneral"/>
                <a:cs typeface="STIXGeneral"/>
              </a:rPr>
              <a:t>𝑤),</a:t>
            </a:r>
            <a:r>
              <a:rPr sz="2100" spc="-185" dirty="0">
                <a:latin typeface="STIXGeneral"/>
                <a:cs typeface="STIXGeneral"/>
              </a:rPr>
              <a:t> </a:t>
            </a:r>
            <a:r>
              <a:rPr sz="2100" spc="175" dirty="0">
                <a:latin typeface="STIXGeneral"/>
                <a:cs typeface="STIXGeneral"/>
              </a:rPr>
              <a:t>𝜎</a:t>
            </a:r>
            <a:r>
              <a:rPr sz="2250" spc="262" baseline="27777" dirty="0">
                <a:latin typeface="STIXGeneral"/>
                <a:cs typeface="STIXGeneral"/>
              </a:rPr>
              <a:t>2</a:t>
            </a:r>
            <a:r>
              <a:rPr sz="2100" spc="175" dirty="0">
                <a:latin typeface="STIXGeneral"/>
                <a:cs typeface="STIXGeneral"/>
              </a:rPr>
              <a:t>)</a:t>
            </a:r>
            <a:endParaRPr sz="2100" dirty="0">
              <a:latin typeface="STIXGeneral"/>
              <a:cs typeface="STIXGeneral"/>
            </a:endParaRPr>
          </a:p>
          <a:p>
            <a:pPr marL="273685" marR="59055" indent="-273685" algn="r">
              <a:lnSpc>
                <a:spcPct val="100000"/>
              </a:lnSpc>
              <a:spcBef>
                <a:spcPts val="113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73685" algn="l"/>
              </a:tabLst>
            </a:pPr>
            <a:r>
              <a:rPr sz="2400" spc="140" dirty="0">
                <a:latin typeface="Times New Roman"/>
                <a:cs typeface="Times New Roman"/>
              </a:rPr>
              <a:t>Given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dataset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TIXGeneral"/>
                <a:cs typeface="STIXGeneral"/>
              </a:rPr>
              <a:t>𝐷</a:t>
            </a:r>
            <a:r>
              <a:rPr sz="2400" spc="100" dirty="0">
                <a:latin typeface="STIXGeneral"/>
                <a:cs typeface="STIXGeneral"/>
              </a:rPr>
              <a:t> </a:t>
            </a:r>
            <a:r>
              <a:rPr sz="2400" spc="254" dirty="0">
                <a:latin typeface="Times New Roman"/>
                <a:cs typeface="Times New Roman"/>
              </a:rPr>
              <a:t>that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has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290" dirty="0">
                <a:latin typeface="STIXGeneral"/>
                <a:cs typeface="STIXGeneral"/>
              </a:rPr>
              <a:t>𝑁</a:t>
            </a:r>
            <a:r>
              <a:rPr sz="2400" spc="135" dirty="0">
                <a:latin typeface="STIXGeneral"/>
                <a:cs typeface="STIXGeneral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instances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and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the</a:t>
            </a:r>
            <a:endParaRPr sz="2400" dirty="0">
              <a:latin typeface="Times New Roman"/>
              <a:cs typeface="Times New Roman"/>
            </a:endParaRPr>
          </a:p>
          <a:p>
            <a:pPr marR="17780" algn="r">
              <a:lnSpc>
                <a:spcPct val="100000"/>
              </a:lnSpc>
              <a:spcBef>
                <a:spcPts val="575"/>
              </a:spcBef>
            </a:pPr>
            <a:r>
              <a:rPr sz="2400" spc="220" dirty="0">
                <a:latin typeface="Times New Roman"/>
                <a:cs typeface="Times New Roman"/>
              </a:rPr>
              <a:t>parameter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vector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TIXGeneral"/>
                <a:cs typeface="STIXGeneral"/>
              </a:rPr>
              <a:t>𝑤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conditional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log-</a:t>
            </a:r>
            <a:r>
              <a:rPr sz="2400" spc="90" dirty="0">
                <a:latin typeface="Times New Roman"/>
                <a:cs typeface="Times New Roman"/>
              </a:rPr>
              <a:t>likelihood</a:t>
            </a:r>
            <a:endParaRPr sz="2400" dirty="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42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  <a:tab pos="2844800" algn="l"/>
              </a:tabLst>
            </a:pPr>
            <a:r>
              <a:rPr sz="2100" spc="-190" dirty="0">
                <a:latin typeface="STIXGeneral"/>
                <a:cs typeface="STIXGeneral"/>
              </a:rPr>
              <a:t>CLL</a:t>
            </a:r>
            <a:r>
              <a:rPr sz="2100" spc="60" dirty="0">
                <a:latin typeface="STIXGeneral"/>
                <a:cs typeface="STIXGeneral"/>
              </a:rPr>
              <a:t> </a:t>
            </a:r>
            <a:r>
              <a:rPr sz="2100" spc="125" dirty="0">
                <a:latin typeface="STIXGeneral"/>
                <a:cs typeface="STIXGeneral"/>
              </a:rPr>
              <a:t>=</a:t>
            </a:r>
            <a:r>
              <a:rPr sz="2100" spc="70" dirty="0">
                <a:latin typeface="STIXGeneral"/>
                <a:cs typeface="STIXGeneral"/>
              </a:rPr>
              <a:t> </a:t>
            </a:r>
            <a:r>
              <a:rPr lang="en-US" sz="2100" spc="70" dirty="0">
                <a:latin typeface="STIXGeneral"/>
                <a:cs typeface="STIXGeneral"/>
              </a:rPr>
              <a:t>∑</a:t>
            </a:r>
            <a:r>
              <a:rPr sz="2100" spc="50" dirty="0">
                <a:latin typeface="STIXGeneral"/>
                <a:cs typeface="STIXGeneral"/>
              </a:rPr>
              <a:t>ln</a:t>
            </a:r>
            <a:r>
              <a:rPr sz="2100" spc="430" dirty="0">
                <a:latin typeface="STIXGeneral"/>
                <a:cs typeface="STIXGeneral"/>
              </a:rPr>
              <a:t> </a:t>
            </a:r>
            <a:r>
              <a:rPr sz="2100" spc="140" dirty="0">
                <a:latin typeface="STIXGeneral"/>
                <a:cs typeface="STIXGeneral"/>
              </a:rPr>
              <a:t>𝑝</a:t>
            </a:r>
            <a:r>
              <a:rPr sz="2100" spc="385" dirty="0">
                <a:latin typeface="STIXGeneral"/>
                <a:cs typeface="STIXGeneral"/>
              </a:rPr>
              <a:t> </a:t>
            </a:r>
            <a:r>
              <a:rPr sz="2100" spc="135" dirty="0">
                <a:latin typeface="STIXGeneral"/>
                <a:cs typeface="STIXGeneral"/>
              </a:rPr>
              <a:t>𝑟</a:t>
            </a:r>
            <a:r>
              <a:rPr sz="2100" spc="240" dirty="0">
                <a:latin typeface="STIXGeneral"/>
                <a:cs typeface="STIXGeneral"/>
              </a:rPr>
              <a:t> </a:t>
            </a:r>
            <a:r>
              <a:rPr sz="2100" spc="35" dirty="0">
                <a:latin typeface="STIXGeneral"/>
                <a:cs typeface="STIXGeneral"/>
              </a:rPr>
              <a:t>𝑑</a:t>
            </a:r>
            <a:r>
              <a:rPr sz="2100" dirty="0">
                <a:latin typeface="STIXGeneral"/>
                <a:cs typeface="STIXGeneral"/>
              </a:rPr>
              <a:t>	</a:t>
            </a:r>
            <a:r>
              <a:rPr sz="2100" spc="55" dirty="0">
                <a:latin typeface="STIXGeneral"/>
                <a:cs typeface="STIXGeneral"/>
              </a:rPr>
              <a:t>∣ </a:t>
            </a:r>
            <a:r>
              <a:rPr sz="2100" spc="35" dirty="0">
                <a:latin typeface="STIXGeneral"/>
                <a:cs typeface="STIXGeneral"/>
              </a:rPr>
              <a:t>𝑥[𝑑]</a:t>
            </a:r>
            <a:endParaRPr sz="2100" dirty="0">
              <a:latin typeface="STIXGeneral"/>
              <a:cs typeface="STIXGener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456938"/>
            <a:ext cx="1873072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286385" algn="l"/>
              </a:tabLst>
            </a:pPr>
            <a:r>
              <a:rPr sz="2100" spc="-190" dirty="0">
                <a:latin typeface="STIXGeneral"/>
                <a:cs typeface="STIXGeneral"/>
              </a:rPr>
              <a:t>CLL</a:t>
            </a:r>
            <a:r>
              <a:rPr sz="2100" spc="60" dirty="0">
                <a:latin typeface="STIXGeneral"/>
                <a:cs typeface="STIXGeneral"/>
              </a:rPr>
              <a:t> </a:t>
            </a:r>
            <a:r>
              <a:rPr sz="2100" spc="125" dirty="0">
                <a:latin typeface="STIXGeneral"/>
                <a:cs typeface="STIXGeneral"/>
              </a:rPr>
              <a:t>=</a:t>
            </a:r>
            <a:r>
              <a:rPr sz="2100" spc="70" dirty="0">
                <a:latin typeface="STIXGeneral"/>
                <a:cs typeface="STIXGeneral"/>
              </a:rPr>
              <a:t> </a:t>
            </a:r>
            <a:r>
              <a:rPr lang="en-US" sz="2000" spc="70" dirty="0">
                <a:latin typeface="STIXGeneral"/>
                <a:cs typeface="STIXGeneral"/>
              </a:rPr>
              <a:t>∑</a:t>
            </a:r>
            <a:r>
              <a:rPr sz="3150" spc="-262" baseline="2645" dirty="0">
                <a:latin typeface="STIXGeneral"/>
                <a:cs typeface="STIXGeneral"/>
              </a:rPr>
              <a:t> </a:t>
            </a:r>
            <a:r>
              <a:rPr sz="2100" spc="25" dirty="0">
                <a:latin typeface="STIXGeneral"/>
                <a:cs typeface="STIXGeneral"/>
              </a:rPr>
              <a:t>ln</a:t>
            </a:r>
            <a:endParaRPr sz="2100" dirty="0">
              <a:latin typeface="STIXGeneral"/>
              <a:cs typeface="STIXGener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95296" y="4318761"/>
            <a:ext cx="2533015" cy="680085"/>
          </a:xfrm>
          <a:custGeom>
            <a:avLst/>
            <a:gdLst/>
            <a:ahLst/>
            <a:cxnLst/>
            <a:rect l="l" t="t" r="r" b="b"/>
            <a:pathLst>
              <a:path w="2533015" h="680085">
                <a:moveTo>
                  <a:pt x="122555" y="9779"/>
                </a:moveTo>
                <a:lnTo>
                  <a:pt x="68453" y="57048"/>
                </a:lnTo>
                <a:lnTo>
                  <a:pt x="48590" y="94030"/>
                </a:lnTo>
                <a:lnTo>
                  <a:pt x="31496" y="136652"/>
                </a:lnTo>
                <a:lnTo>
                  <a:pt x="17729" y="183476"/>
                </a:lnTo>
                <a:lnTo>
                  <a:pt x="7886" y="232892"/>
                </a:lnTo>
                <a:lnTo>
                  <a:pt x="1968" y="284924"/>
                </a:lnTo>
                <a:lnTo>
                  <a:pt x="0" y="339725"/>
                </a:lnTo>
                <a:lnTo>
                  <a:pt x="1968" y="393636"/>
                </a:lnTo>
                <a:lnTo>
                  <a:pt x="7886" y="445414"/>
                </a:lnTo>
                <a:lnTo>
                  <a:pt x="17729" y="494931"/>
                </a:lnTo>
                <a:lnTo>
                  <a:pt x="31496" y="542163"/>
                </a:lnTo>
                <a:lnTo>
                  <a:pt x="48590" y="585368"/>
                </a:lnTo>
                <a:lnTo>
                  <a:pt x="68453" y="622731"/>
                </a:lnTo>
                <a:lnTo>
                  <a:pt x="91071" y="654278"/>
                </a:lnTo>
                <a:lnTo>
                  <a:pt x="116459" y="679958"/>
                </a:lnTo>
                <a:lnTo>
                  <a:pt x="122555" y="670433"/>
                </a:lnTo>
                <a:lnTo>
                  <a:pt x="100749" y="644296"/>
                </a:lnTo>
                <a:lnTo>
                  <a:pt x="81635" y="612889"/>
                </a:lnTo>
                <a:lnTo>
                  <a:pt x="65163" y="576237"/>
                </a:lnTo>
                <a:lnTo>
                  <a:pt x="51308" y="534289"/>
                </a:lnTo>
                <a:lnTo>
                  <a:pt x="40373" y="488708"/>
                </a:lnTo>
                <a:lnTo>
                  <a:pt x="32550" y="441109"/>
                </a:lnTo>
                <a:lnTo>
                  <a:pt x="27851" y="391452"/>
                </a:lnTo>
                <a:lnTo>
                  <a:pt x="26289" y="339598"/>
                </a:lnTo>
                <a:lnTo>
                  <a:pt x="27851" y="287007"/>
                </a:lnTo>
                <a:lnTo>
                  <a:pt x="32575" y="236855"/>
                </a:lnTo>
                <a:lnTo>
                  <a:pt x="40424" y="189280"/>
                </a:lnTo>
                <a:lnTo>
                  <a:pt x="51435" y="144272"/>
                </a:lnTo>
                <a:lnTo>
                  <a:pt x="65239" y="103085"/>
                </a:lnTo>
                <a:lnTo>
                  <a:pt x="81699" y="66929"/>
                </a:lnTo>
                <a:lnTo>
                  <a:pt x="100812" y="35839"/>
                </a:lnTo>
                <a:lnTo>
                  <a:pt x="122555" y="9779"/>
                </a:lnTo>
                <a:close/>
              </a:path>
              <a:path w="2533015" h="680085">
                <a:moveTo>
                  <a:pt x="638048" y="332486"/>
                </a:moveTo>
                <a:lnTo>
                  <a:pt x="132080" y="332486"/>
                </a:lnTo>
                <a:lnTo>
                  <a:pt x="132080" y="349250"/>
                </a:lnTo>
                <a:lnTo>
                  <a:pt x="638048" y="349250"/>
                </a:lnTo>
                <a:lnTo>
                  <a:pt x="638048" y="332486"/>
                </a:lnTo>
                <a:close/>
              </a:path>
              <a:path w="2533015" h="680085">
                <a:moveTo>
                  <a:pt x="2532507" y="339598"/>
                </a:moveTo>
                <a:lnTo>
                  <a:pt x="2530525" y="284924"/>
                </a:lnTo>
                <a:lnTo>
                  <a:pt x="2524607" y="232892"/>
                </a:lnTo>
                <a:lnTo>
                  <a:pt x="2514765" y="183476"/>
                </a:lnTo>
                <a:lnTo>
                  <a:pt x="2501011" y="136652"/>
                </a:lnTo>
                <a:lnTo>
                  <a:pt x="2483904" y="94030"/>
                </a:lnTo>
                <a:lnTo>
                  <a:pt x="2464054" y="57048"/>
                </a:lnTo>
                <a:lnTo>
                  <a:pt x="2441422" y="25692"/>
                </a:lnTo>
                <a:lnTo>
                  <a:pt x="2416048" y="0"/>
                </a:lnTo>
                <a:lnTo>
                  <a:pt x="2409952" y="9779"/>
                </a:lnTo>
                <a:lnTo>
                  <a:pt x="2431618" y="35839"/>
                </a:lnTo>
                <a:lnTo>
                  <a:pt x="2450693" y="66929"/>
                </a:lnTo>
                <a:lnTo>
                  <a:pt x="2467191" y="103085"/>
                </a:lnTo>
                <a:lnTo>
                  <a:pt x="2481072" y="144272"/>
                </a:lnTo>
                <a:lnTo>
                  <a:pt x="2491994" y="189280"/>
                </a:lnTo>
                <a:lnTo>
                  <a:pt x="2499817" y="236855"/>
                </a:lnTo>
                <a:lnTo>
                  <a:pt x="2504516" y="287007"/>
                </a:lnTo>
                <a:lnTo>
                  <a:pt x="2506091" y="339725"/>
                </a:lnTo>
                <a:lnTo>
                  <a:pt x="2504529" y="391452"/>
                </a:lnTo>
                <a:lnTo>
                  <a:pt x="2499880" y="441109"/>
                </a:lnTo>
                <a:lnTo>
                  <a:pt x="2492095" y="488708"/>
                </a:lnTo>
                <a:lnTo>
                  <a:pt x="2481199" y="534289"/>
                </a:lnTo>
                <a:lnTo>
                  <a:pt x="2467305" y="576237"/>
                </a:lnTo>
                <a:lnTo>
                  <a:pt x="2450808" y="612889"/>
                </a:lnTo>
                <a:lnTo>
                  <a:pt x="2409952" y="670433"/>
                </a:lnTo>
                <a:lnTo>
                  <a:pt x="2416048" y="679958"/>
                </a:lnTo>
                <a:lnTo>
                  <a:pt x="2464054" y="622731"/>
                </a:lnTo>
                <a:lnTo>
                  <a:pt x="2483904" y="585368"/>
                </a:lnTo>
                <a:lnTo>
                  <a:pt x="2501011" y="542163"/>
                </a:lnTo>
                <a:lnTo>
                  <a:pt x="2514765" y="494931"/>
                </a:lnTo>
                <a:lnTo>
                  <a:pt x="2524607" y="445414"/>
                </a:lnTo>
                <a:lnTo>
                  <a:pt x="2530525" y="393636"/>
                </a:lnTo>
                <a:lnTo>
                  <a:pt x="2532507" y="3395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11526" y="4371594"/>
            <a:ext cx="13843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35" dirty="0">
                <a:latin typeface="STIXGeneral"/>
                <a:cs typeface="STIXGeneral"/>
              </a:rPr>
              <a:t>1</a:t>
            </a:r>
            <a:endParaRPr sz="1500">
              <a:latin typeface="STIXGeneral"/>
              <a:cs typeface="STIXGener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30677" y="4703064"/>
            <a:ext cx="370205" cy="187960"/>
          </a:xfrm>
          <a:custGeom>
            <a:avLst/>
            <a:gdLst/>
            <a:ahLst/>
            <a:cxnLst/>
            <a:rect l="l" t="t" r="r" b="b"/>
            <a:pathLst>
              <a:path w="370205" h="187960">
                <a:moveTo>
                  <a:pt x="370078" y="0"/>
                </a:moveTo>
                <a:lnTo>
                  <a:pt x="124714" y="0"/>
                </a:lnTo>
                <a:lnTo>
                  <a:pt x="111887" y="127"/>
                </a:lnTo>
                <a:lnTo>
                  <a:pt x="64897" y="162813"/>
                </a:lnTo>
                <a:lnTo>
                  <a:pt x="31242" y="88900"/>
                </a:lnTo>
                <a:lnTo>
                  <a:pt x="0" y="103124"/>
                </a:lnTo>
                <a:lnTo>
                  <a:pt x="3048" y="110236"/>
                </a:lnTo>
                <a:lnTo>
                  <a:pt x="19050" y="103124"/>
                </a:lnTo>
                <a:lnTo>
                  <a:pt x="58547" y="187960"/>
                </a:lnTo>
                <a:lnTo>
                  <a:pt x="67691" y="187960"/>
                </a:lnTo>
                <a:lnTo>
                  <a:pt x="118999" y="12827"/>
                </a:lnTo>
                <a:lnTo>
                  <a:pt x="136271" y="12827"/>
                </a:lnTo>
                <a:lnTo>
                  <a:pt x="136271" y="12192"/>
                </a:lnTo>
                <a:lnTo>
                  <a:pt x="370078" y="12192"/>
                </a:lnTo>
                <a:lnTo>
                  <a:pt x="3700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42945" y="4662678"/>
            <a:ext cx="40005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55" dirty="0">
                <a:latin typeface="STIXGeneral"/>
                <a:cs typeface="STIXGeneral"/>
              </a:rPr>
              <a:t>2𝜋𝜎</a:t>
            </a:r>
            <a:endParaRPr sz="1500">
              <a:latin typeface="STIXGeneral"/>
              <a:cs typeface="STIXGener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65475" y="4456938"/>
            <a:ext cx="15811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50" dirty="0">
                <a:latin typeface="STIXGeneral"/>
                <a:cs typeface="STIXGeneral"/>
              </a:rPr>
              <a:t>𝑒</a:t>
            </a:r>
            <a:endParaRPr sz="2100">
              <a:latin typeface="STIXGeneral"/>
              <a:cs typeface="STIXGener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67100" y="4359909"/>
            <a:ext cx="1420495" cy="184785"/>
          </a:xfrm>
          <a:custGeom>
            <a:avLst/>
            <a:gdLst/>
            <a:ahLst/>
            <a:cxnLst/>
            <a:rect l="l" t="t" r="r" b="b"/>
            <a:pathLst>
              <a:path w="1420495" h="184785">
                <a:moveTo>
                  <a:pt x="63500" y="6096"/>
                </a:moveTo>
                <a:lnTo>
                  <a:pt x="61341" y="127"/>
                </a:lnTo>
                <a:lnTo>
                  <a:pt x="50571" y="4038"/>
                </a:lnTo>
                <a:lnTo>
                  <a:pt x="41135" y="9677"/>
                </a:lnTo>
                <a:lnTo>
                  <a:pt x="17145" y="48133"/>
                </a:lnTo>
                <a:lnTo>
                  <a:pt x="14097" y="74295"/>
                </a:lnTo>
                <a:lnTo>
                  <a:pt x="14846" y="87896"/>
                </a:lnTo>
                <a:lnTo>
                  <a:pt x="33045" y="131559"/>
                </a:lnTo>
                <a:lnTo>
                  <a:pt x="61341" y="148336"/>
                </a:lnTo>
                <a:lnTo>
                  <a:pt x="63246" y="142367"/>
                </a:lnTo>
                <a:lnTo>
                  <a:pt x="54787" y="138607"/>
                </a:lnTo>
                <a:lnTo>
                  <a:pt x="47498" y="133400"/>
                </a:lnTo>
                <a:lnTo>
                  <a:pt x="29743" y="98463"/>
                </a:lnTo>
                <a:lnTo>
                  <a:pt x="27559" y="73533"/>
                </a:lnTo>
                <a:lnTo>
                  <a:pt x="28105" y="60871"/>
                </a:lnTo>
                <a:lnTo>
                  <a:pt x="41363" y="21628"/>
                </a:lnTo>
                <a:lnTo>
                  <a:pt x="54940" y="9867"/>
                </a:lnTo>
                <a:lnTo>
                  <a:pt x="63500" y="6096"/>
                </a:lnTo>
                <a:close/>
              </a:path>
              <a:path w="1420495" h="184785">
                <a:moveTo>
                  <a:pt x="828421" y="0"/>
                </a:moveTo>
                <a:lnTo>
                  <a:pt x="793496" y="0"/>
                </a:lnTo>
                <a:lnTo>
                  <a:pt x="793496" y="6350"/>
                </a:lnTo>
                <a:lnTo>
                  <a:pt x="793496" y="142240"/>
                </a:lnTo>
                <a:lnTo>
                  <a:pt x="793496" y="148590"/>
                </a:lnTo>
                <a:lnTo>
                  <a:pt x="828421" y="148590"/>
                </a:lnTo>
                <a:lnTo>
                  <a:pt x="828421" y="142240"/>
                </a:lnTo>
                <a:lnTo>
                  <a:pt x="806450" y="142240"/>
                </a:lnTo>
                <a:lnTo>
                  <a:pt x="806450" y="6350"/>
                </a:lnTo>
                <a:lnTo>
                  <a:pt x="828421" y="6350"/>
                </a:lnTo>
                <a:lnTo>
                  <a:pt x="828421" y="0"/>
                </a:lnTo>
                <a:close/>
              </a:path>
              <a:path w="1420495" h="184785">
                <a:moveTo>
                  <a:pt x="978535" y="0"/>
                </a:moveTo>
                <a:lnTo>
                  <a:pt x="943610" y="0"/>
                </a:lnTo>
                <a:lnTo>
                  <a:pt x="943610" y="6350"/>
                </a:lnTo>
                <a:lnTo>
                  <a:pt x="965581" y="6350"/>
                </a:lnTo>
                <a:lnTo>
                  <a:pt x="965581" y="142240"/>
                </a:lnTo>
                <a:lnTo>
                  <a:pt x="943610" y="142240"/>
                </a:lnTo>
                <a:lnTo>
                  <a:pt x="943610" y="148590"/>
                </a:lnTo>
                <a:lnTo>
                  <a:pt x="978535" y="148590"/>
                </a:lnTo>
                <a:lnTo>
                  <a:pt x="978535" y="142240"/>
                </a:lnTo>
                <a:lnTo>
                  <a:pt x="978535" y="6350"/>
                </a:lnTo>
                <a:lnTo>
                  <a:pt x="978535" y="0"/>
                </a:lnTo>
                <a:close/>
              </a:path>
              <a:path w="1420495" h="184785">
                <a:moveTo>
                  <a:pt x="1303528" y="74295"/>
                </a:moveTo>
                <a:lnTo>
                  <a:pt x="1296670" y="36614"/>
                </a:lnTo>
                <a:lnTo>
                  <a:pt x="1267040" y="4038"/>
                </a:lnTo>
                <a:lnTo>
                  <a:pt x="1256284" y="127"/>
                </a:lnTo>
                <a:lnTo>
                  <a:pt x="1254125" y="6096"/>
                </a:lnTo>
                <a:lnTo>
                  <a:pt x="1262735" y="9867"/>
                </a:lnTo>
                <a:lnTo>
                  <a:pt x="1270139" y="15036"/>
                </a:lnTo>
                <a:lnTo>
                  <a:pt x="1287868" y="49326"/>
                </a:lnTo>
                <a:lnTo>
                  <a:pt x="1290066" y="73533"/>
                </a:lnTo>
                <a:lnTo>
                  <a:pt x="1289507" y="86588"/>
                </a:lnTo>
                <a:lnTo>
                  <a:pt x="1276273" y="126746"/>
                </a:lnTo>
                <a:lnTo>
                  <a:pt x="1254379" y="142367"/>
                </a:lnTo>
                <a:lnTo>
                  <a:pt x="1256284" y="148336"/>
                </a:lnTo>
                <a:lnTo>
                  <a:pt x="1291336" y="122428"/>
                </a:lnTo>
                <a:lnTo>
                  <a:pt x="1302766" y="87896"/>
                </a:lnTo>
                <a:lnTo>
                  <a:pt x="1303528" y="74295"/>
                </a:lnTo>
                <a:close/>
              </a:path>
              <a:path w="1420495" h="184785">
                <a:moveTo>
                  <a:pt x="1420368" y="172478"/>
                </a:moveTo>
                <a:lnTo>
                  <a:pt x="0" y="172478"/>
                </a:lnTo>
                <a:lnTo>
                  <a:pt x="0" y="184658"/>
                </a:lnTo>
                <a:lnTo>
                  <a:pt x="1420368" y="184658"/>
                </a:lnTo>
                <a:lnTo>
                  <a:pt x="1420368" y="1724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87903" y="4274058"/>
            <a:ext cx="163068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50" spc="120" baseline="-33333" dirty="0">
                <a:latin typeface="STIXGeneral"/>
                <a:cs typeface="STIXGeneral"/>
              </a:rPr>
              <a:t>−</a:t>
            </a:r>
            <a:r>
              <a:rPr sz="2250" spc="202" baseline="-33333" dirty="0">
                <a:latin typeface="STIXGeneral"/>
                <a:cs typeface="STIXGeneral"/>
              </a:rPr>
              <a:t> </a:t>
            </a:r>
            <a:r>
              <a:rPr sz="1250" spc="120" dirty="0">
                <a:latin typeface="STIXGeneral"/>
                <a:cs typeface="STIXGeneral"/>
              </a:rPr>
              <a:t>𝑟[𝑑]−𝑔(𝑥</a:t>
            </a:r>
            <a:r>
              <a:rPr sz="1250" spc="140" dirty="0">
                <a:latin typeface="STIXGeneral"/>
                <a:cs typeface="STIXGeneral"/>
              </a:rPr>
              <a:t> </a:t>
            </a:r>
            <a:r>
              <a:rPr sz="1250" spc="190" dirty="0">
                <a:latin typeface="STIXGeneral"/>
                <a:cs typeface="STIXGeneral"/>
              </a:rPr>
              <a:t>𝑑</a:t>
            </a:r>
            <a:r>
              <a:rPr sz="1250" spc="130" dirty="0">
                <a:latin typeface="STIXGeneral"/>
                <a:cs typeface="STIXGeneral"/>
              </a:rPr>
              <a:t> </a:t>
            </a:r>
            <a:r>
              <a:rPr sz="1250" spc="85" dirty="0">
                <a:latin typeface="STIXGeneral"/>
                <a:cs typeface="STIXGeneral"/>
              </a:rPr>
              <a:t>∣𝑤)</a:t>
            </a:r>
            <a:r>
              <a:rPr sz="1250" spc="210" dirty="0">
                <a:latin typeface="STIXGeneral"/>
                <a:cs typeface="STIXGeneral"/>
              </a:rPr>
              <a:t> </a:t>
            </a:r>
            <a:r>
              <a:rPr sz="1875" spc="97" baseline="20000" dirty="0">
                <a:latin typeface="STIXGeneral"/>
                <a:cs typeface="STIXGeneral"/>
              </a:rPr>
              <a:t>2</a:t>
            </a:r>
            <a:endParaRPr sz="1875" baseline="20000">
              <a:latin typeface="STIXGeneral"/>
              <a:cs typeface="STIXGener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84371" y="4530090"/>
            <a:ext cx="37909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250" spc="120" dirty="0">
                <a:latin typeface="STIXGeneral"/>
                <a:cs typeface="STIXGeneral"/>
              </a:rPr>
              <a:t>2𝜎</a:t>
            </a:r>
            <a:r>
              <a:rPr sz="1875" spc="179" baseline="17777" dirty="0">
                <a:latin typeface="STIXGeneral"/>
                <a:cs typeface="STIXGeneral"/>
              </a:rPr>
              <a:t>2</a:t>
            </a:r>
            <a:endParaRPr sz="1875" baseline="17777" dirty="0">
              <a:latin typeface="STIXGeneral"/>
              <a:cs typeface="STIXGener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2004" y="5197297"/>
            <a:ext cx="175450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286385" algn="l"/>
              </a:tabLst>
            </a:pPr>
            <a:r>
              <a:rPr sz="2100" spc="-190" dirty="0">
                <a:latin typeface="STIXGeneral"/>
                <a:cs typeface="STIXGeneral"/>
              </a:rPr>
              <a:t>CLL</a:t>
            </a:r>
            <a:r>
              <a:rPr sz="2100" spc="65" dirty="0">
                <a:latin typeface="STIXGeneral"/>
                <a:cs typeface="STIXGeneral"/>
              </a:rPr>
              <a:t> </a:t>
            </a:r>
            <a:r>
              <a:rPr sz="2100" spc="125" dirty="0">
                <a:latin typeface="STIXGeneral"/>
                <a:cs typeface="STIXGeneral"/>
              </a:rPr>
              <a:t>=</a:t>
            </a:r>
            <a:r>
              <a:rPr sz="2100" spc="65" dirty="0">
                <a:latin typeface="STIXGeneral"/>
                <a:cs typeface="STIXGeneral"/>
              </a:rPr>
              <a:t> </a:t>
            </a:r>
            <a:r>
              <a:rPr sz="2100" spc="-65" dirty="0">
                <a:latin typeface="STIXGeneral"/>
                <a:cs typeface="STIXGeneral"/>
              </a:rPr>
              <a:t>−𝑁</a:t>
            </a:r>
            <a:r>
              <a:rPr sz="2100" spc="-120" dirty="0">
                <a:latin typeface="STIXGeneral"/>
                <a:cs typeface="STIXGeneral"/>
              </a:rPr>
              <a:t> </a:t>
            </a:r>
            <a:r>
              <a:rPr sz="2100" spc="15" dirty="0">
                <a:latin typeface="STIXGeneral"/>
                <a:cs typeface="STIXGeneral"/>
              </a:rPr>
              <a:t>ln</a:t>
            </a:r>
            <a:endParaRPr sz="2100">
              <a:latin typeface="STIXGeneral"/>
              <a:cs typeface="STIXGener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66111" y="5238495"/>
            <a:ext cx="842644" cy="322580"/>
          </a:xfrm>
          <a:custGeom>
            <a:avLst/>
            <a:gdLst/>
            <a:ahLst/>
            <a:cxnLst/>
            <a:rect l="l" t="t" r="r" b="b"/>
            <a:pathLst>
              <a:path w="842645" h="322579">
                <a:moveTo>
                  <a:pt x="87884" y="10668"/>
                </a:moveTo>
                <a:lnTo>
                  <a:pt x="84582" y="0"/>
                </a:lnTo>
                <a:lnTo>
                  <a:pt x="65430" y="7467"/>
                </a:lnTo>
                <a:lnTo>
                  <a:pt x="48602" y="19164"/>
                </a:lnTo>
                <a:lnTo>
                  <a:pt x="21971" y="55372"/>
                </a:lnTo>
                <a:lnTo>
                  <a:pt x="5461" y="104114"/>
                </a:lnTo>
                <a:lnTo>
                  <a:pt x="0" y="161163"/>
                </a:lnTo>
                <a:lnTo>
                  <a:pt x="1358" y="190576"/>
                </a:lnTo>
                <a:lnTo>
                  <a:pt x="12319" y="243446"/>
                </a:lnTo>
                <a:lnTo>
                  <a:pt x="34099" y="287007"/>
                </a:lnTo>
                <a:lnTo>
                  <a:pt x="65430" y="314680"/>
                </a:lnTo>
                <a:lnTo>
                  <a:pt x="84582" y="322199"/>
                </a:lnTo>
                <a:lnTo>
                  <a:pt x="87884" y="311404"/>
                </a:lnTo>
                <a:lnTo>
                  <a:pt x="73037" y="303758"/>
                </a:lnTo>
                <a:lnTo>
                  <a:pt x="60147" y="292633"/>
                </a:lnTo>
                <a:lnTo>
                  <a:pt x="40132" y="259842"/>
                </a:lnTo>
                <a:lnTo>
                  <a:pt x="27952" y="215265"/>
                </a:lnTo>
                <a:lnTo>
                  <a:pt x="23876" y="161036"/>
                </a:lnTo>
                <a:lnTo>
                  <a:pt x="24892" y="132905"/>
                </a:lnTo>
                <a:lnTo>
                  <a:pt x="33032" y="83477"/>
                </a:lnTo>
                <a:lnTo>
                  <a:pt x="49174" y="44196"/>
                </a:lnTo>
                <a:lnTo>
                  <a:pt x="73037" y="18338"/>
                </a:lnTo>
                <a:lnTo>
                  <a:pt x="87884" y="10668"/>
                </a:lnTo>
                <a:close/>
              </a:path>
              <a:path w="842645" h="322579">
                <a:moveTo>
                  <a:pt x="584581" y="4064"/>
                </a:moveTo>
                <a:lnTo>
                  <a:pt x="287655" y="4064"/>
                </a:lnTo>
                <a:lnTo>
                  <a:pt x="287655" y="3810"/>
                </a:lnTo>
                <a:lnTo>
                  <a:pt x="254508" y="3810"/>
                </a:lnTo>
                <a:lnTo>
                  <a:pt x="190119" y="226060"/>
                </a:lnTo>
                <a:lnTo>
                  <a:pt x="144145" y="125095"/>
                </a:lnTo>
                <a:lnTo>
                  <a:pt x="101473" y="144653"/>
                </a:lnTo>
                <a:lnTo>
                  <a:pt x="105537" y="154305"/>
                </a:lnTo>
                <a:lnTo>
                  <a:pt x="127508" y="144653"/>
                </a:lnTo>
                <a:lnTo>
                  <a:pt x="181356" y="260477"/>
                </a:lnTo>
                <a:lnTo>
                  <a:pt x="194056" y="260477"/>
                </a:lnTo>
                <a:lnTo>
                  <a:pt x="264160" y="21082"/>
                </a:lnTo>
                <a:lnTo>
                  <a:pt x="287655" y="21082"/>
                </a:lnTo>
                <a:lnTo>
                  <a:pt x="287655" y="20828"/>
                </a:lnTo>
                <a:lnTo>
                  <a:pt x="584581" y="20828"/>
                </a:lnTo>
                <a:lnTo>
                  <a:pt x="584581" y="4064"/>
                </a:lnTo>
                <a:close/>
              </a:path>
              <a:path w="842645" h="322579">
                <a:moveTo>
                  <a:pt x="842518" y="161036"/>
                </a:moveTo>
                <a:lnTo>
                  <a:pt x="836993" y="104114"/>
                </a:lnTo>
                <a:lnTo>
                  <a:pt x="820420" y="55372"/>
                </a:lnTo>
                <a:lnTo>
                  <a:pt x="793826" y="19164"/>
                </a:lnTo>
                <a:lnTo>
                  <a:pt x="757809" y="0"/>
                </a:lnTo>
                <a:lnTo>
                  <a:pt x="754634" y="10668"/>
                </a:lnTo>
                <a:lnTo>
                  <a:pt x="769391" y="18338"/>
                </a:lnTo>
                <a:lnTo>
                  <a:pt x="782256" y="29514"/>
                </a:lnTo>
                <a:lnTo>
                  <a:pt x="802259" y="62357"/>
                </a:lnTo>
                <a:lnTo>
                  <a:pt x="814476" y="106997"/>
                </a:lnTo>
                <a:lnTo>
                  <a:pt x="818515" y="161163"/>
                </a:lnTo>
                <a:lnTo>
                  <a:pt x="817499" y="189407"/>
                </a:lnTo>
                <a:lnTo>
                  <a:pt x="809396" y="238747"/>
                </a:lnTo>
                <a:lnTo>
                  <a:pt x="793203" y="277990"/>
                </a:lnTo>
                <a:lnTo>
                  <a:pt x="754634" y="311404"/>
                </a:lnTo>
                <a:lnTo>
                  <a:pt x="757809" y="322199"/>
                </a:lnTo>
                <a:lnTo>
                  <a:pt x="793826" y="302945"/>
                </a:lnTo>
                <a:lnTo>
                  <a:pt x="820420" y="266827"/>
                </a:lnTo>
                <a:lnTo>
                  <a:pt x="836993" y="218033"/>
                </a:lnTo>
                <a:lnTo>
                  <a:pt x="841133" y="190576"/>
                </a:lnTo>
                <a:lnTo>
                  <a:pt x="842518" y="1610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926207" y="5197297"/>
            <a:ext cx="877569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4845" algn="l"/>
              </a:tabLst>
            </a:pPr>
            <a:r>
              <a:rPr sz="2100" spc="80" dirty="0">
                <a:latin typeface="STIXGeneral"/>
                <a:cs typeface="STIXGeneral"/>
              </a:rPr>
              <a:t>2𝜋𝜎</a:t>
            </a:r>
            <a:r>
              <a:rPr sz="2100" dirty="0">
                <a:latin typeface="STIXGeneral"/>
                <a:cs typeface="STIXGeneral"/>
              </a:rPr>
              <a:t>	</a:t>
            </a:r>
            <a:r>
              <a:rPr sz="2100" spc="75" dirty="0">
                <a:latin typeface="STIXGeneral"/>
                <a:cs typeface="STIXGeneral"/>
              </a:rPr>
              <a:t>−</a:t>
            </a:r>
            <a:endParaRPr sz="2100">
              <a:latin typeface="STIXGeneral"/>
              <a:cs typeface="STIXGener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49623" y="5391911"/>
            <a:ext cx="349250" cy="17145"/>
          </a:xfrm>
          <a:custGeom>
            <a:avLst/>
            <a:gdLst/>
            <a:ahLst/>
            <a:cxnLst/>
            <a:rect l="l" t="t" r="r" b="b"/>
            <a:pathLst>
              <a:path w="349250" h="17145">
                <a:moveTo>
                  <a:pt x="348996" y="0"/>
                </a:moveTo>
                <a:lnTo>
                  <a:pt x="0" y="0"/>
                </a:lnTo>
                <a:lnTo>
                  <a:pt x="0" y="16763"/>
                </a:lnTo>
                <a:lnTo>
                  <a:pt x="348996" y="16763"/>
                </a:lnTo>
                <a:lnTo>
                  <a:pt x="348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54907" y="5112258"/>
            <a:ext cx="13843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35" dirty="0">
                <a:latin typeface="STIXGeneral"/>
                <a:cs typeface="STIXGeneral"/>
              </a:rPr>
              <a:t>1</a:t>
            </a:r>
            <a:endParaRPr sz="1500">
              <a:latin typeface="STIXGeneral"/>
              <a:cs typeface="STIXGener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12159" y="5403596"/>
            <a:ext cx="41719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500" spc="135" dirty="0">
                <a:latin typeface="STIXGeneral"/>
                <a:cs typeface="STIXGeneral"/>
              </a:rPr>
              <a:t>2𝜎</a:t>
            </a:r>
            <a:r>
              <a:rPr sz="1875" spc="202" baseline="20000" dirty="0">
                <a:latin typeface="STIXGeneral"/>
                <a:cs typeface="STIXGeneral"/>
              </a:rPr>
              <a:t>2</a:t>
            </a:r>
            <a:endParaRPr sz="1875" baseline="20000" dirty="0">
              <a:latin typeface="STIXGeneral"/>
              <a:cs typeface="STIXGener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455287" y="5275326"/>
            <a:ext cx="2307463" cy="285749"/>
          </a:xfrm>
          <a:custGeom>
            <a:avLst/>
            <a:gdLst/>
            <a:ahLst/>
            <a:cxnLst/>
            <a:rect l="l" t="t" r="r" b="b"/>
            <a:pathLst>
              <a:path w="2294890" h="249554">
                <a:moveTo>
                  <a:pt x="82296" y="10033"/>
                </a:moveTo>
                <a:lnTo>
                  <a:pt x="78740" y="0"/>
                </a:lnTo>
                <a:lnTo>
                  <a:pt x="60794" y="6502"/>
                </a:lnTo>
                <a:lnTo>
                  <a:pt x="45097" y="15900"/>
                </a:lnTo>
                <a:lnTo>
                  <a:pt x="11404" y="60833"/>
                </a:lnTo>
                <a:lnTo>
                  <a:pt x="1257" y="100977"/>
                </a:lnTo>
                <a:lnTo>
                  <a:pt x="0" y="123571"/>
                </a:lnTo>
                <a:lnTo>
                  <a:pt x="1257" y="146316"/>
                </a:lnTo>
                <a:lnTo>
                  <a:pt x="11404" y="186512"/>
                </a:lnTo>
                <a:lnTo>
                  <a:pt x="31546" y="219087"/>
                </a:lnTo>
                <a:lnTo>
                  <a:pt x="78740" y="247015"/>
                </a:lnTo>
                <a:lnTo>
                  <a:pt x="81915" y="237109"/>
                </a:lnTo>
                <a:lnTo>
                  <a:pt x="67818" y="230847"/>
                </a:lnTo>
                <a:lnTo>
                  <a:pt x="55638" y="222161"/>
                </a:lnTo>
                <a:lnTo>
                  <a:pt x="30670" y="181711"/>
                </a:lnTo>
                <a:lnTo>
                  <a:pt x="23380" y="144094"/>
                </a:lnTo>
                <a:lnTo>
                  <a:pt x="22479" y="122301"/>
                </a:lnTo>
                <a:lnTo>
                  <a:pt x="23380" y="101231"/>
                </a:lnTo>
                <a:lnTo>
                  <a:pt x="37084" y="49149"/>
                </a:lnTo>
                <a:lnTo>
                  <a:pt x="68033" y="16281"/>
                </a:lnTo>
                <a:lnTo>
                  <a:pt x="82296" y="10033"/>
                </a:lnTo>
                <a:close/>
              </a:path>
              <a:path w="2294890" h="249554">
                <a:moveTo>
                  <a:pt x="1405382" y="1524"/>
                </a:moveTo>
                <a:lnTo>
                  <a:pt x="1347343" y="1524"/>
                </a:lnTo>
                <a:lnTo>
                  <a:pt x="1347343" y="11684"/>
                </a:lnTo>
                <a:lnTo>
                  <a:pt x="1347343" y="239014"/>
                </a:lnTo>
                <a:lnTo>
                  <a:pt x="1347343" y="249174"/>
                </a:lnTo>
                <a:lnTo>
                  <a:pt x="1405382" y="249174"/>
                </a:lnTo>
                <a:lnTo>
                  <a:pt x="1405382" y="239014"/>
                </a:lnTo>
                <a:lnTo>
                  <a:pt x="1368933" y="239014"/>
                </a:lnTo>
                <a:lnTo>
                  <a:pt x="1368933" y="11684"/>
                </a:lnTo>
                <a:lnTo>
                  <a:pt x="1405382" y="11684"/>
                </a:lnTo>
                <a:lnTo>
                  <a:pt x="1405382" y="1524"/>
                </a:lnTo>
                <a:close/>
              </a:path>
              <a:path w="2294890" h="249554">
                <a:moveTo>
                  <a:pt x="1637284" y="1524"/>
                </a:moveTo>
                <a:lnTo>
                  <a:pt x="1579245" y="1524"/>
                </a:lnTo>
                <a:lnTo>
                  <a:pt x="1579245" y="11684"/>
                </a:lnTo>
                <a:lnTo>
                  <a:pt x="1615694" y="11684"/>
                </a:lnTo>
                <a:lnTo>
                  <a:pt x="1615694" y="239014"/>
                </a:lnTo>
                <a:lnTo>
                  <a:pt x="1579245" y="239014"/>
                </a:lnTo>
                <a:lnTo>
                  <a:pt x="1579245" y="249174"/>
                </a:lnTo>
                <a:lnTo>
                  <a:pt x="1637284" y="249174"/>
                </a:lnTo>
                <a:lnTo>
                  <a:pt x="1637284" y="239014"/>
                </a:lnTo>
                <a:lnTo>
                  <a:pt x="1637284" y="11684"/>
                </a:lnTo>
                <a:lnTo>
                  <a:pt x="1637284" y="1524"/>
                </a:lnTo>
                <a:close/>
              </a:path>
              <a:path w="2294890" h="249554">
                <a:moveTo>
                  <a:pt x="2294890" y="123571"/>
                </a:moveTo>
                <a:lnTo>
                  <a:pt x="2289822" y="80060"/>
                </a:lnTo>
                <a:lnTo>
                  <a:pt x="2274570" y="43307"/>
                </a:lnTo>
                <a:lnTo>
                  <a:pt x="2234019" y="6502"/>
                </a:lnTo>
                <a:lnTo>
                  <a:pt x="2216150" y="0"/>
                </a:lnTo>
                <a:lnTo>
                  <a:pt x="2212594" y="10033"/>
                </a:lnTo>
                <a:lnTo>
                  <a:pt x="2226907" y="16281"/>
                </a:lnTo>
                <a:lnTo>
                  <a:pt x="2239200" y="24879"/>
                </a:lnTo>
                <a:lnTo>
                  <a:pt x="2264156" y="64655"/>
                </a:lnTo>
                <a:lnTo>
                  <a:pt x="2272411" y="122301"/>
                </a:lnTo>
                <a:lnTo>
                  <a:pt x="2271484" y="144094"/>
                </a:lnTo>
                <a:lnTo>
                  <a:pt x="2264105" y="181711"/>
                </a:lnTo>
                <a:lnTo>
                  <a:pt x="2239175" y="222161"/>
                </a:lnTo>
                <a:lnTo>
                  <a:pt x="2212975" y="237109"/>
                </a:lnTo>
                <a:lnTo>
                  <a:pt x="2216150" y="247015"/>
                </a:lnTo>
                <a:lnTo>
                  <a:pt x="2263279" y="219087"/>
                </a:lnTo>
                <a:lnTo>
                  <a:pt x="2283472" y="186512"/>
                </a:lnTo>
                <a:lnTo>
                  <a:pt x="2293620" y="146316"/>
                </a:lnTo>
                <a:lnTo>
                  <a:pt x="2294890" y="1235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252626" y="5238495"/>
            <a:ext cx="1804035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70" dirty="0">
                <a:latin typeface="STIXGeneral"/>
                <a:cs typeface="STIXGeneral"/>
              </a:rPr>
              <a:t>∑</a:t>
            </a:r>
            <a:r>
              <a:rPr sz="3150" spc="525" baseline="2645" dirty="0">
                <a:latin typeface="STIXGeneral"/>
                <a:cs typeface="STIXGeneral"/>
              </a:rPr>
              <a:t> </a:t>
            </a:r>
            <a:r>
              <a:rPr sz="2100" spc="100" dirty="0">
                <a:latin typeface="STIXGeneral"/>
                <a:cs typeface="STIXGeneral"/>
              </a:rPr>
              <a:t>𝑟[𝑑]</a:t>
            </a:r>
            <a:r>
              <a:rPr sz="2100" spc="-60" dirty="0">
                <a:latin typeface="STIXGeneral"/>
                <a:cs typeface="STIXGeneral"/>
              </a:rPr>
              <a:t> </a:t>
            </a:r>
            <a:r>
              <a:rPr sz="2100" spc="125" dirty="0">
                <a:latin typeface="STIXGeneral"/>
                <a:cs typeface="STIXGeneral"/>
              </a:rPr>
              <a:t>−</a:t>
            </a:r>
            <a:r>
              <a:rPr sz="2100" spc="-40" dirty="0">
                <a:latin typeface="STIXGeneral"/>
                <a:cs typeface="STIXGeneral"/>
              </a:rPr>
              <a:t> </a:t>
            </a:r>
            <a:r>
              <a:rPr sz="2100" spc="130" dirty="0">
                <a:latin typeface="STIXGeneral"/>
                <a:cs typeface="STIXGeneral"/>
              </a:rPr>
              <a:t>𝑔(</a:t>
            </a:r>
            <a:endParaRPr sz="2100" dirty="0">
              <a:latin typeface="STIXGeneral"/>
              <a:cs typeface="STIXGener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22" name="object 22"/>
          <p:cNvSpPr txBox="1"/>
          <p:nvPr/>
        </p:nvSpPr>
        <p:spPr>
          <a:xfrm>
            <a:off x="6183248" y="5197297"/>
            <a:ext cx="49339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55" dirty="0">
                <a:latin typeface="STIXGeneral"/>
                <a:cs typeface="STIXGeneral"/>
              </a:rPr>
              <a:t>∣ </a:t>
            </a:r>
            <a:r>
              <a:rPr sz="2100" spc="40" dirty="0">
                <a:latin typeface="STIXGeneral"/>
                <a:cs typeface="STIXGeneral"/>
              </a:rPr>
              <a:t>𝑤)</a:t>
            </a:r>
            <a:endParaRPr sz="2100">
              <a:latin typeface="STIXGeneral"/>
              <a:cs typeface="STIXGener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62750" y="5171694"/>
            <a:ext cx="13843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35" dirty="0">
                <a:latin typeface="STIXGeneral"/>
                <a:cs typeface="STIXGeneral"/>
              </a:rPr>
              <a:t>2</a:t>
            </a:r>
            <a:endParaRPr sz="1500">
              <a:latin typeface="STIXGeneral"/>
              <a:cs typeface="STIXGener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82BA83-119D-C823-5E4D-713C5C19E0A8}"/>
              </a:ext>
            </a:extLst>
          </p:cNvPr>
          <p:cNvSpPr txBox="1"/>
          <p:nvPr/>
        </p:nvSpPr>
        <p:spPr>
          <a:xfrm>
            <a:off x="5796755" y="5218176"/>
            <a:ext cx="30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100" dirty="0">
                <a:latin typeface="STIXGeneral"/>
                <a:cs typeface="STIXGeneral"/>
              </a:rPr>
              <a:t>𝑑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6AA8EC-10AA-703C-4908-7B7E7A594D3D}"/>
              </a:ext>
            </a:extLst>
          </p:cNvPr>
          <p:cNvSpPr txBox="1"/>
          <p:nvPr/>
        </p:nvSpPr>
        <p:spPr>
          <a:xfrm>
            <a:off x="5594537" y="5218176"/>
            <a:ext cx="30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35" dirty="0">
                <a:latin typeface="STIXGeneral"/>
                <a:cs typeface="STIXGeneral"/>
              </a:rPr>
              <a:t>𝑥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126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cap="small" spc="90" dirty="0"/>
              <a:t>Maximize</a:t>
            </a:r>
            <a:r>
              <a:rPr sz="2800" cap="small" spc="185" dirty="0"/>
              <a:t> </a:t>
            </a:r>
            <a:r>
              <a:rPr sz="2800" cap="small" spc="140" dirty="0"/>
              <a:t>CLL</a:t>
            </a:r>
            <a:r>
              <a:rPr sz="2800" cap="small" spc="85" dirty="0"/>
              <a:t> </a:t>
            </a:r>
            <a:r>
              <a:rPr sz="2800" cap="small" spc="110" dirty="0"/>
              <a:t>=</a:t>
            </a:r>
            <a:r>
              <a:rPr sz="2800" cap="small" spc="90" dirty="0"/>
              <a:t> </a:t>
            </a:r>
            <a:r>
              <a:rPr sz="2800" cap="small" spc="135" dirty="0"/>
              <a:t>Minimize</a:t>
            </a:r>
            <a:r>
              <a:rPr sz="2800" cap="small" spc="215" dirty="0"/>
              <a:t> </a:t>
            </a:r>
            <a:r>
              <a:rPr sz="2800" cap="small" spc="125" dirty="0"/>
              <a:t>Squared</a:t>
            </a:r>
            <a:r>
              <a:rPr sz="2800" cap="small" spc="185" dirty="0"/>
              <a:t> </a:t>
            </a:r>
            <a:r>
              <a:rPr sz="2800" cap="small" spc="120" dirty="0"/>
              <a:t>Loss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5940" y="1729866"/>
            <a:ext cx="2152650" cy="626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ts val="2755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65" dirty="0">
                <a:latin typeface="STIXGeneral"/>
                <a:cs typeface="STIXGeneral"/>
              </a:rPr>
              <a:t>argmax</a:t>
            </a:r>
            <a:r>
              <a:rPr sz="2400" spc="-190" dirty="0">
                <a:latin typeface="STIXGeneral"/>
                <a:cs typeface="STIXGeneral"/>
              </a:rPr>
              <a:t> </a:t>
            </a:r>
            <a:r>
              <a:rPr sz="2400" spc="-355" dirty="0">
                <a:latin typeface="STIXGeneral"/>
                <a:cs typeface="STIXGeneral"/>
              </a:rPr>
              <a:t>𝐶𝐿𝐿</a:t>
            </a:r>
            <a:r>
              <a:rPr sz="2400" spc="150" dirty="0">
                <a:latin typeface="STIXGeneral"/>
                <a:cs typeface="STIXGeneral"/>
              </a:rPr>
              <a:t> </a:t>
            </a:r>
            <a:r>
              <a:rPr sz="2400" spc="95" dirty="0">
                <a:latin typeface="STIXGeneral"/>
                <a:cs typeface="STIXGeneral"/>
              </a:rPr>
              <a:t>=</a:t>
            </a:r>
            <a:endParaRPr sz="2400">
              <a:latin typeface="STIXGeneral"/>
              <a:cs typeface="STIXGeneral"/>
            </a:endParaRPr>
          </a:p>
          <a:p>
            <a:pPr marL="680085">
              <a:lnSpc>
                <a:spcPts val="1975"/>
              </a:lnSpc>
            </a:pPr>
            <a:r>
              <a:rPr sz="1750" spc="15" dirty="0">
                <a:latin typeface="STIXGeneral"/>
                <a:cs typeface="STIXGeneral"/>
              </a:rPr>
              <a:t>𝑤</a:t>
            </a:r>
            <a:endParaRPr sz="1750">
              <a:latin typeface="STIXGeneral"/>
              <a:cs typeface="STIXGener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38933" y="2587878"/>
            <a:ext cx="962660" cy="368300"/>
          </a:xfrm>
          <a:custGeom>
            <a:avLst/>
            <a:gdLst/>
            <a:ahLst/>
            <a:cxnLst/>
            <a:rect l="l" t="t" r="r" b="b"/>
            <a:pathLst>
              <a:path w="962660" h="368300">
                <a:moveTo>
                  <a:pt x="100457" y="12192"/>
                </a:moveTo>
                <a:lnTo>
                  <a:pt x="96774" y="0"/>
                </a:lnTo>
                <a:lnTo>
                  <a:pt x="74866" y="8534"/>
                </a:lnTo>
                <a:lnTo>
                  <a:pt x="55626" y="21907"/>
                </a:lnTo>
                <a:lnTo>
                  <a:pt x="25146" y="63246"/>
                </a:lnTo>
                <a:lnTo>
                  <a:pt x="6286" y="118973"/>
                </a:lnTo>
                <a:lnTo>
                  <a:pt x="0" y="184023"/>
                </a:lnTo>
                <a:lnTo>
                  <a:pt x="1562" y="217792"/>
                </a:lnTo>
                <a:lnTo>
                  <a:pt x="14135" y="278231"/>
                </a:lnTo>
                <a:lnTo>
                  <a:pt x="39052" y="328028"/>
                </a:lnTo>
                <a:lnTo>
                  <a:pt x="74866" y="359651"/>
                </a:lnTo>
                <a:lnTo>
                  <a:pt x="96774" y="368173"/>
                </a:lnTo>
                <a:lnTo>
                  <a:pt x="100457" y="355981"/>
                </a:lnTo>
                <a:lnTo>
                  <a:pt x="83540" y="347218"/>
                </a:lnTo>
                <a:lnTo>
                  <a:pt x="68808" y="334454"/>
                </a:lnTo>
                <a:lnTo>
                  <a:pt x="45847" y="296926"/>
                </a:lnTo>
                <a:lnTo>
                  <a:pt x="32016" y="246087"/>
                </a:lnTo>
                <a:lnTo>
                  <a:pt x="27432" y="184277"/>
                </a:lnTo>
                <a:lnTo>
                  <a:pt x="28575" y="151930"/>
                </a:lnTo>
                <a:lnTo>
                  <a:pt x="37769" y="95402"/>
                </a:lnTo>
                <a:lnTo>
                  <a:pt x="56248" y="50482"/>
                </a:lnTo>
                <a:lnTo>
                  <a:pt x="83540" y="20955"/>
                </a:lnTo>
                <a:lnTo>
                  <a:pt x="100457" y="12192"/>
                </a:lnTo>
                <a:close/>
              </a:path>
              <a:path w="962660" h="368300">
                <a:moveTo>
                  <a:pt x="665099" y="4445"/>
                </a:moveTo>
                <a:lnTo>
                  <a:pt x="328422" y="4445"/>
                </a:lnTo>
                <a:lnTo>
                  <a:pt x="328422" y="4191"/>
                </a:lnTo>
                <a:lnTo>
                  <a:pt x="290449" y="4191"/>
                </a:lnTo>
                <a:lnTo>
                  <a:pt x="216916" y="258191"/>
                </a:lnTo>
                <a:lnTo>
                  <a:pt x="164338" y="142748"/>
                </a:lnTo>
                <a:lnTo>
                  <a:pt x="115570" y="165100"/>
                </a:lnTo>
                <a:lnTo>
                  <a:pt x="120142" y="176276"/>
                </a:lnTo>
                <a:lnTo>
                  <a:pt x="145288" y="165100"/>
                </a:lnTo>
                <a:lnTo>
                  <a:pt x="207010" y="297561"/>
                </a:lnTo>
                <a:lnTo>
                  <a:pt x="221361" y="297561"/>
                </a:lnTo>
                <a:lnTo>
                  <a:pt x="301498" y="24003"/>
                </a:lnTo>
                <a:lnTo>
                  <a:pt x="310007" y="24003"/>
                </a:lnTo>
                <a:lnTo>
                  <a:pt x="310007" y="24257"/>
                </a:lnTo>
                <a:lnTo>
                  <a:pt x="665099" y="24257"/>
                </a:lnTo>
                <a:lnTo>
                  <a:pt x="665099" y="4445"/>
                </a:lnTo>
                <a:close/>
              </a:path>
              <a:path w="962660" h="368300">
                <a:moveTo>
                  <a:pt x="962660" y="184023"/>
                </a:moveTo>
                <a:lnTo>
                  <a:pt x="956360" y="118973"/>
                </a:lnTo>
                <a:lnTo>
                  <a:pt x="937514" y="63246"/>
                </a:lnTo>
                <a:lnTo>
                  <a:pt x="907034" y="21907"/>
                </a:lnTo>
                <a:lnTo>
                  <a:pt x="865886" y="0"/>
                </a:lnTo>
                <a:lnTo>
                  <a:pt x="862203" y="12192"/>
                </a:lnTo>
                <a:lnTo>
                  <a:pt x="879106" y="20955"/>
                </a:lnTo>
                <a:lnTo>
                  <a:pt x="893838" y="33718"/>
                </a:lnTo>
                <a:lnTo>
                  <a:pt x="916813" y="71247"/>
                </a:lnTo>
                <a:lnTo>
                  <a:pt x="930694" y="122288"/>
                </a:lnTo>
                <a:lnTo>
                  <a:pt x="935355" y="184277"/>
                </a:lnTo>
                <a:lnTo>
                  <a:pt x="934186" y="216547"/>
                </a:lnTo>
                <a:lnTo>
                  <a:pt x="924902" y="272884"/>
                </a:lnTo>
                <a:lnTo>
                  <a:pt x="906399" y="317690"/>
                </a:lnTo>
                <a:lnTo>
                  <a:pt x="879106" y="347218"/>
                </a:lnTo>
                <a:lnTo>
                  <a:pt x="862203" y="355981"/>
                </a:lnTo>
                <a:lnTo>
                  <a:pt x="865886" y="368173"/>
                </a:lnTo>
                <a:lnTo>
                  <a:pt x="907034" y="346265"/>
                </a:lnTo>
                <a:lnTo>
                  <a:pt x="937514" y="304927"/>
                </a:lnTo>
                <a:lnTo>
                  <a:pt x="956373" y="249199"/>
                </a:lnTo>
                <a:lnTo>
                  <a:pt x="961085" y="217792"/>
                </a:lnTo>
                <a:lnTo>
                  <a:pt x="962660" y="184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89832" y="2763011"/>
            <a:ext cx="399415" cy="20320"/>
          </a:xfrm>
          <a:custGeom>
            <a:avLst/>
            <a:gdLst/>
            <a:ahLst/>
            <a:cxnLst/>
            <a:rect l="l" t="t" r="r" b="b"/>
            <a:pathLst>
              <a:path w="399414" h="20319">
                <a:moveTo>
                  <a:pt x="399288" y="0"/>
                </a:moveTo>
                <a:lnTo>
                  <a:pt x="0" y="0"/>
                </a:lnTo>
                <a:lnTo>
                  <a:pt x="0" y="19812"/>
                </a:lnTo>
                <a:lnTo>
                  <a:pt x="399288" y="19812"/>
                </a:lnTo>
                <a:lnTo>
                  <a:pt x="3992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13403" y="2446147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135" dirty="0">
                <a:latin typeface="STIXGeneral"/>
                <a:cs typeface="STIXGeneral"/>
              </a:rPr>
              <a:t>1</a:t>
            </a:r>
            <a:endParaRPr sz="1750">
              <a:latin typeface="STIXGeneral"/>
              <a:cs typeface="STIXGener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52366" y="2778074"/>
            <a:ext cx="46609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750" spc="145" dirty="0">
                <a:latin typeface="STIXGeneral"/>
                <a:cs typeface="STIXGeneral"/>
              </a:rPr>
              <a:t>2𝜎</a:t>
            </a:r>
            <a:r>
              <a:rPr sz="2175" spc="217" baseline="21072" dirty="0">
                <a:latin typeface="STIXGeneral"/>
                <a:cs typeface="STIXGeneral"/>
              </a:rPr>
              <a:t>2</a:t>
            </a:r>
            <a:endParaRPr sz="2175" baseline="21072">
              <a:latin typeface="STIXGeneral"/>
              <a:cs typeface="STIXGener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81093" y="2631439"/>
            <a:ext cx="2620010" cy="283210"/>
          </a:xfrm>
          <a:custGeom>
            <a:avLst/>
            <a:gdLst/>
            <a:ahLst/>
            <a:cxnLst/>
            <a:rect l="l" t="t" r="r" b="b"/>
            <a:pathLst>
              <a:path w="2620009" h="283210">
                <a:moveTo>
                  <a:pt x="94107" y="11811"/>
                </a:moveTo>
                <a:lnTo>
                  <a:pt x="90043" y="381"/>
                </a:lnTo>
                <a:lnTo>
                  <a:pt x="69583" y="7772"/>
                </a:lnTo>
                <a:lnTo>
                  <a:pt x="51638" y="18465"/>
                </a:lnTo>
                <a:lnTo>
                  <a:pt x="23241" y="49784"/>
                </a:lnTo>
                <a:lnTo>
                  <a:pt x="5803" y="91795"/>
                </a:lnTo>
                <a:lnTo>
                  <a:pt x="0" y="141605"/>
                </a:lnTo>
                <a:lnTo>
                  <a:pt x="1447" y="167551"/>
                </a:lnTo>
                <a:lnTo>
                  <a:pt x="13068" y="213372"/>
                </a:lnTo>
                <a:lnTo>
                  <a:pt x="36118" y="250609"/>
                </a:lnTo>
                <a:lnTo>
                  <a:pt x="69507" y="275323"/>
                </a:lnTo>
                <a:lnTo>
                  <a:pt x="90043" y="282702"/>
                </a:lnTo>
                <a:lnTo>
                  <a:pt x="93599" y="271145"/>
                </a:lnTo>
                <a:lnTo>
                  <a:pt x="77520" y="264045"/>
                </a:lnTo>
                <a:lnTo>
                  <a:pt x="63639" y="254165"/>
                </a:lnTo>
                <a:lnTo>
                  <a:pt x="35204" y="207911"/>
                </a:lnTo>
                <a:lnTo>
                  <a:pt x="26822" y="164973"/>
                </a:lnTo>
                <a:lnTo>
                  <a:pt x="25781" y="140081"/>
                </a:lnTo>
                <a:lnTo>
                  <a:pt x="26822" y="116014"/>
                </a:lnTo>
                <a:lnTo>
                  <a:pt x="35204" y="74244"/>
                </a:lnTo>
                <a:lnTo>
                  <a:pt x="63754" y="28689"/>
                </a:lnTo>
                <a:lnTo>
                  <a:pt x="77787" y="18897"/>
                </a:lnTo>
                <a:lnTo>
                  <a:pt x="94107" y="11811"/>
                </a:lnTo>
                <a:close/>
              </a:path>
              <a:path w="2620009" h="283210">
                <a:moveTo>
                  <a:pt x="1602105" y="0"/>
                </a:moveTo>
                <a:lnTo>
                  <a:pt x="1535684" y="0"/>
                </a:lnTo>
                <a:lnTo>
                  <a:pt x="1535684" y="11430"/>
                </a:lnTo>
                <a:lnTo>
                  <a:pt x="1535684" y="271780"/>
                </a:lnTo>
                <a:lnTo>
                  <a:pt x="1535684" y="283210"/>
                </a:lnTo>
                <a:lnTo>
                  <a:pt x="1602105" y="283210"/>
                </a:lnTo>
                <a:lnTo>
                  <a:pt x="1602105" y="271780"/>
                </a:lnTo>
                <a:lnTo>
                  <a:pt x="1560449" y="271780"/>
                </a:lnTo>
                <a:lnTo>
                  <a:pt x="1560449" y="11430"/>
                </a:lnTo>
                <a:lnTo>
                  <a:pt x="1602105" y="11430"/>
                </a:lnTo>
                <a:lnTo>
                  <a:pt x="1602105" y="0"/>
                </a:lnTo>
                <a:close/>
              </a:path>
              <a:path w="2620009" h="283210">
                <a:moveTo>
                  <a:pt x="1867154" y="0"/>
                </a:moveTo>
                <a:lnTo>
                  <a:pt x="1800733" y="0"/>
                </a:lnTo>
                <a:lnTo>
                  <a:pt x="1800733" y="11430"/>
                </a:lnTo>
                <a:lnTo>
                  <a:pt x="1842503" y="11430"/>
                </a:lnTo>
                <a:lnTo>
                  <a:pt x="1842503" y="271780"/>
                </a:lnTo>
                <a:lnTo>
                  <a:pt x="1800733" y="271780"/>
                </a:lnTo>
                <a:lnTo>
                  <a:pt x="1800733" y="283210"/>
                </a:lnTo>
                <a:lnTo>
                  <a:pt x="1867154" y="283210"/>
                </a:lnTo>
                <a:lnTo>
                  <a:pt x="1867154" y="271780"/>
                </a:lnTo>
                <a:lnTo>
                  <a:pt x="1867154" y="11430"/>
                </a:lnTo>
                <a:lnTo>
                  <a:pt x="1867154" y="0"/>
                </a:lnTo>
                <a:close/>
              </a:path>
              <a:path w="2620009" h="283210">
                <a:moveTo>
                  <a:pt x="2619502" y="141605"/>
                </a:moveTo>
                <a:lnTo>
                  <a:pt x="2613685" y="91795"/>
                </a:lnTo>
                <a:lnTo>
                  <a:pt x="2596261" y="49784"/>
                </a:lnTo>
                <a:lnTo>
                  <a:pt x="2567851" y="18465"/>
                </a:lnTo>
                <a:lnTo>
                  <a:pt x="2529459" y="381"/>
                </a:lnTo>
                <a:lnTo>
                  <a:pt x="2525522" y="11811"/>
                </a:lnTo>
                <a:lnTo>
                  <a:pt x="2541828" y="18897"/>
                </a:lnTo>
                <a:lnTo>
                  <a:pt x="2555862" y="28689"/>
                </a:lnTo>
                <a:lnTo>
                  <a:pt x="2584386" y="74244"/>
                </a:lnTo>
                <a:lnTo>
                  <a:pt x="2592692" y="116014"/>
                </a:lnTo>
                <a:lnTo>
                  <a:pt x="2593721" y="140081"/>
                </a:lnTo>
                <a:lnTo>
                  <a:pt x="2592667" y="164973"/>
                </a:lnTo>
                <a:lnTo>
                  <a:pt x="2584335" y="207911"/>
                </a:lnTo>
                <a:lnTo>
                  <a:pt x="2555913" y="254165"/>
                </a:lnTo>
                <a:lnTo>
                  <a:pt x="2525903" y="271145"/>
                </a:lnTo>
                <a:lnTo>
                  <a:pt x="2529459" y="282702"/>
                </a:lnTo>
                <a:lnTo>
                  <a:pt x="2567952" y="264629"/>
                </a:lnTo>
                <a:lnTo>
                  <a:pt x="2596261" y="233299"/>
                </a:lnTo>
                <a:lnTo>
                  <a:pt x="2613685" y="191465"/>
                </a:lnTo>
                <a:lnTo>
                  <a:pt x="2618041" y="167551"/>
                </a:lnTo>
                <a:lnTo>
                  <a:pt x="2619502" y="1416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27346" y="2541854"/>
            <a:ext cx="20529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69" baseline="2314" dirty="0">
                <a:latin typeface="STIXGeneral"/>
                <a:cs typeface="STIXGeneral"/>
              </a:rPr>
              <a:t>σ</a:t>
            </a:r>
            <a:r>
              <a:rPr sz="3600" spc="585" baseline="2314" dirty="0">
                <a:latin typeface="STIXGeneral"/>
                <a:cs typeface="STIXGeneral"/>
              </a:rPr>
              <a:t> </a:t>
            </a:r>
            <a:r>
              <a:rPr sz="2400" spc="114" dirty="0">
                <a:latin typeface="STIXGeneral"/>
                <a:cs typeface="STIXGeneral"/>
              </a:rPr>
              <a:t>𝑟[𝑑]</a:t>
            </a:r>
            <a:r>
              <a:rPr sz="2400" spc="-75" dirty="0">
                <a:latin typeface="STIXGeneral"/>
                <a:cs typeface="STIXGeneral"/>
              </a:rPr>
              <a:t> </a:t>
            </a:r>
            <a:r>
              <a:rPr sz="2400" spc="145" dirty="0">
                <a:latin typeface="STIXGeneral"/>
                <a:cs typeface="STIXGeneral"/>
              </a:rPr>
              <a:t>−</a:t>
            </a:r>
            <a:r>
              <a:rPr sz="2400" spc="-65" dirty="0">
                <a:latin typeface="STIXGeneral"/>
                <a:cs typeface="STIXGeneral"/>
              </a:rPr>
              <a:t> </a:t>
            </a:r>
            <a:r>
              <a:rPr sz="2400" spc="145" dirty="0">
                <a:latin typeface="STIXGeneral"/>
                <a:cs typeface="STIXGeneral"/>
              </a:rPr>
              <a:t>𝑔(𝑥</a:t>
            </a:r>
            <a:r>
              <a:rPr sz="2400" spc="320" dirty="0">
                <a:latin typeface="STIXGeneral"/>
                <a:cs typeface="STIXGeneral"/>
              </a:rPr>
              <a:t> </a:t>
            </a:r>
            <a:r>
              <a:rPr sz="2400" spc="60" dirty="0">
                <a:latin typeface="STIXGeneral"/>
                <a:cs typeface="STIXGeneral"/>
              </a:rPr>
              <a:t>𝑑</a:t>
            </a:r>
            <a:endParaRPr sz="2400">
              <a:latin typeface="STIXGeneral"/>
              <a:cs typeface="STIXGener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28765" y="2541854"/>
            <a:ext cx="8667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60" dirty="0">
                <a:latin typeface="STIXGeneral"/>
                <a:cs typeface="STIXGeneral"/>
              </a:rPr>
              <a:t>∣</a:t>
            </a:r>
            <a:r>
              <a:rPr sz="2400" spc="70" dirty="0">
                <a:latin typeface="STIXGeneral"/>
                <a:cs typeface="STIXGeneral"/>
              </a:rPr>
              <a:t> </a:t>
            </a:r>
            <a:r>
              <a:rPr sz="2400" spc="80" dirty="0">
                <a:latin typeface="STIXGeneral"/>
                <a:cs typeface="STIXGeneral"/>
              </a:rPr>
              <a:t>𝑤)</a:t>
            </a:r>
            <a:r>
              <a:rPr sz="2400" spc="395" dirty="0">
                <a:latin typeface="STIXGeneral"/>
                <a:cs typeface="STIXGeneral"/>
              </a:rPr>
              <a:t> </a:t>
            </a:r>
            <a:r>
              <a:rPr sz="2625" spc="120" baseline="28571" dirty="0">
                <a:latin typeface="STIXGeneral"/>
                <a:cs typeface="STIXGeneral"/>
              </a:rPr>
              <a:t>2</a:t>
            </a:r>
            <a:endParaRPr sz="2625" baseline="28571">
              <a:latin typeface="STIXGeneral"/>
              <a:cs typeface="STIXGener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50669" y="3369309"/>
            <a:ext cx="2620010" cy="283210"/>
          </a:xfrm>
          <a:custGeom>
            <a:avLst/>
            <a:gdLst/>
            <a:ahLst/>
            <a:cxnLst/>
            <a:rect l="l" t="t" r="r" b="b"/>
            <a:pathLst>
              <a:path w="2620010" h="283210">
                <a:moveTo>
                  <a:pt x="94107" y="11557"/>
                </a:moveTo>
                <a:lnTo>
                  <a:pt x="90043" y="127"/>
                </a:lnTo>
                <a:lnTo>
                  <a:pt x="69583" y="7518"/>
                </a:lnTo>
                <a:lnTo>
                  <a:pt x="51638" y="18211"/>
                </a:lnTo>
                <a:lnTo>
                  <a:pt x="23241" y="49530"/>
                </a:lnTo>
                <a:lnTo>
                  <a:pt x="5803" y="91541"/>
                </a:lnTo>
                <a:lnTo>
                  <a:pt x="0" y="141351"/>
                </a:lnTo>
                <a:lnTo>
                  <a:pt x="1447" y="167297"/>
                </a:lnTo>
                <a:lnTo>
                  <a:pt x="13068" y="213118"/>
                </a:lnTo>
                <a:lnTo>
                  <a:pt x="36118" y="250355"/>
                </a:lnTo>
                <a:lnTo>
                  <a:pt x="69507" y="275069"/>
                </a:lnTo>
                <a:lnTo>
                  <a:pt x="90043" y="282448"/>
                </a:lnTo>
                <a:lnTo>
                  <a:pt x="93599" y="270891"/>
                </a:lnTo>
                <a:lnTo>
                  <a:pt x="77520" y="263791"/>
                </a:lnTo>
                <a:lnTo>
                  <a:pt x="63639" y="253911"/>
                </a:lnTo>
                <a:lnTo>
                  <a:pt x="35204" y="207657"/>
                </a:lnTo>
                <a:lnTo>
                  <a:pt x="26822" y="164719"/>
                </a:lnTo>
                <a:lnTo>
                  <a:pt x="25781" y="139827"/>
                </a:lnTo>
                <a:lnTo>
                  <a:pt x="26822" y="115760"/>
                </a:lnTo>
                <a:lnTo>
                  <a:pt x="35204" y="73990"/>
                </a:lnTo>
                <a:lnTo>
                  <a:pt x="63741" y="28435"/>
                </a:lnTo>
                <a:lnTo>
                  <a:pt x="77787" y="18643"/>
                </a:lnTo>
                <a:lnTo>
                  <a:pt x="94107" y="11557"/>
                </a:lnTo>
                <a:close/>
              </a:path>
              <a:path w="2620010" h="283210">
                <a:moveTo>
                  <a:pt x="1600581" y="0"/>
                </a:moveTo>
                <a:lnTo>
                  <a:pt x="1534160" y="0"/>
                </a:lnTo>
                <a:lnTo>
                  <a:pt x="1534160" y="11430"/>
                </a:lnTo>
                <a:lnTo>
                  <a:pt x="1534160" y="271780"/>
                </a:lnTo>
                <a:lnTo>
                  <a:pt x="1534160" y="283210"/>
                </a:lnTo>
                <a:lnTo>
                  <a:pt x="1600581" y="283210"/>
                </a:lnTo>
                <a:lnTo>
                  <a:pt x="1600581" y="271780"/>
                </a:lnTo>
                <a:lnTo>
                  <a:pt x="1558925" y="271780"/>
                </a:lnTo>
                <a:lnTo>
                  <a:pt x="1558925" y="11430"/>
                </a:lnTo>
                <a:lnTo>
                  <a:pt x="1600581" y="11430"/>
                </a:lnTo>
                <a:lnTo>
                  <a:pt x="1600581" y="0"/>
                </a:lnTo>
                <a:close/>
              </a:path>
              <a:path w="2620010" h="283210">
                <a:moveTo>
                  <a:pt x="1865630" y="0"/>
                </a:moveTo>
                <a:lnTo>
                  <a:pt x="1799209" y="0"/>
                </a:lnTo>
                <a:lnTo>
                  <a:pt x="1799209" y="11430"/>
                </a:lnTo>
                <a:lnTo>
                  <a:pt x="1840992" y="11430"/>
                </a:lnTo>
                <a:lnTo>
                  <a:pt x="1840992" y="271780"/>
                </a:lnTo>
                <a:lnTo>
                  <a:pt x="1799209" y="271780"/>
                </a:lnTo>
                <a:lnTo>
                  <a:pt x="1799209" y="283210"/>
                </a:lnTo>
                <a:lnTo>
                  <a:pt x="1865630" y="283210"/>
                </a:lnTo>
                <a:lnTo>
                  <a:pt x="1865630" y="271780"/>
                </a:lnTo>
                <a:lnTo>
                  <a:pt x="1865630" y="11430"/>
                </a:lnTo>
                <a:lnTo>
                  <a:pt x="1865630" y="0"/>
                </a:lnTo>
                <a:close/>
              </a:path>
              <a:path w="2620010" h="283210">
                <a:moveTo>
                  <a:pt x="2619502" y="141351"/>
                </a:moveTo>
                <a:lnTo>
                  <a:pt x="2613685" y="91541"/>
                </a:lnTo>
                <a:lnTo>
                  <a:pt x="2596261" y="49530"/>
                </a:lnTo>
                <a:lnTo>
                  <a:pt x="2567851" y="18211"/>
                </a:lnTo>
                <a:lnTo>
                  <a:pt x="2529459" y="127"/>
                </a:lnTo>
                <a:lnTo>
                  <a:pt x="2525522" y="11557"/>
                </a:lnTo>
                <a:lnTo>
                  <a:pt x="2541828" y="18643"/>
                </a:lnTo>
                <a:lnTo>
                  <a:pt x="2555875" y="28435"/>
                </a:lnTo>
                <a:lnTo>
                  <a:pt x="2584386" y="73990"/>
                </a:lnTo>
                <a:lnTo>
                  <a:pt x="2592692" y="115760"/>
                </a:lnTo>
                <a:lnTo>
                  <a:pt x="2593721" y="139827"/>
                </a:lnTo>
                <a:lnTo>
                  <a:pt x="2592667" y="164719"/>
                </a:lnTo>
                <a:lnTo>
                  <a:pt x="2584335" y="207657"/>
                </a:lnTo>
                <a:lnTo>
                  <a:pt x="2555913" y="253911"/>
                </a:lnTo>
                <a:lnTo>
                  <a:pt x="2525903" y="270891"/>
                </a:lnTo>
                <a:lnTo>
                  <a:pt x="2529459" y="282448"/>
                </a:lnTo>
                <a:lnTo>
                  <a:pt x="2567952" y="264375"/>
                </a:lnTo>
                <a:lnTo>
                  <a:pt x="2596261" y="233045"/>
                </a:lnTo>
                <a:lnTo>
                  <a:pt x="2613685" y="191211"/>
                </a:lnTo>
                <a:lnTo>
                  <a:pt x="2618041" y="167297"/>
                </a:lnTo>
                <a:lnTo>
                  <a:pt x="2619502" y="141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5940" y="2541854"/>
            <a:ext cx="3399790" cy="136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ts val="2755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  <a:tab pos="2413000" algn="l"/>
                <a:tab pos="3158490" algn="l"/>
              </a:tabLst>
            </a:pPr>
            <a:r>
              <a:rPr sz="2400" spc="70" dirty="0">
                <a:latin typeface="STIXGeneral"/>
                <a:cs typeface="STIXGeneral"/>
              </a:rPr>
              <a:t>argmax</a:t>
            </a:r>
            <a:r>
              <a:rPr sz="2400" spc="-200" dirty="0">
                <a:latin typeface="STIXGeneral"/>
                <a:cs typeface="STIXGeneral"/>
              </a:rPr>
              <a:t> </a:t>
            </a:r>
            <a:r>
              <a:rPr sz="2400" spc="-75" dirty="0">
                <a:latin typeface="STIXGeneral"/>
                <a:cs typeface="STIXGeneral"/>
              </a:rPr>
              <a:t>−𝑁</a:t>
            </a:r>
            <a:r>
              <a:rPr sz="2400" spc="-135" dirty="0">
                <a:latin typeface="STIXGeneral"/>
                <a:cs typeface="STIXGeneral"/>
              </a:rPr>
              <a:t> </a:t>
            </a:r>
            <a:r>
              <a:rPr sz="2400" spc="25" dirty="0">
                <a:latin typeface="STIXGeneral"/>
                <a:cs typeface="STIXGeneral"/>
              </a:rPr>
              <a:t>ln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95" dirty="0">
                <a:latin typeface="STIXGeneral"/>
                <a:cs typeface="STIXGeneral"/>
              </a:rPr>
              <a:t>2𝜋𝜎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95" dirty="0">
                <a:latin typeface="STIXGeneral"/>
                <a:cs typeface="STIXGeneral"/>
              </a:rPr>
              <a:t>−</a:t>
            </a:r>
            <a:endParaRPr sz="2400">
              <a:latin typeface="STIXGeneral"/>
              <a:cs typeface="STIXGeneral"/>
            </a:endParaRPr>
          </a:p>
          <a:p>
            <a:pPr marL="680085">
              <a:lnSpc>
                <a:spcPts val="1975"/>
              </a:lnSpc>
            </a:pPr>
            <a:r>
              <a:rPr sz="1750" spc="15" dirty="0">
                <a:latin typeface="STIXGeneral"/>
                <a:cs typeface="STIXGeneral"/>
              </a:rPr>
              <a:t>𝑤</a:t>
            </a:r>
            <a:endParaRPr sz="1750">
              <a:latin typeface="STIXGeneral"/>
              <a:cs typeface="STIXGeneral"/>
            </a:endParaRPr>
          </a:p>
          <a:p>
            <a:pPr marL="286385" indent="-273685">
              <a:lnSpc>
                <a:spcPts val="2755"/>
              </a:lnSpc>
              <a:spcBef>
                <a:spcPts val="108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80" dirty="0">
                <a:latin typeface="STIXGeneral"/>
                <a:cs typeface="STIXGeneral"/>
              </a:rPr>
              <a:t>argmin</a:t>
            </a:r>
            <a:r>
              <a:rPr sz="2400" spc="-210" dirty="0">
                <a:latin typeface="STIXGeneral"/>
                <a:cs typeface="STIXGeneral"/>
              </a:rPr>
              <a:t> </a:t>
            </a:r>
            <a:r>
              <a:rPr sz="3600" spc="569" baseline="2314" dirty="0">
                <a:latin typeface="STIXGeneral"/>
                <a:cs typeface="STIXGeneral"/>
              </a:rPr>
              <a:t>σ</a:t>
            </a:r>
            <a:r>
              <a:rPr sz="3600" spc="622" baseline="2314" dirty="0">
                <a:latin typeface="STIXGeneral"/>
                <a:cs typeface="STIXGeneral"/>
              </a:rPr>
              <a:t> </a:t>
            </a:r>
            <a:r>
              <a:rPr sz="2400" spc="105" dirty="0">
                <a:latin typeface="STIXGeneral"/>
                <a:cs typeface="STIXGeneral"/>
              </a:rPr>
              <a:t>𝑟[𝑑]</a:t>
            </a:r>
            <a:r>
              <a:rPr sz="2400" spc="-55" dirty="0">
                <a:latin typeface="STIXGeneral"/>
                <a:cs typeface="STIXGeneral"/>
              </a:rPr>
              <a:t> </a:t>
            </a:r>
            <a:r>
              <a:rPr sz="2400" spc="145" dirty="0">
                <a:latin typeface="STIXGeneral"/>
                <a:cs typeface="STIXGeneral"/>
              </a:rPr>
              <a:t>−</a:t>
            </a:r>
            <a:r>
              <a:rPr sz="2400" spc="-65" dirty="0">
                <a:latin typeface="STIXGeneral"/>
                <a:cs typeface="STIXGeneral"/>
              </a:rPr>
              <a:t> </a:t>
            </a:r>
            <a:r>
              <a:rPr sz="2400" spc="150" dirty="0">
                <a:latin typeface="STIXGeneral"/>
                <a:cs typeface="STIXGeneral"/>
              </a:rPr>
              <a:t>𝑔(𝑥</a:t>
            </a:r>
            <a:r>
              <a:rPr sz="2400" spc="320" dirty="0">
                <a:latin typeface="STIXGeneral"/>
                <a:cs typeface="STIXGeneral"/>
              </a:rPr>
              <a:t> </a:t>
            </a:r>
            <a:r>
              <a:rPr sz="2400" spc="50" dirty="0">
                <a:latin typeface="STIXGeneral"/>
                <a:cs typeface="STIXGeneral"/>
              </a:rPr>
              <a:t>𝑑</a:t>
            </a:r>
            <a:endParaRPr sz="2400">
              <a:latin typeface="STIXGeneral"/>
              <a:cs typeface="STIXGeneral"/>
            </a:endParaRPr>
          </a:p>
          <a:p>
            <a:pPr marL="659130">
              <a:lnSpc>
                <a:spcPts val="1975"/>
              </a:lnSpc>
            </a:pPr>
            <a:r>
              <a:rPr sz="1750" spc="15" dirty="0">
                <a:latin typeface="STIXGeneral"/>
                <a:cs typeface="STIXGeneral"/>
              </a:rPr>
              <a:t>𝑤</a:t>
            </a:r>
            <a:endParaRPr sz="1750">
              <a:latin typeface="STIXGeneral"/>
              <a:cs typeface="STIXGener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13" name="object 13"/>
          <p:cNvSpPr txBox="1"/>
          <p:nvPr/>
        </p:nvSpPr>
        <p:spPr>
          <a:xfrm>
            <a:off x="3998086" y="3280028"/>
            <a:ext cx="866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99135" algn="l"/>
              </a:tabLst>
            </a:pPr>
            <a:r>
              <a:rPr sz="2400" spc="60" dirty="0">
                <a:latin typeface="STIXGeneral"/>
                <a:cs typeface="STIXGeneral"/>
              </a:rPr>
              <a:t>∣</a:t>
            </a:r>
            <a:r>
              <a:rPr sz="2400" spc="50" dirty="0">
                <a:latin typeface="STIXGeneral"/>
                <a:cs typeface="STIXGeneral"/>
              </a:rPr>
              <a:t> </a:t>
            </a:r>
            <a:r>
              <a:rPr sz="2400" spc="60" dirty="0">
                <a:latin typeface="STIXGeneral"/>
                <a:cs typeface="STIXGeneral"/>
              </a:rPr>
              <a:t>𝑤)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625" spc="120" baseline="28571" dirty="0">
                <a:latin typeface="STIXGeneral"/>
                <a:cs typeface="STIXGeneral"/>
              </a:rPr>
              <a:t>2</a:t>
            </a:r>
            <a:endParaRPr sz="2625" baseline="28571">
              <a:latin typeface="STIXGeneral"/>
              <a:cs typeface="STIXGener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8376" rIns="0" bIns="0" rtlCol="0">
            <a:spAutoFit/>
          </a:bodyPr>
          <a:lstStyle/>
          <a:p>
            <a:pPr marL="3062605">
              <a:lnSpc>
                <a:spcPct val="100000"/>
              </a:lnSpc>
              <a:spcBef>
                <a:spcPts val="100"/>
              </a:spcBef>
            </a:pPr>
            <a:r>
              <a:rPr spc="190" dirty="0">
                <a:latin typeface="STIXGeneral"/>
                <a:cs typeface="STIXGeneral"/>
              </a:rPr>
              <a:t>𝑔(𝑥|𝑤)</a:t>
            </a:r>
          </a:p>
        </p:txBody>
      </p:sp>
      <p:sp>
        <p:nvSpPr>
          <p:cNvPr id="3" name="object 3"/>
          <p:cNvSpPr/>
          <p:nvPr/>
        </p:nvSpPr>
        <p:spPr>
          <a:xfrm>
            <a:off x="1703323" y="3708400"/>
            <a:ext cx="1518920" cy="243840"/>
          </a:xfrm>
          <a:custGeom>
            <a:avLst/>
            <a:gdLst/>
            <a:ahLst/>
            <a:cxnLst/>
            <a:rect l="l" t="t" r="r" b="b"/>
            <a:pathLst>
              <a:path w="1518920" h="243839">
                <a:moveTo>
                  <a:pt x="1466850" y="0"/>
                </a:moveTo>
                <a:lnTo>
                  <a:pt x="1453007" y="4572"/>
                </a:lnTo>
                <a:lnTo>
                  <a:pt x="1494789" y="121666"/>
                </a:lnTo>
                <a:lnTo>
                  <a:pt x="1453007" y="238632"/>
                </a:lnTo>
                <a:lnTo>
                  <a:pt x="1466850" y="243586"/>
                </a:lnTo>
                <a:lnTo>
                  <a:pt x="1518920" y="126492"/>
                </a:lnTo>
                <a:lnTo>
                  <a:pt x="1518920" y="116839"/>
                </a:lnTo>
                <a:lnTo>
                  <a:pt x="1466850" y="0"/>
                </a:lnTo>
                <a:close/>
              </a:path>
              <a:path w="1518920" h="243839">
                <a:moveTo>
                  <a:pt x="51943" y="0"/>
                </a:moveTo>
                <a:lnTo>
                  <a:pt x="0" y="116967"/>
                </a:lnTo>
                <a:lnTo>
                  <a:pt x="0" y="126618"/>
                </a:lnTo>
                <a:lnTo>
                  <a:pt x="51943" y="243586"/>
                </a:lnTo>
                <a:lnTo>
                  <a:pt x="65786" y="238887"/>
                </a:lnTo>
                <a:lnTo>
                  <a:pt x="24002" y="121793"/>
                </a:lnTo>
                <a:lnTo>
                  <a:pt x="65786" y="4952"/>
                </a:lnTo>
                <a:lnTo>
                  <a:pt x="519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79855" y="5136641"/>
            <a:ext cx="614045" cy="247015"/>
          </a:xfrm>
          <a:custGeom>
            <a:avLst/>
            <a:gdLst/>
            <a:ahLst/>
            <a:cxnLst/>
            <a:rect l="l" t="t" r="r" b="b"/>
            <a:pathLst>
              <a:path w="614044" h="247014">
                <a:moveTo>
                  <a:pt x="289306" y="3428"/>
                </a:moveTo>
                <a:lnTo>
                  <a:pt x="269239" y="3428"/>
                </a:lnTo>
                <a:lnTo>
                  <a:pt x="269239" y="245744"/>
                </a:lnTo>
                <a:lnTo>
                  <a:pt x="289306" y="245744"/>
                </a:lnTo>
                <a:lnTo>
                  <a:pt x="289306" y="3428"/>
                </a:lnTo>
                <a:close/>
              </a:path>
              <a:path w="614044" h="247014">
                <a:moveTo>
                  <a:pt x="535177" y="0"/>
                </a:moveTo>
                <a:lnTo>
                  <a:pt x="531621" y="10032"/>
                </a:lnTo>
                <a:lnTo>
                  <a:pt x="545937" y="16269"/>
                </a:lnTo>
                <a:lnTo>
                  <a:pt x="558228" y="24876"/>
                </a:lnTo>
                <a:lnTo>
                  <a:pt x="583187" y="64650"/>
                </a:lnTo>
                <a:lnTo>
                  <a:pt x="591438" y="122300"/>
                </a:lnTo>
                <a:lnTo>
                  <a:pt x="590512" y="144085"/>
                </a:lnTo>
                <a:lnTo>
                  <a:pt x="583134" y="181701"/>
                </a:lnTo>
                <a:lnTo>
                  <a:pt x="558212" y="222154"/>
                </a:lnTo>
                <a:lnTo>
                  <a:pt x="532002" y="237108"/>
                </a:lnTo>
                <a:lnTo>
                  <a:pt x="535177" y="247014"/>
                </a:lnTo>
                <a:lnTo>
                  <a:pt x="582308" y="219082"/>
                </a:lnTo>
                <a:lnTo>
                  <a:pt x="602505" y="186507"/>
                </a:lnTo>
                <a:lnTo>
                  <a:pt x="612653" y="146311"/>
                </a:lnTo>
                <a:lnTo>
                  <a:pt x="613918" y="123570"/>
                </a:lnTo>
                <a:lnTo>
                  <a:pt x="612653" y="100974"/>
                </a:lnTo>
                <a:lnTo>
                  <a:pt x="602505" y="60831"/>
                </a:lnTo>
                <a:lnTo>
                  <a:pt x="582291" y="28164"/>
                </a:lnTo>
                <a:lnTo>
                  <a:pt x="553057" y="6498"/>
                </a:lnTo>
                <a:lnTo>
                  <a:pt x="535177" y="0"/>
                </a:lnTo>
                <a:close/>
              </a:path>
              <a:path w="614044" h="247014">
                <a:moveTo>
                  <a:pt x="78739" y="0"/>
                </a:moveTo>
                <a:lnTo>
                  <a:pt x="31609" y="28164"/>
                </a:lnTo>
                <a:lnTo>
                  <a:pt x="11412" y="60831"/>
                </a:lnTo>
                <a:lnTo>
                  <a:pt x="1264" y="100974"/>
                </a:lnTo>
                <a:lnTo>
                  <a:pt x="0" y="123570"/>
                </a:lnTo>
                <a:lnTo>
                  <a:pt x="1264" y="146311"/>
                </a:lnTo>
                <a:lnTo>
                  <a:pt x="11412" y="186507"/>
                </a:lnTo>
                <a:lnTo>
                  <a:pt x="31555" y="219082"/>
                </a:lnTo>
                <a:lnTo>
                  <a:pt x="78739" y="247014"/>
                </a:lnTo>
                <a:lnTo>
                  <a:pt x="81914" y="237108"/>
                </a:lnTo>
                <a:lnTo>
                  <a:pt x="67819" y="230846"/>
                </a:lnTo>
                <a:lnTo>
                  <a:pt x="55641" y="222154"/>
                </a:lnTo>
                <a:lnTo>
                  <a:pt x="30676" y="181701"/>
                </a:lnTo>
                <a:lnTo>
                  <a:pt x="23385" y="144085"/>
                </a:lnTo>
                <a:lnTo>
                  <a:pt x="22478" y="122300"/>
                </a:lnTo>
                <a:lnTo>
                  <a:pt x="23385" y="101226"/>
                </a:lnTo>
                <a:lnTo>
                  <a:pt x="37083" y="49148"/>
                </a:lnTo>
                <a:lnTo>
                  <a:pt x="68034" y="16269"/>
                </a:lnTo>
                <a:lnTo>
                  <a:pt x="82295" y="10032"/>
                </a:lnTo>
                <a:lnTo>
                  <a:pt x="78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0540" y="1508887"/>
            <a:ext cx="6480175" cy="3948429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3117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311785" algn="l"/>
              </a:tabLst>
            </a:pPr>
            <a:r>
              <a:rPr sz="2400" spc="75" dirty="0">
                <a:latin typeface="Times New Roman"/>
                <a:cs typeface="Times New Roman"/>
              </a:rPr>
              <a:t>So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far,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we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did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not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specify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what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STIXGeneral"/>
                <a:cs typeface="STIXGeneral"/>
              </a:rPr>
              <a:t>𝑔(𝑥|𝑤)</a:t>
            </a:r>
            <a:r>
              <a:rPr sz="2400" spc="-70" dirty="0">
                <a:latin typeface="STIXGeneral"/>
                <a:cs typeface="STIXGeneral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is</a:t>
            </a:r>
            <a:endParaRPr sz="2400" dirty="0">
              <a:latin typeface="Times New Roman"/>
              <a:cs typeface="Times New Roman"/>
            </a:endParaRPr>
          </a:p>
          <a:p>
            <a:pPr marL="311785" marR="30480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311785" algn="l"/>
              </a:tabLst>
            </a:pPr>
            <a:r>
              <a:rPr sz="2400" spc="170" dirty="0">
                <a:latin typeface="Times New Roman"/>
                <a:cs typeface="Times New Roman"/>
              </a:rPr>
              <a:t>One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popular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approach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is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to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assume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linear </a:t>
            </a:r>
            <a:r>
              <a:rPr sz="2400" spc="130" dirty="0">
                <a:latin typeface="Times New Roman"/>
                <a:cs typeface="Times New Roman"/>
              </a:rPr>
              <a:t>function</a:t>
            </a:r>
            <a:endParaRPr sz="2400" dirty="0">
              <a:latin typeface="Times New Roman"/>
              <a:cs typeface="Times New Roman"/>
            </a:endParaRPr>
          </a:p>
          <a:p>
            <a:pPr marL="3117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311785" algn="l"/>
              </a:tabLst>
            </a:pPr>
            <a:r>
              <a:rPr sz="2400" spc="165" dirty="0">
                <a:latin typeface="Times New Roman"/>
                <a:cs typeface="Times New Roman"/>
              </a:rPr>
              <a:t>Assume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in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each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instance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TIXGeneral"/>
                <a:cs typeface="STIXGeneral"/>
              </a:rPr>
              <a:t>𝑥</a:t>
            </a:r>
            <a:r>
              <a:rPr sz="2400" spc="140" dirty="0">
                <a:latin typeface="STIXGeneral"/>
                <a:cs typeface="STIXGeneral"/>
              </a:rPr>
              <a:t> </a:t>
            </a:r>
            <a:r>
              <a:rPr sz="2400" spc="229" dirty="0">
                <a:latin typeface="Times New Roman"/>
                <a:cs typeface="Times New Roman"/>
              </a:rPr>
              <a:t>has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TIXGeneral"/>
                <a:cs typeface="STIXGeneral"/>
              </a:rPr>
              <a:t>𝑘</a:t>
            </a:r>
            <a:r>
              <a:rPr sz="2400" spc="140" dirty="0">
                <a:latin typeface="STIXGeneral"/>
                <a:cs typeface="STIXGeneral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features</a:t>
            </a:r>
            <a:endParaRPr sz="2400" dirty="0">
              <a:latin typeface="Times New Roman"/>
              <a:cs typeface="Times New Roman"/>
            </a:endParaRPr>
          </a:p>
          <a:p>
            <a:pPr marL="678180" lvl="1" indent="-274320">
              <a:lnSpc>
                <a:spcPct val="100000"/>
              </a:lnSpc>
              <a:spcBef>
                <a:spcPts val="106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78180" algn="l"/>
                <a:tab pos="1272540" algn="l"/>
              </a:tabLst>
            </a:pPr>
            <a:r>
              <a:rPr sz="2100" dirty="0">
                <a:latin typeface="STIXGeneral"/>
                <a:cs typeface="STIXGeneral"/>
              </a:rPr>
              <a:t>𝑥</a:t>
            </a:r>
            <a:r>
              <a:rPr sz="2100" spc="70" dirty="0">
                <a:latin typeface="STIXGeneral"/>
                <a:cs typeface="STIXGeneral"/>
              </a:rPr>
              <a:t> </a:t>
            </a:r>
            <a:r>
              <a:rPr sz="2100" spc="75" dirty="0">
                <a:latin typeface="STIXGeneral"/>
                <a:cs typeface="STIXGeneral"/>
              </a:rPr>
              <a:t>=</a:t>
            </a:r>
            <a:r>
              <a:rPr sz="2100" dirty="0">
                <a:latin typeface="STIXGeneral"/>
                <a:cs typeface="STIXGeneral"/>
              </a:rPr>
              <a:t>	</a:t>
            </a:r>
            <a:r>
              <a:rPr sz="2100" spc="-10" dirty="0">
                <a:latin typeface="STIXGeneral"/>
                <a:cs typeface="STIXGeneral"/>
              </a:rPr>
              <a:t>𝑥</a:t>
            </a:r>
            <a:r>
              <a:rPr sz="2250" spc="-15" baseline="-16666" dirty="0">
                <a:latin typeface="STIXGeneral"/>
                <a:cs typeface="STIXGeneral"/>
              </a:rPr>
              <a:t>1</a:t>
            </a:r>
            <a:r>
              <a:rPr sz="2100" spc="-10" dirty="0">
                <a:latin typeface="STIXGeneral"/>
                <a:cs typeface="STIXGeneral"/>
              </a:rPr>
              <a:t>,</a:t>
            </a:r>
            <a:r>
              <a:rPr sz="2100" spc="-170" dirty="0">
                <a:latin typeface="STIXGeneral"/>
                <a:cs typeface="STIXGeneral"/>
              </a:rPr>
              <a:t> </a:t>
            </a:r>
            <a:r>
              <a:rPr sz="2100" dirty="0">
                <a:latin typeface="STIXGeneral"/>
                <a:cs typeface="STIXGeneral"/>
              </a:rPr>
              <a:t>𝑥</a:t>
            </a:r>
            <a:r>
              <a:rPr sz="2250" baseline="-16666" dirty="0">
                <a:latin typeface="STIXGeneral"/>
                <a:cs typeface="STIXGeneral"/>
              </a:rPr>
              <a:t>2</a:t>
            </a:r>
            <a:r>
              <a:rPr sz="2100" dirty="0">
                <a:latin typeface="STIXGeneral"/>
                <a:cs typeface="STIXGeneral"/>
              </a:rPr>
              <a:t>,</a:t>
            </a:r>
            <a:r>
              <a:rPr sz="2100" spc="-160" dirty="0">
                <a:latin typeface="STIXGeneral"/>
                <a:cs typeface="STIXGeneral"/>
              </a:rPr>
              <a:t> </a:t>
            </a:r>
            <a:r>
              <a:rPr sz="2100" spc="-165" dirty="0">
                <a:latin typeface="STIXGeneral"/>
                <a:cs typeface="STIXGeneral"/>
              </a:rPr>
              <a:t>⋯</a:t>
            </a:r>
            <a:r>
              <a:rPr sz="2100" spc="-155" dirty="0">
                <a:latin typeface="STIXGeneral"/>
                <a:cs typeface="STIXGeneral"/>
              </a:rPr>
              <a:t> </a:t>
            </a:r>
            <a:r>
              <a:rPr sz="2100" spc="-100" dirty="0">
                <a:latin typeface="STIXGeneral"/>
                <a:cs typeface="STIXGeneral"/>
              </a:rPr>
              <a:t>,</a:t>
            </a:r>
            <a:r>
              <a:rPr sz="2100" spc="-155" dirty="0">
                <a:latin typeface="STIXGeneral"/>
                <a:cs typeface="STIXGeneral"/>
              </a:rPr>
              <a:t> </a:t>
            </a:r>
            <a:r>
              <a:rPr sz="2100" spc="-25" dirty="0">
                <a:latin typeface="STIXGeneral"/>
                <a:cs typeface="STIXGeneral"/>
              </a:rPr>
              <a:t>𝑥</a:t>
            </a:r>
            <a:r>
              <a:rPr sz="2250" spc="-37" baseline="-16666" dirty="0">
                <a:latin typeface="STIXGeneral"/>
                <a:cs typeface="STIXGeneral"/>
              </a:rPr>
              <a:t>𝑘</a:t>
            </a:r>
            <a:endParaRPr sz="2250" baseline="-16666" dirty="0">
              <a:latin typeface="STIXGeneral"/>
              <a:cs typeface="STIXGeneral"/>
            </a:endParaRPr>
          </a:p>
          <a:p>
            <a:pPr marL="311785" marR="601980" indent="-274320">
              <a:lnSpc>
                <a:spcPct val="120000"/>
              </a:lnSpc>
              <a:spcBef>
                <a:spcPts val="55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311785" algn="l"/>
              </a:tabLst>
            </a:pPr>
            <a:r>
              <a:rPr sz="2400" spc="165" dirty="0">
                <a:latin typeface="Times New Roman"/>
                <a:cs typeface="Times New Roman"/>
              </a:rPr>
              <a:t>Then,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65" dirty="0">
                <a:latin typeface="Times New Roman"/>
                <a:cs typeface="Times New Roman"/>
              </a:rPr>
              <a:t>a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polynomial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degree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one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linear </a:t>
            </a:r>
            <a:r>
              <a:rPr sz="2400" spc="155" dirty="0">
                <a:latin typeface="Times New Roman"/>
                <a:cs typeface="Times New Roman"/>
              </a:rPr>
              <a:t>regression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is</a:t>
            </a:r>
            <a:endParaRPr sz="2400" dirty="0">
              <a:latin typeface="Times New Roman"/>
              <a:cs typeface="Times New Roman"/>
            </a:endParaRPr>
          </a:p>
          <a:p>
            <a:pPr marL="678180" lvl="1" indent="-274320">
              <a:lnSpc>
                <a:spcPts val="1825"/>
              </a:lnSpc>
              <a:spcBef>
                <a:spcPts val="128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78180" algn="l"/>
                <a:tab pos="1580515" algn="l"/>
                <a:tab pos="3046730" algn="l"/>
              </a:tabLst>
            </a:pPr>
            <a:r>
              <a:rPr sz="2100" spc="245" dirty="0">
                <a:latin typeface="STIXGeneral"/>
                <a:cs typeface="STIXGeneral"/>
              </a:rPr>
              <a:t>𝑔</a:t>
            </a:r>
            <a:r>
              <a:rPr sz="2100" spc="355" dirty="0">
                <a:latin typeface="STIXGeneral"/>
                <a:cs typeface="STIXGeneral"/>
              </a:rPr>
              <a:t> </a:t>
            </a:r>
            <a:r>
              <a:rPr sz="2100" dirty="0">
                <a:latin typeface="STIXGeneral"/>
                <a:cs typeface="STIXGeneral"/>
              </a:rPr>
              <a:t>𝑥</a:t>
            </a:r>
            <a:r>
              <a:rPr sz="2100" spc="170" dirty="0">
                <a:latin typeface="STIXGeneral"/>
                <a:cs typeface="STIXGeneral"/>
              </a:rPr>
              <a:t> </a:t>
            </a:r>
            <a:r>
              <a:rPr sz="2100" spc="-50" dirty="0">
                <a:latin typeface="STIXGeneral"/>
                <a:cs typeface="STIXGeneral"/>
              </a:rPr>
              <a:t>𝑤</a:t>
            </a:r>
            <a:r>
              <a:rPr sz="2100" dirty="0">
                <a:latin typeface="STIXGeneral"/>
                <a:cs typeface="STIXGeneral"/>
              </a:rPr>
              <a:t>	</a:t>
            </a:r>
            <a:r>
              <a:rPr sz="2100" spc="125" dirty="0">
                <a:latin typeface="STIXGeneral"/>
                <a:cs typeface="STIXGeneral"/>
              </a:rPr>
              <a:t>=</a:t>
            </a:r>
            <a:r>
              <a:rPr sz="2100" spc="50" dirty="0">
                <a:latin typeface="STIXGeneral"/>
                <a:cs typeface="STIXGeneral"/>
              </a:rPr>
              <a:t> </a:t>
            </a:r>
            <a:r>
              <a:rPr sz="2100" dirty="0">
                <a:latin typeface="STIXGeneral"/>
                <a:cs typeface="STIXGeneral"/>
              </a:rPr>
              <a:t>𝑤</a:t>
            </a:r>
            <a:r>
              <a:rPr sz="2250" baseline="-16666" dirty="0">
                <a:latin typeface="STIXGeneral"/>
                <a:cs typeface="STIXGeneral"/>
              </a:rPr>
              <a:t>0</a:t>
            </a:r>
            <a:r>
              <a:rPr sz="2250" spc="247" baseline="-16666" dirty="0">
                <a:latin typeface="STIXGeneral"/>
                <a:cs typeface="STIXGeneral"/>
              </a:rPr>
              <a:t> </a:t>
            </a:r>
            <a:r>
              <a:rPr sz="2100" spc="125" dirty="0">
                <a:latin typeface="STIXGeneral"/>
                <a:cs typeface="STIXGeneral"/>
              </a:rPr>
              <a:t>+</a:t>
            </a:r>
            <a:r>
              <a:rPr sz="2100" spc="-60" dirty="0">
                <a:latin typeface="STIXGeneral"/>
                <a:cs typeface="STIXGeneral"/>
              </a:rPr>
              <a:t> </a:t>
            </a:r>
            <a:r>
              <a:rPr sz="3150" spc="292" baseline="2645" dirty="0">
                <a:latin typeface="STIXGeneral"/>
                <a:cs typeface="STIXGeneral"/>
              </a:rPr>
              <a:t>σ</a:t>
            </a:r>
            <a:r>
              <a:rPr sz="2250" spc="292" baseline="31481" dirty="0">
                <a:latin typeface="STIXGeneral"/>
                <a:cs typeface="STIXGeneral"/>
              </a:rPr>
              <a:t>𝑘</a:t>
            </a:r>
            <a:r>
              <a:rPr sz="2250" baseline="31481" dirty="0">
                <a:latin typeface="STIXGeneral"/>
                <a:cs typeface="STIXGeneral"/>
              </a:rPr>
              <a:t>	</a:t>
            </a:r>
            <a:r>
              <a:rPr sz="2100" spc="-20" dirty="0">
                <a:latin typeface="STIXGeneral"/>
                <a:cs typeface="STIXGeneral"/>
              </a:rPr>
              <a:t>𝑤</a:t>
            </a:r>
            <a:r>
              <a:rPr sz="2250" spc="-30" baseline="-16666" dirty="0">
                <a:latin typeface="STIXGeneral"/>
                <a:cs typeface="STIXGeneral"/>
              </a:rPr>
              <a:t>𝑖</a:t>
            </a:r>
            <a:r>
              <a:rPr sz="2100" spc="-20" dirty="0">
                <a:latin typeface="STIXGeneral"/>
                <a:cs typeface="STIXGeneral"/>
              </a:rPr>
              <a:t>𝑥</a:t>
            </a:r>
            <a:r>
              <a:rPr sz="2250" spc="-30" baseline="-16666" dirty="0">
                <a:latin typeface="STIXGeneral"/>
                <a:cs typeface="STIXGeneral"/>
              </a:rPr>
              <a:t>𝑖</a:t>
            </a:r>
            <a:endParaRPr sz="2250" baseline="-16666" dirty="0">
              <a:latin typeface="STIXGeneral"/>
              <a:cs typeface="STIXGeneral"/>
            </a:endParaRPr>
          </a:p>
          <a:p>
            <a:pPr marR="795020" algn="ctr">
              <a:lnSpc>
                <a:spcPts val="1105"/>
              </a:lnSpc>
            </a:pPr>
            <a:r>
              <a:rPr sz="1500" spc="80" dirty="0">
                <a:latin typeface="STIXGeneral"/>
                <a:cs typeface="STIXGeneral"/>
              </a:rPr>
              <a:t>𝑖=1</a:t>
            </a:r>
            <a:endParaRPr sz="1500" dirty="0">
              <a:latin typeface="STIXGeneral"/>
              <a:cs typeface="STIXGener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75" dirty="0"/>
              <a:t>Regression</a:t>
            </a:r>
            <a:r>
              <a:rPr cap="small" spc="220" dirty="0"/>
              <a:t> </a:t>
            </a:r>
            <a:r>
              <a:rPr lang="en-US" cap="small" spc="110" dirty="0"/>
              <a:t>Loss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C428DC-592E-BA2A-5BCB-5F5EFC3AE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05000"/>
            <a:ext cx="6805804" cy="22344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75" dirty="0"/>
              <a:t>Regression</a:t>
            </a:r>
            <a:r>
              <a:rPr cap="small" spc="220" dirty="0"/>
              <a:t> </a:t>
            </a:r>
            <a:r>
              <a:rPr lang="en-US" cap="small" spc="110" dirty="0"/>
              <a:t>Gradient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61B01C-C294-0790-4D81-DB42C89E6F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2"/>
          <a:stretch/>
        </p:blipFill>
        <p:spPr>
          <a:xfrm>
            <a:off x="535940" y="2667000"/>
            <a:ext cx="7518400" cy="201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40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75" dirty="0"/>
              <a:t>Regression</a:t>
            </a:r>
            <a:r>
              <a:rPr cap="small" spc="220" dirty="0"/>
              <a:t> </a:t>
            </a:r>
            <a:r>
              <a:rPr lang="en-US" cap="small" spc="110" dirty="0"/>
              <a:t>Gradient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C5CADC-881B-45AA-05A0-DF59652A3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676400"/>
            <a:ext cx="3876155" cy="41953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0F8111-FB09-2E06-78B1-CFF03C9F26CC}"/>
              </a:ext>
            </a:extLst>
          </p:cNvPr>
          <p:cNvSpPr txBox="1"/>
          <p:nvPr/>
        </p:nvSpPr>
        <p:spPr>
          <a:xfrm>
            <a:off x="5562600" y="2362200"/>
            <a:ext cx="914400" cy="381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5683D-D48D-D8C9-3225-3415C2569E21}"/>
              </a:ext>
            </a:extLst>
          </p:cNvPr>
          <p:cNvSpPr txBox="1"/>
          <p:nvPr/>
        </p:nvSpPr>
        <p:spPr>
          <a:xfrm>
            <a:off x="5605244" y="3238500"/>
            <a:ext cx="914400" cy="381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B07B06-7686-8D93-E457-6C977514B59B}"/>
              </a:ext>
            </a:extLst>
          </p:cNvPr>
          <p:cNvSpPr txBox="1"/>
          <p:nvPr/>
        </p:nvSpPr>
        <p:spPr>
          <a:xfrm>
            <a:off x="6026533" y="4174134"/>
            <a:ext cx="914400" cy="381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020604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75" dirty="0"/>
              <a:t>Regression</a:t>
            </a:r>
            <a:r>
              <a:rPr cap="small" spc="220" dirty="0"/>
              <a:t> </a:t>
            </a:r>
            <a:r>
              <a:rPr lang="en-US" cap="small" spc="110" dirty="0"/>
              <a:t>Gradient</a:t>
            </a:r>
            <a:endParaRPr cap="small" spc="1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3CE79C-9872-AF7A-E8D2-62E3F2264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350" y="1676400"/>
            <a:ext cx="4559300" cy="1066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B63E7B-E000-C9A4-105B-5457CA566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161926"/>
            <a:ext cx="3835400" cy="800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DB524F-5CFF-AEFF-61D9-D62B958FF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700" y="4255652"/>
            <a:ext cx="46228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89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95" dirty="0"/>
              <a:t>Regularization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23240" y="1504968"/>
            <a:ext cx="5064760" cy="336804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299085" indent="-273685">
              <a:lnSpc>
                <a:spcPct val="100000"/>
              </a:lnSpc>
              <a:spcBef>
                <a:spcPts val="13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100" dirty="0">
                <a:latin typeface="Times New Roman"/>
                <a:cs typeface="Times New Roman"/>
              </a:rPr>
              <a:t>L</a:t>
            </a:r>
            <a:r>
              <a:rPr sz="2400" spc="150" baseline="-20833" dirty="0">
                <a:latin typeface="Times New Roman"/>
                <a:cs typeface="Times New Roman"/>
              </a:rPr>
              <a:t>2</a:t>
            </a:r>
            <a:r>
              <a:rPr sz="2400" spc="397" baseline="-20833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regularization</a:t>
            </a:r>
            <a:endParaRPr sz="24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120" dirty="0">
                <a:latin typeface="Times New Roman"/>
                <a:cs typeface="Times New Roman"/>
              </a:rPr>
              <a:t>Minimize</a:t>
            </a:r>
            <a:r>
              <a:rPr sz="2100" spc="95" dirty="0">
                <a:latin typeface="Times New Roman"/>
                <a:cs typeface="Times New Roman"/>
              </a:rPr>
              <a:t> </a:t>
            </a:r>
            <a:r>
              <a:rPr sz="2100" spc="145" dirty="0">
                <a:latin typeface="Times New Roman"/>
                <a:cs typeface="Times New Roman"/>
              </a:rPr>
              <a:t>squared-</a:t>
            </a:r>
            <a:r>
              <a:rPr sz="2100" spc="85" dirty="0">
                <a:latin typeface="Times New Roman"/>
                <a:cs typeface="Times New Roman"/>
              </a:rPr>
              <a:t>loss </a:t>
            </a:r>
            <a:r>
              <a:rPr sz="2100" spc="80" dirty="0">
                <a:latin typeface="Times New Roman"/>
                <a:cs typeface="Times New Roman"/>
              </a:rPr>
              <a:t>+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Times New Roman"/>
                <a:cs typeface="Times New Roman"/>
              </a:rPr>
              <a:t>L</a:t>
            </a:r>
            <a:r>
              <a:rPr sz="2100" spc="142" baseline="-19841" dirty="0">
                <a:latin typeface="Times New Roman"/>
                <a:cs typeface="Times New Roman"/>
              </a:rPr>
              <a:t>2</a:t>
            </a:r>
            <a:r>
              <a:rPr sz="2100" spc="375" baseline="-19841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penalty</a:t>
            </a:r>
            <a:endParaRPr sz="21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1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50" dirty="0">
                <a:latin typeface="Times New Roman"/>
                <a:cs typeface="Times New Roman"/>
              </a:rPr>
              <a:t>Also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Times New Roman"/>
                <a:cs typeface="Times New Roman"/>
              </a:rPr>
              <a:t>called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Ridge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regression</a:t>
            </a:r>
            <a:endParaRPr sz="210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13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100" dirty="0">
                <a:latin typeface="Times New Roman"/>
                <a:cs typeface="Times New Roman"/>
              </a:rPr>
              <a:t>L</a:t>
            </a:r>
            <a:r>
              <a:rPr sz="2400" spc="150" baseline="-20833" dirty="0">
                <a:latin typeface="Times New Roman"/>
                <a:cs typeface="Times New Roman"/>
              </a:rPr>
              <a:t>1</a:t>
            </a:r>
            <a:r>
              <a:rPr sz="2400" spc="397" baseline="-20833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regularization</a:t>
            </a:r>
            <a:endParaRPr sz="24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120" dirty="0">
                <a:latin typeface="Times New Roman"/>
                <a:cs typeface="Times New Roman"/>
              </a:rPr>
              <a:t>Minimize</a:t>
            </a:r>
            <a:r>
              <a:rPr sz="2100" spc="95" dirty="0">
                <a:latin typeface="Times New Roman"/>
                <a:cs typeface="Times New Roman"/>
              </a:rPr>
              <a:t> </a:t>
            </a:r>
            <a:r>
              <a:rPr sz="2100" spc="145" dirty="0">
                <a:latin typeface="Times New Roman"/>
                <a:cs typeface="Times New Roman"/>
              </a:rPr>
              <a:t>squared-</a:t>
            </a:r>
            <a:r>
              <a:rPr sz="2100" spc="85" dirty="0">
                <a:latin typeface="Times New Roman"/>
                <a:cs typeface="Times New Roman"/>
              </a:rPr>
              <a:t>loss </a:t>
            </a:r>
            <a:r>
              <a:rPr sz="2100" spc="80" dirty="0">
                <a:latin typeface="Times New Roman"/>
                <a:cs typeface="Times New Roman"/>
              </a:rPr>
              <a:t>+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Times New Roman"/>
                <a:cs typeface="Times New Roman"/>
              </a:rPr>
              <a:t>L</a:t>
            </a:r>
            <a:r>
              <a:rPr sz="2100" spc="142" baseline="-19841" dirty="0">
                <a:latin typeface="Times New Roman"/>
                <a:cs typeface="Times New Roman"/>
              </a:rPr>
              <a:t>1</a:t>
            </a:r>
            <a:r>
              <a:rPr sz="2100" spc="375" baseline="-19841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penalty</a:t>
            </a:r>
            <a:endParaRPr sz="210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1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50" dirty="0">
                <a:latin typeface="Times New Roman"/>
                <a:cs typeface="Times New Roman"/>
              </a:rPr>
              <a:t>Also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Times New Roman"/>
                <a:cs typeface="Times New Roman"/>
              </a:rPr>
              <a:t>called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Lasso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regression</a:t>
            </a:r>
            <a:endParaRPr sz="2100">
              <a:latin typeface="Times New Roman"/>
              <a:cs typeface="Times New Roman"/>
            </a:endParaRPr>
          </a:p>
          <a:p>
            <a:pPr marL="299085" indent="-273685">
              <a:lnSpc>
                <a:spcPct val="100000"/>
              </a:lnSpc>
              <a:spcBef>
                <a:spcPts val="113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z="2400" spc="135" dirty="0">
                <a:latin typeface="Times New Roman"/>
                <a:cs typeface="Times New Roman"/>
              </a:rPr>
              <a:t>See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OneNote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for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derivation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11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cap="small" spc="125" dirty="0"/>
              <a:t>Polynomial</a:t>
            </a:r>
            <a:r>
              <a:rPr cap="small" spc="220" dirty="0"/>
              <a:t> </a:t>
            </a:r>
            <a:r>
              <a:rPr cap="small" spc="170" dirty="0"/>
              <a:t>Regression</a:t>
            </a:r>
            <a:r>
              <a:rPr cap="small" spc="265" dirty="0"/>
              <a:t> </a:t>
            </a:r>
            <a:r>
              <a:rPr cap="small" spc="165" dirty="0"/>
              <a:t>–</a:t>
            </a:r>
            <a:r>
              <a:rPr cap="small" spc="90" dirty="0"/>
              <a:t> </a:t>
            </a:r>
            <a:r>
              <a:rPr cap="small" spc="65" dirty="0"/>
              <a:t>Arbitrary </a:t>
            </a:r>
            <a:r>
              <a:rPr cap="small" spc="175" dirty="0"/>
              <a:t>Degree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85087"/>
            <a:ext cx="7308850" cy="2735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408940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40" dirty="0">
                <a:latin typeface="Times New Roman"/>
                <a:cs typeface="Times New Roman"/>
              </a:rPr>
              <a:t>Simply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change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input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85" dirty="0">
                <a:latin typeface="Times New Roman"/>
                <a:cs typeface="Times New Roman"/>
              </a:rPr>
              <a:t>representation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by </a:t>
            </a:r>
            <a:r>
              <a:rPr sz="2400" spc="170" dirty="0">
                <a:latin typeface="Times New Roman"/>
                <a:cs typeface="Times New Roman"/>
              </a:rPr>
              <a:t>adding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new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85" dirty="0">
                <a:latin typeface="Times New Roman"/>
                <a:cs typeface="Times New Roman"/>
              </a:rPr>
              <a:t>features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54" dirty="0">
                <a:latin typeface="Times New Roman"/>
                <a:cs typeface="Times New Roman"/>
              </a:rPr>
              <a:t>that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correspond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to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powers </a:t>
            </a:r>
            <a:r>
              <a:rPr sz="2400" spc="225" dirty="0">
                <a:latin typeface="Times New Roman"/>
                <a:cs typeface="Times New Roman"/>
              </a:rPr>
              <a:t>and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products</a:t>
            </a:r>
            <a:endParaRPr sz="24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35" dirty="0">
                <a:latin typeface="Times New Roman"/>
                <a:cs typeface="Times New Roman"/>
                <a:hlinkClick r:id="rId2"/>
              </a:rPr>
              <a:t>See</a:t>
            </a:r>
            <a:r>
              <a:rPr sz="2400" spc="65" dirty="0">
                <a:latin typeface="Times New Roman"/>
                <a:cs typeface="Times New Roman"/>
                <a:hlinkClick r:id="rId2"/>
              </a:rPr>
              <a:t> </a:t>
            </a:r>
            <a:r>
              <a:rPr sz="2400" u="sng" spc="114" dirty="0">
                <a:solidFill>
                  <a:srgbClr val="3A435B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2"/>
              </a:rPr>
              <a:t>https://scikit-</a:t>
            </a:r>
            <a:r>
              <a:rPr sz="2400" spc="114" dirty="0">
                <a:solidFill>
                  <a:srgbClr val="3A435B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400" u="sng" spc="130" dirty="0">
                <a:solidFill>
                  <a:srgbClr val="3A435B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2"/>
              </a:rPr>
              <a:t>learn.org/stable/modules/preprocessing.html#poly</a:t>
            </a:r>
            <a:r>
              <a:rPr sz="2400" spc="130" dirty="0">
                <a:solidFill>
                  <a:srgbClr val="3A435B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400" u="sng" spc="130" dirty="0">
                <a:solidFill>
                  <a:srgbClr val="3A435B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2"/>
              </a:rPr>
              <a:t>nomial-</a:t>
            </a:r>
            <a:r>
              <a:rPr sz="2400" u="sng" spc="175" dirty="0">
                <a:solidFill>
                  <a:srgbClr val="3A435B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2"/>
              </a:rPr>
              <a:t>features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75" dirty="0"/>
              <a:t>Other</a:t>
            </a:r>
            <a:r>
              <a:rPr cap="small" spc="265" dirty="0"/>
              <a:t> </a:t>
            </a:r>
            <a:r>
              <a:rPr cap="small" spc="170" dirty="0"/>
              <a:t>Regression</a:t>
            </a:r>
            <a:r>
              <a:rPr cap="small" spc="254" dirty="0"/>
              <a:t> </a:t>
            </a:r>
            <a:r>
              <a:rPr cap="small" spc="135" dirty="0"/>
              <a:t>Approaches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0951" y="1752600"/>
            <a:ext cx="6211570" cy="2701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75" dirty="0">
                <a:latin typeface="Times New Roman"/>
                <a:cs typeface="Times New Roman"/>
              </a:rPr>
              <a:t>There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are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75" dirty="0">
                <a:latin typeface="Times New Roman"/>
                <a:cs typeface="Times New Roman"/>
              </a:rPr>
              <a:t>other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approaches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35" dirty="0">
                <a:latin typeface="Times New Roman"/>
                <a:cs typeface="Times New Roman"/>
              </a:rPr>
              <a:t>besides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linear </a:t>
            </a:r>
            <a:r>
              <a:rPr sz="2400" spc="145" dirty="0">
                <a:latin typeface="Times New Roman"/>
                <a:cs typeface="Times New Roman"/>
              </a:rPr>
              <a:t>regression,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70" dirty="0">
                <a:latin typeface="Times New Roman"/>
                <a:cs typeface="Times New Roman"/>
              </a:rPr>
              <a:t>such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as</a:t>
            </a:r>
            <a:endParaRPr sz="24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90" dirty="0">
                <a:latin typeface="Times New Roman"/>
                <a:cs typeface="Times New Roman"/>
              </a:rPr>
              <a:t>Decision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70" dirty="0">
                <a:latin typeface="Times New Roman"/>
                <a:cs typeface="Times New Roman"/>
              </a:rPr>
              <a:t>tree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regression</a:t>
            </a:r>
            <a:endParaRPr sz="21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1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55" dirty="0">
                <a:latin typeface="Times New Roman"/>
                <a:cs typeface="Times New Roman"/>
              </a:rPr>
              <a:t>Support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Times New Roman"/>
                <a:cs typeface="Times New Roman"/>
              </a:rPr>
              <a:t>vector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regression</a:t>
            </a:r>
            <a:endParaRPr sz="21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0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spc="175" dirty="0">
                <a:latin typeface="Times New Roman"/>
                <a:cs typeface="Times New Roman"/>
              </a:rPr>
              <a:t>Neural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spc="145" dirty="0">
                <a:latin typeface="Times New Roman"/>
                <a:cs typeface="Times New Roman"/>
              </a:rPr>
              <a:t>networks</a:t>
            </a:r>
            <a:endParaRPr sz="2100" dirty="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101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52780" algn="l"/>
              </a:tabLst>
            </a:pPr>
            <a:r>
              <a:rPr sz="2100" dirty="0">
                <a:latin typeface="Times New Roman"/>
                <a:cs typeface="Times New Roman"/>
              </a:rPr>
              <a:t>…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319261" y="587176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95" dirty="0"/>
              <a:t>Bias-</a:t>
            </a:r>
            <a:r>
              <a:rPr cap="small" spc="100" dirty="0"/>
              <a:t>Variance</a:t>
            </a:r>
            <a:r>
              <a:rPr cap="small" spc="295" dirty="0"/>
              <a:t> </a:t>
            </a:r>
            <a:r>
              <a:rPr cap="small" spc="100" dirty="0"/>
              <a:t>Trade-</a:t>
            </a:r>
            <a:r>
              <a:rPr cap="small" spc="220" dirty="0"/>
              <a:t>off</a:t>
            </a:r>
            <a:r>
              <a:rPr cap="small" spc="290" dirty="0"/>
              <a:t> </a:t>
            </a:r>
            <a:r>
              <a:rPr cap="small" spc="105" dirty="0"/>
              <a:t>Derivation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0A61D8-6C6A-C751-08A0-2D41F672E877}"/>
                  </a:ext>
                </a:extLst>
              </p:cNvPr>
              <p:cNvSpPr txBox="1"/>
              <p:nvPr/>
            </p:nvSpPr>
            <p:spPr>
              <a:xfrm>
                <a:off x="593344" y="2684015"/>
                <a:ext cx="8042148" cy="2362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𝑒𝑟𝑟𝑜𝑟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]=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=</a:t>
                </a:r>
              </a:p>
              <a:p>
                <a:pPr algn="ctr"/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pPr algn="ctr"/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0A61D8-6C6A-C751-08A0-2D41F672E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44" y="2684015"/>
                <a:ext cx="8042148" cy="2362681"/>
              </a:xfrm>
              <a:prstGeom prst="rect">
                <a:avLst/>
              </a:prstGeom>
              <a:blipFill>
                <a:blip r:embed="rId2"/>
                <a:stretch>
                  <a:fillRect t="-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738456-8E75-DBB0-D988-5FECDA06444E}"/>
                  </a:ext>
                </a:extLst>
              </p:cNvPr>
              <p:cNvSpPr txBox="1"/>
              <p:nvPr/>
            </p:nvSpPr>
            <p:spPr>
              <a:xfrm>
                <a:off x="2076704" y="1596585"/>
                <a:ext cx="457200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ar-AE" sz="1800" i="1" spc="145">
                              <a:latin typeface="Cambria Math" panose="02040503050406030204" pitchFamily="18" charset="0"/>
                              <a:cs typeface="Times New Roman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𝑀𝑆𝐸</m:t>
                          </m:r>
                        </m:sub>
                      </m:sSub>
                      <m:r>
                        <a:rPr lang="ar-AE" sz="1800" b="0" i="1" spc="145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num>
                        <m:den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den>
                      </m:f>
                      <m:r>
                        <a:rPr lang="ar-AE" sz="1800" b="0" i="1" spc="145" smtClean="0"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ar-AE" sz="1800" b="0" i="1" spc="14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ar-AE" i="1" spc="145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 i="1" spc="145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ar-AE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b="0" i="1" spc="14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738456-8E75-DBB0-D988-5FECDA064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704" y="1596585"/>
                <a:ext cx="4572000" cy="848566"/>
              </a:xfrm>
              <a:prstGeom prst="rect">
                <a:avLst/>
              </a:prstGeom>
              <a:blipFill>
                <a:blip r:embed="rId3"/>
                <a:stretch>
                  <a:fillRect t="-98529" b="-1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151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83A-720A-3165-3E7B-475DB377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0"/>
            <a:ext cx="7467600" cy="1676400"/>
          </a:xfrm>
        </p:spPr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4897A-E68F-0B1B-6F6A-EACC734E1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99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Created in 1991</a:t>
            </a:r>
          </a:p>
          <a:p>
            <a:pPr lvl="1"/>
            <a:r>
              <a:rPr lang="en-US" altLang="en-US" dirty="0"/>
              <a:t>Named for Monty Python</a:t>
            </a:r>
          </a:p>
          <a:p>
            <a:pPr lvl="1"/>
            <a:endParaRPr lang="en-US" altLang="en-US" dirty="0"/>
          </a:p>
          <a:p>
            <a:r>
              <a:rPr lang="en-US" altLang="en-US" b="1" dirty="0"/>
              <a:t>Interpreted scripting language</a:t>
            </a:r>
          </a:p>
          <a:p>
            <a:pPr lvl="1"/>
            <a:r>
              <a:rPr lang="en-US" altLang="en-US" b="1" dirty="0"/>
              <a:t>Interpreted: </a:t>
            </a:r>
            <a:r>
              <a:rPr lang="en-US" altLang="en-US" dirty="0"/>
              <a:t>not compiled before execution</a:t>
            </a:r>
          </a:p>
          <a:p>
            <a:pPr lvl="1"/>
            <a:r>
              <a:rPr lang="en-US" altLang="en-US" b="1" dirty="0"/>
              <a:t>Scripting</a:t>
            </a:r>
            <a:r>
              <a:rPr lang="en-US" altLang="en-US" dirty="0"/>
              <a:t>: Targeted for small program meant for one-time use</a:t>
            </a:r>
          </a:p>
          <a:p>
            <a:pPr lvl="1"/>
            <a:r>
              <a:rPr lang="en-US" altLang="en-US" dirty="0"/>
              <a:t>Transformed into fully-operational object-oriented programming (OOP) language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Widely used by:</a:t>
            </a:r>
          </a:p>
          <a:p>
            <a:pPr lvl="1"/>
            <a:r>
              <a:rPr lang="en-US" altLang="en-US" dirty="0"/>
              <a:t>Deep Learning and AI communities</a:t>
            </a:r>
          </a:p>
          <a:p>
            <a:pPr lvl="1"/>
            <a:r>
              <a:rPr lang="en-US" altLang="en-US" dirty="0"/>
              <a:t>Linux distributions</a:t>
            </a:r>
          </a:p>
          <a:p>
            <a:pPr lvl="1"/>
            <a:r>
              <a:rPr lang="en-US" altLang="en-US" dirty="0"/>
              <a:t>Games and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1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Numerical Python</a:t>
            </a:r>
          </a:p>
          <a:p>
            <a:r>
              <a:rPr lang="en-US" dirty="0"/>
              <a:t>Fundamental package for HPC, data analysis, and ML applications</a:t>
            </a:r>
          </a:p>
          <a:p>
            <a:r>
              <a:rPr lang="en-US" dirty="0"/>
              <a:t>NumPy can efficiently handle large arrays of data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 err="1"/>
              <a:t>ndarray</a:t>
            </a:r>
            <a:r>
              <a:rPr lang="en-US" dirty="0"/>
              <a:t> type for arrays with an arbitrary number of dimensions</a:t>
            </a:r>
          </a:p>
          <a:p>
            <a:pPr lvl="1"/>
            <a:r>
              <a:rPr lang="en-US" dirty="0"/>
              <a:t>Uses much less memory than standard Python objects</a:t>
            </a:r>
          </a:p>
          <a:p>
            <a:pPr lvl="1"/>
            <a:r>
              <a:rPr lang="en-US" dirty="0"/>
              <a:t>Standard math functions </a:t>
            </a:r>
          </a:p>
          <a:p>
            <a:pPr lvl="1"/>
            <a:r>
              <a:rPr lang="en-US" dirty="0" err="1"/>
              <a:t>ndarrays</a:t>
            </a:r>
            <a:r>
              <a:rPr lang="en-US" dirty="0"/>
              <a:t> are important for </a:t>
            </a:r>
            <a:r>
              <a:rPr lang="en-US" i="1" dirty="0">
                <a:solidFill>
                  <a:schemeClr val="accent1"/>
                </a:solidFill>
              </a:rPr>
              <a:t>vectorization</a:t>
            </a:r>
            <a:r>
              <a:rPr lang="en-US" dirty="0"/>
              <a:t> – ability to perform element-wise operations on arrays without </a:t>
            </a:r>
            <a:r>
              <a:rPr lang="en-US" i="1" dirty="0"/>
              <a:t>for</a:t>
            </a:r>
            <a:r>
              <a:rPr lang="en-US" dirty="0"/>
              <a:t> loops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6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5E9968-A58F-28C4-53F8-DD39FF0A3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manipulation library</a:t>
            </a:r>
          </a:p>
          <a:p>
            <a:r>
              <a:rPr lang="en-US" dirty="0"/>
              <a:t>Starting point for many ML applications</a:t>
            </a:r>
          </a:p>
          <a:p>
            <a:r>
              <a:rPr lang="en-US" dirty="0"/>
              <a:t>Main entities:</a:t>
            </a:r>
          </a:p>
          <a:p>
            <a:pPr lvl="1"/>
            <a:r>
              <a:rPr lang="en-US" dirty="0"/>
              <a:t>Series</a:t>
            </a:r>
          </a:p>
          <a:p>
            <a:pPr lvl="2"/>
            <a:r>
              <a:rPr lang="en-US" dirty="0"/>
              <a:t>1D labeled homogeneous array, size-immutable</a:t>
            </a:r>
          </a:p>
          <a:p>
            <a:pPr lvl="1"/>
            <a:r>
              <a:rPr lang="en-US" dirty="0" err="1"/>
              <a:t>DataFrames</a:t>
            </a:r>
            <a:endParaRPr lang="en-US" dirty="0"/>
          </a:p>
          <a:p>
            <a:pPr lvl="2"/>
            <a:r>
              <a:rPr lang="en-US" dirty="0"/>
              <a:t>2D size-mutable tabular structure with possibly heterogeneous columns</a:t>
            </a:r>
          </a:p>
          <a:p>
            <a:pPr lvl="2"/>
            <a:r>
              <a:rPr lang="en-US" dirty="0"/>
              <a:t>Labeled axes</a:t>
            </a:r>
          </a:p>
          <a:p>
            <a:pPr lvl="1"/>
            <a:r>
              <a:rPr lang="en-US" dirty="0"/>
              <a:t>Panels</a:t>
            </a:r>
          </a:p>
          <a:p>
            <a:pPr lvl="2"/>
            <a:r>
              <a:rPr lang="en-US" dirty="0"/>
              <a:t>3D arrays</a:t>
            </a:r>
          </a:p>
          <a:p>
            <a:endParaRPr lang="en-US" dirty="0"/>
          </a:p>
        </p:txBody>
      </p:sp>
      <p:pic>
        <p:nvPicPr>
          <p:cNvPr id="4102" name="Picture 6" descr="pandas (software) - Wikipedia">
            <a:extLst>
              <a:ext uri="{FF2B5EF4-FFF2-40B4-BE49-F238E27FC236}">
                <a16:creationId xmlns:a16="http://schemas.microsoft.com/office/drawing/2014/main" id="{386E7385-14EC-3D26-4F52-A79C1763B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46850"/>
            <a:ext cx="2449286" cy="99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248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pandas.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5E9968-A58F-28C4-53F8-DD39FF0A3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</p:txBody>
      </p:sp>
      <p:pic>
        <p:nvPicPr>
          <p:cNvPr id="4102" name="Picture 6" descr="pandas (software) - Wikipedia">
            <a:extLst>
              <a:ext uri="{FF2B5EF4-FFF2-40B4-BE49-F238E27FC236}">
                <a16:creationId xmlns:a16="http://schemas.microsoft.com/office/drawing/2014/main" id="{386E7385-14EC-3D26-4F52-A79C1763B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46850"/>
            <a:ext cx="2449286" cy="99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7EADFA-3F24-80C8-BACD-929896267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2108200"/>
            <a:ext cx="5626100" cy="1739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00FE3D-7A58-7A9A-EC87-50EE4E160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890" y="4597654"/>
            <a:ext cx="4216400" cy="1397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6D115B-42D4-6525-1E0F-86175F4B3F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1202" y="4794504"/>
            <a:ext cx="14986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97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pandas.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5E9968-A58F-28C4-53F8-DD39FF0A3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DataFrame</a:t>
            </a:r>
            <a:r>
              <a:rPr lang="en-US" dirty="0"/>
              <a:t> can be constructed from multiple input types: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 err="1"/>
              <a:t>dict</a:t>
            </a:r>
            <a:endParaRPr lang="en-US" dirty="0"/>
          </a:p>
          <a:p>
            <a:pPr lvl="1"/>
            <a:r>
              <a:rPr lang="en-US" dirty="0"/>
              <a:t>Series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ndarrays</a:t>
            </a:r>
            <a:endParaRPr lang="en-US" dirty="0"/>
          </a:p>
          <a:p>
            <a:pPr lvl="1"/>
            <a:r>
              <a:rPr lang="en-US" dirty="0"/>
              <a:t>Another </a:t>
            </a:r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4102" name="Picture 6" descr="pandas (software) - Wikipedia">
            <a:extLst>
              <a:ext uri="{FF2B5EF4-FFF2-40B4-BE49-F238E27FC236}">
                <a16:creationId xmlns:a16="http://schemas.microsoft.com/office/drawing/2014/main" id="{386E7385-14EC-3D26-4F52-A79C1763B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46850"/>
            <a:ext cx="2449286" cy="99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53C6ED-A9EF-63DF-AEF6-4707F52DF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318254"/>
            <a:ext cx="69342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49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Scikit-Learn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latinLnBrk="0" hangingPunct="1"/>
            <a:fld id="{2BBB5E19-F10A-4C2F-BF6F-11C513378A2E}" type="slidenum">
              <a:rPr lang="en-US" smtClean="0"/>
              <a:pPr algn="ctr" eaLnBrk="1" latinLnBrk="0" hangingPunct="1"/>
              <a:t>26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467600" cy="365760"/>
          </a:xfrm>
          <a:prstGeom prst="rect">
            <a:avLst/>
          </a:prstGeom>
        </p:spPr>
        <p:txBody>
          <a:bodyPr vert="horz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5E9968-A58F-28C4-53F8-DD39FF0A3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General-purpose Machine Learning library</a:t>
            </a:r>
          </a:p>
          <a:p>
            <a:r>
              <a:rPr lang="en-US" dirty="0"/>
              <a:t>Implements a number of widely used algorithms:</a:t>
            </a:r>
          </a:p>
          <a:p>
            <a:pPr lvl="1"/>
            <a:r>
              <a:rPr lang="en-US" dirty="0"/>
              <a:t>Classification</a:t>
            </a:r>
          </a:p>
          <a:p>
            <a:pPr lvl="2"/>
            <a:r>
              <a:rPr lang="en-US" dirty="0"/>
              <a:t>SVM</a:t>
            </a:r>
          </a:p>
          <a:p>
            <a:pPr lvl="2"/>
            <a:r>
              <a:rPr lang="en-US" dirty="0"/>
              <a:t>Random Forest</a:t>
            </a:r>
          </a:p>
          <a:p>
            <a:pPr lvl="2"/>
            <a:r>
              <a:rPr lang="en-US" dirty="0"/>
              <a:t>Naïve Bayes</a:t>
            </a:r>
          </a:p>
          <a:p>
            <a:pPr lvl="2"/>
            <a:r>
              <a:rPr lang="en-US" dirty="0"/>
              <a:t>AdaBoost</a:t>
            </a:r>
          </a:p>
          <a:p>
            <a:pPr lvl="1"/>
            <a:r>
              <a:rPr lang="en-US" dirty="0"/>
              <a:t>Regression</a:t>
            </a:r>
          </a:p>
          <a:p>
            <a:pPr lvl="2"/>
            <a:r>
              <a:rPr lang="en-US" dirty="0"/>
              <a:t>Linear regression</a:t>
            </a:r>
          </a:p>
          <a:p>
            <a:pPr lvl="2"/>
            <a:r>
              <a:rPr lang="en-US" dirty="0"/>
              <a:t>Kernel ridge regression</a:t>
            </a:r>
          </a:p>
          <a:p>
            <a:pPr lvl="2"/>
            <a:r>
              <a:rPr lang="en-US" dirty="0"/>
              <a:t>Lasso</a:t>
            </a:r>
          </a:p>
          <a:p>
            <a:pPr lvl="2"/>
            <a:r>
              <a:rPr lang="en-US" dirty="0"/>
              <a:t>Elastic-Net</a:t>
            </a:r>
          </a:p>
          <a:p>
            <a:pPr lvl="2"/>
            <a:r>
              <a:rPr lang="en-US" dirty="0"/>
              <a:t>Regression Trees/Forest</a:t>
            </a:r>
          </a:p>
        </p:txBody>
      </p:sp>
      <p:pic>
        <p:nvPicPr>
          <p:cNvPr id="5122" name="Picture 2" descr="Image result for sklearn">
            <a:extLst>
              <a:ext uri="{FF2B5EF4-FFF2-40B4-BE49-F238E27FC236}">
                <a16:creationId xmlns:a16="http://schemas.microsoft.com/office/drawing/2014/main" id="{6D83F2B7-79B5-73B1-F0D3-6B57F1774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99949"/>
            <a:ext cx="1879600" cy="100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727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6071"/>
            <a:ext cx="8229600" cy="966931"/>
          </a:xfrm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Regression in Scikit-Learn</a:t>
            </a:r>
            <a:endParaRPr cap="small" spc="7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72147"/>
            <a:ext cx="8013065" cy="453961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555"/>
              </a:spcBef>
              <a:buClr>
                <a:srgbClr val="FD8537"/>
              </a:buClr>
              <a:buSzPct val="68421"/>
              <a:buFont typeface="Wingdings"/>
              <a:buChar char=""/>
              <a:tabLst>
                <a:tab pos="286385" algn="l"/>
              </a:tabLst>
            </a:pPr>
            <a:r>
              <a:rPr sz="1900" spc="140" dirty="0">
                <a:latin typeface="Times New Roman"/>
                <a:cs typeface="Times New Roman"/>
              </a:rPr>
              <a:t>Least</a:t>
            </a:r>
            <a:r>
              <a:rPr sz="1900" spc="75" dirty="0">
                <a:latin typeface="Times New Roman"/>
                <a:cs typeface="Times New Roman"/>
              </a:rPr>
              <a:t> </a:t>
            </a:r>
            <a:r>
              <a:rPr sz="1900" spc="145" dirty="0">
                <a:latin typeface="Times New Roman"/>
                <a:cs typeface="Times New Roman"/>
              </a:rPr>
              <a:t>squares</a:t>
            </a:r>
            <a:endParaRPr sz="1900">
              <a:latin typeface="Times New Roman"/>
              <a:cs typeface="Times New Roman"/>
            </a:endParaRPr>
          </a:p>
          <a:p>
            <a:pPr marL="652780" marR="1120140" lvl="1" indent="-274320">
              <a:lnSpc>
                <a:spcPct val="100000"/>
              </a:lnSpc>
              <a:spcBef>
                <a:spcPts val="385"/>
              </a:spcBef>
              <a:buClr>
                <a:srgbClr val="FD8537"/>
              </a:buClr>
              <a:buSzPct val="78125"/>
              <a:buFont typeface="Wingdings 2"/>
              <a:buChar char=""/>
              <a:tabLst>
                <a:tab pos="652780" algn="l"/>
              </a:tabLst>
            </a:pPr>
            <a:r>
              <a:rPr sz="1600" u="sng" spc="80" dirty="0">
                <a:solidFill>
                  <a:srgbClr val="3A435B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2"/>
              </a:rPr>
              <a:t>http://scikit-</a:t>
            </a:r>
            <a:r>
              <a:rPr sz="1600" u="sng" spc="85" dirty="0">
                <a:solidFill>
                  <a:srgbClr val="3A435B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2"/>
              </a:rPr>
              <a:t>learn.org/stable/modules/linear_model.html#ordinary-</a:t>
            </a:r>
            <a:r>
              <a:rPr sz="1600" spc="85" dirty="0">
                <a:solidFill>
                  <a:srgbClr val="3A435B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1600" u="sng" spc="100" dirty="0">
                <a:solidFill>
                  <a:srgbClr val="3A435B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2"/>
              </a:rPr>
              <a:t>least-</a:t>
            </a:r>
            <a:r>
              <a:rPr sz="1600" u="sng" spc="114" dirty="0">
                <a:solidFill>
                  <a:srgbClr val="3A435B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2"/>
              </a:rPr>
              <a:t>squares</a:t>
            </a:r>
            <a:endParaRPr sz="1600">
              <a:latin typeface="Times New Roman"/>
              <a:cs typeface="Times New Roman"/>
            </a:endParaRPr>
          </a:p>
          <a:p>
            <a:pPr marL="652780" marR="777240" lvl="1" indent="-274320">
              <a:lnSpc>
                <a:spcPct val="100000"/>
              </a:lnSpc>
              <a:spcBef>
                <a:spcPts val="385"/>
              </a:spcBef>
              <a:buClr>
                <a:srgbClr val="FD8537"/>
              </a:buClr>
              <a:buSzPct val="78125"/>
              <a:buFont typeface="Wingdings 2"/>
              <a:buChar char=""/>
              <a:tabLst>
                <a:tab pos="652780" algn="l"/>
              </a:tabLst>
            </a:pPr>
            <a:r>
              <a:rPr sz="1600" u="sng" spc="70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Times New Roman"/>
                <a:cs typeface="Times New Roman"/>
                <a:hlinkClick r:id="rId3"/>
              </a:rPr>
              <a:t>https://scikit-</a:t>
            </a:r>
            <a:r>
              <a:rPr sz="1600" spc="70" dirty="0">
                <a:solidFill>
                  <a:srgbClr val="D2601C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600" u="sng" spc="90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Times New Roman"/>
                <a:cs typeface="Times New Roman"/>
                <a:hlinkClick r:id="rId3"/>
              </a:rPr>
              <a:t>learn.org/stable/modules/generated/sklearn.linear_model.LinearRegre</a:t>
            </a:r>
            <a:r>
              <a:rPr sz="1600" spc="90" dirty="0">
                <a:solidFill>
                  <a:srgbClr val="D2601C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600" u="sng" spc="95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Times New Roman"/>
                <a:cs typeface="Times New Roman"/>
                <a:hlinkClick r:id="rId3"/>
              </a:rPr>
              <a:t>ssion.html</a:t>
            </a:r>
            <a:endParaRPr sz="16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421"/>
              <a:buFont typeface="Wingdings"/>
              <a:buChar char=""/>
              <a:tabLst>
                <a:tab pos="286385" algn="l"/>
              </a:tabLst>
            </a:pPr>
            <a:r>
              <a:rPr sz="1900" spc="80" dirty="0">
                <a:latin typeface="Times New Roman"/>
                <a:cs typeface="Times New Roman"/>
              </a:rPr>
              <a:t>Ridge</a:t>
            </a:r>
            <a:endParaRPr sz="1900">
              <a:latin typeface="Times New Roman"/>
              <a:cs typeface="Times New Roman"/>
            </a:endParaRPr>
          </a:p>
          <a:p>
            <a:pPr marL="652780" marR="1447800" lvl="1" indent="-274320">
              <a:lnSpc>
                <a:spcPct val="100000"/>
              </a:lnSpc>
              <a:spcBef>
                <a:spcPts val="385"/>
              </a:spcBef>
              <a:buClr>
                <a:srgbClr val="FD8537"/>
              </a:buClr>
              <a:buSzPct val="78125"/>
              <a:buFont typeface="Wingdings 2"/>
              <a:buChar char=""/>
              <a:tabLst>
                <a:tab pos="652780" algn="l"/>
              </a:tabLst>
            </a:pPr>
            <a:r>
              <a:rPr sz="1600" u="sng" spc="80" dirty="0">
                <a:solidFill>
                  <a:srgbClr val="3A435B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4"/>
              </a:rPr>
              <a:t>http://scikit-learn.org/stable/modules/linear_model.html#ridge-</a:t>
            </a:r>
            <a:r>
              <a:rPr sz="1600" spc="80" dirty="0">
                <a:solidFill>
                  <a:srgbClr val="3A435B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sz="1600" u="sng" spc="90" dirty="0">
                <a:solidFill>
                  <a:srgbClr val="3A435B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4"/>
              </a:rPr>
              <a:t>regression</a:t>
            </a:r>
            <a:endParaRPr sz="1600">
              <a:latin typeface="Times New Roman"/>
              <a:cs typeface="Times New Roman"/>
            </a:endParaRPr>
          </a:p>
          <a:p>
            <a:pPr marL="652780" marR="911225" lvl="1" indent="-274320">
              <a:lnSpc>
                <a:spcPct val="100000"/>
              </a:lnSpc>
              <a:spcBef>
                <a:spcPts val="385"/>
              </a:spcBef>
              <a:buClr>
                <a:srgbClr val="FD8537"/>
              </a:buClr>
              <a:buSzPct val="78125"/>
              <a:buFont typeface="Wingdings 2"/>
              <a:buChar char=""/>
              <a:tabLst>
                <a:tab pos="652780" algn="l"/>
              </a:tabLst>
            </a:pPr>
            <a:r>
              <a:rPr sz="1600" u="sng" spc="70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Times New Roman"/>
                <a:cs typeface="Times New Roman"/>
                <a:hlinkClick r:id="rId5"/>
              </a:rPr>
              <a:t>https://scikit-</a:t>
            </a:r>
            <a:r>
              <a:rPr sz="1600" spc="70" dirty="0">
                <a:solidFill>
                  <a:srgbClr val="D2601C"/>
                </a:solidFill>
                <a:latin typeface="Times New Roman"/>
                <a:cs typeface="Times New Roman"/>
                <a:hlinkClick r:id="rId5"/>
              </a:rPr>
              <a:t> </a:t>
            </a:r>
            <a:r>
              <a:rPr sz="1600" u="sng" spc="85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Times New Roman"/>
                <a:cs typeface="Times New Roman"/>
                <a:hlinkClick r:id="rId5"/>
              </a:rPr>
              <a:t>learn.org/stable/modules/generated/sklearn.linear_model.Ridge.html</a:t>
            </a:r>
            <a:endParaRPr sz="16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421"/>
              <a:buFont typeface="Wingdings"/>
              <a:buChar char=""/>
              <a:tabLst>
                <a:tab pos="286385" algn="l"/>
              </a:tabLst>
            </a:pPr>
            <a:r>
              <a:rPr sz="1900" spc="105" dirty="0">
                <a:latin typeface="Times New Roman"/>
                <a:cs typeface="Times New Roman"/>
              </a:rPr>
              <a:t>Lasso</a:t>
            </a:r>
            <a:endParaRPr sz="1900">
              <a:latin typeface="Times New Roman"/>
              <a:cs typeface="Times New Roman"/>
            </a:endParaRPr>
          </a:p>
          <a:p>
            <a:pPr marL="652780" lvl="1" indent="-274320">
              <a:lnSpc>
                <a:spcPct val="100000"/>
              </a:lnSpc>
              <a:spcBef>
                <a:spcPts val="385"/>
              </a:spcBef>
              <a:buClr>
                <a:srgbClr val="FD8537"/>
              </a:buClr>
              <a:buSzPct val="78125"/>
              <a:buFont typeface="Wingdings 2"/>
              <a:buChar char=""/>
              <a:tabLst>
                <a:tab pos="652780" algn="l"/>
              </a:tabLst>
            </a:pPr>
            <a:r>
              <a:rPr sz="1600" u="sng" spc="80" dirty="0">
                <a:solidFill>
                  <a:srgbClr val="3A435B"/>
                </a:solidFill>
                <a:uFill>
                  <a:solidFill>
                    <a:srgbClr val="3A435B"/>
                  </a:solidFill>
                </a:uFill>
                <a:latin typeface="Times New Roman"/>
                <a:cs typeface="Times New Roman"/>
                <a:hlinkClick r:id="rId6"/>
              </a:rPr>
              <a:t>http://scikit-learn.org/stable/modules/linear_model.html#lasso</a:t>
            </a:r>
            <a:endParaRPr sz="1600">
              <a:latin typeface="Times New Roman"/>
              <a:cs typeface="Times New Roman"/>
            </a:endParaRPr>
          </a:p>
          <a:p>
            <a:pPr marL="652780" marR="913130" lvl="1" indent="-274320">
              <a:lnSpc>
                <a:spcPct val="100000"/>
              </a:lnSpc>
              <a:spcBef>
                <a:spcPts val="385"/>
              </a:spcBef>
              <a:buClr>
                <a:srgbClr val="FD8537"/>
              </a:buClr>
              <a:buSzPct val="78125"/>
              <a:buFont typeface="Wingdings 2"/>
              <a:buChar char=""/>
              <a:tabLst>
                <a:tab pos="652780" algn="l"/>
              </a:tabLst>
            </a:pPr>
            <a:r>
              <a:rPr sz="1600" u="sng" spc="70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Times New Roman"/>
                <a:cs typeface="Times New Roman"/>
                <a:hlinkClick r:id="rId7"/>
              </a:rPr>
              <a:t>https://scikit-</a:t>
            </a:r>
            <a:r>
              <a:rPr sz="1600" spc="70" dirty="0">
                <a:solidFill>
                  <a:srgbClr val="D2601C"/>
                </a:solidFill>
                <a:latin typeface="Times New Roman"/>
                <a:cs typeface="Times New Roman"/>
                <a:hlinkClick r:id="rId7"/>
              </a:rPr>
              <a:t> </a:t>
            </a:r>
            <a:r>
              <a:rPr sz="1600" u="sng" spc="85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Times New Roman"/>
                <a:cs typeface="Times New Roman"/>
                <a:hlinkClick r:id="rId7"/>
              </a:rPr>
              <a:t>learn.org/stable/modules/generated/sklearn.linear_model.Lasso.html</a:t>
            </a:r>
            <a:endParaRPr sz="1600">
              <a:latin typeface="Times New Roman"/>
              <a:cs typeface="Times New Roman"/>
            </a:endParaRPr>
          </a:p>
          <a:p>
            <a:pPr marL="7795895">
              <a:lnSpc>
                <a:spcPct val="100000"/>
              </a:lnSpc>
              <a:spcBef>
                <a:spcPts val="15"/>
              </a:spcBef>
            </a:pPr>
            <a:r>
              <a:rPr sz="14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95" dirty="0"/>
              <a:t>Bias-</a:t>
            </a:r>
            <a:r>
              <a:rPr cap="small" spc="100" dirty="0"/>
              <a:t>Variance</a:t>
            </a:r>
            <a:r>
              <a:rPr cap="small" spc="295" dirty="0"/>
              <a:t> </a:t>
            </a:r>
            <a:r>
              <a:rPr cap="small" spc="100" dirty="0"/>
              <a:t>Trade-</a:t>
            </a:r>
            <a:r>
              <a:rPr cap="small" spc="220" dirty="0"/>
              <a:t>off</a:t>
            </a:r>
            <a:r>
              <a:rPr cap="small" spc="290" dirty="0"/>
              <a:t> </a:t>
            </a:r>
            <a:r>
              <a:rPr cap="small" spc="105" dirty="0"/>
              <a:t>Derivation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0A61D8-6C6A-C751-08A0-2D41F672E877}"/>
                  </a:ext>
                </a:extLst>
              </p:cNvPr>
              <p:cNvSpPr txBox="1"/>
              <p:nvPr/>
            </p:nvSpPr>
            <p:spPr>
              <a:xfrm>
                <a:off x="593344" y="2684015"/>
                <a:ext cx="8042148" cy="2362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𝑒𝑟𝑟𝑜𝑟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]=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=</a:t>
                </a:r>
              </a:p>
              <a:p>
                <a:pPr algn="ctr"/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20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algn="ctr"/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0A61D8-6C6A-C751-08A0-2D41F672E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44" y="2684015"/>
                <a:ext cx="8042148" cy="2362681"/>
              </a:xfrm>
              <a:prstGeom prst="rect">
                <a:avLst/>
              </a:prstGeom>
              <a:blipFill>
                <a:blip r:embed="rId2"/>
                <a:stretch>
                  <a:fillRect l="-630" t="-535" r="-5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738456-8E75-DBB0-D988-5FECDA06444E}"/>
                  </a:ext>
                </a:extLst>
              </p:cNvPr>
              <p:cNvSpPr txBox="1"/>
              <p:nvPr/>
            </p:nvSpPr>
            <p:spPr>
              <a:xfrm>
                <a:off x="2076704" y="1596585"/>
                <a:ext cx="457200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ar-AE" sz="1800" i="1" spc="145">
                              <a:latin typeface="Cambria Math" panose="02040503050406030204" pitchFamily="18" charset="0"/>
                              <a:cs typeface="Times New Roman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𝑀𝑆𝐸</m:t>
                          </m:r>
                        </m:sub>
                      </m:sSub>
                      <m:r>
                        <a:rPr lang="ar-AE" sz="1800" b="0" i="1" spc="145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num>
                        <m:den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den>
                      </m:f>
                      <m:r>
                        <a:rPr lang="ar-AE" sz="1800" b="0" i="1" spc="145" smtClean="0"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ar-AE" sz="1800" b="0" i="1" spc="14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ar-AE" i="1" spc="145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 i="1" spc="145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ar-AE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b="0" i="1" spc="14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738456-8E75-DBB0-D988-5FECDA064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704" y="1596585"/>
                <a:ext cx="4572000" cy="848566"/>
              </a:xfrm>
              <a:prstGeom prst="rect">
                <a:avLst/>
              </a:prstGeom>
              <a:blipFill>
                <a:blip r:embed="rId3"/>
                <a:stretch>
                  <a:fillRect t="-98529" b="-1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35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95" dirty="0"/>
              <a:t>Bias-</a:t>
            </a:r>
            <a:r>
              <a:rPr cap="small" spc="100" dirty="0"/>
              <a:t>Variance</a:t>
            </a:r>
            <a:r>
              <a:rPr cap="small" spc="295" dirty="0"/>
              <a:t> </a:t>
            </a:r>
            <a:r>
              <a:rPr cap="small" spc="100" dirty="0"/>
              <a:t>Trade-</a:t>
            </a:r>
            <a:r>
              <a:rPr cap="small" spc="220" dirty="0"/>
              <a:t>off</a:t>
            </a:r>
            <a:r>
              <a:rPr cap="small" spc="290" dirty="0"/>
              <a:t> </a:t>
            </a:r>
            <a:r>
              <a:rPr cap="small" spc="105" dirty="0"/>
              <a:t>Derivation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0A61D8-6C6A-C751-08A0-2D41F672E877}"/>
                  </a:ext>
                </a:extLst>
              </p:cNvPr>
              <p:cNvSpPr txBox="1"/>
              <p:nvPr/>
            </p:nvSpPr>
            <p:spPr>
              <a:xfrm>
                <a:off x="593344" y="2684015"/>
                <a:ext cx="8042148" cy="2362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𝑒𝑟𝑟𝑜𝑟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]=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=</a:t>
                </a:r>
              </a:p>
              <a:p>
                <a:pPr algn="ctr"/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20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algn="ctr"/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0A61D8-6C6A-C751-08A0-2D41F672E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44" y="2684015"/>
                <a:ext cx="8042148" cy="2362681"/>
              </a:xfrm>
              <a:prstGeom prst="rect">
                <a:avLst/>
              </a:prstGeom>
              <a:blipFill>
                <a:blip r:embed="rId2"/>
                <a:stretch>
                  <a:fillRect l="-1102" t="-535" r="-5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738456-8E75-DBB0-D988-5FECDA06444E}"/>
                  </a:ext>
                </a:extLst>
              </p:cNvPr>
              <p:cNvSpPr txBox="1"/>
              <p:nvPr/>
            </p:nvSpPr>
            <p:spPr>
              <a:xfrm>
                <a:off x="2076704" y="1596585"/>
                <a:ext cx="457200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ar-AE" sz="1800" i="1" spc="145">
                              <a:latin typeface="Cambria Math" panose="02040503050406030204" pitchFamily="18" charset="0"/>
                              <a:cs typeface="Times New Roman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𝑀𝑆𝐸</m:t>
                          </m:r>
                        </m:sub>
                      </m:sSub>
                      <m:r>
                        <a:rPr lang="ar-AE" sz="1800" b="0" i="1" spc="145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num>
                        <m:den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den>
                      </m:f>
                      <m:r>
                        <a:rPr lang="ar-AE" sz="1800" b="0" i="1" spc="145" smtClean="0"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ar-AE" sz="1800" b="0" i="1" spc="145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ar-AE" sz="1800" b="0" i="1" spc="14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ar-AE" i="1" spc="145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 i="1" spc="145">
                                          <a:latin typeface="Cambria Math" panose="02040503050406030204" pitchFamily="18" charset="0"/>
                                          <a:cs typeface="Times New Roman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ar-AE" i="1" spc="145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pc="145">
                                  <a:latin typeface="Cambria Math" panose="02040503050406030204" pitchFamily="18" charset="0"/>
                                  <a:cs typeface="Times New Roman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b="0" i="1" spc="145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738456-8E75-DBB0-D988-5FECDA064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704" y="1596585"/>
                <a:ext cx="4572000" cy="848566"/>
              </a:xfrm>
              <a:prstGeom prst="rect">
                <a:avLst/>
              </a:prstGeom>
              <a:blipFill>
                <a:blip r:embed="rId3"/>
                <a:stretch>
                  <a:fillRect t="-98529" b="-1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34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25" dirty="0"/>
              <a:t>Bias</a:t>
            </a:r>
            <a:r>
              <a:rPr cap="small" spc="240" dirty="0"/>
              <a:t> </a:t>
            </a:r>
            <a:r>
              <a:rPr cap="small" spc="70" dirty="0"/>
              <a:t>vs</a:t>
            </a:r>
            <a:r>
              <a:rPr cap="small" spc="254" dirty="0"/>
              <a:t> </a:t>
            </a:r>
            <a:r>
              <a:rPr cap="small" spc="55" dirty="0"/>
              <a:t>Variance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D9CB2-981A-5B54-AB71-541886845D20}"/>
              </a:ext>
            </a:extLst>
          </p:cNvPr>
          <p:cNvSpPr txBox="1"/>
          <p:nvPr/>
        </p:nvSpPr>
        <p:spPr>
          <a:xfrm>
            <a:off x="3276600" y="6234541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dirty="0">
                <a:effectLst/>
                <a:latin typeface="verdana" panose="020B0604030504040204" pitchFamily="34" charset="0"/>
                <a:hlinkClick r:id="rId2"/>
              </a:rPr>
              <a:t>http://scott.fortmann-roe.com/docs/BiasVariance.html</a:t>
            </a:r>
            <a:endParaRPr lang="en-US" sz="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DB136AB-92FE-C568-0E5C-DF83D0F0D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77806"/>
            <a:ext cx="62484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54BA5A-7728-4B84-9414-9088CC97B9AB}"/>
              </a:ext>
            </a:extLst>
          </p:cNvPr>
          <p:cNvCxnSpPr>
            <a:cxnSpLocks/>
          </p:cNvCxnSpPr>
          <p:nvPr/>
        </p:nvCxnSpPr>
        <p:spPr>
          <a:xfrm flipH="1">
            <a:off x="5791200" y="2441842"/>
            <a:ext cx="838200" cy="30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C58769-7241-8FEC-6197-7BD955A470C2}"/>
              </a:ext>
            </a:extLst>
          </p:cNvPr>
          <p:cNvCxnSpPr>
            <a:cxnSpLocks/>
          </p:cNvCxnSpPr>
          <p:nvPr/>
        </p:nvCxnSpPr>
        <p:spPr>
          <a:xfrm flipH="1" flipV="1">
            <a:off x="5943600" y="4891475"/>
            <a:ext cx="1524000" cy="29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1AE4D4-04B0-D957-6032-51083DE15836}"/>
                  </a:ext>
                </a:extLst>
              </p:cNvPr>
              <p:cNvSpPr txBox="1"/>
              <p:nvPr/>
            </p:nvSpPr>
            <p:spPr>
              <a:xfrm>
                <a:off x="5562600" y="1882753"/>
                <a:ext cx="3810000" cy="5095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1AE4D4-04B0-D957-6032-51083DE15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882753"/>
                <a:ext cx="3810000" cy="5095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2BA705-6795-4C3E-D210-7E3EF2A04B27}"/>
                  </a:ext>
                </a:extLst>
              </p:cNvPr>
              <p:cNvSpPr txBox="1"/>
              <p:nvPr/>
            </p:nvSpPr>
            <p:spPr>
              <a:xfrm>
                <a:off x="5257800" y="5029200"/>
                <a:ext cx="4686300" cy="561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2BA705-6795-4C3E-D210-7E3EF2A04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5029200"/>
                <a:ext cx="4686300" cy="5615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84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483A-720A-3165-3E7B-475DB377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0"/>
            <a:ext cx="7467600" cy="1676400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4897A-E68F-0B1B-6F6A-EACC734E1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8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45" dirty="0"/>
              <a:t>Representation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111750" y="4839842"/>
            <a:ext cx="616585" cy="278765"/>
          </a:xfrm>
          <a:custGeom>
            <a:avLst/>
            <a:gdLst/>
            <a:ahLst/>
            <a:cxnLst/>
            <a:rect l="l" t="t" r="r" b="b"/>
            <a:pathLst>
              <a:path w="616585" h="278764">
                <a:moveTo>
                  <a:pt x="557276" y="0"/>
                </a:moveTo>
                <a:lnTo>
                  <a:pt x="541274" y="5333"/>
                </a:lnTo>
                <a:lnTo>
                  <a:pt x="589026" y="139191"/>
                </a:lnTo>
                <a:lnTo>
                  <a:pt x="541274" y="272795"/>
                </a:lnTo>
                <a:lnTo>
                  <a:pt x="557276" y="278510"/>
                </a:lnTo>
                <a:lnTo>
                  <a:pt x="616585" y="144652"/>
                </a:lnTo>
                <a:lnTo>
                  <a:pt x="616585" y="133730"/>
                </a:lnTo>
                <a:lnTo>
                  <a:pt x="557276" y="0"/>
                </a:lnTo>
                <a:close/>
              </a:path>
              <a:path w="616585" h="278764">
                <a:moveTo>
                  <a:pt x="59436" y="0"/>
                </a:moveTo>
                <a:lnTo>
                  <a:pt x="0" y="133857"/>
                </a:lnTo>
                <a:lnTo>
                  <a:pt x="0" y="144779"/>
                </a:lnTo>
                <a:lnTo>
                  <a:pt x="59436" y="278510"/>
                </a:lnTo>
                <a:lnTo>
                  <a:pt x="75184" y="273176"/>
                </a:lnTo>
                <a:lnTo>
                  <a:pt x="27432" y="139318"/>
                </a:lnTo>
                <a:lnTo>
                  <a:pt x="75184" y="5714"/>
                </a:lnTo>
                <a:lnTo>
                  <a:pt x="59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508887"/>
            <a:ext cx="6605270" cy="3632200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dirty="0">
                <a:latin typeface="STIXGeneral"/>
                <a:cs typeface="STIXGeneral"/>
              </a:rPr>
              <a:t>𝑥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00" dirty="0">
                <a:latin typeface="Times New Roman"/>
                <a:cs typeface="Times New Roman"/>
              </a:rPr>
              <a:t>input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vector,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object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00" dirty="0">
                <a:latin typeface="STIXGeneral"/>
                <a:cs typeface="STIXGeneral"/>
              </a:rPr>
              <a:t>𝑟</a:t>
            </a:r>
            <a:r>
              <a:rPr sz="2400" spc="100" dirty="0">
                <a:latin typeface="Times New Roman"/>
                <a:cs typeface="Times New Roman"/>
              </a:rPr>
              <a:t>: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true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value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210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regression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90" dirty="0">
                <a:latin typeface="STIXGeneral"/>
                <a:cs typeface="STIXGeneral"/>
              </a:rPr>
              <a:t>𝑓(𝑥)</a:t>
            </a:r>
            <a:r>
              <a:rPr sz="2400" spc="90" dirty="0">
                <a:latin typeface="Times New Roman"/>
                <a:cs typeface="Times New Roman"/>
              </a:rPr>
              <a:t>: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229" dirty="0">
                <a:latin typeface="Times New Roman"/>
                <a:cs typeface="Times New Roman"/>
              </a:rPr>
              <a:t>true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underlying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function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8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40" dirty="0">
                <a:latin typeface="STIXGeneral"/>
                <a:cs typeface="STIXGeneral"/>
              </a:rPr>
              <a:t>𝑔(𝑥)</a:t>
            </a:r>
            <a:r>
              <a:rPr sz="2400" spc="140" dirty="0">
                <a:latin typeface="Times New Roman"/>
                <a:cs typeface="Times New Roman"/>
              </a:rPr>
              <a:t>: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90" dirty="0">
                <a:latin typeface="Times New Roman"/>
                <a:cs typeface="Times New Roman"/>
              </a:rPr>
              <a:t>estimated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underlying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function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75" dirty="0">
                <a:latin typeface="STIXGeneral"/>
                <a:cs typeface="STIXGeneral"/>
              </a:rPr>
              <a:t>𝜖</a:t>
            </a:r>
            <a:r>
              <a:rPr sz="2400" spc="75" dirty="0">
                <a:latin typeface="Times New Roman"/>
                <a:cs typeface="Times New Roman"/>
              </a:rPr>
              <a:t>: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noise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18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sz="2400" spc="150" dirty="0">
                <a:latin typeface="STIXGeneral"/>
                <a:cs typeface="STIXGeneral"/>
              </a:rPr>
              <a:t>𝑝(𝑟|𝑥)</a:t>
            </a:r>
            <a:r>
              <a:rPr sz="2400" spc="150" dirty="0">
                <a:latin typeface="Times New Roman"/>
                <a:cs typeface="Times New Roman"/>
              </a:rPr>
              <a:t>: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conditional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165" dirty="0">
                <a:latin typeface="Times New Roman"/>
                <a:cs typeface="Times New Roman"/>
              </a:rPr>
              <a:t>distribution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STIXGeneral"/>
                <a:cs typeface="STIXGeneral"/>
              </a:rPr>
              <a:t>𝑟</a:t>
            </a:r>
            <a:r>
              <a:rPr sz="2400" spc="125" dirty="0">
                <a:latin typeface="STIXGeneral"/>
                <a:cs typeface="STIXGeneral"/>
              </a:rPr>
              <a:t> </a:t>
            </a:r>
            <a:r>
              <a:rPr sz="2400" spc="225" dirty="0">
                <a:latin typeface="Times New Roman"/>
                <a:cs typeface="Times New Roman"/>
              </a:rPr>
              <a:t>and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STIXGeneral"/>
                <a:cs typeface="STIXGeneral"/>
              </a:rPr>
              <a:t>𝑥</a:t>
            </a:r>
            <a:endParaRPr sz="2400">
              <a:latin typeface="STIXGeneral"/>
              <a:cs typeface="STIXGeneral"/>
            </a:endParaRPr>
          </a:p>
          <a:p>
            <a:pPr marL="2863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  <a:tab pos="4667250" algn="l"/>
                <a:tab pos="5297170" algn="l"/>
              </a:tabLst>
            </a:pPr>
            <a:r>
              <a:rPr sz="2400" dirty="0">
                <a:latin typeface="STIXGeneral"/>
                <a:cs typeface="STIXGeneral"/>
              </a:rPr>
              <a:t>𝐷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the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215" dirty="0">
                <a:latin typeface="Times New Roman"/>
                <a:cs typeface="Times New Roman"/>
              </a:rPr>
              <a:t>dataset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254" dirty="0">
                <a:latin typeface="Times New Roman"/>
                <a:cs typeface="Times New Roman"/>
              </a:rPr>
              <a:t>that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Times New Roman"/>
                <a:cs typeface="Times New Roman"/>
              </a:rPr>
              <a:t>consists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5" dirty="0">
                <a:latin typeface="STIXGeneral"/>
                <a:cs typeface="STIXGeneral"/>
              </a:rPr>
              <a:t>𝑥,</a:t>
            </a:r>
            <a:r>
              <a:rPr sz="2400" spc="-195" dirty="0">
                <a:latin typeface="STIXGeneral"/>
                <a:cs typeface="STIXGeneral"/>
              </a:rPr>
              <a:t> </a:t>
            </a:r>
            <a:r>
              <a:rPr sz="2400" spc="105" dirty="0">
                <a:latin typeface="STIXGeneral"/>
                <a:cs typeface="STIXGeneral"/>
              </a:rPr>
              <a:t>𝑟</a:t>
            </a:r>
            <a:r>
              <a:rPr sz="2400" dirty="0">
                <a:latin typeface="STIXGeneral"/>
                <a:cs typeface="STIXGeneral"/>
              </a:rPr>
              <a:t>	</a:t>
            </a:r>
            <a:r>
              <a:rPr sz="2400" spc="185" dirty="0">
                <a:latin typeface="Times New Roman"/>
                <a:cs typeface="Times New Roman"/>
              </a:rPr>
              <a:t>pairs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425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9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75" dirty="0"/>
              <a:t>Regression</a:t>
            </a:r>
            <a:r>
              <a:rPr cap="small" spc="220" dirty="0"/>
              <a:t> </a:t>
            </a:r>
            <a:r>
              <a:rPr cap="small" spc="150" dirty="0"/>
              <a:t>Function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4306692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299085" indent="-273685">
              <a:lnSpc>
                <a:spcPct val="100000"/>
              </a:lnSpc>
              <a:spcBef>
                <a:spcPts val="12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  <a:tab pos="601345" algn="l"/>
                <a:tab pos="981075" algn="l"/>
                <a:tab pos="1717039" algn="l"/>
                <a:tab pos="2079625" algn="l"/>
              </a:tabLst>
            </a:pPr>
            <a:r>
              <a:rPr spc="105" dirty="0"/>
              <a:t>𝑟</a:t>
            </a:r>
            <a:r>
              <a:rPr dirty="0"/>
              <a:t>	</a:t>
            </a:r>
            <a:r>
              <a:rPr spc="95" dirty="0"/>
              <a:t>=</a:t>
            </a:r>
            <a:r>
              <a:rPr dirty="0"/>
              <a:t>	</a:t>
            </a:r>
            <a:r>
              <a:rPr spc="90" dirty="0"/>
              <a:t>𝑓(𝑥)</a:t>
            </a:r>
            <a:r>
              <a:rPr dirty="0"/>
              <a:t>	</a:t>
            </a:r>
            <a:r>
              <a:rPr spc="95" dirty="0"/>
              <a:t>+</a:t>
            </a:r>
            <a:r>
              <a:rPr dirty="0"/>
              <a:t>	</a:t>
            </a:r>
            <a:r>
              <a:rPr spc="30" dirty="0"/>
              <a:t>𝜖</a:t>
            </a:r>
          </a:p>
          <a:p>
            <a:pPr marL="299085" marR="265430" indent="-274320">
              <a:lnSpc>
                <a:spcPct val="12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pc="80" dirty="0"/>
              <a:t>𝜖</a:t>
            </a:r>
            <a:r>
              <a:rPr spc="135" dirty="0"/>
              <a:t> </a:t>
            </a:r>
            <a:r>
              <a:rPr spc="125" dirty="0">
                <a:latin typeface="Times New Roman"/>
                <a:cs typeface="Times New Roman"/>
              </a:rPr>
              <a:t>is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215" dirty="0">
                <a:latin typeface="Times New Roman"/>
                <a:cs typeface="Times New Roman"/>
              </a:rPr>
              <a:t>the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130" dirty="0">
                <a:latin typeface="Times New Roman"/>
                <a:cs typeface="Times New Roman"/>
              </a:rPr>
              <a:t>noise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65" dirty="0">
                <a:latin typeface="Times New Roman"/>
                <a:cs typeface="Times New Roman"/>
              </a:rPr>
              <a:t>(i.e.,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225" dirty="0">
                <a:latin typeface="Times New Roman"/>
                <a:cs typeface="Times New Roman"/>
              </a:rPr>
              <a:t>what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215" dirty="0">
                <a:latin typeface="Times New Roman"/>
                <a:cs typeface="Times New Roman"/>
              </a:rPr>
              <a:t>the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130" dirty="0">
                <a:latin typeface="Times New Roman"/>
                <a:cs typeface="Times New Roman"/>
              </a:rPr>
              <a:t>model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155" dirty="0">
                <a:latin typeface="Times New Roman"/>
                <a:cs typeface="Times New Roman"/>
              </a:rPr>
              <a:t>cannot </a:t>
            </a:r>
            <a:r>
              <a:rPr spc="160" dirty="0">
                <a:latin typeface="Times New Roman"/>
                <a:cs typeface="Times New Roman"/>
              </a:rPr>
              <a:t>capture)</a:t>
            </a:r>
          </a:p>
          <a:p>
            <a:pPr marL="299085" indent="-273685">
              <a:lnSpc>
                <a:spcPct val="100000"/>
              </a:lnSpc>
              <a:spcBef>
                <a:spcPts val="11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pc="114" dirty="0">
                <a:latin typeface="Times New Roman"/>
                <a:cs typeface="Times New Roman"/>
              </a:rPr>
              <a:t>Noise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175" dirty="0">
                <a:latin typeface="Times New Roman"/>
                <a:cs typeface="Times New Roman"/>
              </a:rPr>
              <a:t>can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140" dirty="0">
                <a:latin typeface="Times New Roman"/>
                <a:cs typeface="Times New Roman"/>
              </a:rPr>
              <a:t>exist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80" dirty="0">
                <a:latin typeface="Times New Roman"/>
                <a:cs typeface="Times New Roman"/>
              </a:rPr>
              <a:t>due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130" dirty="0">
                <a:latin typeface="Times New Roman"/>
                <a:cs typeface="Times New Roman"/>
              </a:rPr>
              <a:t>to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155" dirty="0">
                <a:latin typeface="Times New Roman"/>
                <a:cs typeface="Times New Roman"/>
              </a:rPr>
              <a:t>several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spc="165" dirty="0">
                <a:latin typeface="Times New Roman"/>
                <a:cs typeface="Times New Roman"/>
              </a:rPr>
              <a:t>reasons</a:t>
            </a:r>
          </a:p>
          <a:p>
            <a:pPr marL="665480" lvl="1" indent="-274320">
              <a:lnSpc>
                <a:spcPct val="100000"/>
              </a:lnSpc>
              <a:spcBef>
                <a:spcPts val="1060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150" dirty="0">
                <a:latin typeface="Times New Roman"/>
                <a:cs typeface="Times New Roman"/>
              </a:rPr>
              <a:t>The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75" dirty="0">
                <a:latin typeface="Times New Roman"/>
                <a:cs typeface="Times New Roman"/>
              </a:rPr>
              <a:t>input</a:t>
            </a:r>
            <a:r>
              <a:rPr sz="2100" spc="80" dirty="0">
                <a:latin typeface="Times New Roman"/>
                <a:cs typeface="Times New Roman"/>
              </a:rPr>
              <a:t> </a:t>
            </a:r>
            <a:r>
              <a:rPr sz="2100" spc="135" dirty="0">
                <a:latin typeface="Times New Roman"/>
                <a:cs typeface="Times New Roman"/>
              </a:rPr>
              <a:t>variables</a:t>
            </a:r>
            <a:r>
              <a:rPr sz="2100" spc="85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Times New Roman"/>
                <a:cs typeface="Times New Roman"/>
              </a:rPr>
              <a:t>are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insufficient</a:t>
            </a:r>
            <a:r>
              <a:rPr sz="2100" spc="100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to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55" dirty="0">
                <a:latin typeface="Times New Roman"/>
                <a:cs typeface="Times New Roman"/>
              </a:rPr>
              <a:t>capture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everything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180" dirty="0">
                <a:latin typeface="Times New Roman"/>
                <a:cs typeface="Times New Roman"/>
              </a:rPr>
              <a:t>there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is</a:t>
            </a:r>
            <a:r>
              <a:rPr sz="2100" spc="70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to</a:t>
            </a:r>
            <a:r>
              <a:rPr sz="2100" spc="75" dirty="0">
                <a:latin typeface="Times New Roman"/>
                <a:cs typeface="Times New Roman"/>
              </a:rPr>
              <a:t> </a:t>
            </a:r>
            <a:r>
              <a:rPr sz="2100" spc="155" dirty="0">
                <a:latin typeface="Times New Roman"/>
                <a:cs typeface="Times New Roman"/>
              </a:rPr>
              <a:t>capture</a:t>
            </a:r>
            <a:endParaRPr sz="2100" dirty="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1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90" dirty="0">
                <a:latin typeface="Times New Roman"/>
                <a:cs typeface="Times New Roman"/>
              </a:rPr>
              <a:t>Noisy</a:t>
            </a:r>
            <a:r>
              <a:rPr sz="2100" spc="65" dirty="0">
                <a:latin typeface="Times New Roman"/>
                <a:cs typeface="Times New Roman"/>
              </a:rPr>
              <a:t> </a:t>
            </a:r>
            <a:r>
              <a:rPr sz="2100" spc="135" dirty="0">
                <a:latin typeface="Times New Roman"/>
                <a:cs typeface="Times New Roman"/>
              </a:rPr>
              <a:t>sensors</a:t>
            </a:r>
            <a:endParaRPr sz="2100" dirty="0">
              <a:latin typeface="Times New Roman"/>
              <a:cs typeface="Times New Roman"/>
            </a:endParaRPr>
          </a:p>
          <a:p>
            <a:pPr marL="299085" marR="436880" indent="-274320">
              <a:lnSpc>
                <a:spcPct val="120100"/>
              </a:lnSpc>
              <a:spcBef>
                <a:spcPts val="55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99085" algn="l"/>
              </a:tabLst>
            </a:pPr>
            <a:r>
              <a:rPr spc="80" dirty="0"/>
              <a:t>𝜖</a:t>
            </a:r>
            <a:r>
              <a:rPr spc="135" dirty="0"/>
              <a:t> </a:t>
            </a:r>
            <a:r>
              <a:rPr spc="125" dirty="0">
                <a:latin typeface="Times New Roman"/>
                <a:cs typeface="Times New Roman"/>
              </a:rPr>
              <a:t>is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114" dirty="0">
                <a:latin typeface="Times New Roman"/>
                <a:cs typeface="Times New Roman"/>
              </a:rPr>
              <a:t>typically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195" dirty="0">
                <a:latin typeface="Times New Roman"/>
                <a:cs typeface="Times New Roman"/>
              </a:rPr>
              <a:t>assumed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spc="130" dirty="0">
                <a:latin typeface="Times New Roman"/>
                <a:cs typeface="Times New Roman"/>
              </a:rPr>
              <a:t>to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120" dirty="0">
                <a:latin typeface="Times New Roman"/>
                <a:cs typeface="Times New Roman"/>
              </a:rPr>
              <a:t>be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265" dirty="0">
                <a:latin typeface="Times New Roman"/>
                <a:cs typeface="Times New Roman"/>
              </a:rPr>
              <a:t>a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110" dirty="0">
                <a:latin typeface="Times New Roman"/>
                <a:cs typeface="Times New Roman"/>
              </a:rPr>
              <a:t>zero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210" dirty="0">
                <a:latin typeface="Times New Roman"/>
                <a:cs typeface="Times New Roman"/>
              </a:rPr>
              <a:t>mean </a:t>
            </a:r>
            <a:r>
              <a:rPr spc="200" dirty="0">
                <a:latin typeface="Times New Roman"/>
                <a:cs typeface="Times New Roman"/>
              </a:rPr>
              <a:t>Gaussian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180" dirty="0">
                <a:latin typeface="Times New Roman"/>
                <a:cs typeface="Times New Roman"/>
              </a:rPr>
              <a:t>with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spc="180" dirty="0">
                <a:latin typeface="Times New Roman"/>
                <a:cs typeface="Times New Roman"/>
              </a:rPr>
              <a:t>constant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70" dirty="0">
                <a:latin typeface="Times New Roman"/>
                <a:cs typeface="Times New Roman"/>
              </a:rPr>
              <a:t>variance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160" dirty="0"/>
              <a:t>𝜎</a:t>
            </a:r>
            <a:r>
              <a:rPr sz="2625" spc="240" baseline="28571" dirty="0"/>
              <a:t>2</a:t>
            </a:r>
            <a:endParaRPr sz="2625" baseline="28571" dirty="0">
              <a:latin typeface="Times New Roman"/>
              <a:cs typeface="Times New Roman"/>
            </a:endParaRPr>
          </a:p>
          <a:p>
            <a:pPr marL="665480" lvl="1" indent="-274320">
              <a:lnSpc>
                <a:spcPct val="100000"/>
              </a:lnSpc>
              <a:spcBef>
                <a:spcPts val="1055"/>
              </a:spcBef>
              <a:buClr>
                <a:srgbClr val="FD8537"/>
              </a:buClr>
              <a:buSzPct val="78571"/>
              <a:buFont typeface="Wingdings 2"/>
              <a:buChar char=""/>
              <a:tabLst>
                <a:tab pos="665480" algn="l"/>
              </a:tabLst>
            </a:pPr>
            <a:r>
              <a:rPr sz="2100" spc="120" dirty="0">
                <a:latin typeface="STIXGeneral"/>
                <a:cs typeface="STIXGeneral"/>
              </a:rPr>
              <a:t>𝜖~𝒩(0,</a:t>
            </a:r>
            <a:r>
              <a:rPr sz="2100" spc="-175" dirty="0">
                <a:latin typeface="STIXGeneral"/>
                <a:cs typeface="STIXGeneral"/>
              </a:rPr>
              <a:t> </a:t>
            </a:r>
            <a:r>
              <a:rPr sz="2100" spc="170" dirty="0">
                <a:latin typeface="STIXGeneral"/>
                <a:cs typeface="STIXGeneral"/>
              </a:rPr>
              <a:t>𝜎</a:t>
            </a:r>
            <a:r>
              <a:rPr sz="2250" spc="254" baseline="27777" dirty="0">
                <a:latin typeface="STIXGeneral"/>
                <a:cs typeface="STIXGeneral"/>
              </a:rPr>
              <a:t>2</a:t>
            </a:r>
            <a:r>
              <a:rPr sz="2100" spc="170" dirty="0">
                <a:latin typeface="STIXGeneral"/>
                <a:cs typeface="STIXGeneral"/>
              </a:rPr>
              <a:t>)</a:t>
            </a:r>
            <a:endParaRPr sz="2100" dirty="0">
              <a:latin typeface="STIXGeneral"/>
              <a:cs typeface="STIXGener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83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cap="small" spc="175" dirty="0"/>
              <a:t>How</a:t>
            </a:r>
            <a:r>
              <a:rPr cap="small" spc="229" dirty="0"/>
              <a:t> </a:t>
            </a:r>
            <a:r>
              <a:rPr cap="small" spc="140" dirty="0"/>
              <a:t>To</a:t>
            </a:r>
            <a:r>
              <a:rPr cap="small" spc="235" dirty="0"/>
              <a:t> </a:t>
            </a:r>
            <a:r>
              <a:rPr cap="small" spc="145" dirty="0"/>
              <a:t>Learn</a:t>
            </a:r>
            <a:r>
              <a:rPr cap="small" spc="254" dirty="0"/>
              <a:t> </a:t>
            </a:r>
            <a:r>
              <a:rPr spc="60" dirty="0">
                <a:latin typeface="STIXGeneral"/>
                <a:cs typeface="STIXGeneral"/>
              </a:rPr>
              <a:t>𝑓(𝑥)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535940" y="1504968"/>
                <a:ext cx="7153909" cy="3394840"/>
              </a:xfrm>
              <a:prstGeom prst="rect">
                <a:avLst/>
              </a:prstGeom>
            </p:spPr>
            <p:txBody>
              <a:bodyPr vert="horz" wrap="square" lIns="0" tIns="165735" rIns="0" bIns="0" rtlCol="0">
                <a:spAutoFit/>
              </a:bodyPr>
              <a:lstStyle/>
              <a:p>
                <a:pPr marL="286385" indent="-273685">
                  <a:lnSpc>
                    <a:spcPct val="100000"/>
                  </a:lnSpc>
                  <a:spcBef>
                    <a:spcPts val="130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pc="17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accPr>
                      <m:e>
                        <m:r>
                          <a:rPr lang="en-US" sz="2400" i="1" spc="170">
                            <a:latin typeface="Cambria Math" panose="02040503050406030204" pitchFamily="18" charset="0"/>
                            <a:cs typeface="Times New Roman"/>
                          </a:rPr>
                          <m:t>𝑓</m:t>
                        </m:r>
                      </m:e>
                    </m:acc>
                    <m:r>
                      <a:rPr lang="en-US" sz="2400" b="0" i="1" spc="170" smtClean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d>
                      <m:dPr>
                        <m:ctrlPr>
                          <a:rPr lang="en-US" sz="2400" b="0" i="1" spc="17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en-US" sz="2400" b="0" i="1" spc="170" smtClean="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</m:d>
                    <m:r>
                      <a:rPr lang="en-US" sz="2400" b="0" i="1" spc="170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pc="17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pc="170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  <m:r>
                          <a:rPr lang="en-US" sz="2400" b="0" i="1" spc="170" smtClean="0">
                            <a:latin typeface="Cambria Math" panose="02040503050406030204" pitchFamily="18" charset="0"/>
                            <a:cs typeface="Times New Roman"/>
                          </a:rPr>
                          <m:t>=1</m:t>
                        </m:r>
                      </m:sub>
                      <m:sup>
                        <m:r>
                          <a:rPr lang="en-US" sz="2400" b="0" i="1" spc="170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b="0" i="1" spc="170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400" i="1" spc="170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pc="17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pc="170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2400" i="1" spc="170">
                                <a:latin typeface="Cambria Math" panose="02040503050406030204" pitchFamily="18" charset="0"/>
                                <a:cs typeface="Times New Roman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pc="17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400" spc="170" dirty="0">
                  <a:latin typeface="Times New Roman"/>
                  <a:cs typeface="Times New Roman"/>
                </a:endParaRPr>
              </a:p>
              <a:p>
                <a:pPr marL="286385" indent="-273685">
                  <a:lnSpc>
                    <a:spcPct val="100000"/>
                  </a:lnSpc>
                  <a:spcBef>
                    <a:spcPts val="1305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70" dirty="0">
                    <a:latin typeface="Times New Roman"/>
                    <a:cs typeface="Times New Roman"/>
                  </a:rPr>
                  <a:t>One</a:t>
                </a:r>
                <a:r>
                  <a:rPr lang="en-US" sz="2400" spc="6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30" dirty="0">
                    <a:latin typeface="Times New Roman"/>
                    <a:cs typeface="Times New Roman"/>
                  </a:rPr>
                  <a:t>typical</a:t>
                </a:r>
                <a:r>
                  <a:rPr lang="en-US" sz="2400" spc="7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65" dirty="0">
                    <a:latin typeface="Times New Roman"/>
                    <a:cs typeface="Times New Roman"/>
                  </a:rPr>
                  <a:t>approach</a:t>
                </a:r>
                <a:r>
                  <a:rPr lang="en-US" sz="2400" spc="6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254" dirty="0">
                    <a:latin typeface="Times New Roman"/>
                    <a:cs typeface="Times New Roman"/>
                  </a:rPr>
                  <a:t>that</a:t>
                </a:r>
                <a:r>
                  <a:rPr lang="en-US" sz="2400" spc="8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25" dirty="0">
                    <a:latin typeface="Times New Roman"/>
                    <a:cs typeface="Times New Roman"/>
                  </a:rPr>
                  <a:t>we</a:t>
                </a:r>
                <a:r>
                  <a:rPr lang="en-US" sz="2400" spc="6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80" dirty="0">
                    <a:latin typeface="Times New Roman"/>
                    <a:cs typeface="Times New Roman"/>
                  </a:rPr>
                  <a:t>have</a:t>
                </a:r>
                <a:r>
                  <a:rPr lang="en-US" sz="2400" spc="7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75" dirty="0">
                    <a:latin typeface="Times New Roman"/>
                    <a:cs typeface="Times New Roman"/>
                  </a:rPr>
                  <a:t>already</a:t>
                </a:r>
                <a:r>
                  <a:rPr lang="en-US" sz="2400" spc="7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25" dirty="0">
                    <a:latin typeface="Times New Roman"/>
                    <a:cs typeface="Times New Roman"/>
                  </a:rPr>
                  <a:t>seen: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652780" lvl="1" indent="-274320">
                  <a:lnSpc>
                    <a:spcPct val="100000"/>
                  </a:lnSpc>
                  <a:spcBef>
                    <a:spcPts val="1055"/>
                  </a:spcBef>
                  <a:buClr>
                    <a:srgbClr val="FD8537"/>
                  </a:buClr>
                  <a:buSzPct val="78571"/>
                  <a:buFont typeface="Wingdings 2"/>
                  <a:buChar char=""/>
                  <a:tabLst>
                    <a:tab pos="652780" algn="l"/>
                  </a:tabLst>
                </a:pPr>
                <a:r>
                  <a:rPr lang="en-US" sz="2100" spc="145" dirty="0">
                    <a:latin typeface="Times New Roman"/>
                    <a:cs typeface="Times New Roman"/>
                  </a:rPr>
                  <a:t>Assume</a:t>
                </a:r>
                <a:r>
                  <a:rPr lang="en-US" sz="2100" spc="65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229" dirty="0">
                    <a:latin typeface="Times New Roman"/>
                    <a:cs typeface="Times New Roman"/>
                  </a:rPr>
                  <a:t>a</a:t>
                </a:r>
                <a:r>
                  <a:rPr lang="en-US" sz="2100" spc="75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165" dirty="0">
                    <a:latin typeface="Times New Roman"/>
                    <a:cs typeface="Times New Roman"/>
                  </a:rPr>
                  <a:t>parametric</a:t>
                </a:r>
                <a:r>
                  <a:rPr lang="en-US" sz="2100" spc="75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90" dirty="0">
                    <a:latin typeface="Times New Roman"/>
                    <a:cs typeface="Times New Roman"/>
                  </a:rPr>
                  <a:t>form</a:t>
                </a:r>
                <a:endParaRPr lang="en-US" sz="2100" dirty="0">
                  <a:latin typeface="Times New Roman"/>
                  <a:cs typeface="Times New Roman"/>
                </a:endParaRPr>
              </a:p>
              <a:p>
                <a:pPr marL="652780" lvl="1" indent="-274320">
                  <a:lnSpc>
                    <a:spcPct val="100000"/>
                  </a:lnSpc>
                  <a:spcBef>
                    <a:spcPts val="1010"/>
                  </a:spcBef>
                  <a:buClr>
                    <a:srgbClr val="FD8537"/>
                  </a:buClr>
                  <a:buSzPct val="78571"/>
                  <a:buFont typeface="Wingdings 2"/>
                  <a:buChar char=""/>
                  <a:tabLst>
                    <a:tab pos="652780" algn="l"/>
                  </a:tabLst>
                </a:pPr>
                <a:r>
                  <a:rPr lang="en-US" sz="2100" spc="170" dirty="0">
                    <a:latin typeface="Times New Roman"/>
                    <a:cs typeface="Times New Roman"/>
                  </a:rPr>
                  <a:t>Formulate</a:t>
                </a:r>
                <a:r>
                  <a:rPr lang="en-US" sz="2100" spc="55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225" dirty="0">
                    <a:latin typeface="Times New Roman"/>
                    <a:cs typeface="Times New Roman"/>
                  </a:rPr>
                  <a:t>an</a:t>
                </a:r>
                <a:r>
                  <a:rPr lang="en-US" sz="2100" spc="75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85" dirty="0">
                    <a:latin typeface="Times New Roman"/>
                    <a:cs typeface="Times New Roman"/>
                  </a:rPr>
                  <a:t>objective</a:t>
                </a:r>
                <a:r>
                  <a:rPr lang="en-US" sz="2100" spc="55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114" dirty="0">
                    <a:latin typeface="Times New Roman"/>
                    <a:cs typeface="Times New Roman"/>
                  </a:rPr>
                  <a:t>function</a:t>
                </a:r>
                <a:endParaRPr lang="en-US" sz="2100" dirty="0">
                  <a:latin typeface="Times New Roman"/>
                  <a:cs typeface="Times New Roman"/>
                </a:endParaRPr>
              </a:p>
              <a:p>
                <a:pPr marL="652780" lvl="1" indent="-274320">
                  <a:lnSpc>
                    <a:spcPct val="100000"/>
                  </a:lnSpc>
                  <a:spcBef>
                    <a:spcPts val="1010"/>
                  </a:spcBef>
                  <a:buClr>
                    <a:srgbClr val="FD8537"/>
                  </a:buClr>
                  <a:buSzPct val="78571"/>
                  <a:buFont typeface="Wingdings 2"/>
                  <a:buChar char=""/>
                  <a:tabLst>
                    <a:tab pos="652780" algn="l"/>
                  </a:tabLst>
                </a:pPr>
                <a:r>
                  <a:rPr lang="en-US" sz="2100" spc="125" dirty="0">
                    <a:latin typeface="Times New Roman"/>
                    <a:cs typeface="Times New Roman"/>
                  </a:rPr>
                  <a:t>Optimize</a:t>
                </a:r>
                <a:r>
                  <a:rPr lang="en-US" sz="2100" spc="90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114" dirty="0">
                    <a:latin typeface="Times New Roman"/>
                    <a:cs typeface="Times New Roman"/>
                  </a:rPr>
                  <a:t>(maximize</a:t>
                </a:r>
                <a:r>
                  <a:rPr lang="en-US" sz="2100" spc="70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110" dirty="0">
                    <a:latin typeface="Times New Roman"/>
                    <a:cs typeface="Times New Roman"/>
                  </a:rPr>
                  <a:t>or</a:t>
                </a:r>
                <a:r>
                  <a:rPr lang="en-US" sz="2100" spc="95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114" dirty="0">
                    <a:latin typeface="Times New Roman"/>
                    <a:cs typeface="Times New Roman"/>
                  </a:rPr>
                  <a:t>minimize)</a:t>
                </a:r>
                <a:r>
                  <a:rPr lang="en-US" sz="2100" spc="85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120" dirty="0">
                    <a:latin typeface="Times New Roman"/>
                    <a:cs typeface="Times New Roman"/>
                  </a:rPr>
                  <a:t>it</a:t>
                </a:r>
                <a:endParaRPr lang="en-US" sz="2100" dirty="0">
                  <a:latin typeface="Times New Roman"/>
                  <a:cs typeface="Times New Roman"/>
                </a:endParaRPr>
              </a:p>
              <a:p>
                <a:pPr marL="286385" marR="772160" indent="-274320">
                  <a:lnSpc>
                    <a:spcPct val="120000"/>
                  </a:lnSpc>
                  <a:spcBef>
                    <a:spcPts val="55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spc="135" dirty="0">
                    <a:latin typeface="Times New Roman"/>
                    <a:cs typeface="Times New Roman"/>
                  </a:rPr>
                  <a:t>Disclaimer:</a:t>
                </a:r>
                <a:r>
                  <a:rPr lang="en-US" sz="2400" spc="3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70" dirty="0">
                    <a:latin typeface="Times New Roman"/>
                    <a:cs typeface="Times New Roman"/>
                  </a:rPr>
                  <a:t>not</a:t>
                </a:r>
                <a:r>
                  <a:rPr lang="en-US" sz="2400" spc="8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40" dirty="0">
                    <a:latin typeface="Times New Roman"/>
                    <a:cs typeface="Times New Roman"/>
                  </a:rPr>
                  <a:t>all</a:t>
                </a:r>
                <a:r>
                  <a:rPr lang="en-US" sz="2400" spc="6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70" dirty="0">
                    <a:latin typeface="Times New Roman"/>
                    <a:cs typeface="Times New Roman"/>
                  </a:rPr>
                  <a:t>learning</a:t>
                </a:r>
                <a:r>
                  <a:rPr lang="en-US" sz="2400" spc="80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65" dirty="0">
                    <a:latin typeface="Times New Roman"/>
                    <a:cs typeface="Times New Roman"/>
                  </a:rPr>
                  <a:t>approaches</a:t>
                </a:r>
                <a:r>
                  <a:rPr lang="en-US" sz="2400" spc="75" dirty="0">
                    <a:latin typeface="Times New Roman"/>
                    <a:cs typeface="Times New Roman"/>
                  </a:rPr>
                  <a:t> </a:t>
                </a:r>
                <a:r>
                  <a:rPr lang="en-US" sz="2400" spc="185" dirty="0">
                    <a:latin typeface="Times New Roman"/>
                    <a:cs typeface="Times New Roman"/>
                  </a:rPr>
                  <a:t>are </a:t>
                </a:r>
                <a:r>
                  <a:rPr lang="en-US" sz="2400" spc="180" dirty="0">
                    <a:latin typeface="Times New Roman"/>
                    <a:cs typeface="Times New Roman"/>
                  </a:rPr>
                  <a:t>parametric</a:t>
                </a:r>
                <a:endParaRPr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40" y="1504968"/>
                <a:ext cx="7153909" cy="3394840"/>
              </a:xfrm>
              <a:prstGeom prst="rect">
                <a:avLst/>
              </a:prstGeom>
              <a:blipFill>
                <a:blip r:embed="rId2"/>
                <a:stretch>
                  <a:fillRect l="-1418" t="-13060" r="-1418" b="-4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PI" id="{B0B12548-DAA8-5642-9A42-538A74540A84}" vid="{0F0B0552-B88C-6640-9318-D1C19E12F8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</Template>
  <TotalTime>10644</TotalTime>
  <Words>1331</Words>
  <Application>Microsoft Macintosh PowerPoint</Application>
  <PresentationFormat>On-screen Show (4:3)</PresentationFormat>
  <Paragraphs>242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Calibri</vt:lpstr>
      <vt:lpstr>Cambria Math</vt:lpstr>
      <vt:lpstr>Century Schoolbook</vt:lpstr>
      <vt:lpstr>Courier New</vt:lpstr>
      <vt:lpstr>STIXGeneral</vt:lpstr>
      <vt:lpstr>Times New Roman</vt:lpstr>
      <vt:lpstr>verdana</vt:lpstr>
      <vt:lpstr>verdana</vt:lpstr>
      <vt:lpstr>Wingdings</vt:lpstr>
      <vt:lpstr>Wingdings 2</vt:lpstr>
      <vt:lpstr>WPI</vt:lpstr>
      <vt:lpstr>CS584 Machine Learning</vt:lpstr>
      <vt:lpstr>Bias-Variance Trade-off Derivation</vt:lpstr>
      <vt:lpstr>Bias-Variance Trade-off Derivation</vt:lpstr>
      <vt:lpstr>Bias-Variance Trade-off Derivation</vt:lpstr>
      <vt:lpstr>Bias vs Variance</vt:lpstr>
      <vt:lpstr>Linear Regression</vt:lpstr>
      <vt:lpstr>Representation</vt:lpstr>
      <vt:lpstr>Regression Function</vt:lpstr>
      <vt:lpstr>How To Learn 𝑓(𝑥)</vt:lpstr>
      <vt:lpstr>Maximize Conditional Log Likelihood</vt:lpstr>
      <vt:lpstr>Maximize CLL = Minimize Squared Loss</vt:lpstr>
      <vt:lpstr>𝑔(𝑥|𝑤)</vt:lpstr>
      <vt:lpstr>Regression Loss</vt:lpstr>
      <vt:lpstr>Regression Gradient</vt:lpstr>
      <vt:lpstr>Regression Gradient</vt:lpstr>
      <vt:lpstr>Regression Gradient</vt:lpstr>
      <vt:lpstr>Regularization</vt:lpstr>
      <vt:lpstr>Polynomial Regression – Arbitrary Degree</vt:lpstr>
      <vt:lpstr>Other Regression Approaches</vt:lpstr>
      <vt:lpstr>Python</vt:lpstr>
      <vt:lpstr>Python</vt:lpstr>
      <vt:lpstr>numpy</vt:lpstr>
      <vt:lpstr>pandas</vt:lpstr>
      <vt:lpstr>pandas. Examples</vt:lpstr>
      <vt:lpstr>pandas. Examples</vt:lpstr>
      <vt:lpstr>Scikit-Learn</vt:lpstr>
      <vt:lpstr>Regression in Scikit-Learn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583 - Probabilistic Graphical Models</dc:title>
  <dc:creator>Mustafa</dc:creator>
  <cp:lastModifiedBy>Narykov, Oleksandr</cp:lastModifiedBy>
  <cp:revision>591</cp:revision>
  <dcterms:created xsi:type="dcterms:W3CDTF">2011-08-15T21:03:01Z</dcterms:created>
  <dcterms:modified xsi:type="dcterms:W3CDTF">2023-09-05T14:26:57Z</dcterms:modified>
</cp:coreProperties>
</file>