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9"/>
  </p:notesMasterIdLst>
  <p:handoutMasterIdLst>
    <p:handoutMasterId r:id="rId40"/>
  </p:handoutMasterIdLst>
  <p:sldIdLst>
    <p:sldId id="329" r:id="rId2"/>
    <p:sldId id="414" r:id="rId3"/>
    <p:sldId id="419" r:id="rId4"/>
    <p:sldId id="420" r:id="rId5"/>
    <p:sldId id="421" r:id="rId6"/>
    <p:sldId id="423" r:id="rId7"/>
    <p:sldId id="422" r:id="rId8"/>
    <p:sldId id="424" r:id="rId9"/>
    <p:sldId id="425" r:id="rId10"/>
    <p:sldId id="426" r:id="rId11"/>
    <p:sldId id="428" r:id="rId12"/>
    <p:sldId id="427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378" r:id="rId23"/>
    <p:sldId id="439" r:id="rId24"/>
    <p:sldId id="440" r:id="rId25"/>
    <p:sldId id="265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61" autoAdjust="0"/>
    <p:restoredTop sz="79332" autoAdjust="0"/>
  </p:normalViewPr>
  <p:slideViewPr>
    <p:cSldViewPr>
      <p:cViewPr>
        <p:scale>
          <a:sx n="115" d="100"/>
          <a:sy n="115" d="100"/>
        </p:scale>
        <p:origin x="1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0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4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2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8. Stochastic Gradient Descent.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717169" y="1657225"/>
                <a:ext cx="7709661" cy="4454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Select batch size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Shuffle training set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lvl="1" algn="just"/>
                <a:r>
                  <a:rPr lang="en-US" sz="2400" dirty="0"/>
                  <a:t>- Select a batch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containing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/>
                  <a:t> samples</a:t>
                </a:r>
              </a:p>
              <a:p>
                <a:pPr lvl="1" algn="just"/>
                <a:r>
                  <a:rPr lang="en-US" sz="2400" dirty="0"/>
                  <a:t>- Compute the corresponding gradient: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 algn="just"/>
                <a:r>
                  <a:rPr lang="en-US" sz="2400" dirty="0"/>
                  <a:t>- Update weights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 for the number of epochs</a:t>
                </a:r>
              </a:p>
              <a:p>
                <a:pPr lvl="1"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9" y="1657225"/>
                <a:ext cx="7709661" cy="4454572"/>
              </a:xfrm>
              <a:prstGeom prst="rect">
                <a:avLst/>
              </a:prstGeom>
              <a:blipFill>
                <a:blip r:embed="rId3"/>
                <a:stretch>
                  <a:fillRect l="-1151" t="-852" b="-2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7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70953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370757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 algn="just"/>
                <a:r>
                  <a:rPr lang="en-US" sz="2400" dirty="0"/>
                  <a:t>	- Compute gradient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based on all </a:t>
                </a:r>
              </a:p>
              <a:p>
                <a:pPr lvl="1" algn="just"/>
                <a:r>
                  <a:rPr lang="en-US" sz="2400" dirty="0"/>
                  <a:t>	samples</a:t>
                </a:r>
              </a:p>
              <a:p>
                <a:pPr lvl="1" algn="just"/>
                <a:r>
                  <a:rPr lang="en-US" sz="2400" dirty="0"/>
                  <a:t>	- Update weights </a:t>
                </a:r>
              </a:p>
              <a:p>
                <a:pPr lvl="1" algn="just"/>
                <a:endParaRPr lang="en-US" sz="2400" dirty="0"/>
              </a:p>
              <a:p>
                <a:pPr lvl="1" algn="just"/>
                <a:endParaRPr lang="en-US" sz="2400" dirty="0"/>
              </a:p>
              <a:p>
                <a:pPr lvl="1"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6034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AB21B-28EC-8ED7-0589-5AF758E2FE36}"/>
                  </a:ext>
                </a:extLst>
              </p:cNvPr>
              <p:cNvSpPr txBox="1"/>
              <p:nvPr/>
            </p:nvSpPr>
            <p:spPr>
              <a:xfrm>
                <a:off x="2971800" y="4495800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AB21B-28EC-8ED7-0589-5AF758E2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4572000" cy="476990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0AEC7A-0B39-5889-4D44-7DAD12B4D021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60859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/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403325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epoch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- Shuffle data	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80761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08082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epoch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- Shuffle data</a:t>
                </a:r>
              </a:p>
              <a:p>
                <a:pPr lvl="2" algn="just"/>
                <a:r>
                  <a:rPr lang="en-US" sz="2400" dirty="0"/>
                  <a:t>- For each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	Compute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:pPr lvl="2" algn="just"/>
                <a:r>
                  <a:rPr lang="en-US" sz="2400" dirty="0"/>
                  <a:t>	Update weights:</a:t>
                </a:r>
              </a:p>
              <a:p>
                <a:pPr lvl="2" algn="just"/>
                <a:endParaRPr lang="en-US" sz="2400" dirty="0"/>
              </a:p>
              <a:p>
                <a:pPr lvl="2"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04884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4787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epoch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- Shuffle data</a:t>
                </a:r>
              </a:p>
              <a:p>
                <a:pPr lvl="2" algn="just"/>
                <a:r>
                  <a:rPr lang="en-US" sz="2400" dirty="0"/>
                  <a:t>- For each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	Compute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:pPr lvl="2" algn="just"/>
                <a:r>
                  <a:rPr lang="en-US" sz="2400" dirty="0"/>
                  <a:t>	Update weights:</a:t>
                </a:r>
              </a:p>
              <a:p>
                <a:pPr lvl="2" algn="just"/>
                <a:endParaRPr lang="en-US" sz="2400" dirty="0"/>
              </a:p>
              <a:p>
                <a:pPr lvl="2"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14955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408382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epoch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- Shuffle data</a:t>
                </a:r>
              </a:p>
              <a:p>
                <a:pPr lvl="2" algn="just"/>
                <a:r>
                  <a:rPr lang="en-US" sz="2400" dirty="0"/>
                  <a:t>- For each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	Compute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:pPr lvl="2" algn="just"/>
                <a:r>
                  <a:rPr lang="en-US" sz="2400" dirty="0"/>
                  <a:t>	Update weights:</a:t>
                </a:r>
              </a:p>
              <a:p>
                <a:pPr lvl="2" algn="just"/>
                <a:endParaRPr lang="en-US" sz="2400" dirty="0"/>
              </a:p>
              <a:p>
                <a:pPr lvl="2"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31957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7162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vs. GD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ctr"/>
                <a:r>
                  <a:rPr lang="en-US" sz="2400" b="1" dirty="0"/>
                  <a:t>GD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with random values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epoch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- Shuffle data</a:t>
                </a:r>
              </a:p>
              <a:p>
                <a:pPr lvl="2" algn="just"/>
                <a:r>
                  <a:rPr lang="en-US" sz="2400" dirty="0"/>
                  <a:t>- For each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2" algn="just"/>
                <a:r>
                  <a:rPr lang="en-US" sz="2400" dirty="0"/>
                  <a:t>	Compute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:pPr lvl="2" algn="just"/>
                <a:r>
                  <a:rPr lang="en-US" sz="2400" dirty="0"/>
                  <a:t>	Update weights:</a:t>
                </a:r>
              </a:p>
              <a:p>
                <a:pPr lvl="2" algn="just"/>
                <a:endParaRPr lang="en-US" sz="2400" dirty="0"/>
              </a:p>
              <a:p>
                <a:pPr lvl="2"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68153"/>
                <a:ext cx="6565708" cy="4640572"/>
              </a:xfrm>
              <a:prstGeom prst="rect">
                <a:avLst/>
              </a:prstGeom>
              <a:blipFill>
                <a:blip r:embed="rId3"/>
                <a:stretch>
                  <a:fillRect t="-1093" r="-1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BBECF2-92F7-CCB9-98DB-A9D6E65C4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22509"/>
              </p:ext>
            </p:extLst>
          </p:nvPr>
        </p:nvGraphicFramePr>
        <p:xfrm>
          <a:off x="783527" y="2389003"/>
          <a:ext cx="952944" cy="384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44">
                  <a:extLst>
                    <a:ext uri="{9D8B030D-6E8A-4147-A177-3AD203B41FA5}">
                      <a16:colId xmlns:a16="http://schemas.microsoft.com/office/drawing/2014/main" val="2091074455"/>
                    </a:ext>
                  </a:extLst>
                </a:gridCol>
              </a:tblGrid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691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1388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2180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603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0278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alpha val="22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89604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01562"/>
                  </a:ext>
                </a:extLst>
              </a:tr>
              <a:tr h="48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B2532">
                        <a:alpha val="22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97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903D-0CB1-97B1-33A0-5A8848A23EE0}"/>
              </a:ext>
            </a:extLst>
          </p:cNvPr>
          <p:cNvSpPr txBox="1"/>
          <p:nvPr/>
        </p:nvSpPr>
        <p:spPr>
          <a:xfrm>
            <a:off x="661162" y="2082049"/>
            <a:ext cx="1197673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72739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Summary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759EA-CE11-B8D6-B2FE-26F0A2CB982B}"/>
                  </a:ext>
                </a:extLst>
              </p:cNvPr>
              <p:cNvSpPr txBox="1"/>
              <p:nvPr/>
            </p:nvSpPr>
            <p:spPr>
              <a:xfrm>
                <a:off x="304800" y="1159888"/>
                <a:ext cx="6565708" cy="502994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lvl="1" algn="just"/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Pros:</a:t>
                </a:r>
              </a:p>
              <a:p>
                <a:pPr lvl="1" algn="just"/>
                <a:r>
                  <a:rPr lang="en-US" sz="2400" dirty="0"/>
                  <a:t>	- Much faster training speed</a:t>
                </a:r>
              </a:p>
              <a:p>
                <a:pPr lvl="1" algn="just"/>
                <a:r>
                  <a:rPr lang="en-US" sz="2400" dirty="0"/>
                  <a:t>	- Despite noise algorithm converges to local </a:t>
                </a:r>
              </a:p>
              <a:p>
                <a:pPr lvl="1" algn="just"/>
                <a:r>
                  <a:rPr lang="en-US" sz="2400" dirty="0"/>
                  <a:t>minimum</a:t>
                </a:r>
              </a:p>
              <a:p>
                <a:pPr lvl="1" algn="just"/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Cons:</a:t>
                </a:r>
              </a:p>
              <a:p>
                <a:pPr lvl="1" algn="just"/>
                <a:r>
                  <a:rPr lang="en-US" sz="2400" dirty="0"/>
                  <a:t>	- If learning rate is not </a:t>
                </a:r>
                <a:r>
                  <a:rPr lang="en-US" sz="2400" b="1" dirty="0"/>
                  <a:t>annealed</a:t>
                </a:r>
                <a:r>
                  <a:rPr lang="en-US" sz="2400" dirty="0"/>
                  <a:t> convergence is</a:t>
                </a:r>
              </a:p>
              <a:p>
                <a:pPr lvl="1" algn="just"/>
                <a:r>
                  <a:rPr lang="en-US" sz="2400" dirty="0"/>
                  <a:t>not guaranteed</a:t>
                </a:r>
              </a:p>
              <a:p>
                <a:pPr lvl="1" algn="just"/>
                <a:endParaRPr lang="en-US" sz="2400" dirty="0"/>
              </a:p>
              <a:p>
                <a:pPr lvl="1" algn="just"/>
                <a:r>
                  <a:rPr lang="en-US" sz="2400" dirty="0"/>
                  <a:t>	Necessary condition: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2" algn="just"/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759EA-CE11-B8D6-B2FE-26F0A2CB9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59888"/>
                <a:ext cx="6565708" cy="5029940"/>
              </a:xfrm>
              <a:prstGeom prst="rect">
                <a:avLst/>
              </a:prstGeom>
              <a:blipFill>
                <a:blip r:embed="rId3"/>
                <a:stretch>
                  <a:fillRect r="-33462" b="-38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descent is a hill-climbing algorithm that</a:t>
            </a:r>
          </a:p>
          <a:p>
            <a:pPr algn="just"/>
            <a:r>
              <a:rPr lang="en-US" sz="2400" dirty="0"/>
              <a:t>makes incremental changes to weight vector </a:t>
            </a:r>
            <a:r>
              <a:rPr lang="en-US" sz="2400" b="1" dirty="0"/>
              <a:t>w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depending on the value of slope (i.e., gradient)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2DFF-138F-C68A-A808-AD275FCD1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3352800" y="3582188"/>
            <a:ext cx="1955165" cy="214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7B05-37ED-5D5C-6AEA-B5AF717C9D41}"/>
              </a:ext>
            </a:extLst>
          </p:cNvPr>
          <p:cNvSpPr txBox="1"/>
          <p:nvPr/>
        </p:nvSpPr>
        <p:spPr>
          <a:xfrm>
            <a:off x="5117465" y="3492889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60BEA8-F9F6-44E0-31E0-C6BB9EAF974E}"/>
              </a:ext>
            </a:extLst>
          </p:cNvPr>
          <p:cNvCxnSpPr>
            <a:cxnSpLocks/>
          </p:cNvCxnSpPr>
          <p:nvPr/>
        </p:nvCxnSpPr>
        <p:spPr>
          <a:xfrm flipV="1">
            <a:off x="3034983" y="3494095"/>
            <a:ext cx="0" cy="22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4022-854A-7A9E-0A3B-8FFDEE63BFD1}"/>
              </a:ext>
            </a:extLst>
          </p:cNvPr>
          <p:cNvCxnSpPr>
            <a:cxnSpLocks/>
          </p:cNvCxnSpPr>
          <p:nvPr/>
        </p:nvCxnSpPr>
        <p:spPr>
          <a:xfrm>
            <a:off x="3034983" y="5773595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/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l="-204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/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6ED2146-0021-B267-713B-539F9B58133F}"/>
              </a:ext>
            </a:extLst>
          </p:cNvPr>
          <p:cNvSpPr/>
          <p:nvPr/>
        </p:nvSpPr>
        <p:spPr bwMode="auto">
          <a:xfrm>
            <a:off x="3581400" y="4193418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E2B004-FE06-FA09-C1C0-F743A55FEE85}"/>
              </a:ext>
            </a:extLst>
          </p:cNvPr>
          <p:cNvSpPr/>
          <p:nvPr/>
        </p:nvSpPr>
        <p:spPr bwMode="auto">
          <a:xfrm>
            <a:off x="4140835" y="5486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FC9B48-C48A-7866-E160-CF3135D3269C}"/>
              </a:ext>
            </a:extLst>
          </p:cNvPr>
          <p:cNvSpPr/>
          <p:nvPr/>
        </p:nvSpPr>
        <p:spPr bwMode="auto">
          <a:xfrm>
            <a:off x="3757779" y="4883281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DB506-CD09-59B8-8EA8-8A4C228B9BE6}"/>
              </a:ext>
            </a:extLst>
          </p:cNvPr>
          <p:cNvSpPr/>
          <p:nvPr/>
        </p:nvSpPr>
        <p:spPr bwMode="auto">
          <a:xfrm>
            <a:off x="3979167" y="5290338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1D34B-78B2-309E-5792-605C01AEF755}"/>
              </a:ext>
            </a:extLst>
          </p:cNvPr>
          <p:cNvSpPr/>
          <p:nvPr/>
        </p:nvSpPr>
        <p:spPr bwMode="auto">
          <a:xfrm>
            <a:off x="4282247" y="5530548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D523-688C-3942-98F6-CF90DC6CDCBA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3657600" y="4345818"/>
            <a:ext cx="176379" cy="53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44ACE-4D40-6B35-4828-2785C6C8FA77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3887861" y="5013363"/>
            <a:ext cx="113624" cy="2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E50416-92B9-1A53-7AC4-6C6ED7709AF1}"/>
              </a:ext>
            </a:extLst>
          </p:cNvPr>
          <p:cNvCxnSpPr>
            <a:cxnSpLocks/>
            <a:stCxn id="16" idx="5"/>
            <a:endCxn id="13" idx="1"/>
          </p:cNvCxnSpPr>
          <p:nvPr/>
        </p:nvCxnSpPr>
        <p:spPr>
          <a:xfrm>
            <a:off x="4109249" y="5420420"/>
            <a:ext cx="53904" cy="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0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Extensions. </a:t>
            </a:r>
            <a:r>
              <a:rPr lang="en-US" cap="small" spc="110" dirty="0" err="1"/>
              <a:t>AdaGrad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759EA-CE11-B8D6-B2FE-26F0A2CB982B}"/>
              </a:ext>
            </a:extLst>
          </p:cNvPr>
          <p:cNvSpPr txBox="1"/>
          <p:nvPr/>
        </p:nvSpPr>
        <p:spPr>
          <a:xfrm>
            <a:off x="304800" y="1159888"/>
            <a:ext cx="6565708" cy="50299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 algn="just"/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Let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 each step: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Pros:</a:t>
            </a:r>
          </a:p>
          <a:p>
            <a:pPr lvl="2" algn="just"/>
            <a:r>
              <a:rPr lang="en-US" sz="2400" dirty="0"/>
              <a:t>- Adaptive step size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FB75C-1DDA-7CD5-143E-BF752225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78" y="1447800"/>
            <a:ext cx="2667222" cy="592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D8A9E-C885-E471-7EB2-729B2669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3429000"/>
            <a:ext cx="4000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9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SGD Extensions. ADAM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ECB14-7B5F-97C0-9DF9-F65B5488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9" y="1782344"/>
            <a:ext cx="8154432" cy="45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Regression Problem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1E6F5-6BA0-A692-6EB0-09F5D694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76"/>
          <a:stretch/>
        </p:blipFill>
        <p:spPr>
          <a:xfrm>
            <a:off x="1066800" y="1524000"/>
            <a:ext cx="6730770" cy="114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80C0A-92B1-2B79-8CC4-C72A51EA9C10}"/>
                  </a:ext>
                </a:extLst>
              </p:cNvPr>
              <p:cNvSpPr txBox="1"/>
              <p:nvPr/>
            </p:nvSpPr>
            <p:spPr>
              <a:xfrm>
                <a:off x="429895" y="2751641"/>
                <a:ext cx="6565708" cy="375142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80C0A-92B1-2B79-8CC4-C72A51EA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5" y="2751641"/>
                <a:ext cx="6565708" cy="3751428"/>
              </a:xfrm>
              <a:prstGeom prst="rect">
                <a:avLst/>
              </a:prstGeom>
              <a:blipFill>
                <a:blip r:embed="rId4"/>
                <a:stretch>
                  <a:fillRect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73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Regression Problem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1E6F5-6BA0-A692-6EB0-09F5D694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76"/>
          <a:stretch/>
        </p:blipFill>
        <p:spPr>
          <a:xfrm>
            <a:off x="1066800" y="1524000"/>
            <a:ext cx="6730770" cy="114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80C0A-92B1-2B79-8CC4-C72A51EA9C10}"/>
                  </a:ext>
                </a:extLst>
              </p:cNvPr>
              <p:cNvSpPr txBox="1"/>
              <p:nvPr/>
            </p:nvSpPr>
            <p:spPr>
              <a:xfrm>
                <a:off x="429895" y="2751641"/>
                <a:ext cx="6565708" cy="375142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80C0A-92B1-2B79-8CC4-C72A51EA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5" y="2751641"/>
                <a:ext cx="6565708" cy="3751428"/>
              </a:xfrm>
              <a:prstGeom prst="rect">
                <a:avLst/>
              </a:prstGeom>
              <a:blipFill>
                <a:blip r:embed="rId4"/>
                <a:stretch>
                  <a:fillRect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933053-DAA8-8AF8-64E9-10584DFCA42F}"/>
                  </a:ext>
                </a:extLst>
              </p:cNvPr>
              <p:cNvSpPr txBox="1"/>
              <p:nvPr/>
            </p:nvSpPr>
            <p:spPr>
              <a:xfrm>
                <a:off x="2146185" y="3733800"/>
                <a:ext cx="4572000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170" smtClean="0">
                          <a:latin typeface="Cambria Math" panose="02040503050406030204" pitchFamily="18" charset="0"/>
                          <a:cs typeface="Times New Roman"/>
                        </a:rPr>
                        <m:t>𝑔</m:t>
                      </m:r>
                      <m:r>
                        <a:rPr lang="en-US" sz="2800" b="0" i="1" spc="17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ctrl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;</m:t>
                          </m:r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</m:d>
                      <m:r>
                        <a:rPr lang="en-US" sz="2800" b="0" i="1" spc="17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800" i="1" spc="17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800" i="1" spc="17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933053-DAA8-8AF8-64E9-10584DFC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85" y="3733800"/>
                <a:ext cx="4572000" cy="1268552"/>
              </a:xfrm>
              <a:prstGeom prst="rect">
                <a:avLst/>
              </a:prstGeom>
              <a:blipFill>
                <a:blip r:embed="rId5"/>
                <a:stretch>
                  <a:fillRect t="-106931" b="-16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7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Regression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2FFA7E-FEE2-CB91-564B-9B8DA276650C}"/>
              </a:ext>
            </a:extLst>
          </p:cNvPr>
          <p:cNvCxnSpPr/>
          <p:nvPr/>
        </p:nvCxnSpPr>
        <p:spPr>
          <a:xfrm flipV="1">
            <a:off x="4140835" y="2362200"/>
            <a:ext cx="0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AD08D-3EB3-B027-51A4-D8D2BF674E5F}"/>
              </a:ext>
            </a:extLst>
          </p:cNvPr>
          <p:cNvCxnSpPr>
            <a:cxnSpLocks/>
          </p:cNvCxnSpPr>
          <p:nvPr/>
        </p:nvCxnSpPr>
        <p:spPr>
          <a:xfrm>
            <a:off x="2363152" y="3886200"/>
            <a:ext cx="355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3616B3-6403-027B-C02A-01F96E75100E}"/>
              </a:ext>
            </a:extLst>
          </p:cNvPr>
          <p:cNvSpPr/>
          <p:nvPr/>
        </p:nvSpPr>
        <p:spPr bwMode="auto">
          <a:xfrm>
            <a:off x="4572000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1D9A03-03CD-A990-0F56-2C7CFC2CFAE0}"/>
              </a:ext>
            </a:extLst>
          </p:cNvPr>
          <p:cNvSpPr/>
          <p:nvPr/>
        </p:nvSpPr>
        <p:spPr bwMode="auto">
          <a:xfrm>
            <a:off x="4850766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C8A2BC-BD81-77D4-5A68-5E278B441F05}"/>
              </a:ext>
            </a:extLst>
          </p:cNvPr>
          <p:cNvSpPr/>
          <p:nvPr/>
        </p:nvSpPr>
        <p:spPr bwMode="auto">
          <a:xfrm>
            <a:off x="4191002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FCE8AF-4FAE-54F8-B489-D823E844494F}"/>
              </a:ext>
            </a:extLst>
          </p:cNvPr>
          <p:cNvSpPr/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4E83F9-0C08-11CF-2051-CFFDBE73B61C}"/>
              </a:ext>
            </a:extLst>
          </p:cNvPr>
          <p:cNvSpPr/>
          <p:nvPr/>
        </p:nvSpPr>
        <p:spPr bwMode="auto">
          <a:xfrm>
            <a:off x="5181600" y="2816629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A8B0B5-4242-9610-2834-A20E05C09CE0}"/>
              </a:ext>
            </a:extLst>
          </p:cNvPr>
          <p:cNvSpPr/>
          <p:nvPr/>
        </p:nvSpPr>
        <p:spPr bwMode="auto">
          <a:xfrm>
            <a:off x="5688964" y="2816629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E377A8E2-109F-ABDA-B8AD-84151D4D36C3}"/>
              </a:ext>
            </a:extLst>
          </p:cNvPr>
          <p:cNvSpPr/>
          <p:nvPr/>
        </p:nvSpPr>
        <p:spPr bwMode="auto">
          <a:xfrm>
            <a:off x="2743200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9D7C7EF-7265-D476-A4A2-A479F11D3EFF}"/>
              </a:ext>
            </a:extLst>
          </p:cNvPr>
          <p:cNvSpPr/>
          <p:nvPr/>
        </p:nvSpPr>
        <p:spPr bwMode="auto">
          <a:xfrm>
            <a:off x="3082897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0EDB11CE-EC4E-D0D0-6732-2F54C0A04476}"/>
              </a:ext>
            </a:extLst>
          </p:cNvPr>
          <p:cNvSpPr/>
          <p:nvPr/>
        </p:nvSpPr>
        <p:spPr bwMode="auto">
          <a:xfrm>
            <a:off x="3384522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EB63D4A-AAA6-6606-C483-B9352151B957}"/>
              </a:ext>
            </a:extLst>
          </p:cNvPr>
          <p:cNvSpPr/>
          <p:nvPr/>
        </p:nvSpPr>
        <p:spPr bwMode="auto">
          <a:xfrm>
            <a:off x="3801138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CB3350F-6E34-DC50-79B7-838696180310}"/>
              </a:ext>
            </a:extLst>
          </p:cNvPr>
          <p:cNvSpPr/>
          <p:nvPr/>
        </p:nvSpPr>
        <p:spPr bwMode="auto">
          <a:xfrm>
            <a:off x="4107987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5679908-E080-16B4-B7F4-BD427C50F7BD}"/>
              </a:ext>
            </a:extLst>
          </p:cNvPr>
          <p:cNvSpPr/>
          <p:nvPr/>
        </p:nvSpPr>
        <p:spPr bwMode="auto">
          <a:xfrm>
            <a:off x="2928448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Regression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2FFA7E-FEE2-CB91-564B-9B8DA276650C}"/>
              </a:ext>
            </a:extLst>
          </p:cNvPr>
          <p:cNvCxnSpPr/>
          <p:nvPr/>
        </p:nvCxnSpPr>
        <p:spPr>
          <a:xfrm flipV="1">
            <a:off x="4140835" y="2362200"/>
            <a:ext cx="0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AD08D-3EB3-B027-51A4-D8D2BF674E5F}"/>
              </a:ext>
            </a:extLst>
          </p:cNvPr>
          <p:cNvCxnSpPr>
            <a:cxnSpLocks/>
          </p:cNvCxnSpPr>
          <p:nvPr/>
        </p:nvCxnSpPr>
        <p:spPr>
          <a:xfrm>
            <a:off x="2363152" y="3886200"/>
            <a:ext cx="355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3616B3-6403-027B-C02A-01F96E75100E}"/>
              </a:ext>
            </a:extLst>
          </p:cNvPr>
          <p:cNvSpPr/>
          <p:nvPr/>
        </p:nvSpPr>
        <p:spPr bwMode="auto">
          <a:xfrm>
            <a:off x="4572000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1D9A03-03CD-A990-0F56-2C7CFC2CFAE0}"/>
              </a:ext>
            </a:extLst>
          </p:cNvPr>
          <p:cNvSpPr/>
          <p:nvPr/>
        </p:nvSpPr>
        <p:spPr bwMode="auto">
          <a:xfrm>
            <a:off x="4850766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C8A2BC-BD81-77D4-5A68-5E278B441F05}"/>
              </a:ext>
            </a:extLst>
          </p:cNvPr>
          <p:cNvSpPr/>
          <p:nvPr/>
        </p:nvSpPr>
        <p:spPr bwMode="auto">
          <a:xfrm>
            <a:off x="4191002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FCE8AF-4FAE-54F8-B489-D823E844494F}"/>
              </a:ext>
            </a:extLst>
          </p:cNvPr>
          <p:cNvSpPr/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4E83F9-0C08-11CF-2051-CFFDBE73B61C}"/>
              </a:ext>
            </a:extLst>
          </p:cNvPr>
          <p:cNvSpPr/>
          <p:nvPr/>
        </p:nvSpPr>
        <p:spPr bwMode="auto">
          <a:xfrm>
            <a:off x="5181600" y="2816629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A8B0B5-4242-9610-2834-A20E05C09CE0}"/>
              </a:ext>
            </a:extLst>
          </p:cNvPr>
          <p:cNvSpPr/>
          <p:nvPr/>
        </p:nvSpPr>
        <p:spPr bwMode="auto">
          <a:xfrm>
            <a:off x="5688964" y="2816629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E377A8E2-109F-ABDA-B8AD-84151D4D36C3}"/>
              </a:ext>
            </a:extLst>
          </p:cNvPr>
          <p:cNvSpPr/>
          <p:nvPr/>
        </p:nvSpPr>
        <p:spPr bwMode="auto">
          <a:xfrm>
            <a:off x="2743200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9D7C7EF-7265-D476-A4A2-A479F11D3EFF}"/>
              </a:ext>
            </a:extLst>
          </p:cNvPr>
          <p:cNvSpPr/>
          <p:nvPr/>
        </p:nvSpPr>
        <p:spPr bwMode="auto">
          <a:xfrm>
            <a:off x="3082897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0EDB11CE-EC4E-D0D0-6732-2F54C0A04476}"/>
              </a:ext>
            </a:extLst>
          </p:cNvPr>
          <p:cNvSpPr/>
          <p:nvPr/>
        </p:nvSpPr>
        <p:spPr bwMode="auto">
          <a:xfrm>
            <a:off x="3384522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EB63D4A-AAA6-6606-C483-B9352151B957}"/>
              </a:ext>
            </a:extLst>
          </p:cNvPr>
          <p:cNvSpPr/>
          <p:nvPr/>
        </p:nvSpPr>
        <p:spPr bwMode="auto">
          <a:xfrm>
            <a:off x="3801138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CB3350F-6E34-DC50-79B7-838696180310}"/>
              </a:ext>
            </a:extLst>
          </p:cNvPr>
          <p:cNvSpPr/>
          <p:nvPr/>
        </p:nvSpPr>
        <p:spPr bwMode="auto">
          <a:xfrm>
            <a:off x="4107987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5679908-E080-16B4-B7F4-BD427C50F7BD}"/>
              </a:ext>
            </a:extLst>
          </p:cNvPr>
          <p:cNvSpPr/>
          <p:nvPr/>
        </p:nvSpPr>
        <p:spPr bwMode="auto">
          <a:xfrm>
            <a:off x="2928448" y="3789156"/>
            <a:ext cx="152400" cy="1524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41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Sigmoid Function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2C6AA-406B-4906-9713-F0212073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7" y="1676400"/>
            <a:ext cx="5951073" cy="4267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FE899-6FD8-4C15-3648-6555C543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461" y="2973985"/>
            <a:ext cx="1447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Sigmoid Function Properties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5B32E-603F-AF5F-0A66-C226C37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4800600" cy="43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Sigmoid Function Properties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C0DF-1135-66AB-2333-4CA380BB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645382"/>
            <a:ext cx="5302250" cy="45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/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. This is our initial</a:t>
                </a:r>
              </a:p>
              <a:p>
                <a:pPr algn="just"/>
                <a:r>
                  <a:rPr lang="en-US" sz="2400" dirty="0"/>
                  <a:t>weight vector </a:t>
                </a:r>
                <a:r>
                  <a:rPr lang="en-US" sz="2400" b="1" dirty="0"/>
                  <a:t>w</a:t>
                </a:r>
                <a:r>
                  <a:rPr lang="en-US" sz="2400" baseline="30000" dirty="0"/>
                  <a:t>(0)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baseline="30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loss function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weights by moving in opposite direction,</a:t>
                </a:r>
              </a:p>
              <a:p>
                <a:pPr algn="just"/>
                <a:r>
                  <a:rPr lang="en-US" sz="2400" dirty="0"/>
                  <a:t>multiplied by </a:t>
                </a:r>
                <a:r>
                  <a:rPr lang="en-US" sz="2400" b="1" dirty="0"/>
                  <a:t>learning rate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Until convergence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blipFill>
                <a:blip r:embed="rId3"/>
                <a:stretch>
                  <a:fillRect l="-1316" t="-3008" r="-4441" b="-187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/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/>
              <p:nvPr/>
            </p:nvSpPr>
            <p:spPr>
              <a:xfrm>
                <a:off x="1970049" y="5265142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49" y="5265142"/>
                <a:ext cx="4572000" cy="47699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02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Logistic Regression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229600" y="594979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BA03-BD40-4318-D13C-9F65E064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56" y="2133600"/>
            <a:ext cx="2204357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66F0B-EB75-D0C2-AC30-EFBCF84910FE}"/>
              </a:ext>
            </a:extLst>
          </p:cNvPr>
          <p:cNvSpPr txBox="1"/>
          <p:nvPr/>
        </p:nvSpPr>
        <p:spPr>
          <a:xfrm>
            <a:off x="0" y="2971800"/>
            <a:ext cx="6565708" cy="32180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 algn="just"/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 analytical solution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Interpretation:</a:t>
            </a:r>
          </a:p>
          <a:p>
            <a:pPr lvl="1" algn="just"/>
            <a:r>
              <a:rPr lang="en-US" sz="2400" dirty="0"/>
              <a:t>	- Score corresponds to the prediction confidence,</a:t>
            </a:r>
          </a:p>
          <a:p>
            <a:pPr lvl="1" algn="just"/>
            <a:r>
              <a:rPr lang="en-US" sz="2400" dirty="0"/>
              <a:t>Or probability of sample to belong to certain class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22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70A85-3A71-CF39-FC4D-608B44D1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2213820"/>
            <a:ext cx="6019800" cy="33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8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56B78-7B6B-F4DA-E659-1FF77EB3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8" y="2067261"/>
            <a:ext cx="7772400" cy="3811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52ADB-A685-C26A-1DF9-F4AD6EFBE706}"/>
              </a:ext>
            </a:extLst>
          </p:cNvPr>
          <p:cNvSpPr txBox="1"/>
          <p:nvPr/>
        </p:nvSpPr>
        <p:spPr>
          <a:xfrm>
            <a:off x="376465" y="5248986"/>
            <a:ext cx="6565708" cy="11518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Problem: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is very close to zero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29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52ADB-A685-C26A-1DF9-F4AD6EFBE706}"/>
              </a:ext>
            </a:extLst>
          </p:cNvPr>
          <p:cNvSpPr txBox="1"/>
          <p:nvPr/>
        </p:nvSpPr>
        <p:spPr>
          <a:xfrm>
            <a:off x="469033" y="1491354"/>
            <a:ext cx="6565708" cy="11518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 algn="just"/>
            <a:r>
              <a:rPr lang="en-US" sz="2400" dirty="0"/>
              <a:t>Alternative solution: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CA794-E76C-82AE-B5A5-30C6E51A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3" y="2586909"/>
            <a:ext cx="7772400" cy="17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9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Log-Loss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22E04-B090-5B06-C6D3-22A4EE1C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86318"/>
            <a:ext cx="7772400" cy="106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EC590-184A-C7DE-B237-5E2E1245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8" y="2331754"/>
            <a:ext cx="4216400" cy="479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A909B-1ED3-A486-A6C1-E5D9F00B4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394635"/>
            <a:ext cx="8890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F234C-26F5-C1C2-AA87-CD70EA155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550" y="2438400"/>
            <a:ext cx="368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9C1BB-F6B8-C0B9-4226-8FF7CCCE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1828800"/>
            <a:ext cx="83119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9C1BB-F6B8-C0B9-4226-8FF7CCCE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1828800"/>
            <a:ext cx="83119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5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CBBA1-7ECD-6A68-1429-0149ED00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5" y="1828800"/>
            <a:ext cx="7772400" cy="2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C1519-A226-7823-BBAC-CBB8654074C6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Drawbacks: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Requires to go over every point of dataset. </a:t>
            </a:r>
          </a:p>
          <a:p>
            <a:pPr algn="just"/>
            <a:r>
              <a:rPr lang="en-US" sz="2400" dirty="0"/>
              <a:t>Ineffective for big data problems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Selecting learning rate is non-trivial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46DDC-7AAE-B9AF-C20B-11F5598999B0}"/>
              </a:ext>
            </a:extLst>
          </p:cNvPr>
          <p:cNvSpPr txBox="1"/>
          <p:nvPr/>
        </p:nvSpPr>
        <p:spPr>
          <a:xfrm>
            <a:off x="609600" y="4724400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Notes: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Convergence to global minimum is guaranteed only</a:t>
            </a:r>
          </a:p>
          <a:p>
            <a:pPr algn="just"/>
            <a:r>
              <a:rPr lang="en-US" sz="2400" dirty="0"/>
              <a:t>for convex functions!</a:t>
            </a:r>
          </a:p>
        </p:txBody>
      </p:sp>
    </p:spTree>
    <p:extLst>
      <p:ext uri="{BB962C8B-B14F-4D97-AF65-F5344CB8AC3E}">
        <p14:creationId xmlns:p14="http://schemas.microsoft.com/office/powerpoint/2010/main" val="31126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Stochastic 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593A6-4A58-44C5-E8CB-76659197AC55}"/>
              </a:ext>
            </a:extLst>
          </p:cNvPr>
          <p:cNvGrpSpPr/>
          <p:nvPr/>
        </p:nvGrpSpPr>
        <p:grpSpPr>
          <a:xfrm>
            <a:off x="1905000" y="1705634"/>
            <a:ext cx="7023860" cy="1216773"/>
            <a:chOff x="1295400" y="1679607"/>
            <a:chExt cx="7023860" cy="12167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EDB1F1-5645-78E9-E16E-E6ACC4302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968" b="74837"/>
            <a:stretch/>
          </p:blipFill>
          <p:spPr>
            <a:xfrm>
              <a:off x="1295400" y="1679607"/>
              <a:ext cx="2951227" cy="96693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B8016F-FF7D-6677-B072-0C5124E7D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96" t="73323"/>
            <a:stretch/>
          </p:blipFill>
          <p:spPr>
            <a:xfrm>
              <a:off x="4295772" y="1871270"/>
              <a:ext cx="4023488" cy="1025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17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Stochastic 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661987" y="2720687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:r>
                  <a:rPr lang="en-US" sz="2400" dirty="0"/>
                  <a:t>Observation: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Gradient is averaged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samples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7" y="2720687"/>
                <a:ext cx="7709661" cy="1676400"/>
              </a:xfrm>
              <a:prstGeom prst="rect">
                <a:avLst/>
              </a:prstGeom>
              <a:blipFill>
                <a:blip r:embed="rId3"/>
                <a:stretch>
                  <a:fillRect l="-1316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4593A6-4A58-44C5-E8CB-76659197AC55}"/>
              </a:ext>
            </a:extLst>
          </p:cNvPr>
          <p:cNvGrpSpPr/>
          <p:nvPr/>
        </p:nvGrpSpPr>
        <p:grpSpPr>
          <a:xfrm>
            <a:off x="1905000" y="1705634"/>
            <a:ext cx="7023860" cy="1216773"/>
            <a:chOff x="1295400" y="1679607"/>
            <a:chExt cx="7023860" cy="12167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EDB1F1-5645-78E9-E16E-E6ACC4302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7968" b="74837"/>
            <a:stretch/>
          </p:blipFill>
          <p:spPr>
            <a:xfrm>
              <a:off x="1295400" y="1679607"/>
              <a:ext cx="2951227" cy="96693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B8016F-FF7D-6677-B072-0C5124E7D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96" t="73323"/>
            <a:stretch/>
          </p:blipFill>
          <p:spPr>
            <a:xfrm>
              <a:off x="4295772" y="1871270"/>
              <a:ext cx="4023488" cy="1025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Stochastic 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661987" y="2720687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:r>
                  <a:rPr lang="en-US" sz="2400" dirty="0"/>
                  <a:t>Observation: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Gradient is averaged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samples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7" y="2720687"/>
                <a:ext cx="7709661" cy="1676400"/>
              </a:xfrm>
              <a:prstGeom prst="rect">
                <a:avLst/>
              </a:prstGeom>
              <a:blipFill>
                <a:blip r:embed="rId3"/>
                <a:stretch>
                  <a:fillRect l="-1316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4593A6-4A58-44C5-E8CB-76659197AC55}"/>
              </a:ext>
            </a:extLst>
          </p:cNvPr>
          <p:cNvGrpSpPr/>
          <p:nvPr/>
        </p:nvGrpSpPr>
        <p:grpSpPr>
          <a:xfrm>
            <a:off x="1905000" y="1705634"/>
            <a:ext cx="7023860" cy="1216773"/>
            <a:chOff x="1295400" y="1679607"/>
            <a:chExt cx="7023860" cy="12167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EDB1F1-5645-78E9-E16E-E6ACC4302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7968" b="74837"/>
            <a:stretch/>
          </p:blipFill>
          <p:spPr>
            <a:xfrm>
              <a:off x="1295400" y="1679607"/>
              <a:ext cx="2951227" cy="96693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B8016F-FF7D-6677-B072-0C5124E7D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96" t="73323"/>
            <a:stretch/>
          </p:blipFill>
          <p:spPr>
            <a:xfrm>
              <a:off x="4295772" y="1871270"/>
              <a:ext cx="4023488" cy="102511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B688E5-AE35-FC4E-B081-60208E2E96C1}"/>
              </a:ext>
            </a:extLst>
          </p:cNvPr>
          <p:cNvSpPr txBox="1"/>
          <p:nvPr/>
        </p:nvSpPr>
        <p:spPr>
          <a:xfrm>
            <a:off x="663574" y="4397087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Question: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Can we approximate it?</a:t>
            </a:r>
          </a:p>
        </p:txBody>
      </p:sp>
    </p:spTree>
    <p:extLst>
      <p:ext uri="{BB962C8B-B14F-4D97-AF65-F5344CB8AC3E}">
        <p14:creationId xmlns:p14="http://schemas.microsoft.com/office/powerpoint/2010/main" val="28201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Stochastic 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/>
              <p:nvPr/>
            </p:nvSpPr>
            <p:spPr>
              <a:xfrm>
                <a:off x="717169" y="1657225"/>
                <a:ext cx="7709661" cy="445457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:r>
                  <a:rPr lang="en-US" sz="2400" dirty="0"/>
                  <a:t>The idea behind Stochastic Gradient Descent (</a:t>
                </a:r>
                <a:r>
                  <a:rPr lang="en-US" sz="2400" b="1" dirty="0"/>
                  <a:t>SGD</a:t>
                </a:r>
                <a:r>
                  <a:rPr lang="en-US" sz="2400" dirty="0"/>
                  <a:t>):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select a small subset of training set </a:t>
                </a:r>
              </a:p>
              <a:p>
                <a:pPr algn="just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). We will call it a </a:t>
                </a:r>
                <a:r>
                  <a:rPr lang="en-US" sz="2400" b="1" dirty="0"/>
                  <a:t>batch</a:t>
                </a:r>
                <a:r>
                  <a:rPr lang="en-US" sz="2400" dirty="0"/>
                  <a:t> (sometimes also </a:t>
                </a:r>
              </a:p>
              <a:p>
                <a:pPr algn="just"/>
                <a:r>
                  <a:rPr lang="en-US" sz="2400" dirty="0"/>
                  <a:t>referred as </a:t>
                </a:r>
                <a:r>
                  <a:rPr lang="en-US" sz="2400" b="1" dirty="0"/>
                  <a:t>mini-batch</a:t>
                </a:r>
                <a:r>
                  <a:rPr lang="en-US" sz="2400" dirty="0"/>
                  <a:t>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the gradient for one batch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weights based on obtained gradient value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</a:t>
                </a:r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C1519-A226-7823-BBAC-CBB8654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9" y="1657225"/>
                <a:ext cx="7709661" cy="4454572"/>
              </a:xfrm>
              <a:prstGeom prst="rect">
                <a:avLst/>
              </a:prstGeom>
              <a:blipFill>
                <a:blip r:embed="rId3"/>
                <a:stretch>
                  <a:fillRect l="-1316" t="-1136" r="-9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6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Stochastic 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C1519-A226-7823-BBAC-CBB8654074C6}"/>
              </a:ext>
            </a:extLst>
          </p:cNvPr>
          <p:cNvSpPr txBox="1"/>
          <p:nvPr/>
        </p:nvSpPr>
        <p:spPr>
          <a:xfrm>
            <a:off x="717169" y="1657225"/>
            <a:ext cx="7709661" cy="445457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single pass over training set is called </a:t>
            </a:r>
            <a:r>
              <a:rPr lang="en-US" sz="2400" b="1" dirty="0"/>
              <a:t>epoch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practice, SGD is conducted over multiple epochs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Covergence</a:t>
            </a:r>
            <a:r>
              <a:rPr lang="en-US" sz="2400" dirty="0"/>
              <a:t> with randomized sampling over </a:t>
            </a:r>
          </a:p>
          <a:p>
            <a:pPr algn="just"/>
            <a:r>
              <a:rPr lang="en-US" sz="2400" dirty="0"/>
              <a:t>different epochs is either faster or have the same</a:t>
            </a:r>
          </a:p>
          <a:p>
            <a:pPr algn="just"/>
            <a:r>
              <a:rPr lang="en-US" sz="2400" dirty="0"/>
              <a:t>speed as convergence with non-randomized </a:t>
            </a:r>
          </a:p>
          <a:p>
            <a:pPr algn="just"/>
            <a:r>
              <a:rPr lang="en-US" sz="2400" dirty="0"/>
              <a:t>sampling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E4784-0DEE-C10E-0A71-92F8BC84FCCA}"/>
              </a:ext>
            </a:extLst>
          </p:cNvPr>
          <p:cNvSpPr txBox="1"/>
          <p:nvPr/>
        </p:nvSpPr>
        <p:spPr>
          <a:xfrm>
            <a:off x="1227136" y="5991782"/>
            <a:ext cx="6689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Koloskova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Anastasia, et al. "Shuffle SGD is Always Better than SGD: Improved Analysis of SGD with Arbitrary Data Orders." </a:t>
            </a:r>
            <a:r>
              <a:rPr lang="en-U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arXiv:2305.19259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42240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22820</TotalTime>
  <Words>1272</Words>
  <Application>Microsoft Macintosh PowerPoint</Application>
  <PresentationFormat>On-screen Show (4:3)</PresentationFormat>
  <Paragraphs>372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CS584 Machine Learning</vt:lpstr>
      <vt:lpstr>Gradient Descent</vt:lpstr>
      <vt:lpstr>Gradient Descent. Algorithm</vt:lpstr>
      <vt:lpstr>Gradient Descent. Algorithm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SGD. Algorithm</vt:lpstr>
      <vt:lpstr>SGD vs. GD Example</vt:lpstr>
      <vt:lpstr>SGD vs. GD Example</vt:lpstr>
      <vt:lpstr>SGD vs. GD Example</vt:lpstr>
      <vt:lpstr>SGD vs. GD Example</vt:lpstr>
      <vt:lpstr>SGD vs. GD Example</vt:lpstr>
      <vt:lpstr>SGD vs. GD Example</vt:lpstr>
      <vt:lpstr>SGD vs. GD Example</vt:lpstr>
      <vt:lpstr>SGD vs. GD Example</vt:lpstr>
      <vt:lpstr>SGD Summary</vt:lpstr>
      <vt:lpstr>SGD Extensions. AdaGrad</vt:lpstr>
      <vt:lpstr>SGD Extensions. ADAM</vt:lpstr>
      <vt:lpstr>Logistic Regression</vt:lpstr>
      <vt:lpstr>Regression Problem</vt:lpstr>
      <vt:lpstr>Regression Problem</vt:lpstr>
      <vt:lpstr>Regression Example</vt:lpstr>
      <vt:lpstr>Regression Example</vt:lpstr>
      <vt:lpstr>Sigmoid Function</vt:lpstr>
      <vt:lpstr>Sigmoid Function Properties</vt:lpstr>
      <vt:lpstr>Sigmoid Function Properties</vt:lpstr>
      <vt:lpstr>Logistic Regression</vt:lpstr>
      <vt:lpstr>Gradient Descent</vt:lpstr>
      <vt:lpstr>Gradient Descent</vt:lpstr>
      <vt:lpstr>Gradient Descent</vt:lpstr>
      <vt:lpstr>Log-Loss</vt:lpstr>
      <vt:lpstr>Gradient Descent</vt:lpstr>
      <vt:lpstr>Gradient Descent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995</cp:revision>
  <dcterms:created xsi:type="dcterms:W3CDTF">2011-08-15T21:03:01Z</dcterms:created>
  <dcterms:modified xsi:type="dcterms:W3CDTF">2023-09-14T14:44:13Z</dcterms:modified>
</cp:coreProperties>
</file>