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38"/>
  </p:notesMasterIdLst>
  <p:handoutMasterIdLst>
    <p:handoutMasterId r:id="rId39"/>
  </p:handoutMasterIdLst>
  <p:sldIdLst>
    <p:sldId id="329" r:id="rId2"/>
    <p:sldId id="339" r:id="rId3"/>
    <p:sldId id="491" r:id="rId4"/>
    <p:sldId id="492" r:id="rId5"/>
    <p:sldId id="493" r:id="rId6"/>
    <p:sldId id="496" r:id="rId7"/>
    <p:sldId id="497" r:id="rId8"/>
    <p:sldId id="498" r:id="rId9"/>
    <p:sldId id="499" r:id="rId10"/>
    <p:sldId id="500" r:id="rId11"/>
    <p:sldId id="501" r:id="rId12"/>
    <p:sldId id="502" r:id="rId13"/>
    <p:sldId id="263" r:id="rId14"/>
    <p:sldId id="429" r:id="rId15"/>
    <p:sldId id="503" r:id="rId16"/>
    <p:sldId id="504" r:id="rId17"/>
    <p:sldId id="505" r:id="rId18"/>
    <p:sldId id="488" r:id="rId19"/>
    <p:sldId id="490" r:id="rId20"/>
    <p:sldId id="506" r:id="rId21"/>
    <p:sldId id="507" r:id="rId22"/>
    <p:sldId id="508" r:id="rId23"/>
    <p:sldId id="433" r:id="rId24"/>
    <p:sldId id="509" r:id="rId25"/>
    <p:sldId id="434" r:id="rId26"/>
    <p:sldId id="510" r:id="rId27"/>
    <p:sldId id="474" r:id="rId28"/>
    <p:sldId id="482" r:id="rId29"/>
    <p:sldId id="511" r:id="rId30"/>
    <p:sldId id="512" r:id="rId31"/>
    <p:sldId id="432" r:id="rId32"/>
    <p:sldId id="331" r:id="rId33"/>
    <p:sldId id="332" r:id="rId34"/>
    <p:sldId id="513" r:id="rId35"/>
    <p:sldId id="494" r:id="rId36"/>
    <p:sldId id="49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  <a:srgbClr val="9AE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89" autoAdjust="0"/>
    <p:restoredTop sz="79332" autoAdjust="0"/>
  </p:normalViewPr>
  <p:slideViewPr>
    <p:cSldViewPr>
      <p:cViewPr varScale="1">
        <p:scale>
          <a:sx n="101" d="100"/>
          <a:sy n="101" d="100"/>
        </p:scale>
        <p:origin x="216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10/19/23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10/19/23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2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7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https://machinelearningmastery.com/wp-content/uploads/2021/02/Learning-Curves-for-the-XGBoost-Model-with-Smaller-Learning-Rate.png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docs.google.com/spreadsheets/d/10MJH1GuE4USLNtRfGlrkqTPTciY0JMwpNkR-6XhP0p8/edit?usp=sharing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CS584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17. Midterm and Assignments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Midterm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486672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Q3.</a:t>
            </a: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431036-E219-7709-F4D4-2B6BE6D50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70" y="2696956"/>
            <a:ext cx="6781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9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Midterm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2748829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Q4.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model estimate pitch of the sound currently playing from persons’ facial expression.</a:t>
            </a: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categorizes pitch into classes low, medium, and high. You are presented with the following logit matrix with the model’s predictions and corresponding ground truth values.</a:t>
            </a:r>
          </a:p>
          <a:p>
            <a:pPr marL="457200" algn="just"/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 confusion matrix for these results. Calculate Accuracy and Precision for each class.</a:t>
            </a: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80C69B1-520C-8BB9-0451-BC5F263286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9981256"/>
                  </p:ext>
                </p:extLst>
              </p:nvPr>
            </p:nvGraphicFramePr>
            <p:xfrm>
              <a:off x="1981200" y="4428871"/>
              <a:ext cx="1897380" cy="113271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8965">
                      <a:extLst>
                        <a:ext uri="{9D8B030D-6E8A-4147-A177-3AD203B41FA5}">
                          <a16:colId xmlns:a16="http://schemas.microsoft.com/office/drawing/2014/main" val="599616185"/>
                        </a:ext>
                      </a:extLst>
                    </a:gridCol>
                    <a:gridCol w="679450">
                      <a:extLst>
                        <a:ext uri="{9D8B030D-6E8A-4147-A177-3AD203B41FA5}">
                          <a16:colId xmlns:a16="http://schemas.microsoft.com/office/drawing/2014/main" val="2371675709"/>
                        </a:ext>
                      </a:extLst>
                    </a:gridCol>
                    <a:gridCol w="608965">
                      <a:extLst>
                        <a:ext uri="{9D8B030D-6E8A-4147-A177-3AD203B41FA5}">
                          <a16:colId xmlns:a16="http://schemas.microsoft.com/office/drawing/2014/main" val="1450923151"/>
                        </a:ext>
                      </a:extLst>
                    </a:gridCol>
                  </a:tblGrid>
                  <a:tr h="17907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kern="100">
                                            <a:effectLst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</a:rPr>
                                      <m:t>𝒍𝒐𝒘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kern="100">
                                            <a:effectLst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</a:rPr>
                                      <m:t>𝒎𝒆𝒅𝒊𝒖𝒎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kern="100">
                                            <a:effectLst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</a:rPr>
                                      <m:t>𝒉𝒊𝒈𝒉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19871549"/>
                      </a:ext>
                    </a:extLst>
                  </a:tr>
                  <a:tr h="17907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0.3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0.4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0.3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80951232"/>
                      </a:ext>
                    </a:extLst>
                  </a:tr>
                  <a:tr h="17907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0.3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0.6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0.1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85612957"/>
                      </a:ext>
                    </a:extLst>
                  </a:tr>
                  <a:tr h="19177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0.2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0.1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0.7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77177927"/>
                      </a:ext>
                    </a:extLst>
                  </a:tr>
                  <a:tr h="17907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0.5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0.2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0.3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7273870"/>
                      </a:ext>
                    </a:extLst>
                  </a:tr>
                  <a:tr h="17907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0.1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0.4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</a:rPr>
                            <a:t>0.5</a:t>
                          </a:r>
                          <a:endParaRPr lang="en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2728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80C69B1-520C-8BB9-0451-BC5F263286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9981256"/>
                  </p:ext>
                </p:extLst>
              </p:nvPr>
            </p:nvGraphicFramePr>
            <p:xfrm>
              <a:off x="1981200" y="4428871"/>
              <a:ext cx="1897380" cy="113271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8965">
                      <a:extLst>
                        <a:ext uri="{9D8B030D-6E8A-4147-A177-3AD203B41FA5}">
                          <a16:colId xmlns:a16="http://schemas.microsoft.com/office/drawing/2014/main" val="599616185"/>
                        </a:ext>
                      </a:extLst>
                    </a:gridCol>
                    <a:gridCol w="679450">
                      <a:extLst>
                        <a:ext uri="{9D8B030D-6E8A-4147-A177-3AD203B41FA5}">
                          <a16:colId xmlns:a16="http://schemas.microsoft.com/office/drawing/2014/main" val="2371675709"/>
                        </a:ext>
                      </a:extLst>
                    </a:gridCol>
                    <a:gridCol w="608965">
                      <a:extLst>
                        <a:ext uri="{9D8B030D-6E8A-4147-A177-3AD203B41FA5}">
                          <a16:colId xmlns:a16="http://schemas.microsoft.com/office/drawing/2014/main" val="1450923151"/>
                        </a:ext>
                      </a:extLst>
                    </a:gridCol>
                  </a:tblGrid>
                  <a:tr h="2094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83" t="-17647" r="-216667" b="-4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0741" t="-17647" r="-92593" b="-4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14583" t="-17647" r="-4167" b="-46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987154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0.3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0.4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0.3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8095123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0.3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0.6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0.1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85612957"/>
                      </a:ext>
                    </a:extLst>
                  </a:tr>
                  <a:tr h="19177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0.2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0.1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0.7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7717792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0.5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0.2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0.3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7273870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0.1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0.4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</a:rPr>
                            <a:t>0.5</a:t>
                          </a:r>
                          <a:endParaRPr lang="en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27283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C05DF2-48E7-D20A-52B7-F0C48A342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661984"/>
              </p:ext>
            </p:extLst>
          </p:nvPr>
        </p:nvGraphicFramePr>
        <p:xfrm>
          <a:off x="4726465" y="4428871"/>
          <a:ext cx="1077913" cy="1106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7913">
                  <a:extLst>
                    <a:ext uri="{9D8B030D-6E8A-4147-A177-3AD203B41FA5}">
                      <a16:colId xmlns:a16="http://schemas.microsoft.com/office/drawing/2014/main" val="846717749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162033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Medium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589860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High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1852333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High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812239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Low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171797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Medium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838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79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Midterm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2748829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Q4.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model estimate pitch of the sound currently playing from persons’ facial expression.</a:t>
            </a: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categorizes pitch into classes low, medium, and high. You are presented with the following logit matrix with the model’s predictions and corresponding ground truth values.</a:t>
            </a:r>
          </a:p>
          <a:p>
            <a:pPr marL="457200" algn="just"/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 confusion matrix for these results. Calculate Accuracy and Precision for each class.</a:t>
            </a: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80C69B1-520C-8BB9-0451-BC5F263286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6872120"/>
                  </p:ext>
                </p:extLst>
              </p:nvPr>
            </p:nvGraphicFramePr>
            <p:xfrm>
              <a:off x="1295400" y="4415599"/>
              <a:ext cx="1897380" cy="113271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8965">
                      <a:extLst>
                        <a:ext uri="{9D8B030D-6E8A-4147-A177-3AD203B41FA5}">
                          <a16:colId xmlns:a16="http://schemas.microsoft.com/office/drawing/2014/main" val="599616185"/>
                        </a:ext>
                      </a:extLst>
                    </a:gridCol>
                    <a:gridCol w="679450">
                      <a:extLst>
                        <a:ext uri="{9D8B030D-6E8A-4147-A177-3AD203B41FA5}">
                          <a16:colId xmlns:a16="http://schemas.microsoft.com/office/drawing/2014/main" val="2371675709"/>
                        </a:ext>
                      </a:extLst>
                    </a:gridCol>
                    <a:gridCol w="608965">
                      <a:extLst>
                        <a:ext uri="{9D8B030D-6E8A-4147-A177-3AD203B41FA5}">
                          <a16:colId xmlns:a16="http://schemas.microsoft.com/office/drawing/2014/main" val="1450923151"/>
                        </a:ext>
                      </a:extLst>
                    </a:gridCol>
                  </a:tblGrid>
                  <a:tr h="17907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𝒍𝒐𝒘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𝒎𝒆𝒅𝒊𝒖𝒎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𝒉𝒊𝒈𝒉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19871549"/>
                      </a:ext>
                    </a:extLst>
                  </a:tr>
                  <a:tr h="17907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0.3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0.4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0.3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80951232"/>
                      </a:ext>
                    </a:extLst>
                  </a:tr>
                  <a:tr h="17907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0.3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0.6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0.1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85612957"/>
                      </a:ext>
                    </a:extLst>
                  </a:tr>
                  <a:tr h="19177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0.2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0.1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0.7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77177927"/>
                      </a:ext>
                    </a:extLst>
                  </a:tr>
                  <a:tr h="17907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0.5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0.2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0.3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7273870"/>
                      </a:ext>
                    </a:extLst>
                  </a:tr>
                  <a:tr h="17907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0.1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0.4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</a:rPr>
                            <a:t>0.5</a:t>
                          </a:r>
                          <a:endParaRPr lang="en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2728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80C69B1-520C-8BB9-0451-BC5F263286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6872120"/>
                  </p:ext>
                </p:extLst>
              </p:nvPr>
            </p:nvGraphicFramePr>
            <p:xfrm>
              <a:off x="1295400" y="4415599"/>
              <a:ext cx="1897380" cy="113271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8965">
                      <a:extLst>
                        <a:ext uri="{9D8B030D-6E8A-4147-A177-3AD203B41FA5}">
                          <a16:colId xmlns:a16="http://schemas.microsoft.com/office/drawing/2014/main" val="599616185"/>
                        </a:ext>
                      </a:extLst>
                    </a:gridCol>
                    <a:gridCol w="679450">
                      <a:extLst>
                        <a:ext uri="{9D8B030D-6E8A-4147-A177-3AD203B41FA5}">
                          <a16:colId xmlns:a16="http://schemas.microsoft.com/office/drawing/2014/main" val="2371675709"/>
                        </a:ext>
                      </a:extLst>
                    </a:gridCol>
                    <a:gridCol w="608965">
                      <a:extLst>
                        <a:ext uri="{9D8B030D-6E8A-4147-A177-3AD203B41FA5}">
                          <a16:colId xmlns:a16="http://schemas.microsoft.com/office/drawing/2014/main" val="1450923151"/>
                        </a:ext>
                      </a:extLst>
                    </a:gridCol>
                  </a:tblGrid>
                  <a:tr h="2094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83" t="-17647" r="-216667" b="-4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0741" t="-17647" r="-92593" b="-4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14583" t="-17647" r="-4167" b="-46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987154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0.3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0.4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0.3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8095123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0.3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0.6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0.1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85612957"/>
                      </a:ext>
                    </a:extLst>
                  </a:tr>
                  <a:tr h="19177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0.2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0.1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0.7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7717792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0.5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0.2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0.3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7273870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0.1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0.4</a:t>
                          </a:r>
                          <a:endParaRPr lang="en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</a:rPr>
                            <a:t>0.5</a:t>
                          </a:r>
                          <a:endParaRPr lang="en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27283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C05DF2-48E7-D20A-52B7-F0C48A342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92938"/>
              </p:ext>
            </p:extLst>
          </p:nvPr>
        </p:nvGraphicFramePr>
        <p:xfrm>
          <a:off x="3579557" y="4442142"/>
          <a:ext cx="1077913" cy="1106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7913">
                  <a:extLst>
                    <a:ext uri="{9D8B030D-6E8A-4147-A177-3AD203B41FA5}">
                      <a16:colId xmlns:a16="http://schemas.microsoft.com/office/drawing/2014/main" val="846717749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Y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162033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Medium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589860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High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1852333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High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812239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Low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171797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Medium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83833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899034-27D6-E06F-6EDC-824F59F5F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067548"/>
              </p:ext>
            </p:extLst>
          </p:nvPr>
        </p:nvGraphicFramePr>
        <p:xfrm>
          <a:off x="5997510" y="4413717"/>
          <a:ext cx="1508190" cy="110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730">
                  <a:extLst>
                    <a:ext uri="{9D8B030D-6E8A-4147-A177-3AD203B41FA5}">
                      <a16:colId xmlns:a16="http://schemas.microsoft.com/office/drawing/2014/main" val="1212309387"/>
                    </a:ext>
                  </a:extLst>
                </a:gridCol>
                <a:gridCol w="502730">
                  <a:extLst>
                    <a:ext uri="{9D8B030D-6E8A-4147-A177-3AD203B41FA5}">
                      <a16:colId xmlns:a16="http://schemas.microsoft.com/office/drawing/2014/main" val="708734206"/>
                    </a:ext>
                  </a:extLst>
                </a:gridCol>
                <a:gridCol w="502730">
                  <a:extLst>
                    <a:ext uri="{9D8B030D-6E8A-4147-A177-3AD203B41FA5}">
                      <a16:colId xmlns:a16="http://schemas.microsoft.com/office/drawing/2014/main" val="2387693774"/>
                    </a:ext>
                  </a:extLst>
                </a:gridCol>
              </a:tblGrid>
              <a:tr h="36872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46547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96402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663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469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5" dirty="0"/>
              <a:t>Precision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1713" y="5872073"/>
            <a:ext cx="12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1" y="4567173"/>
            <a:ext cx="1798446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STIXGeneral"/>
                <a:cs typeface="STIXGeneral"/>
              </a:rPr>
              <a:t>𝑃𝑟𝑒𝑐𝑖𝑠𝑖𝑜𝑛</a:t>
            </a:r>
            <a:r>
              <a:rPr sz="2400" spc="150" dirty="0">
                <a:latin typeface="STIXGeneral"/>
                <a:cs typeface="STIXGeneral"/>
              </a:rPr>
              <a:t> </a:t>
            </a:r>
            <a:r>
              <a:rPr sz="2400" spc="95" dirty="0">
                <a:latin typeface="STIXGeneral"/>
                <a:cs typeface="STIXGeneral"/>
              </a:rPr>
              <a:t>=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6367" y="4787391"/>
            <a:ext cx="2550160" cy="20320"/>
          </a:xfrm>
          <a:custGeom>
            <a:avLst/>
            <a:gdLst/>
            <a:ahLst/>
            <a:cxnLst/>
            <a:rect l="l" t="t" r="r" b="b"/>
            <a:pathLst>
              <a:path w="2550160" h="20320">
                <a:moveTo>
                  <a:pt x="2549652" y="0"/>
                </a:moveTo>
                <a:lnTo>
                  <a:pt x="0" y="0"/>
                </a:lnTo>
                <a:lnTo>
                  <a:pt x="0" y="19811"/>
                </a:lnTo>
                <a:lnTo>
                  <a:pt x="2549652" y="19811"/>
                </a:lnTo>
                <a:lnTo>
                  <a:pt x="2549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71772" y="4337050"/>
            <a:ext cx="228638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STIXGeneral"/>
                <a:cs typeface="STIXGeneral"/>
              </a:rPr>
              <a:t>𝑇𝑟𝑢𝑒</a:t>
            </a:r>
            <a:r>
              <a:rPr sz="2400" spc="-10" dirty="0">
                <a:latin typeface="STIXGeneral"/>
                <a:cs typeface="STIXGeneral"/>
              </a:rPr>
              <a:t> </a:t>
            </a:r>
            <a:r>
              <a:rPr sz="2400" spc="70" dirty="0">
                <a:latin typeface="STIXGeneral"/>
                <a:cs typeface="STIXGeneral"/>
              </a:rPr>
              <a:t>𝑃𝑜𝑠𝑖𝑡𝑖𝑣𝑒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8923" y="4841571"/>
            <a:ext cx="3041652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latin typeface="STIXGeneral"/>
                <a:cs typeface="STIXGeneral"/>
              </a:rPr>
              <a:t>𝑃𝑟𝑒𝑑𝑖𝑐𝑡𝑒𝑑</a:t>
            </a:r>
            <a:r>
              <a:rPr sz="2400" spc="-20" dirty="0">
                <a:latin typeface="STIXGeneral"/>
                <a:cs typeface="STIXGeneral"/>
              </a:rPr>
              <a:t> </a:t>
            </a:r>
            <a:r>
              <a:rPr sz="2400" spc="70" dirty="0">
                <a:latin typeface="STIXGeneral"/>
                <a:cs typeface="STIXGeneral"/>
              </a:rPr>
              <a:t>𝑃𝑜𝑠𝑖𝑡𝑖𝑣𝑒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8154" y="4567173"/>
            <a:ext cx="25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latin typeface="STIXGeneral"/>
                <a:cs typeface="STIXGeneral"/>
              </a:rPr>
              <a:t>=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82259" y="4787391"/>
            <a:ext cx="1122045" cy="20320"/>
          </a:xfrm>
          <a:custGeom>
            <a:avLst/>
            <a:gdLst/>
            <a:ahLst/>
            <a:cxnLst/>
            <a:rect l="l" t="t" r="r" b="b"/>
            <a:pathLst>
              <a:path w="1122045" h="20320">
                <a:moveTo>
                  <a:pt x="1121664" y="0"/>
                </a:moveTo>
                <a:lnTo>
                  <a:pt x="0" y="0"/>
                </a:lnTo>
                <a:lnTo>
                  <a:pt x="0" y="19811"/>
                </a:lnTo>
                <a:lnTo>
                  <a:pt x="1121664" y="19811"/>
                </a:lnTo>
                <a:lnTo>
                  <a:pt x="11216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2430" y="4337050"/>
            <a:ext cx="396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STIXGeneral"/>
                <a:cs typeface="STIXGeneral"/>
              </a:rPr>
              <a:t>𝑇𝑃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0574" y="4771390"/>
            <a:ext cx="1368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STIXGeneral"/>
                <a:cs typeface="STIXGeneral"/>
              </a:rPr>
              <a:t>𝑇𝑃</a:t>
            </a:r>
            <a:r>
              <a:rPr sz="2400" spc="-10" dirty="0">
                <a:latin typeface="STIXGeneral"/>
                <a:cs typeface="STIXGeneral"/>
              </a:rPr>
              <a:t> </a:t>
            </a:r>
            <a:r>
              <a:rPr sz="2400" spc="145" dirty="0">
                <a:latin typeface="STIXGeneral"/>
                <a:cs typeface="STIXGeneral"/>
              </a:rPr>
              <a:t>+</a:t>
            </a:r>
            <a:r>
              <a:rPr sz="2400" spc="-75" dirty="0">
                <a:latin typeface="STIXGeneral"/>
                <a:cs typeface="STIXGeneral"/>
              </a:rPr>
              <a:t> </a:t>
            </a:r>
            <a:r>
              <a:rPr sz="2400" spc="-25" dirty="0">
                <a:latin typeface="STIXGeneral"/>
                <a:cs typeface="STIXGeneral"/>
              </a:rPr>
              <a:t>𝐹𝑃</a:t>
            </a:r>
            <a:endParaRPr sz="2400" dirty="0">
              <a:latin typeface="STIXGeneral"/>
              <a:cs typeface="STIXGener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0850" y="1593850"/>
          <a:ext cx="7239000" cy="2014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555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8966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90" dirty="0">
                          <a:latin typeface="Times New Roman"/>
                          <a:cs typeface="Times New Roman"/>
                        </a:rPr>
                        <a:t>Predicted</a:t>
                      </a:r>
                      <a:r>
                        <a:rPr sz="18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5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5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155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sz="18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4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45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180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4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66974"/>
            <a:ext cx="8229600" cy="476028"/>
          </a:xfrm>
          <a:prstGeom prst="rect">
            <a:avLst/>
          </a:prstGeom>
        </p:spPr>
        <p:txBody>
          <a:bodyPr vert="horz" wrap="square" lIns="0" tIns="105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cap="small" spc="150" dirty="0"/>
              <a:t>Multiclass Confusion Matrix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8319896" y="5872073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6960423-A814-8700-31CD-359145DABDED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1752600"/>
          <a:ext cx="4648200" cy="3818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269930920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406028854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63747525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4278714126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031286619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020657309"/>
                    </a:ext>
                  </a:extLst>
                </a:gridCol>
              </a:tblGrid>
              <a:tr h="6364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C4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C5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8334"/>
                  </a:ext>
                </a:extLst>
              </a:tr>
              <a:tr h="63643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19655"/>
                  </a:ext>
                </a:extLst>
              </a:tr>
              <a:tr h="63643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34374"/>
                  </a:ext>
                </a:extLst>
              </a:tr>
              <a:tr h="63643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>
                    <a:solidFill>
                      <a:srgbClr val="9AE2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140303"/>
                  </a:ext>
                </a:extLst>
              </a:tr>
              <a:tr h="63643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C4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647743"/>
                  </a:ext>
                </a:extLst>
              </a:tr>
              <a:tr h="63643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C5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00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699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Midterm</a:t>
            </a:r>
            <a:endParaRPr cap="small" spc="6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765810" y="1786630"/>
                <a:ext cx="7783321" cy="2934265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1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MCQ1. 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correct formula for gradient descent for linear regression with MSE loss function is the following:</a:t>
                </a:r>
              </a:p>
              <a:p>
                <a:pPr marL="68580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b)</a:t>
                </a:r>
                <a:r>
                  <a:rPr lang="en-US" sz="1800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c)</a:t>
                </a:r>
                <a:r>
                  <a:rPr lang="en-US" sz="1800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d)</a:t>
                </a:r>
                <a:r>
                  <a:rPr lang="en-US" sz="1800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1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" y="1786630"/>
                <a:ext cx="7783321" cy="2934265"/>
              </a:xfrm>
              <a:prstGeom prst="rect">
                <a:avLst/>
              </a:prstGeom>
              <a:blipFill>
                <a:blip r:embed="rId2"/>
                <a:stretch>
                  <a:fillRect l="-2121" r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581861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Midterm</a:t>
            </a:r>
            <a:endParaRPr cap="small" spc="6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765810" y="1786630"/>
                <a:ext cx="7783321" cy="2934265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1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MCQ2. 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correct formula for gradient descent for </a:t>
                </a:r>
                <a:r>
                  <a:rPr lang="en-US" sz="1800" u="sng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softmax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regression with cross-entropy loss function is the following:</a:t>
                </a:r>
              </a:p>
              <a:p>
                <a:pPr marL="68580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b)</a:t>
                </a:r>
                <a:r>
                  <a:rPr lang="en-US" sz="1800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c)</a:t>
                </a:r>
                <a:r>
                  <a:rPr lang="en-US" sz="1800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d)</a:t>
                </a:r>
                <a:r>
                  <a:rPr lang="en-US" sz="1800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1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" y="1786630"/>
                <a:ext cx="7783321" cy="2934265"/>
              </a:xfrm>
              <a:prstGeom prst="rect">
                <a:avLst/>
              </a:prstGeom>
              <a:blipFill>
                <a:blip r:embed="rId2"/>
                <a:stretch>
                  <a:fillRect l="-2121" r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80251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Midterm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2471831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MCQ3.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statements are true about 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bagging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 bagging, we choose random subsamples of the input points with replacement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Bagging is ineffective with linear regression because both methods are linear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Bagging decreases bias of the model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Bagging decreases variance of the model</a:t>
            </a: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122458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Bagging (Bootstrap Aggregation)</a:t>
            </a:r>
            <a:endParaRPr cap="small" spc="9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4773614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Bootstrap sampling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Draw </a:t>
                </a:r>
                <a:r>
                  <a:rPr lang="en-US" sz="2400" i="1" spc="114" dirty="0">
                    <a:latin typeface="Times New Roman"/>
                    <a:cs typeface="Times New Roman"/>
                  </a:rPr>
                  <a:t>N </a:t>
                </a:r>
                <a:r>
                  <a:rPr lang="en-US" sz="2400" spc="114" dirty="0">
                    <a:latin typeface="Times New Roman"/>
                    <a:cs typeface="Times New Roman"/>
                  </a:rPr>
                  <a:t>samples with replacements from the dataset of the size </a:t>
                </a:r>
                <a:r>
                  <a:rPr lang="en-US" sz="2400" i="1" spc="114" dirty="0">
                    <a:latin typeface="Times New Roman"/>
                    <a:cs typeface="Times New Roman"/>
                  </a:rPr>
                  <a:t>N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Take repeated bootstrap samples from the training set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Each point has a probability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pc="114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pc="114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i="1" spc="114">
                                <a:latin typeface="Cambria Math" panose="02040503050406030204" pitchFamily="18" charset="0"/>
                                <a:cs typeface="Times New Roman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pc="114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spc="114" dirty="0">
                    <a:latin typeface="Times New Roman"/>
                    <a:cs typeface="Times New Roman"/>
                  </a:rPr>
                  <a:t> of being selected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Sample is expected to contain </a:t>
                </a:r>
                <a14:m>
                  <m:oMath xmlns:m="http://schemas.openxmlformats.org/officeDocument/2006/math">
                    <m:r>
                      <a:rPr lang="en-US" sz="2400" b="0" i="0" spc="114" smtClean="0">
                        <a:latin typeface="Cambria Math" panose="02040503050406030204" pitchFamily="18" charset="0"/>
                        <a:cs typeface="Times New Roman"/>
                      </a:rPr>
                      <m:t>1−</m:t>
                    </m:r>
                    <m:sSup>
                      <m:sSupPr>
                        <m:ctrlPr>
                          <a:rPr lang="en-US" sz="2400" b="0" i="1" spc="114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pc="114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i="1" spc="114">
                                <a:latin typeface="Cambria Math" panose="02040503050406030204" pitchFamily="18" charset="0"/>
                                <a:cs typeface="Times New Roman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pc="114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p>
                    </m:sSup>
                    <m:r>
                      <a:rPr lang="en-US" sz="2400" b="0" i="1" spc="114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≈1−</m:t>
                    </m:r>
                    <m:sSup>
                      <m:sSupPr>
                        <m:ctrlPr>
                          <a:rPr lang="en-US" sz="2400" b="0" i="1" spc="114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 spc="114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𝑒</m:t>
                        </m:r>
                      </m:e>
                      <m:sup>
                        <m:r>
                          <a:rPr lang="en-US" sz="2400" b="0" i="1" spc="114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spc="114" dirty="0">
                    <a:latin typeface="Times New Roman"/>
                    <a:cs typeface="Times New Roman"/>
                  </a:rPr>
                  <a:t> proportion of the original training set (</a:t>
                </a:r>
                <a14:m>
                  <m:oMath xmlns:m="http://schemas.openxmlformats.org/officeDocument/2006/math">
                    <m:r>
                      <a:rPr lang="en-US" sz="2400" i="1" spc="114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≈</m:t>
                    </m:r>
                    <m:r>
                      <a:rPr lang="en-US" sz="2400" b="0" i="1" spc="114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63.2%</m:t>
                    </m:r>
                  </m:oMath>
                </a14:m>
                <a:r>
                  <a:rPr lang="en-US" sz="2400" spc="114" dirty="0">
                    <a:latin typeface="Times New Roman"/>
                    <a:cs typeface="Times New Roman"/>
                  </a:rPr>
                  <a:t>)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spc="114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4773614"/>
              </a:xfrm>
              <a:prstGeom prst="rect">
                <a:avLst/>
              </a:prstGeom>
              <a:blipFill>
                <a:blip r:embed="rId2"/>
                <a:stretch>
                  <a:fillRect l="-1210" r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1514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Bagging (Bootstrap Aggregation)</a:t>
            </a:r>
            <a:endParaRPr cap="small" spc="9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5522281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Bagging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Create </a:t>
                </a:r>
                <a:r>
                  <a:rPr lang="en-US" sz="2400" i="1" spc="114" dirty="0">
                    <a:latin typeface="Times New Roman"/>
                    <a:cs typeface="Times New Roman"/>
                  </a:rPr>
                  <a:t>m </a:t>
                </a:r>
                <a:r>
                  <a:rPr lang="en-US" sz="2400" spc="114" dirty="0">
                    <a:latin typeface="Times New Roman"/>
                    <a:cs typeface="Times New Roman"/>
                  </a:rPr>
                  <a:t>bootstrap samples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Train a classifier on each of them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Aggregate the results using majority vote</a:t>
                </a:r>
              </a:p>
              <a:p>
                <a:pPr marL="469900" lvl="1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i="1" spc="114" dirty="0">
                  <a:latin typeface="Times New Roman"/>
                  <a:cs typeface="Times New Roman"/>
                </a:endParaRPr>
              </a:p>
              <a:p>
                <a:pPr marL="469900" lvl="1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Best case:</a:t>
                </a:r>
              </a:p>
              <a:p>
                <a:pPr marL="469900" lvl="1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𝐵𝑎𝑔𝑔𝑖𝑛𝑔</m:t>
                          </m:r>
                          <m:d>
                            <m:dPr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400" b="0" i="1" spc="114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pc="114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𝑉𝑎𝑟</m:t>
                          </m:r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𝐿</m:t>
                          </m:r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𝐷</m:t>
                          </m:r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))</m:t>
                          </m:r>
                        </m:num>
                        <m:den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spc="114" dirty="0">
                  <a:latin typeface="Times New Roman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		In practice:</a:t>
                </a:r>
              </a:p>
              <a:p>
                <a:pPr marL="927100" lvl="2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- Models are correlated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spc="114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5522281"/>
              </a:xfrm>
              <a:prstGeom prst="rect">
                <a:avLst/>
              </a:prstGeom>
              <a:blipFill>
                <a:blip r:embed="rId2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098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 Clarification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339516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Q1.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 roll two dice. What is the probability of rolling a number greater than eight if you know the following: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en-US" sz="2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Dice 2</a:t>
            </a: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displays the number 5</a:t>
            </a:r>
            <a:r>
              <a:rPr lang="en-US" sz="2100" dirty="0">
                <a:effectLst/>
              </a:rPr>
              <a:t> </a:t>
            </a: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Outcomes where the sum of the dice is larger than eight and one dice is 5:</a:t>
            </a:r>
            <a:endParaRPr lang="en-US" sz="2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Symbol" pitchFamily="2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(4,5)</a:t>
            </a:r>
          </a:p>
          <a:p>
            <a:pPr marL="1257300" lvl="2" indent="-342900" algn="just">
              <a:buFont typeface="Symbol" pitchFamily="2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(5,5)</a:t>
            </a:r>
          </a:p>
          <a:p>
            <a:pPr marL="1257300" lvl="2" indent="-342900" algn="just">
              <a:buFont typeface="Symbol" pitchFamily="2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(6,5)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555793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Midterm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2471831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MCQ3.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statements are true about 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bagging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 bagging, we choose random subsamples of the input points with replacement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Bagging is ineffective with linear regression because both methods are linear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Bagging decreases bias of the model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Bagging decreases variance of the model</a:t>
            </a: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4226299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Midterm</a:t>
            </a:r>
            <a:endParaRPr cap="small" spc="6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765810" y="1786630"/>
                <a:ext cx="7783321" cy="3493392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1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MCQ4. 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You construct a regression model and observe that on test set you get negative R</a:t>
                </a:r>
                <a:r>
                  <a:rPr lang="en-US" sz="1800" kern="1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values.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=1−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predicted values,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indicates mean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What does it indicate?</a:t>
                </a:r>
              </a:p>
              <a:p>
                <a:pPr marL="91440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68580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a) Your model explains less variance than the simple mean of the distribution</a:t>
                </a:r>
              </a:p>
              <a:p>
                <a:pPr marL="68580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b) R</a:t>
                </a:r>
                <a:r>
                  <a:rPr lang="en-US" sz="1800" kern="1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cannot take negative values. Coding error</a:t>
                </a:r>
              </a:p>
              <a:p>
                <a:pPr marL="68580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c) Outputs of your model correlate, but the correlation is negative</a:t>
                </a:r>
              </a:p>
              <a:p>
                <a:pPr marL="68580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d) This metric is not suitable for your model; you should use Pearson’s correlation coefficient</a:t>
                </a:r>
              </a:p>
              <a:p>
                <a:pPr marL="45720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1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" y="1786630"/>
                <a:ext cx="7783321" cy="3493392"/>
              </a:xfrm>
              <a:prstGeom prst="rect">
                <a:avLst/>
              </a:prstGeom>
              <a:blipFill>
                <a:blip r:embed="rId2"/>
                <a:stretch>
                  <a:fillRect l="-2121" r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4015972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Midterm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4687822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MCQ5.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consider model performance analogous to shooting practice, with bullseye being correct prediction and everything else being deviation. In terms of bias and variance, what are the characteristics of this model?</a:t>
            </a: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High bias, high variance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Low bias, low variance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Low bias, high variance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High bias, low variance</a:t>
            </a: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pic>
        <p:nvPicPr>
          <p:cNvPr id="10" name="Picture 9" descr="A blue and red target with dots&#10;&#10;Description automatically generated">
            <a:extLst>
              <a:ext uri="{FF2B5EF4-FFF2-40B4-BE49-F238E27FC236}">
                <a16:creationId xmlns:a16="http://schemas.microsoft.com/office/drawing/2014/main" id="{DCE33432-559F-9A9F-3F8A-1EA086A9A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3019134"/>
            <a:ext cx="1752600" cy="16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62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Bias / Variance Tradeoff</a:t>
            </a:r>
            <a:endParaRPr cap="small" spc="60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5545DC-801B-C870-1DFB-5A6D863A5E26}"/>
              </a:ext>
            </a:extLst>
          </p:cNvPr>
          <p:cNvSpPr txBox="1"/>
          <p:nvPr/>
        </p:nvSpPr>
        <p:spPr>
          <a:xfrm>
            <a:off x="6324600" y="44958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2F254-91F4-0B2C-FA3B-F4F8E396C47D}"/>
              </a:ext>
            </a:extLst>
          </p:cNvPr>
          <p:cNvSpPr txBox="1"/>
          <p:nvPr/>
        </p:nvSpPr>
        <p:spPr>
          <a:xfrm>
            <a:off x="1295399" y="5749894"/>
            <a:ext cx="2769235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High Bias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5356E-29EE-7E1F-FB2D-92362F3CC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39" y="2994934"/>
            <a:ext cx="3808718" cy="2793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BDA505-70C0-B958-73E5-AB473D94EBE9}"/>
              </a:ext>
            </a:extLst>
          </p:cNvPr>
          <p:cNvSpPr txBox="1"/>
          <p:nvPr/>
        </p:nvSpPr>
        <p:spPr>
          <a:xfrm>
            <a:off x="990600" y="1942718"/>
            <a:ext cx="2769235" cy="9955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Making strong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Simple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Underfitting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C5DE6-524B-B9A6-22A6-D052E62BE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117" y="2954093"/>
            <a:ext cx="3733486" cy="27930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23CE85-7312-B2D8-BD73-73CA62DDE2C8}"/>
              </a:ext>
            </a:extLst>
          </p:cNvPr>
          <p:cNvSpPr txBox="1"/>
          <p:nvPr/>
        </p:nvSpPr>
        <p:spPr>
          <a:xfrm>
            <a:off x="5586242" y="5749894"/>
            <a:ext cx="2769235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High 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B6CD9-9DBE-5091-14CA-EF480E8D9100}"/>
              </a:ext>
            </a:extLst>
          </p:cNvPr>
          <p:cNvSpPr txBox="1"/>
          <p:nvPr/>
        </p:nvSpPr>
        <p:spPr>
          <a:xfrm>
            <a:off x="5715000" y="1828800"/>
            <a:ext cx="2769235" cy="9955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Allowing model to infer lots</a:t>
            </a:r>
          </a:p>
          <a:p>
            <a:r>
              <a:rPr lang="en-US" sz="1600" dirty="0"/>
              <a:t>of interdependencies 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Very complex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2640993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Midterm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3579826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algn="just"/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MCQ6.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are presented with the following learning curve that indicates loss function. Remember bias / variance tradeoff charts. Y depicts loss, and X indicates model’s complexity. Which characteristics can you attribute to the model in figure at the complexity level 500?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Overfitting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Underfitting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Optimal value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Variance</a:t>
            </a: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5A9690-B975-6444-4559-570FF62F8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7" name="Picture 1" descr="How to use Learning Curves to Diagnose Machine Learning Model Performance -  MachineLearningMastery.com">
            <a:extLst>
              <a:ext uri="{FF2B5EF4-FFF2-40B4-BE49-F238E27FC236}">
                <a16:creationId xmlns:a16="http://schemas.microsoft.com/office/drawing/2014/main" id="{ECC0D1A4-DDC9-0376-C3D8-2EED7A84B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6" t="10886" r="8318" b="5823"/>
          <a:stretch>
            <a:fillRect/>
          </a:stretch>
        </p:blipFill>
        <p:spPr bwMode="auto">
          <a:xfrm>
            <a:off x="3962399" y="3034248"/>
            <a:ext cx="4356861" cy="341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892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Bias / Variance Tradeoff</a:t>
            </a:r>
            <a:endParaRPr cap="small" spc="60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5545DC-801B-C870-1DFB-5A6D863A5E26}"/>
              </a:ext>
            </a:extLst>
          </p:cNvPr>
          <p:cNvSpPr txBox="1"/>
          <p:nvPr/>
        </p:nvSpPr>
        <p:spPr>
          <a:xfrm>
            <a:off x="6324600" y="44958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pic>
        <p:nvPicPr>
          <p:cNvPr id="1026" name="Picture 2" descr="Overfitting vs Underfitting in Machine Learning [Differences]">
            <a:extLst>
              <a:ext uri="{FF2B5EF4-FFF2-40B4-BE49-F238E27FC236}">
                <a16:creationId xmlns:a16="http://schemas.microsoft.com/office/drawing/2014/main" id="{E2ADEAC3-CD11-9BC4-C9FA-D6F58A706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489700" cy="481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376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Midterm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3025828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MCQ7.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of the following can help to avoid overfitting when training decision tree?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Setting a minimum number of samples in leaf nodes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Limiting the maximum depth of the tree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Reusing features over which there was a split at a higher level of the decision tree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Making each leaf node achieve maximum purity</a:t>
            </a: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5A9690-B975-6444-4559-570FF62F8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82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0" dirty="0"/>
              <a:t>Purity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6302" y="246252"/>
            <a:ext cx="34925" cy="35560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14732" y="0"/>
                </a:moveTo>
                <a:lnTo>
                  <a:pt x="9271" y="2413"/>
                </a:lnTo>
                <a:lnTo>
                  <a:pt x="3937" y="4952"/>
                </a:lnTo>
                <a:lnTo>
                  <a:pt x="381" y="10160"/>
                </a:lnTo>
                <a:lnTo>
                  <a:pt x="253" y="16128"/>
                </a:lnTo>
                <a:lnTo>
                  <a:pt x="0" y="21971"/>
                </a:lnTo>
                <a:lnTo>
                  <a:pt x="3048" y="27558"/>
                </a:lnTo>
                <a:lnTo>
                  <a:pt x="8255" y="30479"/>
                </a:lnTo>
                <a:lnTo>
                  <a:pt x="16510" y="35051"/>
                </a:lnTo>
                <a:lnTo>
                  <a:pt x="25526" y="32893"/>
                </a:lnTo>
                <a:lnTo>
                  <a:pt x="30099" y="26162"/>
                </a:lnTo>
                <a:lnTo>
                  <a:pt x="34544" y="19303"/>
                </a:lnTo>
                <a:lnTo>
                  <a:pt x="33147" y="10160"/>
                </a:lnTo>
                <a:lnTo>
                  <a:pt x="20955" y="635"/>
                </a:lnTo>
                <a:lnTo>
                  <a:pt x="147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9">
                <a:extLst>
                  <a:ext uri="{FF2B5EF4-FFF2-40B4-BE49-F238E27FC236}">
                    <a16:creationId xmlns:a16="http://schemas.microsoft.com/office/drawing/2014/main" id="{5DF38113-B84E-E0E2-C3FA-D472E98BA7E9}"/>
                  </a:ext>
                </a:extLst>
              </p:cNvPr>
              <p:cNvSpPr txBox="1"/>
              <p:nvPr/>
            </p:nvSpPr>
            <p:spPr>
              <a:xfrm>
                <a:off x="925195" y="1686861"/>
                <a:ext cx="7293609" cy="457016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99085" marR="17780" indent="-274320">
                  <a:lnSpc>
                    <a:spcPct val="120000"/>
                  </a:lnSpc>
                  <a:spcBef>
                    <a:spcPts val="182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990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A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35" dirty="0">
                    <a:latin typeface="Times New Roman"/>
                    <a:cs typeface="Times New Roman"/>
                  </a:rPr>
                  <a:t>node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25" dirty="0">
                    <a:latin typeface="Times New Roman"/>
                    <a:cs typeface="Times New Roman"/>
                  </a:rPr>
                  <a:t>is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04" dirty="0">
                    <a:latin typeface="Times New Roman"/>
                    <a:cs typeface="Times New Roman"/>
                  </a:rPr>
                  <a:t>pure</a:t>
                </a:r>
                <a:r>
                  <a:rPr lang="en-US" sz="2400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if</a:t>
                </a:r>
                <a:r>
                  <a:rPr lang="en-US" sz="2400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70" dirty="0">
                    <a:latin typeface="Times New Roman"/>
                    <a:cs typeface="Times New Roman"/>
                  </a:rPr>
                  <a:t>it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60" dirty="0">
                    <a:latin typeface="Times New Roman"/>
                    <a:cs typeface="Times New Roman"/>
                  </a:rPr>
                  <a:t>contains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75" dirty="0">
                    <a:latin typeface="Times New Roman"/>
                    <a:cs typeface="Times New Roman"/>
                  </a:rPr>
                  <a:t>instances</a:t>
                </a:r>
                <a:r>
                  <a:rPr lang="en-US" sz="24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54" dirty="0">
                    <a:latin typeface="Times New Roman"/>
                    <a:cs typeface="Times New Roman"/>
                  </a:rPr>
                  <a:t>that</a:t>
                </a:r>
                <a:r>
                  <a:rPr lang="en-US" sz="2400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90" dirty="0">
                    <a:latin typeface="Times New Roman"/>
                    <a:cs typeface="Times New Roman"/>
                  </a:rPr>
                  <a:t>belong </a:t>
                </a:r>
                <a:r>
                  <a:rPr lang="en-US" sz="2400" spc="130" dirty="0">
                    <a:latin typeface="Times New Roman"/>
                    <a:cs typeface="Times New Roman"/>
                  </a:rPr>
                  <a:t>to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15" dirty="0">
                    <a:latin typeface="Times New Roman"/>
                    <a:cs typeface="Times New Roman"/>
                  </a:rPr>
                  <a:t>the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00" dirty="0">
                    <a:latin typeface="Times New Roman"/>
                    <a:cs typeface="Times New Roman"/>
                  </a:rPr>
                  <a:t>same</a:t>
                </a:r>
                <a:r>
                  <a:rPr lang="en-US" sz="24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30" dirty="0">
                    <a:latin typeface="Times New Roman"/>
                    <a:cs typeface="Times New Roman"/>
                  </a:rPr>
                  <a:t>class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299085" indent="-273685">
                  <a:lnSpc>
                    <a:spcPct val="100000"/>
                  </a:lnSpc>
                  <a:spcBef>
                    <a:spcPts val="11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99085" algn="l"/>
                  </a:tabLst>
                </a:pPr>
                <a:r>
                  <a:rPr lang="en-US" sz="2400" spc="135" dirty="0">
                    <a:latin typeface="Times New Roman"/>
                    <a:cs typeface="Times New Roman"/>
                  </a:rPr>
                  <a:t>Some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u="sng" spc="190" dirty="0">
                    <a:uFill>
                      <a:solidFill>
                        <a:srgbClr val="000000"/>
                      </a:solidFill>
                    </a:uFill>
                    <a:latin typeface="Times New Roman"/>
                    <a:cs typeface="Times New Roman"/>
                  </a:rPr>
                  <a:t>impurity</a:t>
                </a:r>
                <a:r>
                  <a:rPr lang="en-US" sz="2400" i="1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00" dirty="0">
                    <a:latin typeface="Times New Roman"/>
                    <a:cs typeface="Times New Roman"/>
                  </a:rPr>
                  <a:t>measures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665480" marR="755015" lvl="1" indent="-274320">
                  <a:lnSpc>
                    <a:spcPct val="120000"/>
                  </a:lnSpc>
                  <a:spcBef>
                    <a:spcPts val="555"/>
                  </a:spcBef>
                  <a:buClr>
                    <a:srgbClr val="FD8537"/>
                  </a:buClr>
                  <a:buSzPct val="78571"/>
                  <a:buFont typeface="Wingdings 2"/>
                  <a:buChar char=""/>
                  <a:tabLst>
                    <a:tab pos="665480" algn="l"/>
                  </a:tabLst>
                </a:pPr>
                <a:r>
                  <a:rPr lang="en-US" sz="2100" spc="150" dirty="0">
                    <a:latin typeface="Times New Roman"/>
                    <a:cs typeface="Times New Roman"/>
                  </a:rPr>
                  <a:t>Let</a:t>
                </a:r>
                <a:r>
                  <a:rPr lang="en-US" sz="2100" spc="60" dirty="0">
                    <a:latin typeface="Times New Roman"/>
                    <a:cs typeface="Times New Roman"/>
                  </a:rPr>
                  <a:t> </a:t>
                </a:r>
                <a:r>
                  <a:rPr lang="en-US" sz="2100" i="1" spc="145" dirty="0">
                    <a:latin typeface="Times New Roman"/>
                    <a:cs typeface="Times New Roman"/>
                  </a:rPr>
                  <a:t>p</a:t>
                </a:r>
                <a:r>
                  <a:rPr lang="en-US" sz="2100" i="1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70" dirty="0">
                    <a:latin typeface="Times New Roman"/>
                    <a:cs typeface="Times New Roman"/>
                  </a:rPr>
                  <a:t>represent</a:t>
                </a:r>
                <a:r>
                  <a:rPr lang="en-US" sz="2100" spc="6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85" dirty="0">
                    <a:latin typeface="Times New Roman"/>
                    <a:cs typeface="Times New Roman"/>
                  </a:rPr>
                  <a:t>the</a:t>
                </a:r>
                <a:r>
                  <a:rPr lang="en-US" sz="21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25" dirty="0">
                    <a:latin typeface="Times New Roman"/>
                    <a:cs typeface="Times New Roman"/>
                  </a:rPr>
                  <a:t>proportion</a:t>
                </a:r>
                <a:r>
                  <a:rPr lang="en-US" sz="2100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100" dirty="0">
                    <a:latin typeface="Times New Roman"/>
                    <a:cs typeface="Times New Roman"/>
                  </a:rPr>
                  <a:t>of</a:t>
                </a:r>
                <a:r>
                  <a:rPr lang="en-US" sz="21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50" dirty="0">
                    <a:latin typeface="Times New Roman"/>
                    <a:cs typeface="Times New Roman"/>
                  </a:rPr>
                  <a:t>instances</a:t>
                </a:r>
                <a:r>
                  <a:rPr lang="en-US" sz="21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200" dirty="0">
                    <a:latin typeface="Times New Roman"/>
                    <a:cs typeface="Times New Roman"/>
                  </a:rPr>
                  <a:t>that </a:t>
                </a:r>
                <a:r>
                  <a:rPr lang="en-US" sz="2100" spc="95" dirty="0">
                    <a:latin typeface="Times New Roman"/>
                    <a:cs typeface="Times New Roman"/>
                  </a:rPr>
                  <a:t>belong</a:t>
                </a:r>
                <a:r>
                  <a:rPr lang="en-US" sz="2100" spc="5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10" dirty="0">
                    <a:latin typeface="Times New Roman"/>
                    <a:cs typeface="Times New Roman"/>
                  </a:rPr>
                  <a:t>to</a:t>
                </a:r>
                <a:r>
                  <a:rPr lang="en-US" sz="2100" spc="6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10" dirty="0">
                    <a:latin typeface="Times New Roman"/>
                    <a:cs typeface="Times New Roman"/>
                  </a:rPr>
                  <a:t>one</a:t>
                </a:r>
                <a:r>
                  <a:rPr lang="en-US" sz="21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00" dirty="0">
                    <a:latin typeface="Times New Roman"/>
                    <a:cs typeface="Times New Roman"/>
                  </a:rPr>
                  <a:t>class</a:t>
                </a:r>
                <a:endParaRPr lang="en-US" sz="21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lang="en-US" sz="2500" dirty="0">
                  <a:latin typeface="Times New Roman"/>
                  <a:cs typeface="Times New Roman"/>
                </a:endParaRPr>
              </a:p>
              <a:p>
                <a:pPr marL="860425" algn="ctr">
                  <a:lnSpc>
                    <a:spcPct val="100000"/>
                  </a:lnSpc>
                  <a:spcBef>
                    <a:spcPts val="2070"/>
                  </a:spcBef>
                  <a:tabLst>
                    <a:tab pos="3735704" algn="l"/>
                  </a:tabLst>
                </a:pPr>
                <a:r>
                  <a:rPr lang="en-US" sz="3000" dirty="0">
                    <a:latin typeface="Times New Roman"/>
                    <a:cs typeface="Times New Roman"/>
                  </a:rPr>
                  <a:t>Entropy</a:t>
                </a:r>
                <a:r>
                  <a:rPr lang="en-US" sz="3000" spc="-105" dirty="0">
                    <a:latin typeface="Times New Roman"/>
                    <a:cs typeface="Times New Roman"/>
                  </a:rPr>
                  <a:t> </a:t>
                </a:r>
                <a:r>
                  <a:rPr lang="en-US" sz="3000" spc="-345" dirty="0">
                    <a:latin typeface="Hiragino Maru Gothic ProN"/>
                    <a:cs typeface="Hiragino Maru Gothic ProN"/>
                  </a:rPr>
                  <a:t>=</a:t>
                </a:r>
                <a:r>
                  <a:rPr lang="en-US" sz="3000" spc="-335" dirty="0">
                    <a:latin typeface="Hiragino Maru Gothic ProN"/>
                    <a:cs typeface="Hiragino Maru Gothic ProN"/>
                  </a:rPr>
                  <a:t> </a:t>
                </a:r>
                <a:r>
                  <a:rPr lang="en-US" sz="3000" spc="-345" dirty="0">
                    <a:latin typeface="Hiragino Maru Gothic ProN"/>
                    <a:cs typeface="Hiragino Maru Gothic ProN"/>
                  </a:rPr>
                  <a:t>−</a:t>
                </a:r>
                <a:r>
                  <a:rPr lang="en-US" sz="3000" spc="-570" dirty="0">
                    <a:latin typeface="Hiragino Maru Gothic ProN"/>
                    <a:cs typeface="Hiragino Maru Gothic ProN"/>
                  </a:rPr>
                  <a:t> </a:t>
                </a:r>
                <a:r>
                  <a:rPr lang="en-US" sz="3000" i="1" dirty="0">
                    <a:latin typeface="Times New Roman"/>
                    <a:cs typeface="Times New Roman"/>
                  </a:rPr>
                  <a:t>p</a:t>
                </a:r>
                <a:r>
                  <a:rPr lang="en-US" sz="3000" i="1" spc="-365" dirty="0">
                    <a:latin typeface="Times New Roman"/>
                    <a:cs typeface="Times New Roman"/>
                  </a:rPr>
                  <a:t> </a:t>
                </a:r>
                <a:r>
                  <a:rPr lang="en-US" sz="3000" spc="-20" dirty="0">
                    <a:latin typeface="Times New Roman"/>
                    <a:cs typeface="Times New Roman"/>
                  </a:rPr>
                  <a:t>log</a:t>
                </a:r>
                <a:r>
                  <a:rPr lang="en-US" sz="2625" spc="-30" baseline="-23809" dirty="0">
                    <a:latin typeface="Times New Roman"/>
                    <a:cs typeface="Times New Roman"/>
                  </a:rPr>
                  <a:t>2</a:t>
                </a:r>
                <a:r>
                  <a:rPr lang="en-US" sz="2625" baseline="-23809" dirty="0">
                    <a:latin typeface="Times New Roman"/>
                    <a:cs typeface="Times New Roman"/>
                  </a:rPr>
                  <a:t>	</a:t>
                </a:r>
                <a:r>
                  <a:rPr lang="en-US" sz="3000" i="1" dirty="0">
                    <a:latin typeface="Times New Roman"/>
                    <a:cs typeface="Times New Roman"/>
                  </a:rPr>
                  <a:t>p</a:t>
                </a:r>
                <a:r>
                  <a:rPr lang="en-US" sz="3000" i="1" spc="-175" dirty="0">
                    <a:latin typeface="Times New Roman"/>
                    <a:cs typeface="Times New Roman"/>
                  </a:rPr>
                  <a:t> </a:t>
                </a:r>
                <a:r>
                  <a:rPr lang="en-US" sz="3000" spc="-345" dirty="0">
                    <a:latin typeface="Hiragino Maru Gothic ProN"/>
                    <a:cs typeface="Hiragino Maru Gothic ProN"/>
                  </a:rPr>
                  <a:t>−</a:t>
                </a:r>
                <a:r>
                  <a:rPr lang="en-US" sz="3000" spc="-540" dirty="0">
                    <a:latin typeface="Hiragino Maru Gothic ProN"/>
                    <a:cs typeface="Hiragino Maru Gothic ProN"/>
                  </a:rPr>
                  <a:t> </a:t>
                </a:r>
                <a:r>
                  <a:rPr lang="en-US" sz="3000" spc="-130" dirty="0">
                    <a:latin typeface="Times New Roman"/>
                    <a:cs typeface="Times New Roman"/>
                  </a:rPr>
                  <a:t>(1</a:t>
                </a:r>
                <a:r>
                  <a:rPr lang="en-US" sz="3000" spc="-130" dirty="0">
                    <a:latin typeface="Hiragino Maru Gothic ProN"/>
                    <a:cs typeface="Hiragino Maru Gothic ProN"/>
                  </a:rPr>
                  <a:t>−</a:t>
                </a:r>
                <a:r>
                  <a:rPr lang="en-US" sz="3000" spc="-85" dirty="0">
                    <a:latin typeface="Hiragino Maru Gothic ProN"/>
                    <a:cs typeface="Hiragino Maru Gothic ProN"/>
                  </a:rPr>
                  <a:t> </a:t>
                </a:r>
                <a:r>
                  <a:rPr lang="en-US" sz="3000" i="1" dirty="0">
                    <a:latin typeface="Times New Roman"/>
                    <a:cs typeface="Times New Roman"/>
                  </a:rPr>
                  <a:t>p</a:t>
                </a:r>
                <a:r>
                  <a:rPr lang="en-US" sz="3000" dirty="0">
                    <a:latin typeface="Times New Roman"/>
                    <a:cs typeface="Times New Roman"/>
                  </a:rPr>
                  <a:t>)</a:t>
                </a:r>
                <a:r>
                  <a:rPr lang="en-US" sz="3000" spc="-390" dirty="0">
                    <a:latin typeface="Times New Roman"/>
                    <a:cs typeface="Times New Roman"/>
                  </a:rPr>
                  <a:t> </a:t>
                </a:r>
                <a:r>
                  <a:rPr lang="en-US" sz="3000" dirty="0">
                    <a:latin typeface="Times New Roman"/>
                    <a:cs typeface="Times New Roman"/>
                  </a:rPr>
                  <a:t>log</a:t>
                </a:r>
                <a:r>
                  <a:rPr lang="en-US" sz="2625" baseline="-23809" dirty="0">
                    <a:latin typeface="Times New Roman"/>
                    <a:cs typeface="Times New Roman"/>
                  </a:rPr>
                  <a:t>2</a:t>
                </a:r>
                <a:r>
                  <a:rPr lang="en-US" sz="2625" spc="-179" baseline="-23809" dirty="0">
                    <a:latin typeface="Times New Roman"/>
                    <a:cs typeface="Times New Roman"/>
                  </a:rPr>
                  <a:t> </a:t>
                </a:r>
                <a:r>
                  <a:rPr lang="en-US" sz="3000" spc="-125" dirty="0">
                    <a:latin typeface="Times New Roman"/>
                    <a:cs typeface="Times New Roman"/>
                  </a:rPr>
                  <a:t>(1</a:t>
                </a:r>
                <a:r>
                  <a:rPr lang="en-US" sz="3000" spc="-125" dirty="0">
                    <a:latin typeface="Hiragino Maru Gothic ProN"/>
                    <a:cs typeface="Hiragino Maru Gothic ProN"/>
                  </a:rPr>
                  <a:t>−</a:t>
                </a:r>
                <a:r>
                  <a:rPr lang="en-US" sz="3000" spc="-85" dirty="0">
                    <a:latin typeface="Hiragino Maru Gothic ProN"/>
                    <a:cs typeface="Hiragino Maru Gothic ProN"/>
                  </a:rPr>
                  <a:t> </a:t>
                </a:r>
                <a:r>
                  <a:rPr lang="en-US" sz="3000" i="1" spc="-25" dirty="0">
                    <a:latin typeface="Times New Roman"/>
                    <a:cs typeface="Times New Roman"/>
                  </a:rPr>
                  <a:t>p</a:t>
                </a:r>
                <a:r>
                  <a:rPr lang="en-US" sz="3000" spc="-25" dirty="0">
                    <a:latin typeface="Times New Roman"/>
                    <a:cs typeface="Times New Roman"/>
                  </a:rPr>
                  <a:t>)</a:t>
                </a:r>
                <a:endParaRPr lang="en-US" sz="3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35"/>
                  </a:spcBef>
                </a:pPr>
                <a:endParaRPr lang="en-US" sz="3300" dirty="0">
                  <a:latin typeface="Times New Roman"/>
                  <a:cs typeface="Times New Roman"/>
                </a:endParaRPr>
              </a:p>
              <a:p>
                <a:pPr marR="58419" algn="ctr">
                  <a:lnSpc>
                    <a:spcPct val="100000"/>
                  </a:lnSpc>
                </a:pPr>
                <a:r>
                  <a:rPr lang="en-US" sz="3450" dirty="0">
                    <a:latin typeface="Times New Roman"/>
                    <a:cs typeface="Times New Roman"/>
                  </a:rPr>
                  <a:t>Gini</a:t>
                </a:r>
                <a:r>
                  <a:rPr lang="en-US" sz="3450" spc="-95" dirty="0">
                    <a:latin typeface="Times New Roman"/>
                    <a:cs typeface="Times New Roman"/>
                  </a:rPr>
                  <a:t> </a:t>
                </a:r>
                <a:r>
                  <a:rPr lang="en-US" sz="3450" dirty="0">
                    <a:latin typeface="Times New Roman"/>
                    <a:cs typeface="Times New Roman"/>
                  </a:rPr>
                  <a:t>Index</a:t>
                </a:r>
                <a:r>
                  <a:rPr lang="en-US" sz="3450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3450" spc="-370" dirty="0">
                    <a:latin typeface="Hiragino Maru Gothic ProN"/>
                    <a:cs typeface="Hiragino Maru Gothic ProN"/>
                  </a:rPr>
                  <a:t>=</a:t>
                </a:r>
                <a14:m>
                  <m:oMath xmlns:m="http://schemas.openxmlformats.org/officeDocument/2006/math">
                    <m:r>
                      <a:rPr lang="en-US" sz="3450" b="0" i="0" spc="-370" smtClean="0">
                        <a:latin typeface="Cambria Math" panose="02040503050406030204" pitchFamily="18" charset="0"/>
                        <a:cs typeface="Hiragino Maru Gothic ProN"/>
                      </a:rPr>
                      <m:t>  </m:t>
                    </m:r>
                    <m:r>
                      <a:rPr lang="en-US" sz="3450" b="0" i="1" spc="-370" smtClean="0">
                        <a:latin typeface="Cambria Math" panose="02040503050406030204" pitchFamily="18" charset="0"/>
                        <a:cs typeface="Hiragino Maru Gothic ProN"/>
                      </a:rPr>
                      <m:t>1−</m:t>
                    </m:r>
                    <m:nary>
                      <m:naryPr>
                        <m:chr m:val="∑"/>
                        <m:supHide m:val="on"/>
                        <m:ctrlPr>
                          <a:rPr lang="en-US" sz="3450" b="0" i="1" spc="-37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450" b="0" i="1" spc="-37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450" b="0" i="1" spc="-37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450" i="1" spc="-37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50" b="0" i="1" spc="-37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450" b="0" i="1" spc="-37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sz="345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9">
                <a:extLst>
                  <a:ext uri="{FF2B5EF4-FFF2-40B4-BE49-F238E27FC236}">
                    <a16:creationId xmlns:a16="http://schemas.microsoft.com/office/drawing/2014/main" id="{5DF38113-B84E-E0E2-C3FA-D472E98BA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95" y="1686861"/>
                <a:ext cx="7293609" cy="4570162"/>
              </a:xfrm>
              <a:prstGeom prst="rect">
                <a:avLst/>
              </a:prstGeom>
              <a:blipFill>
                <a:blip r:embed="rId2"/>
                <a:stretch>
                  <a:fillRect l="-1215" t="-831" r="-2257" b="-27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977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Visualization</a:t>
            </a:r>
            <a:endParaRPr cap="small" spc="1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6302" y="246252"/>
            <a:ext cx="34925" cy="35560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14732" y="0"/>
                </a:moveTo>
                <a:lnTo>
                  <a:pt x="9271" y="2413"/>
                </a:lnTo>
                <a:lnTo>
                  <a:pt x="3937" y="4952"/>
                </a:lnTo>
                <a:lnTo>
                  <a:pt x="381" y="10160"/>
                </a:lnTo>
                <a:lnTo>
                  <a:pt x="253" y="16128"/>
                </a:lnTo>
                <a:lnTo>
                  <a:pt x="0" y="21971"/>
                </a:lnTo>
                <a:lnTo>
                  <a:pt x="3048" y="27558"/>
                </a:lnTo>
                <a:lnTo>
                  <a:pt x="8255" y="30479"/>
                </a:lnTo>
                <a:lnTo>
                  <a:pt x="16510" y="35051"/>
                </a:lnTo>
                <a:lnTo>
                  <a:pt x="25526" y="32893"/>
                </a:lnTo>
                <a:lnTo>
                  <a:pt x="30099" y="26162"/>
                </a:lnTo>
                <a:lnTo>
                  <a:pt x="34544" y="19303"/>
                </a:lnTo>
                <a:lnTo>
                  <a:pt x="33147" y="10160"/>
                </a:lnTo>
                <a:lnTo>
                  <a:pt x="20955" y="635"/>
                </a:lnTo>
                <a:lnTo>
                  <a:pt x="147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A0516C-B5D5-9772-1F4C-33D4ADFD2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1"/>
          <a:stretch/>
        </p:blipFill>
        <p:spPr bwMode="auto">
          <a:xfrm>
            <a:off x="304800" y="2050248"/>
            <a:ext cx="4914900" cy="382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E097B1-D8E1-E237-5E55-6F03B6ECE3C8}"/>
              </a:ext>
            </a:extLst>
          </p:cNvPr>
          <p:cNvSpPr txBox="1"/>
          <p:nvPr/>
        </p:nvSpPr>
        <p:spPr>
          <a:xfrm>
            <a:off x="762000" y="5738646"/>
            <a:ext cx="49149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miro.medium.com</a:t>
            </a:r>
            <a:r>
              <a:rPr lang="en-US" sz="800" dirty="0"/>
              <a:t>/v2/resize:fit:1068/</a:t>
            </a:r>
            <a:r>
              <a:rPr lang="en-US" sz="800" dirty="0" err="1"/>
              <a:t>format:webp</a:t>
            </a:r>
            <a:r>
              <a:rPr lang="en-US" sz="800" dirty="0"/>
              <a:t>/1*vbbZdjEhxylwLj-z-qcL7w.png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AFBB2-4B5D-6321-3B97-6EBECFF7A562}"/>
              </a:ext>
            </a:extLst>
          </p:cNvPr>
          <p:cNvSpPr txBox="1"/>
          <p:nvPr/>
        </p:nvSpPr>
        <p:spPr>
          <a:xfrm>
            <a:off x="2133600" y="1628111"/>
            <a:ext cx="1854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Entropy</a:t>
            </a:r>
          </a:p>
        </p:txBody>
      </p:sp>
    </p:spTree>
    <p:extLst>
      <p:ext uri="{BB962C8B-B14F-4D97-AF65-F5344CB8AC3E}">
        <p14:creationId xmlns:p14="http://schemas.microsoft.com/office/powerpoint/2010/main" val="2722145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Midterm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3025828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MCQ8.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statements are true about logistic regression and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softmax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regression?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Logistic regression’s solutions are equivalent to the ones from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softmax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regression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Logistic regression’s loss function is a binary cross-entropy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Softmax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regression trains multiple linear models simultaneously 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Softmax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regression adopts one-versus-all strategy when dealing with multiple classes</a:t>
            </a: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5A9690-B975-6444-4559-570FF62F8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 Clarification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339516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Q1.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 roll two dice. What is the probability of rolling a number greater than eight if you know the following: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en-US" sz="2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Dice 2</a:t>
            </a: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displays the number 5</a:t>
            </a:r>
            <a:r>
              <a:rPr lang="en-US" sz="2100" dirty="0">
                <a:effectLst/>
              </a:rPr>
              <a:t> </a:t>
            </a: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Outcomes where the sum of the dice is larger than eight and one dice is 5:</a:t>
            </a:r>
            <a:endParaRPr lang="en-US" sz="2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Symbol" pitchFamily="2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(4,5)</a:t>
            </a:r>
          </a:p>
          <a:p>
            <a:pPr marL="1257300" lvl="2" indent="-342900" algn="just">
              <a:buFont typeface="Symbol" pitchFamily="2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(5,5)</a:t>
            </a:r>
          </a:p>
          <a:p>
            <a:pPr marL="1257300" lvl="2" indent="-342900" algn="just">
              <a:buFont typeface="Symbol" pitchFamily="2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(6,5)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162477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Midterm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2748829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MCQ9.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dataset contains multiple classes and is highly imbalanced, but you want to achieve reasonably high performance on all classes. Which strategy would be the most appropriate option for cross-validation?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Random split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Grouped cross-validation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Stratified cross-validation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60/20/20 split</a:t>
            </a: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5A9690-B975-6444-4559-570FF62F8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26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25" dirty="0"/>
              <a:t>Cross-</a:t>
            </a:r>
            <a:r>
              <a:rPr cap="small" spc="60"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6974205" cy="149479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55" dirty="0">
                <a:latin typeface="Times New Roman"/>
                <a:cs typeface="Times New Roman"/>
              </a:rPr>
              <a:t>Split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your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data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into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k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disjoint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sets</a:t>
            </a:r>
            <a:endParaRPr sz="24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90" dirty="0">
                <a:latin typeface="Times New Roman"/>
                <a:cs typeface="Times New Roman"/>
              </a:rPr>
              <a:t>Each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time,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one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set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test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set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rest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is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training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set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5545DC-801B-C870-1DFB-5A6D863A5E26}"/>
              </a:ext>
            </a:extLst>
          </p:cNvPr>
          <p:cNvSpPr txBox="1"/>
          <p:nvPr/>
        </p:nvSpPr>
        <p:spPr>
          <a:xfrm>
            <a:off x="1520067" y="4248525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9C828E-25C2-57CE-7024-D6D27A112E9C}"/>
              </a:ext>
            </a:extLst>
          </p:cNvPr>
          <p:cNvSpPr/>
          <p:nvPr/>
        </p:nvSpPr>
        <p:spPr bwMode="auto">
          <a:xfrm>
            <a:off x="832440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B4AFCD-2FCE-E1F9-77D1-0A8647567E5F}"/>
              </a:ext>
            </a:extLst>
          </p:cNvPr>
          <p:cNvSpPr/>
          <p:nvPr/>
        </p:nvSpPr>
        <p:spPr bwMode="auto">
          <a:xfrm>
            <a:off x="1567165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4A7AC35-D578-47DD-5765-24040064E7A4}"/>
              </a:ext>
            </a:extLst>
          </p:cNvPr>
          <p:cNvSpPr/>
          <p:nvPr/>
        </p:nvSpPr>
        <p:spPr bwMode="auto">
          <a:xfrm>
            <a:off x="2279892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5DB612-E6D4-2A08-E249-66D743AE2BFC}"/>
              </a:ext>
            </a:extLst>
          </p:cNvPr>
          <p:cNvSpPr/>
          <p:nvPr/>
        </p:nvSpPr>
        <p:spPr bwMode="auto">
          <a:xfrm>
            <a:off x="3014617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100177-72D7-8826-B008-E595527B3509}"/>
              </a:ext>
            </a:extLst>
          </p:cNvPr>
          <p:cNvSpPr/>
          <p:nvPr/>
        </p:nvSpPr>
        <p:spPr bwMode="auto">
          <a:xfrm>
            <a:off x="3752390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AAA6A6-B4A2-0057-7482-538F4C29A85F}"/>
              </a:ext>
            </a:extLst>
          </p:cNvPr>
          <p:cNvSpPr/>
          <p:nvPr/>
        </p:nvSpPr>
        <p:spPr bwMode="auto">
          <a:xfrm>
            <a:off x="4487115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60F2E8F-1A25-37D3-A29D-1E128868B0C0}"/>
              </a:ext>
            </a:extLst>
          </p:cNvPr>
          <p:cNvSpPr/>
          <p:nvPr/>
        </p:nvSpPr>
        <p:spPr bwMode="auto">
          <a:xfrm>
            <a:off x="5208875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45C1EC-2DAF-BCC5-B2D3-3BB4D78503E4}"/>
              </a:ext>
            </a:extLst>
          </p:cNvPr>
          <p:cNvSpPr/>
          <p:nvPr/>
        </p:nvSpPr>
        <p:spPr bwMode="auto">
          <a:xfrm>
            <a:off x="5943600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47D39A-60E1-33FD-AAE2-0978FC153894}"/>
              </a:ext>
            </a:extLst>
          </p:cNvPr>
          <p:cNvSpPr/>
          <p:nvPr/>
        </p:nvSpPr>
        <p:spPr bwMode="auto">
          <a:xfrm>
            <a:off x="6665360" y="4465068"/>
            <a:ext cx="734725" cy="523933"/>
          </a:xfrm>
          <a:prstGeom prst="rect">
            <a:avLst/>
          </a:prstGeom>
          <a:solidFill>
            <a:srgbClr val="FFC000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8A8F97C-4250-7730-CD71-6BDEE748DFEE}"/>
              </a:ext>
            </a:extLst>
          </p:cNvPr>
          <p:cNvSpPr/>
          <p:nvPr/>
        </p:nvSpPr>
        <p:spPr bwMode="auto">
          <a:xfrm>
            <a:off x="7400085" y="4465068"/>
            <a:ext cx="734725" cy="523933"/>
          </a:xfrm>
          <a:prstGeom prst="rect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D6113CD8-5ED1-8A6D-F9FA-E4DFD6E1851A}"/>
              </a:ext>
            </a:extLst>
          </p:cNvPr>
          <p:cNvSpPr/>
          <p:nvPr/>
        </p:nvSpPr>
        <p:spPr>
          <a:xfrm rot="5400000">
            <a:off x="3861619" y="926602"/>
            <a:ext cx="533400" cy="65435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3B323529-D9A3-947D-756B-0BE465B669CE}"/>
              </a:ext>
            </a:extLst>
          </p:cNvPr>
          <p:cNvSpPr/>
          <p:nvPr/>
        </p:nvSpPr>
        <p:spPr>
          <a:xfrm rot="16200000">
            <a:off x="7592772" y="4807074"/>
            <a:ext cx="350646" cy="733434"/>
          </a:xfrm>
          <a:prstGeom prst="leftBrace">
            <a:avLst>
              <a:gd name="adj1" fmla="val 8333"/>
              <a:gd name="adj2" fmla="val 521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77C56C-C6BE-A852-0FBE-653FF53424B4}"/>
              </a:ext>
            </a:extLst>
          </p:cNvPr>
          <p:cNvSpPr txBox="1"/>
          <p:nvPr/>
        </p:nvSpPr>
        <p:spPr>
          <a:xfrm>
            <a:off x="3749342" y="3505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Training Set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ECC7CB-0F7E-661B-3080-2CEB30F9DE11}"/>
              </a:ext>
            </a:extLst>
          </p:cNvPr>
          <p:cNvSpPr txBox="1"/>
          <p:nvPr/>
        </p:nvSpPr>
        <p:spPr>
          <a:xfrm>
            <a:off x="7310247" y="5349113"/>
            <a:ext cx="914400" cy="3506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Test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9B053-CFD5-953A-58E2-7E006D22E69E}"/>
              </a:ext>
            </a:extLst>
          </p:cNvPr>
          <p:cNvSpPr txBox="1"/>
          <p:nvPr/>
        </p:nvSpPr>
        <p:spPr>
          <a:xfrm>
            <a:off x="5576237" y="5522402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Validation 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130ECE-4CB9-DF18-E82A-D9CBE4A0AB4D}"/>
              </a:ext>
            </a:extLst>
          </p:cNvPr>
          <p:cNvCxnSpPr/>
          <p:nvPr/>
        </p:nvCxnSpPr>
        <p:spPr>
          <a:xfrm flipV="1">
            <a:off x="6490637" y="4727034"/>
            <a:ext cx="542085" cy="62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232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Grouped </a:t>
            </a:r>
            <a:r>
              <a:rPr cap="small" spc="125" dirty="0"/>
              <a:t>Cross-</a:t>
            </a:r>
            <a:r>
              <a:rPr cap="small" spc="60"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024" y="1227282"/>
            <a:ext cx="6974205" cy="1826847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55" dirty="0">
                <a:latin typeface="Times New Roman"/>
                <a:cs typeface="Times New Roman"/>
              </a:rPr>
              <a:t>Split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your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data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into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k</a:t>
            </a:r>
            <a:r>
              <a:rPr lang="en-US" sz="2400" spc="215" dirty="0">
                <a:latin typeface="Times New Roman"/>
                <a:cs typeface="Times New Roman"/>
              </a:rPr>
              <a:t> folds based on a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lang="en-US" sz="2400" spc="130" dirty="0">
                <a:latin typeface="Times New Roman"/>
                <a:cs typeface="Times New Roman"/>
              </a:rPr>
              <a:t>group information</a:t>
            </a:r>
            <a:endParaRPr sz="24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90" dirty="0">
                <a:latin typeface="Times New Roman"/>
                <a:cs typeface="Times New Roman"/>
              </a:rPr>
              <a:t>No samples from the same group is present both in test and train sets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5545DC-801B-C870-1DFB-5A6D863A5E26}"/>
              </a:ext>
            </a:extLst>
          </p:cNvPr>
          <p:cNvSpPr txBox="1"/>
          <p:nvPr/>
        </p:nvSpPr>
        <p:spPr>
          <a:xfrm>
            <a:off x="2070100" y="33782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FE462-B342-3729-9A0F-74D61B294B99}"/>
              </a:ext>
            </a:extLst>
          </p:cNvPr>
          <p:cNvSpPr/>
          <p:nvPr/>
        </p:nvSpPr>
        <p:spPr bwMode="auto">
          <a:xfrm>
            <a:off x="3810000" y="3124200"/>
            <a:ext cx="1828800" cy="304800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0F7296-D97B-73CA-607E-29EDC6CEC72A}"/>
              </a:ext>
            </a:extLst>
          </p:cNvPr>
          <p:cNvSpPr/>
          <p:nvPr/>
        </p:nvSpPr>
        <p:spPr bwMode="auto">
          <a:xfrm>
            <a:off x="3810000" y="3498723"/>
            <a:ext cx="1828800" cy="304800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55B30-1605-5E9A-AE6C-240A75672635}"/>
              </a:ext>
            </a:extLst>
          </p:cNvPr>
          <p:cNvSpPr/>
          <p:nvPr/>
        </p:nvSpPr>
        <p:spPr bwMode="auto">
          <a:xfrm>
            <a:off x="3810000" y="3927189"/>
            <a:ext cx="1828800" cy="304800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E928A9-59A7-C5DC-E255-B095092BA2A5}"/>
              </a:ext>
            </a:extLst>
          </p:cNvPr>
          <p:cNvSpPr/>
          <p:nvPr/>
        </p:nvSpPr>
        <p:spPr bwMode="auto">
          <a:xfrm>
            <a:off x="3550919" y="4301712"/>
            <a:ext cx="1828800" cy="304800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8E0BA-E540-9BC4-16E5-5FE6CC697904}"/>
              </a:ext>
            </a:extLst>
          </p:cNvPr>
          <p:cNvSpPr/>
          <p:nvPr/>
        </p:nvSpPr>
        <p:spPr bwMode="auto">
          <a:xfrm>
            <a:off x="3550919" y="4737953"/>
            <a:ext cx="1828800" cy="304800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83D98-A098-D62D-DFFE-AA01CFA29468}"/>
              </a:ext>
            </a:extLst>
          </p:cNvPr>
          <p:cNvSpPr/>
          <p:nvPr/>
        </p:nvSpPr>
        <p:spPr bwMode="auto">
          <a:xfrm>
            <a:off x="3550919" y="5112476"/>
            <a:ext cx="1828800" cy="304800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14677F-8E34-BA19-16AC-6E561BF8B31E}"/>
              </a:ext>
            </a:extLst>
          </p:cNvPr>
          <p:cNvSpPr/>
          <p:nvPr/>
        </p:nvSpPr>
        <p:spPr bwMode="auto">
          <a:xfrm>
            <a:off x="3810000" y="5540942"/>
            <a:ext cx="1828800" cy="304800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292AB0-30FA-5C56-56D5-77474A83C914}"/>
              </a:ext>
            </a:extLst>
          </p:cNvPr>
          <p:cNvSpPr/>
          <p:nvPr/>
        </p:nvSpPr>
        <p:spPr bwMode="auto">
          <a:xfrm>
            <a:off x="3810000" y="5915465"/>
            <a:ext cx="1828800" cy="304800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AA6B98-BB37-AE4D-CCAE-C83611F21BB7}"/>
              </a:ext>
            </a:extLst>
          </p:cNvPr>
          <p:cNvSpPr/>
          <p:nvPr/>
        </p:nvSpPr>
        <p:spPr bwMode="auto">
          <a:xfrm>
            <a:off x="2743200" y="3124200"/>
            <a:ext cx="914400" cy="1107789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0365C6-4714-AC78-42D5-CAC8749C16C1}"/>
              </a:ext>
            </a:extLst>
          </p:cNvPr>
          <p:cNvSpPr/>
          <p:nvPr/>
        </p:nvSpPr>
        <p:spPr bwMode="auto">
          <a:xfrm>
            <a:off x="2484119" y="4302060"/>
            <a:ext cx="914400" cy="740693"/>
          </a:xfrm>
          <a:prstGeom prst="rect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C89BF8-A8C1-3E00-C2BB-32AA22296857}"/>
              </a:ext>
            </a:extLst>
          </p:cNvPr>
          <p:cNvSpPr/>
          <p:nvPr/>
        </p:nvSpPr>
        <p:spPr bwMode="auto">
          <a:xfrm>
            <a:off x="2484119" y="5119568"/>
            <a:ext cx="914400" cy="304801"/>
          </a:xfrm>
          <a:prstGeom prst="rect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AC566F-4480-3AC6-F59D-1253422F2FC6}"/>
              </a:ext>
            </a:extLst>
          </p:cNvPr>
          <p:cNvSpPr/>
          <p:nvPr/>
        </p:nvSpPr>
        <p:spPr bwMode="auto">
          <a:xfrm>
            <a:off x="2743200" y="5501184"/>
            <a:ext cx="914400" cy="719081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792ADF44-BCB0-37E9-B7A7-C104AC48F73C}"/>
              </a:ext>
            </a:extLst>
          </p:cNvPr>
          <p:cNvSpPr/>
          <p:nvPr/>
        </p:nvSpPr>
        <p:spPr>
          <a:xfrm>
            <a:off x="2133600" y="4301712"/>
            <a:ext cx="274319" cy="11155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BA6E67-66A7-420C-2A4E-EC0EA81326A5}"/>
              </a:ext>
            </a:extLst>
          </p:cNvPr>
          <p:cNvSpPr txBox="1"/>
          <p:nvPr/>
        </p:nvSpPr>
        <p:spPr>
          <a:xfrm>
            <a:off x="2804160" y="3498723"/>
            <a:ext cx="792479" cy="3745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Group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75F4A5-A394-958A-F485-6F0EA5F3CA60}"/>
              </a:ext>
            </a:extLst>
          </p:cNvPr>
          <p:cNvSpPr txBox="1"/>
          <p:nvPr/>
        </p:nvSpPr>
        <p:spPr>
          <a:xfrm>
            <a:off x="2545079" y="4522801"/>
            <a:ext cx="792479" cy="3745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Group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3ED85F-85EA-A7DC-8BD7-FAAF2A94FC28}"/>
              </a:ext>
            </a:extLst>
          </p:cNvPr>
          <p:cNvSpPr txBox="1"/>
          <p:nvPr/>
        </p:nvSpPr>
        <p:spPr>
          <a:xfrm>
            <a:off x="2560319" y="5085687"/>
            <a:ext cx="792479" cy="3745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Group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EA186B-93FD-DF6B-B5E9-EA857F6FB382}"/>
              </a:ext>
            </a:extLst>
          </p:cNvPr>
          <p:cNvSpPr txBox="1"/>
          <p:nvPr/>
        </p:nvSpPr>
        <p:spPr>
          <a:xfrm>
            <a:off x="2804160" y="5693342"/>
            <a:ext cx="792479" cy="3745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Group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5FE1A-601D-F156-DE8F-CFC50D40CEDA}"/>
              </a:ext>
            </a:extLst>
          </p:cNvPr>
          <p:cNvSpPr txBox="1"/>
          <p:nvPr/>
        </p:nvSpPr>
        <p:spPr>
          <a:xfrm>
            <a:off x="4328160" y="3105382"/>
            <a:ext cx="792479" cy="3745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Sample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2839CE-A56B-3EFD-C2CA-4E9BB838B94D}"/>
              </a:ext>
            </a:extLst>
          </p:cNvPr>
          <p:cNvSpPr txBox="1"/>
          <p:nvPr/>
        </p:nvSpPr>
        <p:spPr>
          <a:xfrm>
            <a:off x="4328160" y="3468698"/>
            <a:ext cx="792479" cy="3745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Sample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AAF30E-409C-CD97-5D44-A158D358D6EA}"/>
              </a:ext>
            </a:extLst>
          </p:cNvPr>
          <p:cNvSpPr txBox="1"/>
          <p:nvPr/>
        </p:nvSpPr>
        <p:spPr>
          <a:xfrm>
            <a:off x="4328159" y="3891970"/>
            <a:ext cx="792479" cy="3745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Sample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0706ED-723C-61D7-89D6-E90B594DFBBA}"/>
              </a:ext>
            </a:extLst>
          </p:cNvPr>
          <p:cNvSpPr txBox="1"/>
          <p:nvPr/>
        </p:nvSpPr>
        <p:spPr>
          <a:xfrm>
            <a:off x="4055126" y="4282930"/>
            <a:ext cx="792479" cy="3745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Sample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18E8C1-4151-E8E4-E82F-536B65945747}"/>
              </a:ext>
            </a:extLst>
          </p:cNvPr>
          <p:cNvSpPr txBox="1"/>
          <p:nvPr/>
        </p:nvSpPr>
        <p:spPr>
          <a:xfrm>
            <a:off x="4050046" y="4724067"/>
            <a:ext cx="792479" cy="3745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Sample 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1A00CE-2E5F-6A7D-BA87-F26828C132A8}"/>
              </a:ext>
            </a:extLst>
          </p:cNvPr>
          <p:cNvSpPr txBox="1"/>
          <p:nvPr/>
        </p:nvSpPr>
        <p:spPr>
          <a:xfrm>
            <a:off x="4050045" y="5085687"/>
            <a:ext cx="792479" cy="3745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Sample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B05BD5-A7AA-4737-39C1-E5F3A76E728D}"/>
              </a:ext>
            </a:extLst>
          </p:cNvPr>
          <p:cNvSpPr txBox="1"/>
          <p:nvPr/>
        </p:nvSpPr>
        <p:spPr>
          <a:xfrm>
            <a:off x="4272279" y="5530513"/>
            <a:ext cx="792479" cy="3745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Sample 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33E460-E238-8F18-3295-6C5B8E1DD679}"/>
              </a:ext>
            </a:extLst>
          </p:cNvPr>
          <p:cNvSpPr txBox="1"/>
          <p:nvPr/>
        </p:nvSpPr>
        <p:spPr>
          <a:xfrm>
            <a:off x="4272278" y="5880573"/>
            <a:ext cx="792479" cy="3745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Sample 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9E98C6-3188-CB66-FA0E-8DAEE0ADA598}"/>
              </a:ext>
            </a:extLst>
          </p:cNvPr>
          <p:cNvSpPr txBox="1"/>
          <p:nvPr/>
        </p:nvSpPr>
        <p:spPr>
          <a:xfrm>
            <a:off x="1219200" y="4665368"/>
            <a:ext cx="914400" cy="3506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2221863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95" dirty="0"/>
              <a:t>Imbalanced Dataset</a:t>
            </a:r>
            <a:endParaRPr cap="small" spc="95" dirty="0"/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628055-0ACE-F7AC-3BF7-506E9EDBB672}"/>
              </a:ext>
            </a:extLst>
          </p:cNvPr>
          <p:cNvSpPr txBox="1"/>
          <p:nvPr/>
        </p:nvSpPr>
        <p:spPr>
          <a:xfrm>
            <a:off x="1886263" y="3065232"/>
            <a:ext cx="1586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Stratified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E999C21-6640-E5E6-C4DE-1CC60407C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4" y="3504100"/>
            <a:ext cx="4821212" cy="21933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3FE6E63-73D4-7523-BAD3-495C1B40C73B}"/>
              </a:ext>
            </a:extLst>
          </p:cNvPr>
          <p:cNvSpPr txBox="1"/>
          <p:nvPr/>
        </p:nvSpPr>
        <p:spPr>
          <a:xfrm>
            <a:off x="1810978" y="4737038"/>
            <a:ext cx="1586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16C43-566D-78C7-6FBF-8EBCEDA1A681}"/>
              </a:ext>
            </a:extLst>
          </p:cNvPr>
          <p:cNvSpPr txBox="1"/>
          <p:nvPr/>
        </p:nvSpPr>
        <p:spPr>
          <a:xfrm>
            <a:off x="5681887" y="2641874"/>
            <a:ext cx="336789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Stratified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Follows class distribution in the dataset</a:t>
            </a: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Weighted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Increases importance of the drugs with smaller number of experiments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4B4F2E-E13B-91C8-4537-EC13A7F6E55A}"/>
              </a:ext>
            </a:extLst>
          </p:cNvPr>
          <p:cNvSpPr txBox="1"/>
          <p:nvPr/>
        </p:nvSpPr>
        <p:spPr>
          <a:xfrm>
            <a:off x="1141024" y="4006019"/>
            <a:ext cx="121043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Class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CE74B8-7195-5757-8BF1-825D2940A87F}"/>
              </a:ext>
            </a:extLst>
          </p:cNvPr>
          <p:cNvSpPr txBox="1"/>
          <p:nvPr/>
        </p:nvSpPr>
        <p:spPr>
          <a:xfrm>
            <a:off x="3552516" y="4006019"/>
            <a:ext cx="105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1EEF5A-EB3A-FE0D-8257-C305CF13BC08}"/>
              </a:ext>
            </a:extLst>
          </p:cNvPr>
          <p:cNvSpPr txBox="1"/>
          <p:nvPr/>
        </p:nvSpPr>
        <p:spPr>
          <a:xfrm>
            <a:off x="4638260" y="3989704"/>
            <a:ext cx="101822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Class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66E4E2-88D0-2EB2-B501-2802172B6D05}"/>
              </a:ext>
            </a:extLst>
          </p:cNvPr>
          <p:cNvSpPr txBox="1"/>
          <p:nvPr/>
        </p:nvSpPr>
        <p:spPr>
          <a:xfrm>
            <a:off x="566760" y="5727575"/>
            <a:ext cx="114852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Class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259B2D-49DE-D606-F0E0-12B95CE33675}"/>
              </a:ext>
            </a:extLst>
          </p:cNvPr>
          <p:cNvSpPr txBox="1"/>
          <p:nvPr/>
        </p:nvSpPr>
        <p:spPr>
          <a:xfrm>
            <a:off x="2318412" y="5727575"/>
            <a:ext cx="102369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Class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1F7156-DF7F-B259-5558-F0CF6D11E5BF}"/>
              </a:ext>
            </a:extLst>
          </p:cNvPr>
          <p:cNvSpPr txBox="1"/>
          <p:nvPr/>
        </p:nvSpPr>
        <p:spPr>
          <a:xfrm>
            <a:off x="3751039" y="5727575"/>
            <a:ext cx="101822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Class 3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465AA26-0388-E0DF-E1AD-EEA9B2CBE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649"/>
          <a:stretch/>
        </p:blipFill>
        <p:spPr>
          <a:xfrm>
            <a:off x="304800" y="1518830"/>
            <a:ext cx="8229600" cy="57796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660A57B-D8DC-5898-73A8-CB2D3885FB7E}"/>
              </a:ext>
            </a:extLst>
          </p:cNvPr>
          <p:cNvSpPr txBox="1"/>
          <p:nvPr/>
        </p:nvSpPr>
        <p:spPr>
          <a:xfrm>
            <a:off x="3976203" y="2030571"/>
            <a:ext cx="1586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938431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Midterm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2748829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algn="just"/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MCQ10.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functions are usually used to estimate the purity of the nodes in the decision trees?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 indent="22860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MSE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Entropy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Gini Index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Sigmoid</a:t>
            </a: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5A9690-B975-6444-4559-570FF62F8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93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Class Project</a:t>
            </a:r>
            <a:endParaRPr cap="small" spc="9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7EF9F-A6EF-51B0-62B9-8FDC6D8EF054}"/>
              </a:ext>
            </a:extLst>
          </p:cNvPr>
          <p:cNvSpPr txBox="1"/>
          <p:nvPr/>
        </p:nvSpPr>
        <p:spPr>
          <a:xfrm>
            <a:off x="457200" y="1295400"/>
            <a:ext cx="8091931" cy="5673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Team effort, 2-3 people. Teams of one are possible, but prior discussion is needed</a:t>
            </a:r>
          </a:p>
          <a:p>
            <a:pPr marL="286385" indent="-273685">
              <a:lnSpc>
                <a:spcPct val="100000"/>
              </a:lnSpc>
              <a:spcBef>
                <a:spcPts val="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spc="114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Recommended data source – Kaggle</a:t>
            </a:r>
          </a:p>
          <a:p>
            <a:pPr marL="286385" indent="-273685">
              <a:lnSpc>
                <a:spcPct val="100000"/>
              </a:lnSpc>
              <a:spcBef>
                <a:spcPts val="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Consider necessary compute time!</a:t>
            </a:r>
          </a:p>
          <a:p>
            <a:pPr marL="286385" indent="-273685">
              <a:lnSpc>
                <a:spcPct val="100000"/>
              </a:lnSpc>
              <a:spcBef>
                <a:spcPts val="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Timeline: </a:t>
            </a:r>
          </a:p>
          <a:p>
            <a:pPr marL="812800" lvl="1" indent="-342900">
              <a:spcBef>
                <a:spcPts val="75"/>
              </a:spcBef>
              <a:buClr>
                <a:srgbClr val="FD8537"/>
              </a:buClr>
              <a:buSzPct val="68750"/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Oct 26 – teams are formed, dataset selected and registration spreadsheet filled</a:t>
            </a:r>
          </a:p>
          <a:p>
            <a:pPr marL="812800" lvl="1" indent="-342900">
              <a:spcBef>
                <a:spcPts val="75"/>
              </a:spcBef>
              <a:buClr>
                <a:srgbClr val="FD8537"/>
              </a:buClr>
              <a:buSzPct val="68750"/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lang="en-US" sz="1000" spc="114" dirty="0">
                <a:latin typeface="Times New Roman"/>
                <a:cs typeface="Times New Roman"/>
                <a:hlinkClick r:id="rId2"/>
              </a:rPr>
              <a:t>https://docs.google.com/spreadsheets/d/10MJH1GuE4USLNtRfGlrkqTPTciY0JMwpNkR-6XhP0p8/edit?usp=sharing</a:t>
            </a:r>
            <a:r>
              <a:rPr lang="en-US" sz="1000" spc="114" dirty="0">
                <a:latin typeface="Times New Roman"/>
                <a:cs typeface="Times New Roman"/>
              </a:rPr>
              <a:t> </a:t>
            </a:r>
          </a:p>
          <a:p>
            <a:pPr marL="812800" lvl="1" indent="-342900">
              <a:spcBef>
                <a:spcPts val="75"/>
              </a:spcBef>
              <a:buClr>
                <a:srgbClr val="FD8537"/>
              </a:buClr>
              <a:buSzPct val="68750"/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Nov 14,16 – Interim project review. Short 3-min presentation about your progress</a:t>
            </a:r>
          </a:p>
          <a:p>
            <a:pPr marL="812800" lvl="1" indent="-342900">
              <a:spcBef>
                <a:spcPts val="75"/>
              </a:spcBef>
              <a:buClr>
                <a:srgbClr val="FD8537"/>
              </a:buClr>
              <a:buSzPct val="68750"/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Nov 30 – Final report is due. Approximately 5 pages + code in a publicly accessible git repository. Link should be included in the report document</a:t>
            </a:r>
            <a:br>
              <a:rPr lang="en-US" sz="2400" spc="114" dirty="0">
                <a:latin typeface="Times New Roman"/>
                <a:cs typeface="Times New Roman"/>
              </a:rPr>
            </a:br>
            <a:endParaRPr lang="en-US" sz="2400" spc="114" dirty="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F0A3AC-A350-AD43-2D3E-645412A74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313" y="2307194"/>
            <a:ext cx="1785883" cy="80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75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Class Project Requirements</a:t>
            </a:r>
            <a:endParaRPr cap="small" spc="9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7EF9F-A6EF-51B0-62B9-8FDC6D8EF054}"/>
              </a:ext>
            </a:extLst>
          </p:cNvPr>
          <p:cNvSpPr txBox="1"/>
          <p:nvPr/>
        </p:nvSpPr>
        <p:spPr>
          <a:xfrm>
            <a:off x="228600" y="1479578"/>
            <a:ext cx="8686800" cy="5314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12800" lvl="1" indent="-342900">
              <a:spcBef>
                <a:spcPts val="75"/>
              </a:spcBef>
              <a:buClr>
                <a:srgbClr val="FD8537"/>
              </a:buClr>
              <a:buSzPct val="68750"/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Explore dataset – correlation between features, their impact on target, independence assumptions</a:t>
            </a:r>
          </a:p>
          <a:p>
            <a:pPr marL="812800" lvl="1" indent="-342900">
              <a:spcBef>
                <a:spcPts val="75"/>
              </a:spcBef>
              <a:buClr>
                <a:srgbClr val="FD8537"/>
              </a:buClr>
              <a:buSzPct val="68750"/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Try multiple visualization strategies: correlation plots, dimensionality reduction approaches – PCA, UMAP, t-SNE</a:t>
            </a:r>
          </a:p>
          <a:p>
            <a:pPr marL="812800" lvl="1" indent="-342900">
              <a:spcBef>
                <a:spcPts val="75"/>
              </a:spcBef>
              <a:buClr>
                <a:srgbClr val="FD8537"/>
              </a:buClr>
              <a:buSzPct val="68750"/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Identify appropriate cross-validation strategy</a:t>
            </a:r>
          </a:p>
          <a:p>
            <a:pPr marL="812800" lvl="1" indent="-342900">
              <a:spcBef>
                <a:spcPts val="75"/>
              </a:spcBef>
              <a:buClr>
                <a:srgbClr val="FD8537"/>
              </a:buClr>
              <a:buSzPct val="68750"/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Train a simple model first. Use validation set for hyperparameter tuning and/or early stopping. Analyze its performance using cross-validation. Identify potential pitfalls.</a:t>
            </a:r>
          </a:p>
          <a:p>
            <a:pPr marL="812800" lvl="1" indent="-342900">
              <a:spcBef>
                <a:spcPts val="75"/>
              </a:spcBef>
              <a:buClr>
                <a:srgbClr val="FD8537"/>
              </a:buClr>
              <a:buSzPct val="68750"/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Propose ways to improve performance – e.g., feature selection, regularization, increasing model complexity. Conduct at least </a:t>
            </a:r>
            <a:r>
              <a:rPr lang="en-US" sz="2400" b="1" spc="114" dirty="0">
                <a:latin typeface="Times New Roman"/>
                <a:cs typeface="Times New Roman"/>
              </a:rPr>
              <a:t>2 more </a:t>
            </a:r>
            <a:r>
              <a:rPr lang="en-US" sz="2400" spc="114" dirty="0">
                <a:latin typeface="Times New Roman"/>
                <a:cs typeface="Times New Roman"/>
              </a:rPr>
              <a:t>experiments</a:t>
            </a:r>
            <a:br>
              <a:rPr lang="en-US" sz="2400" spc="114" dirty="0">
                <a:latin typeface="Times New Roman"/>
                <a:cs typeface="Times New Roman"/>
              </a:rPr>
            </a:br>
            <a:endParaRPr lang="en-US" sz="2400" spc="114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868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Midterm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809837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Q1.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 have the following dataset: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59D16E-D4BB-040E-1327-46FFE8AD7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441320"/>
              </p:ext>
            </p:extLst>
          </p:nvPr>
        </p:nvGraphicFramePr>
        <p:xfrm>
          <a:off x="3937000" y="2596467"/>
          <a:ext cx="1270000" cy="1447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332055472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231655808"/>
                    </a:ext>
                  </a:extLst>
                </a:gridCol>
              </a:tblGrid>
              <a:tr h="361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X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9071499"/>
                  </a:ext>
                </a:extLst>
              </a:tr>
              <a:tr h="3618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0842503"/>
                  </a:ext>
                </a:extLst>
              </a:tr>
              <a:tr h="3618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1008148"/>
                  </a:ext>
                </a:extLst>
              </a:tr>
              <a:tr h="3618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8002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C08CACD-65B4-9573-A5B6-6A00A4AE1655}"/>
              </a:ext>
            </a:extLst>
          </p:cNvPr>
          <p:cNvSpPr txBox="1"/>
          <p:nvPr/>
        </p:nvSpPr>
        <p:spPr>
          <a:xfrm>
            <a:off x="1219200" y="4114912"/>
            <a:ext cx="63947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28600" algn="just">
              <a:spcBef>
                <a:spcPts val="0"/>
              </a:spcBef>
              <a:spcAft>
                <a:spcPts val="0"/>
              </a:spcAft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closed-form </a:t>
            </a: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matrix equation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compute linear regression coefficients.</a:t>
            </a:r>
          </a:p>
        </p:txBody>
      </p:sp>
    </p:spTree>
    <p:extLst>
      <p:ext uri="{BB962C8B-B14F-4D97-AF65-F5344CB8AC3E}">
        <p14:creationId xmlns:p14="http://schemas.microsoft.com/office/powerpoint/2010/main" val="91110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Midterm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809837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Q1.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 have the following dataset: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DCCDE4-A696-0641-79A0-26625BFDCD93}"/>
                  </a:ext>
                </a:extLst>
              </p:cNvPr>
              <p:cNvSpPr txBox="1"/>
              <p:nvPr/>
            </p:nvSpPr>
            <p:spPr>
              <a:xfrm>
                <a:off x="160974" y="2465532"/>
                <a:ext cx="1896426" cy="10679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1800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DCCDE4-A696-0641-79A0-26625BFDC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4" y="2465532"/>
                <a:ext cx="1896426" cy="10679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F46122-7239-5D22-2853-AB6CD5D625C6}"/>
                  </a:ext>
                </a:extLst>
              </p:cNvPr>
              <p:cNvSpPr txBox="1"/>
              <p:nvPr/>
            </p:nvSpPr>
            <p:spPr>
              <a:xfrm>
                <a:off x="224313" y="3449960"/>
                <a:ext cx="1985487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F46122-7239-5D22-2853-AB6CD5D62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13" y="3449960"/>
                <a:ext cx="1985487" cy="552459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733B5-EEFC-4956-BA78-1E63EC0A2C0D}"/>
                  </a:ext>
                </a:extLst>
              </p:cNvPr>
              <p:cNvSpPr txBox="1"/>
              <p:nvPr/>
            </p:nvSpPr>
            <p:spPr>
              <a:xfrm>
                <a:off x="224313" y="4222955"/>
                <a:ext cx="36661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det</m:t>
                          </m:r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1800" b="0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38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733B5-EEFC-4956-BA78-1E63EC0A2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13" y="4222955"/>
                <a:ext cx="3666174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FB83DA-DAAF-67A3-8C2B-57DD8AC955D8}"/>
                  </a:ext>
                </a:extLst>
              </p:cNvPr>
              <p:cNvSpPr txBox="1"/>
              <p:nvPr/>
            </p:nvSpPr>
            <p:spPr>
              <a:xfrm>
                <a:off x="160974" y="4755344"/>
                <a:ext cx="5325426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38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71</m:t>
                                </m:r>
                              </m:e>
                              <m:e>
                                <m:r>
                                  <a:rPr lang="en-US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</m:t>
                                </m:r>
                                <m:r>
                                  <a:rPr lang="en-US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</m:t>
                                </m:r>
                                <m:r>
                                  <a:rPr lang="en-US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  <m:r>
                                  <a:rPr lang="en-US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</m:t>
                                </m:r>
                                <m:r>
                                  <a:rPr lang="en-US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FB83DA-DAAF-67A3-8C2B-57DD8AC95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4" y="4755344"/>
                <a:ext cx="5325426" cy="610936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C62DC5-8053-C94D-38BC-5100D10CC1B2}"/>
                  </a:ext>
                </a:extLst>
              </p:cNvPr>
              <p:cNvSpPr txBox="1"/>
              <p:nvPr/>
            </p:nvSpPr>
            <p:spPr>
              <a:xfrm>
                <a:off x="-80488" y="5664337"/>
                <a:ext cx="2595087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C62DC5-8053-C94D-38BC-5100D10CC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488" y="5664337"/>
                <a:ext cx="2595087" cy="552459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DFC2ED-A8FA-2224-565B-2BCB222C33A0}"/>
                  </a:ext>
                </a:extLst>
              </p:cNvPr>
              <p:cNvSpPr txBox="1"/>
              <p:nvPr/>
            </p:nvSpPr>
            <p:spPr>
              <a:xfrm>
                <a:off x="3352800" y="5663503"/>
                <a:ext cx="4613562" cy="5532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−2.27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1.77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DFC2ED-A8FA-2224-565B-2BCB222C3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663503"/>
                <a:ext cx="4613562" cy="553293"/>
              </a:xfrm>
              <a:prstGeom prst="rect">
                <a:avLst/>
              </a:prstGeom>
              <a:blipFill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52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Midterm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809837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Q2. 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model with a given weights estimate bias, variance, and MSE on a following dataset :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DCCDE4-A696-0641-79A0-26625BFDCD93}"/>
                  </a:ext>
                </a:extLst>
              </p:cNvPr>
              <p:cNvSpPr txBox="1"/>
              <p:nvPr/>
            </p:nvSpPr>
            <p:spPr>
              <a:xfrm>
                <a:off x="440377" y="2891277"/>
                <a:ext cx="3039426" cy="1331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−0.5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1800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DCCDE4-A696-0641-79A0-26625BFDC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77" y="2891277"/>
                <a:ext cx="3039426" cy="13312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DFC2ED-A8FA-2224-565B-2BCB222C33A0}"/>
                  </a:ext>
                </a:extLst>
              </p:cNvPr>
              <p:cNvSpPr txBox="1"/>
              <p:nvPr/>
            </p:nvSpPr>
            <p:spPr>
              <a:xfrm>
                <a:off x="2679563" y="3000382"/>
                <a:ext cx="4613562" cy="813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1.5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DFC2ED-A8FA-2224-565B-2BCB222C3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63" y="3000382"/>
                <a:ext cx="4613562" cy="813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5BE3B4-3BE4-624E-DFC2-D8702C40EFBD}"/>
                  </a:ext>
                </a:extLst>
              </p:cNvPr>
              <p:cNvSpPr txBox="1"/>
              <p:nvPr/>
            </p:nvSpPr>
            <p:spPr>
              <a:xfrm>
                <a:off x="3209612" y="2959246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5BE3B4-3BE4-624E-DFC2-D8702C40E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612" y="2959246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 l="-4110" t="-1370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CD98C-91AA-6A07-CF1B-EC0C9EBC00AE}"/>
                  </a:ext>
                </a:extLst>
              </p:cNvPr>
              <p:cNvSpPr txBox="1"/>
              <p:nvPr/>
            </p:nvSpPr>
            <p:spPr>
              <a:xfrm>
                <a:off x="5838255" y="4648200"/>
                <a:ext cx="281013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𝑀𝑆𝐸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CD98C-91AA-6A07-CF1B-EC0C9EBC0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255" y="4648200"/>
                <a:ext cx="2810130" cy="848566"/>
              </a:xfrm>
              <a:prstGeom prst="rect">
                <a:avLst/>
              </a:prstGeom>
              <a:blipFill>
                <a:blip r:embed="rId5"/>
                <a:stretch>
                  <a:fillRect t="-101493" b="-155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71F398-19B9-7BF0-AE18-4793D6284FB2}"/>
                  </a:ext>
                </a:extLst>
              </p:cNvPr>
              <p:cNvSpPr txBox="1"/>
              <p:nvPr/>
            </p:nvSpPr>
            <p:spPr>
              <a:xfrm>
                <a:off x="5838255" y="2374142"/>
                <a:ext cx="303942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𝐵𝑖𝑎𝑠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71F398-19B9-7BF0-AE18-4793D6284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255" y="2374142"/>
                <a:ext cx="3039426" cy="848566"/>
              </a:xfrm>
              <a:prstGeom prst="rect">
                <a:avLst/>
              </a:prstGeom>
              <a:blipFill>
                <a:blip r:embed="rId6"/>
                <a:stretch>
                  <a:fillRect t="-98529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483DEC-F0A9-2F33-F391-1183D562E3DA}"/>
                  </a:ext>
                </a:extLst>
              </p:cNvPr>
              <p:cNvSpPr txBox="1"/>
              <p:nvPr/>
            </p:nvSpPr>
            <p:spPr>
              <a:xfrm>
                <a:off x="5876670" y="3511171"/>
                <a:ext cx="281013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𝑉𝑎𝑟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483DEC-F0A9-2F33-F391-1183D562E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70" y="3511171"/>
                <a:ext cx="2810130" cy="848566"/>
              </a:xfrm>
              <a:prstGeom prst="rect">
                <a:avLst/>
              </a:prstGeom>
              <a:blipFill>
                <a:blip r:embed="rId7"/>
                <a:stretch>
                  <a:fillRect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08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Midterm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809837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Q2. 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model with a given weights estimate bias, variance, and MSE on a following dataset :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DCCDE4-A696-0641-79A0-26625BFDCD93}"/>
                  </a:ext>
                </a:extLst>
              </p:cNvPr>
              <p:cNvSpPr txBox="1"/>
              <p:nvPr/>
            </p:nvSpPr>
            <p:spPr>
              <a:xfrm>
                <a:off x="440377" y="2891277"/>
                <a:ext cx="3039426" cy="1331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−0.5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1800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DCCDE4-A696-0641-79A0-26625BFDC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77" y="2891277"/>
                <a:ext cx="3039426" cy="13312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DFC2ED-A8FA-2224-565B-2BCB222C33A0}"/>
                  </a:ext>
                </a:extLst>
              </p:cNvPr>
              <p:cNvSpPr txBox="1"/>
              <p:nvPr/>
            </p:nvSpPr>
            <p:spPr>
              <a:xfrm>
                <a:off x="2679563" y="3000382"/>
                <a:ext cx="4613562" cy="813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1.5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DFC2ED-A8FA-2224-565B-2BCB222C3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63" y="3000382"/>
                <a:ext cx="4613562" cy="813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5BE3B4-3BE4-624E-DFC2-D8702C40EFBD}"/>
                  </a:ext>
                </a:extLst>
              </p:cNvPr>
              <p:cNvSpPr txBox="1"/>
              <p:nvPr/>
            </p:nvSpPr>
            <p:spPr>
              <a:xfrm>
                <a:off x="3209612" y="2959246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5BE3B4-3BE4-624E-DFC2-D8702C40E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612" y="2959246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 l="-4110" t="-1370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CD98C-91AA-6A07-CF1B-EC0C9EBC00AE}"/>
                  </a:ext>
                </a:extLst>
              </p:cNvPr>
              <p:cNvSpPr txBox="1"/>
              <p:nvPr/>
            </p:nvSpPr>
            <p:spPr>
              <a:xfrm>
                <a:off x="5838255" y="4648200"/>
                <a:ext cx="281013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𝑀𝑆𝐸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CD98C-91AA-6A07-CF1B-EC0C9EBC0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255" y="4648200"/>
                <a:ext cx="2810130" cy="848566"/>
              </a:xfrm>
              <a:prstGeom prst="rect">
                <a:avLst/>
              </a:prstGeom>
              <a:blipFill>
                <a:blip r:embed="rId5"/>
                <a:stretch>
                  <a:fillRect t="-101493" b="-155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71F398-19B9-7BF0-AE18-4793D6284FB2}"/>
                  </a:ext>
                </a:extLst>
              </p:cNvPr>
              <p:cNvSpPr txBox="1"/>
              <p:nvPr/>
            </p:nvSpPr>
            <p:spPr>
              <a:xfrm>
                <a:off x="5838255" y="2374142"/>
                <a:ext cx="303942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𝐵𝑖𝑎𝑠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71F398-19B9-7BF0-AE18-4793D6284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255" y="2374142"/>
                <a:ext cx="3039426" cy="848566"/>
              </a:xfrm>
              <a:prstGeom prst="rect">
                <a:avLst/>
              </a:prstGeom>
              <a:blipFill>
                <a:blip r:embed="rId6"/>
                <a:stretch>
                  <a:fillRect t="-98529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483DEC-F0A9-2F33-F391-1183D562E3DA}"/>
                  </a:ext>
                </a:extLst>
              </p:cNvPr>
              <p:cNvSpPr txBox="1"/>
              <p:nvPr/>
            </p:nvSpPr>
            <p:spPr>
              <a:xfrm>
                <a:off x="5876670" y="3511171"/>
                <a:ext cx="281013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𝑉𝑎𝑟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483DEC-F0A9-2F33-F391-1183D562E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70" y="3511171"/>
                <a:ext cx="2810130" cy="848566"/>
              </a:xfrm>
              <a:prstGeom prst="rect">
                <a:avLst/>
              </a:prstGeom>
              <a:blipFill>
                <a:blip r:embed="rId7"/>
                <a:stretch>
                  <a:fillRect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19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Midterm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2425664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Q3. 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Physicians were asked what the odds of breast cancer would be for a woman with initial assumption to have a 1% risk of cancer but who ended up with a positive mammogram result. This test accurately classifies 80% of cancerous tumors and 90% of benign tumors. 95 out of a hundred medical professionals estimated the probability of cancer to be about 75%. Do you agree? Show step-by-step solution.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410699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Midterm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486672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Q3.</a:t>
            </a: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6A3B8-67FE-EFE6-171C-C539AFF92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862837"/>
            <a:ext cx="4315250" cy="14646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9BA52F-A29E-F3C9-838F-4289F563A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786026"/>
            <a:ext cx="1350219" cy="343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65724F-EA88-CA5B-C6B0-13F1A44DE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4270997"/>
            <a:ext cx="2723323" cy="400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A85384-E982-C429-012D-868D03343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8935" y="4933768"/>
            <a:ext cx="1796478" cy="297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B005D8-92B7-E958-7B25-2AF06F2C89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8935" y="5488403"/>
            <a:ext cx="1739265" cy="2975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36E732-422F-6A6C-2E6E-0A586DBE7C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8935" y="6027922"/>
            <a:ext cx="1905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75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25102</TotalTime>
  <Words>2188</Words>
  <Application>Microsoft Macintosh PowerPoint</Application>
  <PresentationFormat>On-screen Show (4:3)</PresentationFormat>
  <Paragraphs>425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Hiragino Maru Gothic ProN</vt:lpstr>
      <vt:lpstr>Arial</vt:lpstr>
      <vt:lpstr>Calibri</vt:lpstr>
      <vt:lpstr>Cambria Math</vt:lpstr>
      <vt:lpstr>Century Schoolbook</vt:lpstr>
      <vt:lpstr>Courier New</vt:lpstr>
      <vt:lpstr>STIXGeneral</vt:lpstr>
      <vt:lpstr>Symbol</vt:lpstr>
      <vt:lpstr>Times New Roman</vt:lpstr>
      <vt:lpstr>Verdana</vt:lpstr>
      <vt:lpstr>Wingdings</vt:lpstr>
      <vt:lpstr>Wingdings 2</vt:lpstr>
      <vt:lpstr>WPI</vt:lpstr>
      <vt:lpstr>CS584 Machine Learning</vt:lpstr>
      <vt:lpstr>Assignment 2 Clarification</vt:lpstr>
      <vt:lpstr>Assignment 2 Clarification</vt:lpstr>
      <vt:lpstr>Midterm</vt:lpstr>
      <vt:lpstr>Midterm</vt:lpstr>
      <vt:lpstr>Midterm</vt:lpstr>
      <vt:lpstr>Midterm</vt:lpstr>
      <vt:lpstr>Midterm</vt:lpstr>
      <vt:lpstr>Midterm</vt:lpstr>
      <vt:lpstr>Midterm</vt:lpstr>
      <vt:lpstr>Midterm</vt:lpstr>
      <vt:lpstr>Midterm</vt:lpstr>
      <vt:lpstr>Precision</vt:lpstr>
      <vt:lpstr>Multiclass Confusion Matrix</vt:lpstr>
      <vt:lpstr>Midterm</vt:lpstr>
      <vt:lpstr>Midterm</vt:lpstr>
      <vt:lpstr>Midterm</vt:lpstr>
      <vt:lpstr>Bagging (Bootstrap Aggregation)</vt:lpstr>
      <vt:lpstr>Bagging (Bootstrap Aggregation)</vt:lpstr>
      <vt:lpstr>Midterm</vt:lpstr>
      <vt:lpstr>Midterm</vt:lpstr>
      <vt:lpstr>Midterm</vt:lpstr>
      <vt:lpstr>Bias / Variance Tradeoff</vt:lpstr>
      <vt:lpstr>Midterm</vt:lpstr>
      <vt:lpstr>Bias / Variance Tradeoff</vt:lpstr>
      <vt:lpstr>Midterm</vt:lpstr>
      <vt:lpstr>Purity</vt:lpstr>
      <vt:lpstr>Visualization</vt:lpstr>
      <vt:lpstr>Midterm</vt:lpstr>
      <vt:lpstr>Midterm</vt:lpstr>
      <vt:lpstr>Cross-Validation</vt:lpstr>
      <vt:lpstr>Grouped Cross-Validation</vt:lpstr>
      <vt:lpstr>Imbalanced Dataset</vt:lpstr>
      <vt:lpstr>Midterm</vt:lpstr>
      <vt:lpstr>Class Project</vt:lpstr>
      <vt:lpstr>Class Project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1278</cp:revision>
  <dcterms:created xsi:type="dcterms:W3CDTF">2011-08-15T21:03:01Z</dcterms:created>
  <dcterms:modified xsi:type="dcterms:W3CDTF">2023-10-19T14:38:47Z</dcterms:modified>
</cp:coreProperties>
</file>