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36"/>
  </p:notesMasterIdLst>
  <p:handoutMasterIdLst>
    <p:handoutMasterId r:id="rId37"/>
  </p:handoutMasterIdLst>
  <p:sldIdLst>
    <p:sldId id="329" r:id="rId2"/>
    <p:sldId id="280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2" r:id="rId15"/>
    <p:sldId id="341" r:id="rId16"/>
    <p:sldId id="343" r:id="rId17"/>
    <p:sldId id="344" r:id="rId18"/>
    <p:sldId id="281" r:id="rId19"/>
    <p:sldId id="345" r:id="rId20"/>
    <p:sldId id="283" r:id="rId21"/>
    <p:sldId id="346" r:id="rId22"/>
    <p:sldId id="349" r:id="rId23"/>
    <p:sldId id="347" r:id="rId24"/>
    <p:sldId id="284" r:id="rId25"/>
    <p:sldId id="348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114" autoAdjust="0"/>
    <p:restoredTop sz="79332" autoAdjust="0"/>
  </p:normalViewPr>
  <p:slideViewPr>
    <p:cSldViewPr>
      <p:cViewPr>
        <p:scale>
          <a:sx n="111" d="100"/>
          <a:sy n="111" d="100"/>
        </p:scale>
        <p:origin x="-12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6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8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1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0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8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30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7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W(2)=0, then g=0. Hence, = 0. • </a:t>
            </a:r>
          </a:p>
          <a:p>
            <a:r>
              <a:rPr lang="en-US" dirty="0"/>
              <a:t>However, h is non-zero. Hence, is nonzero =&gt; will change. • </a:t>
            </a:r>
          </a:p>
          <a:p>
            <a:r>
              <a:rPr lang="en-US" dirty="0"/>
              <a:t>During the next gradient update, g is non-zero =&gt; W(1), b(1) will change. •</a:t>
            </a:r>
          </a:p>
          <a:p>
            <a:r>
              <a:rPr lang="en-US" dirty="0"/>
              <a:t>In summary: this initialization does not severely inhibit the network’s performance (though initializing W(2), b(2) to 0 is still not recommended)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99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W(2)=0, then g=0. Hence, = 0. • </a:t>
            </a:r>
          </a:p>
          <a:p>
            <a:r>
              <a:rPr lang="en-US" dirty="0"/>
              <a:t>However, h is non-zero. Hence, is nonzero =&gt; will change. • </a:t>
            </a:r>
          </a:p>
          <a:p>
            <a:r>
              <a:rPr lang="en-US" dirty="0"/>
              <a:t>During the next gradient update, g is non-zero =&gt; W(1), b(1) will change. •</a:t>
            </a:r>
          </a:p>
          <a:p>
            <a:r>
              <a:rPr lang="en-US" dirty="0"/>
              <a:t>In summary: this initialization does not severely inhibit the network’s performance (though initializing W(2), b(2) to 0 is still not recommended)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10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W(2)=0, then g=0. Hence, = 0. • </a:t>
            </a:r>
          </a:p>
          <a:p>
            <a:r>
              <a:rPr lang="en-US" dirty="0"/>
              <a:t>However, h is non-zero. Hence, is nonzero =&gt; will change. • </a:t>
            </a:r>
          </a:p>
          <a:p>
            <a:r>
              <a:rPr lang="en-US" dirty="0"/>
              <a:t>During the next gradient update, g is non-zero =&gt; W(1), b(1) will change. •</a:t>
            </a:r>
          </a:p>
          <a:p>
            <a:r>
              <a:rPr lang="en-US" dirty="0"/>
              <a:t>In summary: this initialization does not severely inhibit the network’s performance (though initializing W(2), b(2) to 0 is still not recommended)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6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4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2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0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microgra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scikit-learn.org/stable/modules/neural_networks_supervised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ytorch.org/" TargetMode="External"/><Relationship Id="rId4" Type="http://schemas.openxmlformats.org/officeDocument/2006/relationships/hyperlink" Target="https://www.tensorflow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20. Neural Networks. Backpropagation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250838"/>
                <a:ext cx="8608061" cy="4407232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250838"/>
                <a:ext cx="8608061" cy="4407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D92C921-12C8-B766-AC12-C5D410F83D66}"/>
              </a:ext>
            </a:extLst>
          </p:cNvPr>
          <p:cNvGrpSpPr/>
          <p:nvPr/>
        </p:nvGrpSpPr>
        <p:grpSpPr>
          <a:xfrm>
            <a:off x="1752600" y="3968839"/>
            <a:ext cx="5257800" cy="2618871"/>
            <a:chOff x="1524000" y="3556614"/>
            <a:chExt cx="6034253" cy="30246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872255-888F-8231-41BB-7FC25F6A1525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AEEA626-D4EB-E2B4-F4F0-D69A40BABAAB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7C18AF-AB33-9F11-DF12-1B7F386FA7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C23015D-16ED-B4CA-3AD0-68820871AA62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C772BE4-0201-B778-9D5A-905CFFC3E3AE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0818DEA-7B58-D172-A6A1-87F20F7FB927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0EA967-E207-21E3-A423-1982FB243BA6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3FD07C0-B2ED-C7C9-AB13-4C79C3556B70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096CF86-27F4-CEC8-6264-3C14D52C93C2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0DED0FDE-B7A4-A974-57A8-18FFB549BF7B}"/>
                    </a:ext>
                  </a:extLst>
                </p:cNvPr>
                <p:cNvCxnSpPr>
                  <a:stCxn id="8" idx="6"/>
                  <a:endCxn id="12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26FF95A-A913-002B-7E44-23F5D8C1C764}"/>
                    </a:ext>
                  </a:extLst>
                </p:cNvPr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BB6C65D8-CA3D-F041-CBCC-70F3D96C51BD}"/>
                    </a:ext>
                  </a:extLst>
                </p:cNvPr>
                <p:cNvCxnSpPr>
                  <a:stCxn id="7" idx="6"/>
                  <a:endCxn id="12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67EBC3C-E84F-DA14-5B20-7B1903375508}"/>
                    </a:ext>
                  </a:extLst>
                </p:cNvPr>
                <p:cNvCxnSpPr>
                  <a:stCxn id="7" idx="6"/>
                  <a:endCxn id="11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3B277E1-D145-7BA3-E7BC-015419DD2389}"/>
                    </a:ext>
                  </a:extLst>
                </p:cNvPr>
                <p:cNvCxnSpPr>
                  <a:cxnSpLocks/>
                  <a:stCxn id="9" idx="6"/>
                  <a:endCxn id="12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CAB3D1E-16EA-2BCB-BF76-BBCEFFC7474F}"/>
                    </a:ext>
                  </a:extLst>
                </p:cNvPr>
                <p:cNvCxnSpPr>
                  <a:cxnSpLocks/>
                  <a:stCxn id="9" idx="6"/>
                  <a:endCxn id="11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DABB09F-9FD4-5C9A-EE30-033A05D09F80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ADCFDEC-4E67-E14A-D1E1-D24300087875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593CC5F-7FC1-A766-6A4B-1B1FCDA43919}"/>
                    </a:ext>
                  </a:extLst>
                </p:cNvPr>
                <p:cNvCxnSpPr>
                  <a:stCxn id="12" idx="6"/>
                  <a:endCxn id="26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637C2444-A039-B5A7-353A-8A5DC658B655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4AAA8AC-0515-6F14-068D-1F93A37D7D4F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D50A3FFA-F8B4-67BB-AC1F-BC0BAD51DD2E}"/>
                    </a:ext>
                  </a:extLst>
                </p:cNvPr>
                <p:cNvCxnSpPr>
                  <a:cxnSpLocks/>
                  <a:endCxn id="12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CAB45E2D-DEF4-04DA-3531-F28944DD5A76}"/>
                    </a:ext>
                  </a:extLst>
                </p:cNvPr>
                <p:cNvCxnSpPr>
                  <a:cxnSpLocks/>
                  <a:endCxn id="11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66D41AB-DDA8-EC42-BD2A-FA344079CD18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535AF85-A955-8FF6-E879-288EE5859052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EF4198E-F692-DD81-EB3A-CFFAACEA1DE9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530AD4E-B5DC-5138-20BE-0F417CA0AC53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FB01BF7-C6ED-6D7D-2B48-E845920907F6}"/>
                    </a:ext>
                  </a:extLst>
                </p:cNvPr>
                <p:cNvCxnSpPr>
                  <a:stCxn id="26" idx="6"/>
                  <a:endCxn id="44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1D3C888-2415-3CA9-1D3C-42BA021FB042}"/>
                    </a:ext>
                  </a:extLst>
                </p:cNvPr>
                <p:cNvCxnSpPr>
                  <a:stCxn id="26" idx="6"/>
                  <a:endCxn id="45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EBB8862-6D76-D8DB-7B34-722ECD71A39E}"/>
                    </a:ext>
                  </a:extLst>
                </p:cNvPr>
                <p:cNvCxnSpPr>
                  <a:stCxn id="25" idx="6"/>
                  <a:endCxn id="44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32D7EB8-7FF7-AE57-863D-1E230C18BFAB}"/>
                    </a:ext>
                  </a:extLst>
                </p:cNvPr>
                <p:cNvCxnSpPr>
                  <a:stCxn id="25" idx="6"/>
                  <a:endCxn id="45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73047A7-854B-2B58-382A-39EE798B5D37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8C36477-64C0-919A-BFBE-35EF8AF9A1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8C36477-64C0-919A-BFBE-35EF8AF9A1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3175" b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601DB5E-30A2-52F3-B206-5DA97B1080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601DB5E-30A2-52F3-B206-5DA97B1080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1613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462AFB0-97ED-F4FD-C0CF-9ED62B130035}"/>
                    </a:ext>
                  </a:extLst>
                </p:cNvPr>
                <p:cNvCxnSpPr>
                  <a:cxnSpLocks/>
                  <a:endCxn id="44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6622350B-0564-18BE-9F80-114839FCF18E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F87973E-4890-A3A3-A920-CEAB01EAD57A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003FD0-E410-B0F8-6D81-EA7DC89D2C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003FD0-E410-B0F8-6D81-EA7DC89D2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6842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29521" y="1301585"/>
                <a:ext cx="4148667" cy="1369221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21" y="1301585"/>
                <a:ext cx="4148667" cy="1369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80616" y="3870797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16" y="3870797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6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29521" y="1301585"/>
                <a:ext cx="4148667" cy="1415709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21" y="1301585"/>
                <a:ext cx="4148667" cy="1415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80616" y="3870797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16" y="3870797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8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r="-5556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04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189764" y="1309092"/>
                <a:ext cx="4148667" cy="1504386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64" y="1309092"/>
                <a:ext cx="4148667" cy="1504386"/>
              </a:xfrm>
              <a:prstGeom prst="rect">
                <a:avLst/>
              </a:prstGeom>
              <a:blipFill>
                <a:blip r:embed="rId3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32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189764" y="1309092"/>
                <a:ext cx="4148667" cy="2174826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64" y="1309092"/>
                <a:ext cx="4148667" cy="2174826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28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189764" y="1309092"/>
                <a:ext cx="4148667" cy="2174826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64" y="1309092"/>
                <a:ext cx="4148667" cy="2174826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/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87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189764" y="1309092"/>
                <a:ext cx="4148667" cy="2174826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  <m:r>
                        <a:rPr lang="en-US" sz="2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64" y="1309092"/>
                <a:ext cx="4148667" cy="2174826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/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09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189764" y="1309092"/>
                <a:ext cx="4148667" cy="333514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  <m:r>
                        <a:rPr lang="en-US" sz="2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64" y="1309092"/>
                <a:ext cx="4148667" cy="3335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/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44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Some</a:t>
            </a:r>
            <a:r>
              <a:rPr cap="small" spc="254" dirty="0"/>
              <a:t> </a:t>
            </a:r>
            <a:r>
              <a:rPr cap="small" spc="140" dirty="0"/>
              <a:t>Error/Loss</a:t>
            </a:r>
            <a:r>
              <a:rPr cap="small" spc="275" dirty="0"/>
              <a:t> </a:t>
            </a:r>
            <a:r>
              <a:rPr cap="small" spc="15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411858" y="2675382"/>
            <a:ext cx="753110" cy="247015"/>
          </a:xfrm>
          <a:custGeom>
            <a:avLst/>
            <a:gdLst/>
            <a:ahLst/>
            <a:cxnLst/>
            <a:rect l="l" t="t" r="r" b="b"/>
            <a:pathLst>
              <a:path w="753110" h="247014">
                <a:moveTo>
                  <a:pt x="673861" y="0"/>
                </a:moveTo>
                <a:lnTo>
                  <a:pt x="670305" y="10032"/>
                </a:lnTo>
                <a:lnTo>
                  <a:pt x="684621" y="16269"/>
                </a:lnTo>
                <a:lnTo>
                  <a:pt x="696912" y="24876"/>
                </a:lnTo>
                <a:lnTo>
                  <a:pt x="721871" y="64650"/>
                </a:lnTo>
                <a:lnTo>
                  <a:pt x="730122" y="122300"/>
                </a:lnTo>
                <a:lnTo>
                  <a:pt x="729196" y="144085"/>
                </a:lnTo>
                <a:lnTo>
                  <a:pt x="721818" y="181701"/>
                </a:lnTo>
                <a:lnTo>
                  <a:pt x="696896" y="222154"/>
                </a:lnTo>
                <a:lnTo>
                  <a:pt x="670686" y="237108"/>
                </a:lnTo>
                <a:lnTo>
                  <a:pt x="673861" y="247014"/>
                </a:lnTo>
                <a:lnTo>
                  <a:pt x="720992" y="219082"/>
                </a:lnTo>
                <a:lnTo>
                  <a:pt x="741189" y="186507"/>
                </a:lnTo>
                <a:lnTo>
                  <a:pt x="751337" y="146311"/>
                </a:lnTo>
                <a:lnTo>
                  <a:pt x="752602" y="123570"/>
                </a:lnTo>
                <a:lnTo>
                  <a:pt x="751337" y="100974"/>
                </a:lnTo>
                <a:lnTo>
                  <a:pt x="741189" y="60831"/>
                </a:lnTo>
                <a:lnTo>
                  <a:pt x="720975" y="28164"/>
                </a:lnTo>
                <a:lnTo>
                  <a:pt x="691741" y="6498"/>
                </a:lnTo>
                <a:lnTo>
                  <a:pt x="673861" y="0"/>
                </a:lnTo>
                <a:close/>
              </a:path>
              <a:path w="753110" h="247014">
                <a:moveTo>
                  <a:pt x="78740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0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40" y="247014"/>
                </a:lnTo>
                <a:lnTo>
                  <a:pt x="81915" y="237108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8" y="122300"/>
                </a:lnTo>
                <a:lnTo>
                  <a:pt x="23385" y="101226"/>
                </a:lnTo>
                <a:lnTo>
                  <a:pt x="37084" y="49148"/>
                </a:lnTo>
                <a:lnTo>
                  <a:pt x="68034" y="16269"/>
                </a:lnTo>
                <a:lnTo>
                  <a:pt x="82296" y="10032"/>
                </a:lnTo>
                <a:lnTo>
                  <a:pt x="78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0598" y="2675382"/>
            <a:ext cx="795655" cy="247015"/>
          </a:xfrm>
          <a:custGeom>
            <a:avLst/>
            <a:gdLst/>
            <a:ahLst/>
            <a:cxnLst/>
            <a:rect l="l" t="t" r="r" b="b"/>
            <a:pathLst>
              <a:path w="795654" h="247014">
                <a:moveTo>
                  <a:pt x="716534" y="0"/>
                </a:moveTo>
                <a:lnTo>
                  <a:pt x="712977" y="10032"/>
                </a:lnTo>
                <a:lnTo>
                  <a:pt x="727293" y="16269"/>
                </a:lnTo>
                <a:lnTo>
                  <a:pt x="739584" y="24876"/>
                </a:lnTo>
                <a:lnTo>
                  <a:pt x="764543" y="64650"/>
                </a:lnTo>
                <a:lnTo>
                  <a:pt x="772795" y="122300"/>
                </a:lnTo>
                <a:lnTo>
                  <a:pt x="771868" y="144085"/>
                </a:lnTo>
                <a:lnTo>
                  <a:pt x="764490" y="181701"/>
                </a:lnTo>
                <a:lnTo>
                  <a:pt x="739568" y="222154"/>
                </a:lnTo>
                <a:lnTo>
                  <a:pt x="713359" y="237108"/>
                </a:lnTo>
                <a:lnTo>
                  <a:pt x="716534" y="247014"/>
                </a:lnTo>
                <a:lnTo>
                  <a:pt x="763664" y="219082"/>
                </a:lnTo>
                <a:lnTo>
                  <a:pt x="783861" y="186507"/>
                </a:lnTo>
                <a:lnTo>
                  <a:pt x="794009" y="146311"/>
                </a:lnTo>
                <a:lnTo>
                  <a:pt x="795274" y="123570"/>
                </a:lnTo>
                <a:lnTo>
                  <a:pt x="794009" y="100974"/>
                </a:lnTo>
                <a:lnTo>
                  <a:pt x="783861" y="60831"/>
                </a:lnTo>
                <a:lnTo>
                  <a:pt x="763647" y="28164"/>
                </a:lnTo>
                <a:lnTo>
                  <a:pt x="734413" y="6498"/>
                </a:lnTo>
                <a:lnTo>
                  <a:pt x="716534" y="0"/>
                </a:lnTo>
                <a:close/>
              </a:path>
              <a:path w="795654" h="247014">
                <a:moveTo>
                  <a:pt x="78739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0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39" y="247014"/>
                </a:lnTo>
                <a:lnTo>
                  <a:pt x="81914" y="237108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8" y="122300"/>
                </a:lnTo>
                <a:lnTo>
                  <a:pt x="23385" y="101226"/>
                </a:lnTo>
                <a:lnTo>
                  <a:pt x="37083" y="49148"/>
                </a:lnTo>
                <a:lnTo>
                  <a:pt x="68034" y="16269"/>
                </a:lnTo>
                <a:lnTo>
                  <a:pt x="82295" y="10032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1778" y="2675382"/>
            <a:ext cx="328930" cy="247015"/>
          </a:xfrm>
          <a:custGeom>
            <a:avLst/>
            <a:gdLst/>
            <a:ahLst/>
            <a:cxnLst/>
            <a:rect l="l" t="t" r="r" b="b"/>
            <a:pathLst>
              <a:path w="328929" h="247014">
                <a:moveTo>
                  <a:pt x="250190" y="0"/>
                </a:moveTo>
                <a:lnTo>
                  <a:pt x="246634" y="10032"/>
                </a:lnTo>
                <a:lnTo>
                  <a:pt x="260949" y="16269"/>
                </a:lnTo>
                <a:lnTo>
                  <a:pt x="273240" y="24876"/>
                </a:lnTo>
                <a:lnTo>
                  <a:pt x="298199" y="64650"/>
                </a:lnTo>
                <a:lnTo>
                  <a:pt x="306450" y="122300"/>
                </a:lnTo>
                <a:lnTo>
                  <a:pt x="305524" y="144085"/>
                </a:lnTo>
                <a:lnTo>
                  <a:pt x="298146" y="181701"/>
                </a:lnTo>
                <a:lnTo>
                  <a:pt x="273224" y="222154"/>
                </a:lnTo>
                <a:lnTo>
                  <a:pt x="247015" y="237108"/>
                </a:lnTo>
                <a:lnTo>
                  <a:pt x="250190" y="247014"/>
                </a:lnTo>
                <a:lnTo>
                  <a:pt x="297320" y="219082"/>
                </a:lnTo>
                <a:lnTo>
                  <a:pt x="317517" y="186507"/>
                </a:lnTo>
                <a:lnTo>
                  <a:pt x="327665" y="146311"/>
                </a:lnTo>
                <a:lnTo>
                  <a:pt x="328930" y="123570"/>
                </a:lnTo>
                <a:lnTo>
                  <a:pt x="327665" y="100974"/>
                </a:lnTo>
                <a:lnTo>
                  <a:pt x="317517" y="60831"/>
                </a:lnTo>
                <a:lnTo>
                  <a:pt x="297303" y="28164"/>
                </a:lnTo>
                <a:lnTo>
                  <a:pt x="268069" y="6498"/>
                </a:lnTo>
                <a:lnTo>
                  <a:pt x="250190" y="0"/>
                </a:lnTo>
                <a:close/>
              </a:path>
              <a:path w="328929" h="247014">
                <a:moveTo>
                  <a:pt x="78740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0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40" y="247014"/>
                </a:lnTo>
                <a:lnTo>
                  <a:pt x="81915" y="237108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9" y="122300"/>
                </a:lnTo>
                <a:lnTo>
                  <a:pt x="23385" y="101226"/>
                </a:lnTo>
                <a:lnTo>
                  <a:pt x="37084" y="49148"/>
                </a:lnTo>
                <a:lnTo>
                  <a:pt x="68034" y="16269"/>
                </a:lnTo>
                <a:lnTo>
                  <a:pt x="82296" y="10032"/>
                </a:lnTo>
                <a:lnTo>
                  <a:pt x="78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592326"/>
            <a:ext cx="6838950" cy="276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25" dirty="0">
                <a:latin typeface="Times New Roman"/>
                <a:cs typeface="Times New Roman"/>
              </a:rPr>
              <a:t>Classification: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log-</a:t>
            </a:r>
            <a:r>
              <a:rPr sz="2400" spc="95" dirty="0">
                <a:latin typeface="Times New Roman"/>
                <a:cs typeface="Times New Roman"/>
              </a:rPr>
              <a:t>loss,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cross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entropy,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negative </a:t>
            </a:r>
            <a:r>
              <a:rPr sz="2400" spc="90" dirty="0">
                <a:latin typeface="Times New Roman"/>
                <a:cs typeface="Times New Roman"/>
              </a:rPr>
              <a:t>CLL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  <a:tab pos="1710055" algn="l"/>
                <a:tab pos="3101975" algn="l"/>
              </a:tabLst>
            </a:pP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350" dirty="0">
                <a:latin typeface="STIXGeneral"/>
                <a:cs typeface="STIXGeneral"/>
              </a:rPr>
              <a:t> </a:t>
            </a:r>
            <a:r>
              <a:rPr sz="2100" spc="105" dirty="0">
                <a:latin typeface="STIXGeneral"/>
                <a:cs typeface="STIXGeneral"/>
              </a:rPr>
              <a:t>1</a:t>
            </a:r>
            <a:r>
              <a:rPr sz="2100" spc="-55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120" dirty="0">
                <a:latin typeface="STIXGeneral"/>
                <a:cs typeface="STIXGeneral"/>
              </a:rPr>
              <a:t>𝑡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45" dirty="0">
                <a:latin typeface="STIXGeneral"/>
                <a:cs typeface="STIXGeneral"/>
              </a:rPr>
              <a:t>×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70" dirty="0">
                <a:latin typeface="STIXGeneral"/>
                <a:cs typeface="STIXGeneral"/>
              </a:rPr>
              <a:t>𝑙𝑛</a:t>
            </a:r>
            <a:r>
              <a:rPr sz="2100" spc="390" dirty="0">
                <a:latin typeface="STIXGeneral"/>
                <a:cs typeface="STIXGeneral"/>
              </a:rPr>
              <a:t> </a:t>
            </a:r>
            <a:r>
              <a:rPr sz="2100" spc="105" dirty="0">
                <a:latin typeface="STIXGeneral"/>
                <a:cs typeface="STIXGeneral"/>
              </a:rPr>
              <a:t>1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55" dirty="0">
                <a:latin typeface="STIXGeneral"/>
                <a:cs typeface="STIXGeneral"/>
              </a:rPr>
              <a:t> </a:t>
            </a:r>
            <a:r>
              <a:rPr sz="2100" spc="75" dirty="0">
                <a:latin typeface="STIXGeneral"/>
                <a:cs typeface="STIXGeneral"/>
              </a:rPr>
              <a:t>𝑦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170" dirty="0">
                <a:latin typeface="STIXGeneral"/>
                <a:cs typeface="STIXGeneral"/>
              </a:rPr>
              <a:t>𝑡</a:t>
            </a:r>
            <a:r>
              <a:rPr sz="2100" spc="-10" dirty="0">
                <a:latin typeface="STIXGeneral"/>
                <a:cs typeface="STIXGeneral"/>
              </a:rPr>
              <a:t> </a:t>
            </a:r>
            <a:r>
              <a:rPr sz="2100" spc="145" dirty="0">
                <a:latin typeface="STIXGeneral"/>
                <a:cs typeface="STIXGeneral"/>
              </a:rPr>
              <a:t>×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70" dirty="0">
                <a:latin typeface="STIXGeneral"/>
                <a:cs typeface="STIXGeneral"/>
              </a:rPr>
              <a:t>𝑙𝑛</a:t>
            </a:r>
            <a:r>
              <a:rPr sz="2100" spc="385" dirty="0">
                <a:latin typeface="STIXGeneral"/>
                <a:cs typeface="STIXGeneral"/>
              </a:rPr>
              <a:t> </a:t>
            </a:r>
            <a:r>
              <a:rPr sz="2100" spc="75" dirty="0">
                <a:latin typeface="STIXGeneral"/>
                <a:cs typeface="STIXGeneral"/>
              </a:rPr>
              <a:t>𝑦</a:t>
            </a:r>
            <a:endParaRPr sz="2100" dirty="0">
              <a:latin typeface="STIXGeneral"/>
              <a:cs typeface="STIXGeneral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i="1" spc="75" dirty="0">
                <a:latin typeface="Times New Roman"/>
                <a:cs typeface="Times New Roman"/>
              </a:rPr>
              <a:t>t</a:t>
            </a:r>
            <a:r>
              <a:rPr sz="2100" spc="75" dirty="0">
                <a:latin typeface="Times New Roman"/>
                <a:cs typeface="Times New Roman"/>
              </a:rPr>
              <a:t>: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true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target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value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(0/1)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i="1" spc="55" dirty="0">
                <a:latin typeface="Times New Roman"/>
                <a:cs typeface="Times New Roman"/>
              </a:rPr>
              <a:t>y</a:t>
            </a:r>
            <a:r>
              <a:rPr sz="2100" spc="55" dirty="0">
                <a:latin typeface="Times New Roman"/>
                <a:cs typeface="Times New Roman"/>
              </a:rPr>
              <a:t>: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probability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class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25" dirty="0">
                <a:latin typeface="Times New Roman"/>
                <a:cs typeface="Times New Roman"/>
              </a:rPr>
              <a:t>Regression: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squared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error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8719" y="4774691"/>
            <a:ext cx="113030" cy="17145"/>
          </a:xfrm>
          <a:custGeom>
            <a:avLst/>
            <a:gdLst/>
            <a:ahLst/>
            <a:cxnLst/>
            <a:rect l="l" t="t" r="r" b="b"/>
            <a:pathLst>
              <a:path w="113030" h="17145">
                <a:moveTo>
                  <a:pt x="112775" y="0"/>
                </a:moveTo>
                <a:lnTo>
                  <a:pt x="0" y="0"/>
                </a:lnTo>
                <a:lnTo>
                  <a:pt x="0" y="16763"/>
                </a:lnTo>
                <a:lnTo>
                  <a:pt x="112775" y="16763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9186" y="4658105"/>
            <a:ext cx="758825" cy="247015"/>
          </a:xfrm>
          <a:custGeom>
            <a:avLst/>
            <a:gdLst/>
            <a:ahLst/>
            <a:cxnLst/>
            <a:rect l="l" t="t" r="r" b="b"/>
            <a:pathLst>
              <a:path w="758825" h="247014">
                <a:moveTo>
                  <a:pt x="679957" y="0"/>
                </a:moveTo>
                <a:lnTo>
                  <a:pt x="676401" y="10033"/>
                </a:lnTo>
                <a:lnTo>
                  <a:pt x="690717" y="16269"/>
                </a:lnTo>
                <a:lnTo>
                  <a:pt x="703008" y="24876"/>
                </a:lnTo>
                <a:lnTo>
                  <a:pt x="727967" y="64650"/>
                </a:lnTo>
                <a:lnTo>
                  <a:pt x="736219" y="122301"/>
                </a:lnTo>
                <a:lnTo>
                  <a:pt x="735292" y="144085"/>
                </a:lnTo>
                <a:lnTo>
                  <a:pt x="727914" y="181701"/>
                </a:lnTo>
                <a:lnTo>
                  <a:pt x="702992" y="222154"/>
                </a:lnTo>
                <a:lnTo>
                  <a:pt x="676782" y="237109"/>
                </a:lnTo>
                <a:lnTo>
                  <a:pt x="679957" y="247015"/>
                </a:lnTo>
                <a:lnTo>
                  <a:pt x="727088" y="219082"/>
                </a:lnTo>
                <a:lnTo>
                  <a:pt x="747285" y="186507"/>
                </a:lnTo>
                <a:lnTo>
                  <a:pt x="757433" y="146311"/>
                </a:lnTo>
                <a:lnTo>
                  <a:pt x="758698" y="123571"/>
                </a:lnTo>
                <a:lnTo>
                  <a:pt x="757433" y="100974"/>
                </a:lnTo>
                <a:lnTo>
                  <a:pt x="747285" y="60831"/>
                </a:lnTo>
                <a:lnTo>
                  <a:pt x="727071" y="28164"/>
                </a:lnTo>
                <a:lnTo>
                  <a:pt x="697837" y="6498"/>
                </a:lnTo>
                <a:lnTo>
                  <a:pt x="679957" y="0"/>
                </a:lnTo>
                <a:close/>
              </a:path>
              <a:path w="758825" h="247014">
                <a:moveTo>
                  <a:pt x="78740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1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40" y="247015"/>
                </a:lnTo>
                <a:lnTo>
                  <a:pt x="81915" y="237109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8" y="122301"/>
                </a:lnTo>
                <a:lnTo>
                  <a:pt x="23385" y="101226"/>
                </a:lnTo>
                <a:lnTo>
                  <a:pt x="37084" y="49149"/>
                </a:lnTo>
                <a:lnTo>
                  <a:pt x="68034" y="16269"/>
                </a:lnTo>
                <a:lnTo>
                  <a:pt x="82296" y="10033"/>
                </a:lnTo>
                <a:lnTo>
                  <a:pt x="78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004" y="4535033"/>
            <a:ext cx="1375868" cy="5511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6385">
              <a:lnSpc>
                <a:spcPts val="122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1</a:t>
            </a:r>
            <a:endParaRPr sz="1500" dirty="0">
              <a:latin typeface="STIXGeneral"/>
              <a:cs typeface="STIXGeneral"/>
            </a:endParaRPr>
          </a:p>
          <a:p>
            <a:pPr marL="554990" indent="-542290">
              <a:lnSpc>
                <a:spcPts val="1505"/>
              </a:lnSpc>
              <a:buClr>
                <a:srgbClr val="FD8537"/>
              </a:buClr>
              <a:buSzPct val="78571"/>
              <a:buFont typeface="Wingdings 2"/>
              <a:buChar char=""/>
              <a:tabLst>
                <a:tab pos="554990" algn="l"/>
              </a:tabLst>
            </a:pPr>
            <a:r>
              <a:rPr sz="2100" spc="170" dirty="0">
                <a:latin typeface="STIXGeneral"/>
                <a:cs typeface="STIXGeneral"/>
              </a:rPr>
              <a:t>𝑡</a:t>
            </a:r>
            <a:r>
              <a:rPr sz="2100" spc="-10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50" dirty="0">
                <a:latin typeface="STIXGeneral"/>
                <a:cs typeface="STIXGeneral"/>
              </a:rPr>
              <a:t> </a:t>
            </a:r>
            <a:r>
              <a:rPr sz="2100" spc="75" dirty="0">
                <a:latin typeface="STIXGeneral"/>
                <a:cs typeface="STIXGeneral"/>
              </a:rPr>
              <a:t>𝑦</a:t>
            </a:r>
            <a:endParaRPr sz="2100" dirty="0">
              <a:latin typeface="STIXGeneral"/>
              <a:cs typeface="STIXGeneral"/>
            </a:endParaRPr>
          </a:p>
          <a:p>
            <a:pPr marL="286385">
              <a:lnSpc>
                <a:spcPts val="1370"/>
              </a:lnSpc>
            </a:pPr>
            <a:r>
              <a:rPr sz="1500" spc="135" dirty="0">
                <a:latin typeface="STIXGeneral"/>
                <a:cs typeface="STIXGeneral"/>
              </a:rPr>
              <a:t>2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9442" y="4554473"/>
            <a:ext cx="1384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2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4960737"/>
            <a:ext cx="3106420" cy="92265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286385" algn="l"/>
              </a:tabLst>
            </a:pPr>
            <a:r>
              <a:rPr sz="2100" i="1" spc="75" dirty="0">
                <a:latin typeface="Times New Roman"/>
                <a:cs typeface="Times New Roman"/>
              </a:rPr>
              <a:t>t</a:t>
            </a:r>
            <a:r>
              <a:rPr sz="2100" spc="75" dirty="0">
                <a:latin typeface="Times New Roman"/>
                <a:cs typeface="Times New Roman"/>
              </a:rPr>
              <a:t>: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true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target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value</a:t>
            </a:r>
            <a:endParaRPr sz="21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286385" algn="l"/>
              </a:tabLst>
            </a:pPr>
            <a:r>
              <a:rPr sz="2100" i="1" spc="55" dirty="0">
                <a:latin typeface="Times New Roman"/>
                <a:cs typeface="Times New Roman"/>
              </a:rPr>
              <a:t>y</a:t>
            </a:r>
            <a:r>
              <a:rPr sz="2100" spc="55" dirty="0">
                <a:latin typeface="Times New Roman"/>
                <a:cs typeface="Times New Roman"/>
              </a:rPr>
              <a:t>: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predicted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value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Cross-Entropy Gradients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4998227" y="1322119"/>
                <a:ext cx="4148667" cy="2489528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𝐛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100" b="1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𝑋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𝐛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(1)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b="1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27" y="1322119"/>
                <a:ext cx="4148667" cy="2489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/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8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50" dirty="0"/>
              <a:t>Learning</a:t>
            </a:r>
            <a:r>
              <a:rPr cap="small" spc="245" dirty="0"/>
              <a:t> </a:t>
            </a:r>
            <a:r>
              <a:rPr cap="small" spc="210" dirty="0"/>
              <a:t>the</a:t>
            </a:r>
            <a:r>
              <a:rPr cap="small" spc="265" dirty="0"/>
              <a:t> </a:t>
            </a:r>
            <a:r>
              <a:rPr cap="small" spc="130" dirty="0"/>
              <a:t>Weights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847205" cy="15709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20" dirty="0">
                <a:latin typeface="Times New Roman"/>
                <a:cs typeface="Times New Roman"/>
              </a:rPr>
              <a:t>Define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an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error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(loss)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5" dirty="0">
                <a:latin typeface="Times New Roman"/>
                <a:cs typeface="Times New Roman"/>
              </a:rPr>
              <a:t>Take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derivative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with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respect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weights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5" dirty="0">
                <a:latin typeface="Times New Roman"/>
                <a:cs typeface="Times New Roman"/>
              </a:rPr>
              <a:t>Perform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gradient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descent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cap="small" spc="120" dirty="0"/>
              <a:t>Derivatives</a:t>
            </a:r>
            <a:r>
              <a:rPr cap="small" spc="285" dirty="0"/>
              <a:t> </a:t>
            </a:r>
            <a:r>
              <a:rPr cap="small" spc="195" dirty="0"/>
              <a:t>of</a:t>
            </a:r>
            <a:r>
              <a:rPr cap="small" spc="250" dirty="0"/>
              <a:t> </a:t>
            </a:r>
            <a:r>
              <a:rPr cap="small" spc="210" dirty="0"/>
              <a:t>the</a:t>
            </a:r>
            <a:r>
              <a:rPr cap="small" spc="250" dirty="0"/>
              <a:t> </a:t>
            </a:r>
            <a:r>
              <a:rPr cap="small" spc="65" dirty="0"/>
              <a:t>Activation </a:t>
            </a:r>
            <a:r>
              <a:rPr cap="small" spc="17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259955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i="1" spc="125" dirty="0">
                <a:latin typeface="Times New Roman"/>
                <a:cs typeface="Times New Roman"/>
              </a:rPr>
              <a:t>f</a:t>
            </a:r>
            <a:r>
              <a:rPr sz="2400" i="1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activation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function,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i="1" spc="260" dirty="0">
                <a:latin typeface="Times New Roman"/>
                <a:cs typeface="Times New Roman"/>
              </a:rPr>
              <a:t>h</a:t>
            </a:r>
            <a:r>
              <a:rPr sz="2400" i="1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weighted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sum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incoming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signals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i="1" spc="70" dirty="0">
                <a:latin typeface="Times New Roman"/>
                <a:cs typeface="Times New Roman"/>
              </a:rPr>
              <a:t>f(</a:t>
            </a:r>
            <a:r>
              <a:rPr lang="en-US" sz="2400" i="1" spc="70" dirty="0">
                <a:latin typeface="Times New Roman"/>
                <a:cs typeface="Times New Roman"/>
              </a:rPr>
              <a:t>z</a:t>
            </a:r>
            <a:r>
              <a:rPr sz="2400" i="1" spc="70" dirty="0">
                <a:latin typeface="Times New Roman"/>
                <a:cs typeface="Times New Roman"/>
              </a:rPr>
              <a:t>(x))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≡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binary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sigmoid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321177"/>
            <a:ext cx="14414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solidFill>
                  <a:srgbClr val="FD8537"/>
                </a:solidFill>
                <a:latin typeface="Wingdings 2"/>
                <a:cs typeface="Wingdings 2"/>
              </a:rPr>
              <a:t></a:t>
            </a:r>
            <a:endParaRPr sz="1650">
              <a:latin typeface="Wingdings 2"/>
              <a:cs typeface="Wingdings 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720" y="3242563"/>
            <a:ext cx="812800" cy="236854"/>
          </a:xfrm>
          <a:custGeom>
            <a:avLst/>
            <a:gdLst/>
            <a:ahLst/>
            <a:cxnLst/>
            <a:rect l="l" t="t" r="r" b="b"/>
            <a:pathLst>
              <a:path w="812800" h="236854">
                <a:moveTo>
                  <a:pt x="321183" y="7366"/>
                </a:moveTo>
                <a:lnTo>
                  <a:pt x="318643" y="0"/>
                </a:lnTo>
                <a:lnTo>
                  <a:pt x="305536" y="4775"/>
                </a:lnTo>
                <a:lnTo>
                  <a:pt x="294043" y="11645"/>
                </a:lnTo>
                <a:lnTo>
                  <a:pt x="269341" y="44500"/>
                </a:lnTo>
                <a:lnTo>
                  <a:pt x="260985" y="90424"/>
                </a:lnTo>
                <a:lnTo>
                  <a:pt x="261912" y="107022"/>
                </a:lnTo>
                <a:lnTo>
                  <a:pt x="275844" y="149098"/>
                </a:lnTo>
                <a:lnTo>
                  <a:pt x="305460" y="175983"/>
                </a:lnTo>
                <a:lnTo>
                  <a:pt x="318643" y="180721"/>
                </a:lnTo>
                <a:lnTo>
                  <a:pt x="320929" y="173355"/>
                </a:lnTo>
                <a:lnTo>
                  <a:pt x="310591" y="168833"/>
                </a:lnTo>
                <a:lnTo>
                  <a:pt x="301675" y="162496"/>
                </a:lnTo>
                <a:lnTo>
                  <a:pt x="280162" y="119862"/>
                </a:lnTo>
                <a:lnTo>
                  <a:pt x="277495" y="89408"/>
                </a:lnTo>
                <a:lnTo>
                  <a:pt x="278155" y="74002"/>
                </a:lnTo>
                <a:lnTo>
                  <a:pt x="288163" y="35941"/>
                </a:lnTo>
                <a:lnTo>
                  <a:pt x="310743" y="11887"/>
                </a:lnTo>
                <a:lnTo>
                  <a:pt x="321183" y="7366"/>
                </a:lnTo>
                <a:close/>
              </a:path>
              <a:path w="812800" h="236854">
                <a:moveTo>
                  <a:pt x="795274" y="90424"/>
                </a:moveTo>
                <a:lnTo>
                  <a:pt x="786904" y="44500"/>
                </a:lnTo>
                <a:lnTo>
                  <a:pt x="762317" y="11645"/>
                </a:lnTo>
                <a:lnTo>
                  <a:pt x="737743" y="0"/>
                </a:lnTo>
                <a:lnTo>
                  <a:pt x="735203" y="7366"/>
                </a:lnTo>
                <a:lnTo>
                  <a:pt x="745629" y="11887"/>
                </a:lnTo>
                <a:lnTo>
                  <a:pt x="754608" y="18186"/>
                </a:lnTo>
                <a:lnTo>
                  <a:pt x="776224" y="59969"/>
                </a:lnTo>
                <a:lnTo>
                  <a:pt x="778891" y="89408"/>
                </a:lnTo>
                <a:lnTo>
                  <a:pt x="778217" y="105359"/>
                </a:lnTo>
                <a:lnTo>
                  <a:pt x="768096" y="144399"/>
                </a:lnTo>
                <a:lnTo>
                  <a:pt x="735457" y="173355"/>
                </a:lnTo>
                <a:lnTo>
                  <a:pt x="737743" y="180721"/>
                </a:lnTo>
                <a:lnTo>
                  <a:pt x="772172" y="160210"/>
                </a:lnTo>
                <a:lnTo>
                  <a:pt x="791552" y="122339"/>
                </a:lnTo>
                <a:lnTo>
                  <a:pt x="794334" y="107022"/>
                </a:lnTo>
                <a:lnTo>
                  <a:pt x="795274" y="90424"/>
                </a:lnTo>
                <a:close/>
              </a:path>
              <a:path w="812800" h="236854">
                <a:moveTo>
                  <a:pt x="812292" y="219964"/>
                </a:moveTo>
                <a:lnTo>
                  <a:pt x="0" y="219964"/>
                </a:lnTo>
                <a:lnTo>
                  <a:pt x="0" y="236728"/>
                </a:lnTo>
                <a:lnTo>
                  <a:pt x="812292" y="236728"/>
                </a:lnTo>
                <a:lnTo>
                  <a:pt x="812292" y="2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5902" y="3345941"/>
            <a:ext cx="699770" cy="247015"/>
          </a:xfrm>
          <a:custGeom>
            <a:avLst/>
            <a:gdLst/>
            <a:ahLst/>
            <a:cxnLst/>
            <a:rect l="l" t="t" r="r" b="b"/>
            <a:pathLst>
              <a:path w="699769" h="247014">
                <a:moveTo>
                  <a:pt x="620522" y="0"/>
                </a:moveTo>
                <a:lnTo>
                  <a:pt x="616966" y="10033"/>
                </a:lnTo>
                <a:lnTo>
                  <a:pt x="631281" y="16269"/>
                </a:lnTo>
                <a:lnTo>
                  <a:pt x="643572" y="24876"/>
                </a:lnTo>
                <a:lnTo>
                  <a:pt x="668531" y="64650"/>
                </a:lnTo>
                <a:lnTo>
                  <a:pt x="676783" y="122300"/>
                </a:lnTo>
                <a:lnTo>
                  <a:pt x="675856" y="144085"/>
                </a:lnTo>
                <a:lnTo>
                  <a:pt x="668478" y="181701"/>
                </a:lnTo>
                <a:lnTo>
                  <a:pt x="643556" y="222154"/>
                </a:lnTo>
                <a:lnTo>
                  <a:pt x="617347" y="237109"/>
                </a:lnTo>
                <a:lnTo>
                  <a:pt x="620522" y="247015"/>
                </a:lnTo>
                <a:lnTo>
                  <a:pt x="667652" y="219082"/>
                </a:lnTo>
                <a:lnTo>
                  <a:pt x="687849" y="186507"/>
                </a:lnTo>
                <a:lnTo>
                  <a:pt x="697997" y="146311"/>
                </a:lnTo>
                <a:lnTo>
                  <a:pt x="699262" y="123571"/>
                </a:lnTo>
                <a:lnTo>
                  <a:pt x="697997" y="100974"/>
                </a:lnTo>
                <a:lnTo>
                  <a:pt x="687849" y="60831"/>
                </a:lnTo>
                <a:lnTo>
                  <a:pt x="667635" y="28164"/>
                </a:lnTo>
                <a:lnTo>
                  <a:pt x="638401" y="6498"/>
                </a:lnTo>
                <a:lnTo>
                  <a:pt x="620522" y="0"/>
                </a:lnTo>
                <a:close/>
              </a:path>
              <a:path w="699769" h="247014">
                <a:moveTo>
                  <a:pt x="78740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1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40" y="247015"/>
                </a:lnTo>
                <a:lnTo>
                  <a:pt x="81915" y="237109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9" y="122300"/>
                </a:lnTo>
                <a:lnTo>
                  <a:pt x="23385" y="101226"/>
                </a:lnTo>
                <a:lnTo>
                  <a:pt x="37084" y="49149"/>
                </a:lnTo>
                <a:lnTo>
                  <a:pt x="68034" y="16269"/>
                </a:lnTo>
                <a:lnTo>
                  <a:pt x="82296" y="10033"/>
                </a:lnTo>
                <a:lnTo>
                  <a:pt x="78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0511" y="3309111"/>
            <a:ext cx="1558925" cy="322580"/>
          </a:xfrm>
          <a:custGeom>
            <a:avLst/>
            <a:gdLst/>
            <a:ahLst/>
            <a:cxnLst/>
            <a:rect l="l" t="t" r="r" b="b"/>
            <a:pathLst>
              <a:path w="1558925" h="322579">
                <a:moveTo>
                  <a:pt x="87884" y="10668"/>
                </a:moveTo>
                <a:lnTo>
                  <a:pt x="84582" y="0"/>
                </a:lnTo>
                <a:lnTo>
                  <a:pt x="65430" y="7467"/>
                </a:lnTo>
                <a:lnTo>
                  <a:pt x="48602" y="19164"/>
                </a:lnTo>
                <a:lnTo>
                  <a:pt x="21971" y="55372"/>
                </a:lnTo>
                <a:lnTo>
                  <a:pt x="5461" y="104114"/>
                </a:lnTo>
                <a:lnTo>
                  <a:pt x="0" y="161163"/>
                </a:lnTo>
                <a:lnTo>
                  <a:pt x="1358" y="190576"/>
                </a:lnTo>
                <a:lnTo>
                  <a:pt x="12319" y="243446"/>
                </a:lnTo>
                <a:lnTo>
                  <a:pt x="34099" y="287007"/>
                </a:lnTo>
                <a:lnTo>
                  <a:pt x="65430" y="314680"/>
                </a:lnTo>
                <a:lnTo>
                  <a:pt x="84582" y="322199"/>
                </a:lnTo>
                <a:lnTo>
                  <a:pt x="87884" y="311404"/>
                </a:lnTo>
                <a:lnTo>
                  <a:pt x="73037" y="303758"/>
                </a:lnTo>
                <a:lnTo>
                  <a:pt x="60147" y="292633"/>
                </a:lnTo>
                <a:lnTo>
                  <a:pt x="40132" y="259842"/>
                </a:lnTo>
                <a:lnTo>
                  <a:pt x="27952" y="215265"/>
                </a:lnTo>
                <a:lnTo>
                  <a:pt x="23876" y="161036"/>
                </a:lnTo>
                <a:lnTo>
                  <a:pt x="24892" y="132905"/>
                </a:lnTo>
                <a:lnTo>
                  <a:pt x="33032" y="83477"/>
                </a:lnTo>
                <a:lnTo>
                  <a:pt x="49174" y="44196"/>
                </a:lnTo>
                <a:lnTo>
                  <a:pt x="73037" y="18338"/>
                </a:lnTo>
                <a:lnTo>
                  <a:pt x="87884" y="10668"/>
                </a:lnTo>
                <a:close/>
              </a:path>
              <a:path w="1558925" h="322579">
                <a:moveTo>
                  <a:pt x="821436" y="46863"/>
                </a:moveTo>
                <a:lnTo>
                  <a:pt x="817880" y="36830"/>
                </a:lnTo>
                <a:lnTo>
                  <a:pt x="799934" y="43332"/>
                </a:lnTo>
                <a:lnTo>
                  <a:pt x="784237" y="52730"/>
                </a:lnTo>
                <a:lnTo>
                  <a:pt x="750544" y="97663"/>
                </a:lnTo>
                <a:lnTo>
                  <a:pt x="740397" y="137807"/>
                </a:lnTo>
                <a:lnTo>
                  <a:pt x="739140" y="160401"/>
                </a:lnTo>
                <a:lnTo>
                  <a:pt x="740397" y="183146"/>
                </a:lnTo>
                <a:lnTo>
                  <a:pt x="750544" y="223342"/>
                </a:lnTo>
                <a:lnTo>
                  <a:pt x="770686" y="255917"/>
                </a:lnTo>
                <a:lnTo>
                  <a:pt x="817880" y="283857"/>
                </a:lnTo>
                <a:lnTo>
                  <a:pt x="821055" y="273939"/>
                </a:lnTo>
                <a:lnTo>
                  <a:pt x="806958" y="267677"/>
                </a:lnTo>
                <a:lnTo>
                  <a:pt x="794778" y="258991"/>
                </a:lnTo>
                <a:lnTo>
                  <a:pt x="769810" y="218541"/>
                </a:lnTo>
                <a:lnTo>
                  <a:pt x="762520" y="180924"/>
                </a:lnTo>
                <a:lnTo>
                  <a:pt x="761619" y="159131"/>
                </a:lnTo>
                <a:lnTo>
                  <a:pt x="762520" y="138061"/>
                </a:lnTo>
                <a:lnTo>
                  <a:pt x="776224" y="85979"/>
                </a:lnTo>
                <a:lnTo>
                  <a:pt x="807173" y="53111"/>
                </a:lnTo>
                <a:lnTo>
                  <a:pt x="821436" y="46863"/>
                </a:lnTo>
                <a:close/>
              </a:path>
              <a:path w="1558925" h="322579">
                <a:moveTo>
                  <a:pt x="1438402" y="160401"/>
                </a:moveTo>
                <a:lnTo>
                  <a:pt x="1433334" y="116890"/>
                </a:lnTo>
                <a:lnTo>
                  <a:pt x="1418082" y="80137"/>
                </a:lnTo>
                <a:lnTo>
                  <a:pt x="1377530" y="43332"/>
                </a:lnTo>
                <a:lnTo>
                  <a:pt x="1359662" y="36830"/>
                </a:lnTo>
                <a:lnTo>
                  <a:pt x="1356106" y="46863"/>
                </a:lnTo>
                <a:lnTo>
                  <a:pt x="1370418" y="53111"/>
                </a:lnTo>
                <a:lnTo>
                  <a:pt x="1382712" y="61709"/>
                </a:lnTo>
                <a:lnTo>
                  <a:pt x="1407668" y="101485"/>
                </a:lnTo>
                <a:lnTo>
                  <a:pt x="1415923" y="159131"/>
                </a:lnTo>
                <a:lnTo>
                  <a:pt x="1414995" y="180924"/>
                </a:lnTo>
                <a:lnTo>
                  <a:pt x="1407617" y="218541"/>
                </a:lnTo>
                <a:lnTo>
                  <a:pt x="1382687" y="258991"/>
                </a:lnTo>
                <a:lnTo>
                  <a:pt x="1356487" y="273939"/>
                </a:lnTo>
                <a:lnTo>
                  <a:pt x="1359662" y="283857"/>
                </a:lnTo>
                <a:lnTo>
                  <a:pt x="1406791" y="255917"/>
                </a:lnTo>
                <a:lnTo>
                  <a:pt x="1426984" y="223342"/>
                </a:lnTo>
                <a:lnTo>
                  <a:pt x="1437132" y="183146"/>
                </a:lnTo>
                <a:lnTo>
                  <a:pt x="1438402" y="160401"/>
                </a:lnTo>
                <a:close/>
              </a:path>
              <a:path w="1558925" h="322579">
                <a:moveTo>
                  <a:pt x="1558798" y="161036"/>
                </a:moveTo>
                <a:lnTo>
                  <a:pt x="1553260" y="104114"/>
                </a:lnTo>
                <a:lnTo>
                  <a:pt x="1536700" y="55372"/>
                </a:lnTo>
                <a:lnTo>
                  <a:pt x="1510106" y="19164"/>
                </a:lnTo>
                <a:lnTo>
                  <a:pt x="1474089" y="0"/>
                </a:lnTo>
                <a:lnTo>
                  <a:pt x="1470914" y="10668"/>
                </a:lnTo>
                <a:lnTo>
                  <a:pt x="1485671" y="18338"/>
                </a:lnTo>
                <a:lnTo>
                  <a:pt x="1498523" y="29514"/>
                </a:lnTo>
                <a:lnTo>
                  <a:pt x="1518539" y="62357"/>
                </a:lnTo>
                <a:lnTo>
                  <a:pt x="1530756" y="106997"/>
                </a:lnTo>
                <a:lnTo>
                  <a:pt x="1534795" y="161163"/>
                </a:lnTo>
                <a:lnTo>
                  <a:pt x="1533779" y="189407"/>
                </a:lnTo>
                <a:lnTo>
                  <a:pt x="1525676" y="238747"/>
                </a:lnTo>
                <a:lnTo>
                  <a:pt x="1509483" y="277990"/>
                </a:lnTo>
                <a:lnTo>
                  <a:pt x="1470914" y="311404"/>
                </a:lnTo>
                <a:lnTo>
                  <a:pt x="1474089" y="322199"/>
                </a:lnTo>
                <a:lnTo>
                  <a:pt x="1510106" y="302945"/>
                </a:lnTo>
                <a:lnTo>
                  <a:pt x="1536700" y="266827"/>
                </a:lnTo>
                <a:lnTo>
                  <a:pt x="1553273" y="218033"/>
                </a:lnTo>
                <a:lnTo>
                  <a:pt x="1557413" y="190576"/>
                </a:lnTo>
                <a:lnTo>
                  <a:pt x="1558798" y="161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61717" y="3267836"/>
            <a:ext cx="33642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5870" algn="l"/>
                <a:tab pos="1616075" algn="l"/>
                <a:tab pos="3159760" algn="l"/>
              </a:tabLst>
            </a:pPr>
            <a:r>
              <a:rPr sz="2100" spc="125" dirty="0">
                <a:latin typeface="STIXGeneral"/>
                <a:cs typeface="STIXGeneral"/>
              </a:rPr>
              <a:t>=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𝑓</a:t>
            </a:r>
            <a:r>
              <a:rPr sz="2100" spc="400" dirty="0">
                <a:latin typeface="STIXGeneral"/>
                <a:cs typeface="STIXGeneral"/>
              </a:rPr>
              <a:t> </a:t>
            </a:r>
            <a:r>
              <a:rPr lang="en-US" sz="2100" spc="60" dirty="0">
                <a:latin typeface="STIXGeneral"/>
                <a:cs typeface="STIXGeneral"/>
              </a:rPr>
              <a:t>z</a:t>
            </a:r>
            <a:r>
              <a:rPr sz="2100" spc="60" dirty="0">
                <a:latin typeface="STIXGeneral"/>
                <a:cs typeface="STIXGeneral"/>
              </a:rPr>
              <a:t>(𝑥)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95" dirty="0">
                <a:latin typeface="STIXGeneral"/>
                <a:cs typeface="STIXGeneral"/>
              </a:rPr>
              <a:t>×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05" dirty="0">
                <a:latin typeface="STIXGeneral"/>
                <a:cs typeface="STIXGeneral"/>
              </a:rPr>
              <a:t>1</a:t>
            </a:r>
            <a:r>
              <a:rPr sz="2100" spc="-75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45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𝑓</a:t>
            </a:r>
            <a:r>
              <a:rPr sz="2100" spc="390" dirty="0">
                <a:latin typeface="STIXGeneral"/>
                <a:cs typeface="STIXGeneral"/>
              </a:rPr>
              <a:t> </a:t>
            </a:r>
            <a:r>
              <a:rPr lang="en-US" sz="2100" spc="60" dirty="0">
                <a:latin typeface="STIXGeneral"/>
                <a:cs typeface="STIXGeneral"/>
              </a:rPr>
              <a:t>z</a:t>
            </a:r>
            <a:r>
              <a:rPr sz="2100" spc="60" dirty="0">
                <a:latin typeface="STIXGeneral"/>
                <a:cs typeface="STIXGeneral"/>
              </a:rPr>
              <a:t>(𝑥)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95" dirty="0">
                <a:latin typeface="STIXGeneral"/>
                <a:cs typeface="STIXGeneral"/>
              </a:rPr>
              <a:t>×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1159" y="3462528"/>
            <a:ext cx="527685" cy="17145"/>
          </a:xfrm>
          <a:custGeom>
            <a:avLst/>
            <a:gdLst/>
            <a:ahLst/>
            <a:cxnLst/>
            <a:rect l="l" t="t" r="r" b="b"/>
            <a:pathLst>
              <a:path w="527685" h="17145">
                <a:moveTo>
                  <a:pt x="527303" y="0"/>
                </a:moveTo>
                <a:lnTo>
                  <a:pt x="0" y="0"/>
                </a:lnTo>
                <a:lnTo>
                  <a:pt x="0" y="16763"/>
                </a:lnTo>
                <a:lnTo>
                  <a:pt x="527303" y="16763"/>
                </a:lnTo>
                <a:lnTo>
                  <a:pt x="527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76324" y="3182493"/>
            <a:ext cx="483616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95140" algn="l"/>
              </a:tabLst>
            </a:pPr>
            <a:r>
              <a:rPr sz="1500" spc="155" dirty="0">
                <a:latin typeface="STIXGeneral"/>
                <a:cs typeface="STIXGeneral"/>
              </a:rPr>
              <a:t>𝜕𝑓</a:t>
            </a:r>
            <a:r>
              <a:rPr sz="1500" spc="315" dirty="0">
                <a:latin typeface="STIXGeneral"/>
                <a:cs typeface="STIXGeneral"/>
              </a:rPr>
              <a:t> </a:t>
            </a:r>
            <a:r>
              <a:rPr lang="en-US" sz="1500" spc="100" dirty="0">
                <a:latin typeface="STIXGeneral"/>
                <a:cs typeface="STIXGeneral"/>
              </a:rPr>
              <a:t>z</a:t>
            </a:r>
            <a:r>
              <a:rPr sz="1500" spc="100" dirty="0">
                <a:latin typeface="STIXGeneral"/>
                <a:cs typeface="STIXGeneral"/>
              </a:rPr>
              <a:t>(𝑥)</a:t>
            </a:r>
            <a:r>
              <a:rPr sz="1500" dirty="0">
                <a:latin typeface="STIXGeneral"/>
                <a:cs typeface="STIXGeneral"/>
              </a:rPr>
              <a:t>	</a:t>
            </a:r>
            <a:r>
              <a:rPr sz="1500" spc="125" dirty="0">
                <a:latin typeface="STIXGeneral"/>
                <a:cs typeface="STIXGeneral"/>
              </a:rPr>
              <a:t>𝜕</a:t>
            </a:r>
            <a:r>
              <a:rPr lang="en-US" sz="1500" spc="125" dirty="0">
                <a:latin typeface="STIXGeneral"/>
                <a:cs typeface="STIXGeneral"/>
              </a:rPr>
              <a:t>z</a:t>
            </a:r>
            <a:r>
              <a:rPr sz="1500" spc="125" dirty="0">
                <a:latin typeface="STIXGeneral"/>
                <a:cs typeface="STIXGeneral"/>
              </a:rPr>
              <a:t>(𝑥)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1261" y="3473577"/>
            <a:ext cx="44024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53535" algn="l"/>
              </a:tabLst>
            </a:pPr>
            <a:r>
              <a:rPr sz="1500" spc="130" dirty="0">
                <a:latin typeface="STIXGeneral"/>
                <a:cs typeface="STIXGeneral"/>
              </a:rPr>
              <a:t>𝜕𝑥</a:t>
            </a:r>
            <a:r>
              <a:rPr sz="1500" dirty="0">
                <a:latin typeface="STIXGeneral"/>
                <a:cs typeface="STIXGeneral"/>
              </a:rPr>
              <a:t>	</a:t>
            </a:r>
            <a:r>
              <a:rPr sz="1500" spc="120" dirty="0">
                <a:latin typeface="STIXGeneral"/>
                <a:cs typeface="STIXGeneral"/>
              </a:rPr>
              <a:t>𝜕𝑥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794836"/>
            <a:ext cx="214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i="1" spc="70" dirty="0">
                <a:latin typeface="Times New Roman"/>
                <a:cs typeface="Times New Roman"/>
              </a:rPr>
              <a:t>f(</a:t>
            </a:r>
            <a:r>
              <a:rPr lang="en-US" sz="2400" i="1" spc="70" dirty="0">
                <a:latin typeface="Times New Roman"/>
                <a:cs typeface="Times New Roman"/>
              </a:rPr>
              <a:t>z</a:t>
            </a:r>
            <a:r>
              <a:rPr sz="2400" i="1" spc="70" dirty="0">
                <a:latin typeface="Times New Roman"/>
                <a:cs typeface="Times New Roman"/>
              </a:rPr>
              <a:t>(x))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≡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tanh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4504182"/>
            <a:ext cx="14414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solidFill>
                  <a:srgbClr val="FD8537"/>
                </a:solidFill>
                <a:latin typeface="Wingdings 2"/>
                <a:cs typeface="Wingdings 2"/>
              </a:rPr>
              <a:t></a:t>
            </a:r>
            <a:endParaRPr sz="1650">
              <a:latin typeface="Wingdings 2"/>
              <a:cs typeface="Wingdings 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88720" y="4425188"/>
            <a:ext cx="812800" cy="236854"/>
          </a:xfrm>
          <a:custGeom>
            <a:avLst/>
            <a:gdLst/>
            <a:ahLst/>
            <a:cxnLst/>
            <a:rect l="l" t="t" r="r" b="b"/>
            <a:pathLst>
              <a:path w="812800" h="236854">
                <a:moveTo>
                  <a:pt x="321183" y="7366"/>
                </a:moveTo>
                <a:lnTo>
                  <a:pt x="318643" y="0"/>
                </a:lnTo>
                <a:lnTo>
                  <a:pt x="305536" y="4775"/>
                </a:lnTo>
                <a:lnTo>
                  <a:pt x="294043" y="11645"/>
                </a:lnTo>
                <a:lnTo>
                  <a:pt x="269341" y="44500"/>
                </a:lnTo>
                <a:lnTo>
                  <a:pt x="260985" y="90424"/>
                </a:lnTo>
                <a:lnTo>
                  <a:pt x="261912" y="107022"/>
                </a:lnTo>
                <a:lnTo>
                  <a:pt x="275844" y="149098"/>
                </a:lnTo>
                <a:lnTo>
                  <a:pt x="305460" y="175983"/>
                </a:lnTo>
                <a:lnTo>
                  <a:pt x="318643" y="180721"/>
                </a:lnTo>
                <a:lnTo>
                  <a:pt x="320929" y="173355"/>
                </a:lnTo>
                <a:lnTo>
                  <a:pt x="310591" y="168833"/>
                </a:lnTo>
                <a:lnTo>
                  <a:pt x="301675" y="162496"/>
                </a:lnTo>
                <a:lnTo>
                  <a:pt x="280162" y="119862"/>
                </a:lnTo>
                <a:lnTo>
                  <a:pt x="277495" y="89408"/>
                </a:lnTo>
                <a:lnTo>
                  <a:pt x="278155" y="74002"/>
                </a:lnTo>
                <a:lnTo>
                  <a:pt x="288163" y="35941"/>
                </a:lnTo>
                <a:lnTo>
                  <a:pt x="310743" y="11887"/>
                </a:lnTo>
                <a:lnTo>
                  <a:pt x="321183" y="7366"/>
                </a:lnTo>
                <a:close/>
              </a:path>
              <a:path w="812800" h="236854">
                <a:moveTo>
                  <a:pt x="795274" y="90424"/>
                </a:moveTo>
                <a:lnTo>
                  <a:pt x="786904" y="44500"/>
                </a:lnTo>
                <a:lnTo>
                  <a:pt x="762317" y="11645"/>
                </a:lnTo>
                <a:lnTo>
                  <a:pt x="737743" y="0"/>
                </a:lnTo>
                <a:lnTo>
                  <a:pt x="735203" y="7366"/>
                </a:lnTo>
                <a:lnTo>
                  <a:pt x="745629" y="11887"/>
                </a:lnTo>
                <a:lnTo>
                  <a:pt x="754608" y="18186"/>
                </a:lnTo>
                <a:lnTo>
                  <a:pt x="776224" y="59969"/>
                </a:lnTo>
                <a:lnTo>
                  <a:pt x="778891" y="89408"/>
                </a:lnTo>
                <a:lnTo>
                  <a:pt x="778217" y="105359"/>
                </a:lnTo>
                <a:lnTo>
                  <a:pt x="768096" y="144399"/>
                </a:lnTo>
                <a:lnTo>
                  <a:pt x="735457" y="173355"/>
                </a:lnTo>
                <a:lnTo>
                  <a:pt x="737743" y="180721"/>
                </a:lnTo>
                <a:lnTo>
                  <a:pt x="772172" y="160210"/>
                </a:lnTo>
                <a:lnTo>
                  <a:pt x="791552" y="122339"/>
                </a:lnTo>
                <a:lnTo>
                  <a:pt x="794334" y="107022"/>
                </a:lnTo>
                <a:lnTo>
                  <a:pt x="795274" y="90424"/>
                </a:lnTo>
                <a:close/>
              </a:path>
              <a:path w="812800" h="236854">
                <a:moveTo>
                  <a:pt x="812292" y="219976"/>
                </a:moveTo>
                <a:lnTo>
                  <a:pt x="0" y="219976"/>
                </a:lnTo>
                <a:lnTo>
                  <a:pt x="0" y="236728"/>
                </a:lnTo>
                <a:lnTo>
                  <a:pt x="812292" y="236728"/>
                </a:lnTo>
                <a:lnTo>
                  <a:pt x="812292" y="219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76324" y="4365498"/>
            <a:ext cx="757555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5" dirty="0">
                <a:latin typeface="STIXGeneral"/>
                <a:cs typeface="STIXGeneral"/>
              </a:rPr>
              <a:t>𝜕𝑓</a:t>
            </a:r>
            <a:r>
              <a:rPr sz="1500" spc="315" dirty="0">
                <a:latin typeface="STIXGeneral"/>
                <a:cs typeface="STIXGeneral"/>
              </a:rPr>
              <a:t> </a:t>
            </a:r>
            <a:r>
              <a:rPr lang="en-US" sz="1500" spc="100" dirty="0">
                <a:latin typeface="STIXGeneral"/>
                <a:cs typeface="STIXGeneral"/>
              </a:rPr>
              <a:t>z</a:t>
            </a:r>
            <a:r>
              <a:rPr sz="1500" spc="100" dirty="0">
                <a:latin typeface="STIXGeneral"/>
                <a:cs typeface="STIXGeneral"/>
              </a:rPr>
              <a:t>(𝑥)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1261" y="4656582"/>
            <a:ext cx="26162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0" dirty="0">
                <a:latin typeface="STIXGeneral"/>
                <a:cs typeface="STIXGeneral"/>
              </a:rPr>
              <a:t>𝜕𝑥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71979" y="4491735"/>
            <a:ext cx="1558925" cy="322580"/>
          </a:xfrm>
          <a:custGeom>
            <a:avLst/>
            <a:gdLst/>
            <a:ahLst/>
            <a:cxnLst/>
            <a:rect l="l" t="t" r="r" b="b"/>
            <a:pathLst>
              <a:path w="1558925" h="322579">
                <a:moveTo>
                  <a:pt x="87884" y="10668"/>
                </a:moveTo>
                <a:lnTo>
                  <a:pt x="84582" y="0"/>
                </a:lnTo>
                <a:lnTo>
                  <a:pt x="65430" y="7467"/>
                </a:lnTo>
                <a:lnTo>
                  <a:pt x="48602" y="19164"/>
                </a:lnTo>
                <a:lnTo>
                  <a:pt x="21971" y="55372"/>
                </a:lnTo>
                <a:lnTo>
                  <a:pt x="5461" y="104114"/>
                </a:lnTo>
                <a:lnTo>
                  <a:pt x="0" y="161163"/>
                </a:lnTo>
                <a:lnTo>
                  <a:pt x="1358" y="190576"/>
                </a:lnTo>
                <a:lnTo>
                  <a:pt x="12319" y="243446"/>
                </a:lnTo>
                <a:lnTo>
                  <a:pt x="34099" y="287007"/>
                </a:lnTo>
                <a:lnTo>
                  <a:pt x="65430" y="314680"/>
                </a:lnTo>
                <a:lnTo>
                  <a:pt x="84582" y="322199"/>
                </a:lnTo>
                <a:lnTo>
                  <a:pt x="87884" y="311404"/>
                </a:lnTo>
                <a:lnTo>
                  <a:pt x="73037" y="303758"/>
                </a:lnTo>
                <a:lnTo>
                  <a:pt x="60147" y="292633"/>
                </a:lnTo>
                <a:lnTo>
                  <a:pt x="40132" y="259842"/>
                </a:lnTo>
                <a:lnTo>
                  <a:pt x="27952" y="215265"/>
                </a:lnTo>
                <a:lnTo>
                  <a:pt x="23876" y="161036"/>
                </a:lnTo>
                <a:lnTo>
                  <a:pt x="24892" y="132854"/>
                </a:lnTo>
                <a:lnTo>
                  <a:pt x="33032" y="83464"/>
                </a:lnTo>
                <a:lnTo>
                  <a:pt x="49174" y="44196"/>
                </a:lnTo>
                <a:lnTo>
                  <a:pt x="73037" y="18338"/>
                </a:lnTo>
                <a:lnTo>
                  <a:pt x="87884" y="10668"/>
                </a:lnTo>
                <a:close/>
              </a:path>
              <a:path w="1558925" h="322579">
                <a:moveTo>
                  <a:pt x="822960" y="46863"/>
                </a:moveTo>
                <a:lnTo>
                  <a:pt x="819404" y="36830"/>
                </a:lnTo>
                <a:lnTo>
                  <a:pt x="801458" y="43332"/>
                </a:lnTo>
                <a:lnTo>
                  <a:pt x="785761" y="52730"/>
                </a:lnTo>
                <a:lnTo>
                  <a:pt x="752068" y="97663"/>
                </a:lnTo>
                <a:lnTo>
                  <a:pt x="741921" y="137807"/>
                </a:lnTo>
                <a:lnTo>
                  <a:pt x="740664" y="160401"/>
                </a:lnTo>
                <a:lnTo>
                  <a:pt x="741921" y="183146"/>
                </a:lnTo>
                <a:lnTo>
                  <a:pt x="752068" y="223342"/>
                </a:lnTo>
                <a:lnTo>
                  <a:pt x="772210" y="255917"/>
                </a:lnTo>
                <a:lnTo>
                  <a:pt x="819404" y="283845"/>
                </a:lnTo>
                <a:lnTo>
                  <a:pt x="822579" y="273939"/>
                </a:lnTo>
                <a:lnTo>
                  <a:pt x="808482" y="267677"/>
                </a:lnTo>
                <a:lnTo>
                  <a:pt x="796302" y="258991"/>
                </a:lnTo>
                <a:lnTo>
                  <a:pt x="771334" y="218541"/>
                </a:lnTo>
                <a:lnTo>
                  <a:pt x="764044" y="180924"/>
                </a:lnTo>
                <a:lnTo>
                  <a:pt x="763143" y="159131"/>
                </a:lnTo>
                <a:lnTo>
                  <a:pt x="764044" y="138061"/>
                </a:lnTo>
                <a:lnTo>
                  <a:pt x="777748" y="85979"/>
                </a:lnTo>
                <a:lnTo>
                  <a:pt x="808697" y="53111"/>
                </a:lnTo>
                <a:lnTo>
                  <a:pt x="822960" y="46863"/>
                </a:lnTo>
                <a:close/>
              </a:path>
              <a:path w="1558925" h="322579">
                <a:moveTo>
                  <a:pt x="1438402" y="160401"/>
                </a:moveTo>
                <a:lnTo>
                  <a:pt x="1433334" y="116890"/>
                </a:lnTo>
                <a:lnTo>
                  <a:pt x="1418082" y="80137"/>
                </a:lnTo>
                <a:lnTo>
                  <a:pt x="1377530" y="43332"/>
                </a:lnTo>
                <a:lnTo>
                  <a:pt x="1359662" y="36830"/>
                </a:lnTo>
                <a:lnTo>
                  <a:pt x="1356106" y="46863"/>
                </a:lnTo>
                <a:lnTo>
                  <a:pt x="1370418" y="53111"/>
                </a:lnTo>
                <a:lnTo>
                  <a:pt x="1382712" y="61709"/>
                </a:lnTo>
                <a:lnTo>
                  <a:pt x="1407668" y="101485"/>
                </a:lnTo>
                <a:lnTo>
                  <a:pt x="1415923" y="159131"/>
                </a:lnTo>
                <a:lnTo>
                  <a:pt x="1414995" y="180924"/>
                </a:lnTo>
                <a:lnTo>
                  <a:pt x="1407617" y="218541"/>
                </a:lnTo>
                <a:lnTo>
                  <a:pt x="1382687" y="258991"/>
                </a:lnTo>
                <a:lnTo>
                  <a:pt x="1356487" y="273939"/>
                </a:lnTo>
                <a:lnTo>
                  <a:pt x="1359662" y="283845"/>
                </a:lnTo>
                <a:lnTo>
                  <a:pt x="1406791" y="255917"/>
                </a:lnTo>
                <a:lnTo>
                  <a:pt x="1426984" y="223342"/>
                </a:lnTo>
                <a:lnTo>
                  <a:pt x="1437132" y="183146"/>
                </a:lnTo>
                <a:lnTo>
                  <a:pt x="1438402" y="160401"/>
                </a:lnTo>
                <a:close/>
              </a:path>
              <a:path w="1558925" h="322579">
                <a:moveTo>
                  <a:pt x="1558798" y="161036"/>
                </a:moveTo>
                <a:lnTo>
                  <a:pt x="1553273" y="104114"/>
                </a:lnTo>
                <a:lnTo>
                  <a:pt x="1536700" y="55372"/>
                </a:lnTo>
                <a:lnTo>
                  <a:pt x="1510106" y="19164"/>
                </a:lnTo>
                <a:lnTo>
                  <a:pt x="1474089" y="0"/>
                </a:lnTo>
                <a:lnTo>
                  <a:pt x="1470914" y="10668"/>
                </a:lnTo>
                <a:lnTo>
                  <a:pt x="1485671" y="18338"/>
                </a:lnTo>
                <a:lnTo>
                  <a:pt x="1498536" y="29514"/>
                </a:lnTo>
                <a:lnTo>
                  <a:pt x="1518539" y="62357"/>
                </a:lnTo>
                <a:lnTo>
                  <a:pt x="1530756" y="106959"/>
                </a:lnTo>
                <a:lnTo>
                  <a:pt x="1534795" y="161163"/>
                </a:lnTo>
                <a:lnTo>
                  <a:pt x="1533779" y="189407"/>
                </a:lnTo>
                <a:lnTo>
                  <a:pt x="1525676" y="238747"/>
                </a:lnTo>
                <a:lnTo>
                  <a:pt x="1509483" y="277990"/>
                </a:lnTo>
                <a:lnTo>
                  <a:pt x="1470914" y="311404"/>
                </a:lnTo>
                <a:lnTo>
                  <a:pt x="1474089" y="322199"/>
                </a:lnTo>
                <a:lnTo>
                  <a:pt x="1510106" y="302945"/>
                </a:lnTo>
                <a:lnTo>
                  <a:pt x="1536700" y="266827"/>
                </a:lnTo>
                <a:lnTo>
                  <a:pt x="1553273" y="218033"/>
                </a:lnTo>
                <a:lnTo>
                  <a:pt x="1557413" y="190576"/>
                </a:lnTo>
                <a:lnTo>
                  <a:pt x="1558798" y="161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6123" y="4491735"/>
            <a:ext cx="1558925" cy="322580"/>
          </a:xfrm>
          <a:custGeom>
            <a:avLst/>
            <a:gdLst/>
            <a:ahLst/>
            <a:cxnLst/>
            <a:rect l="l" t="t" r="r" b="b"/>
            <a:pathLst>
              <a:path w="1558925" h="322579">
                <a:moveTo>
                  <a:pt x="87884" y="10668"/>
                </a:moveTo>
                <a:lnTo>
                  <a:pt x="84582" y="0"/>
                </a:lnTo>
                <a:lnTo>
                  <a:pt x="65430" y="7467"/>
                </a:lnTo>
                <a:lnTo>
                  <a:pt x="48602" y="19164"/>
                </a:lnTo>
                <a:lnTo>
                  <a:pt x="21971" y="55372"/>
                </a:lnTo>
                <a:lnTo>
                  <a:pt x="5461" y="104114"/>
                </a:lnTo>
                <a:lnTo>
                  <a:pt x="0" y="161163"/>
                </a:lnTo>
                <a:lnTo>
                  <a:pt x="1358" y="190576"/>
                </a:lnTo>
                <a:lnTo>
                  <a:pt x="12319" y="243446"/>
                </a:lnTo>
                <a:lnTo>
                  <a:pt x="34099" y="287007"/>
                </a:lnTo>
                <a:lnTo>
                  <a:pt x="65430" y="314680"/>
                </a:lnTo>
                <a:lnTo>
                  <a:pt x="84582" y="322199"/>
                </a:lnTo>
                <a:lnTo>
                  <a:pt x="87884" y="311404"/>
                </a:lnTo>
                <a:lnTo>
                  <a:pt x="73037" y="303758"/>
                </a:lnTo>
                <a:lnTo>
                  <a:pt x="60147" y="292633"/>
                </a:lnTo>
                <a:lnTo>
                  <a:pt x="40132" y="259842"/>
                </a:lnTo>
                <a:lnTo>
                  <a:pt x="27952" y="215265"/>
                </a:lnTo>
                <a:lnTo>
                  <a:pt x="23876" y="161036"/>
                </a:lnTo>
                <a:lnTo>
                  <a:pt x="24892" y="132854"/>
                </a:lnTo>
                <a:lnTo>
                  <a:pt x="33032" y="83464"/>
                </a:lnTo>
                <a:lnTo>
                  <a:pt x="49174" y="44196"/>
                </a:lnTo>
                <a:lnTo>
                  <a:pt x="73037" y="18338"/>
                </a:lnTo>
                <a:lnTo>
                  <a:pt x="87884" y="10668"/>
                </a:lnTo>
                <a:close/>
              </a:path>
              <a:path w="1558925" h="322579">
                <a:moveTo>
                  <a:pt x="822960" y="46863"/>
                </a:moveTo>
                <a:lnTo>
                  <a:pt x="819404" y="36830"/>
                </a:lnTo>
                <a:lnTo>
                  <a:pt x="801458" y="43332"/>
                </a:lnTo>
                <a:lnTo>
                  <a:pt x="785761" y="52730"/>
                </a:lnTo>
                <a:lnTo>
                  <a:pt x="752068" y="97663"/>
                </a:lnTo>
                <a:lnTo>
                  <a:pt x="741921" y="137807"/>
                </a:lnTo>
                <a:lnTo>
                  <a:pt x="740664" y="160401"/>
                </a:lnTo>
                <a:lnTo>
                  <a:pt x="741921" y="183146"/>
                </a:lnTo>
                <a:lnTo>
                  <a:pt x="752068" y="223342"/>
                </a:lnTo>
                <a:lnTo>
                  <a:pt x="772210" y="255917"/>
                </a:lnTo>
                <a:lnTo>
                  <a:pt x="819404" y="283845"/>
                </a:lnTo>
                <a:lnTo>
                  <a:pt x="822579" y="273939"/>
                </a:lnTo>
                <a:lnTo>
                  <a:pt x="808482" y="267677"/>
                </a:lnTo>
                <a:lnTo>
                  <a:pt x="796302" y="258991"/>
                </a:lnTo>
                <a:lnTo>
                  <a:pt x="771334" y="218541"/>
                </a:lnTo>
                <a:lnTo>
                  <a:pt x="764044" y="180924"/>
                </a:lnTo>
                <a:lnTo>
                  <a:pt x="763143" y="159131"/>
                </a:lnTo>
                <a:lnTo>
                  <a:pt x="764044" y="138061"/>
                </a:lnTo>
                <a:lnTo>
                  <a:pt x="777748" y="85979"/>
                </a:lnTo>
                <a:lnTo>
                  <a:pt x="808697" y="53111"/>
                </a:lnTo>
                <a:lnTo>
                  <a:pt x="822960" y="46863"/>
                </a:lnTo>
                <a:close/>
              </a:path>
              <a:path w="1558925" h="322579">
                <a:moveTo>
                  <a:pt x="1438402" y="160401"/>
                </a:moveTo>
                <a:lnTo>
                  <a:pt x="1433334" y="116890"/>
                </a:lnTo>
                <a:lnTo>
                  <a:pt x="1418082" y="80137"/>
                </a:lnTo>
                <a:lnTo>
                  <a:pt x="1377530" y="43332"/>
                </a:lnTo>
                <a:lnTo>
                  <a:pt x="1359662" y="36830"/>
                </a:lnTo>
                <a:lnTo>
                  <a:pt x="1356106" y="46863"/>
                </a:lnTo>
                <a:lnTo>
                  <a:pt x="1370418" y="53111"/>
                </a:lnTo>
                <a:lnTo>
                  <a:pt x="1382712" y="61709"/>
                </a:lnTo>
                <a:lnTo>
                  <a:pt x="1407668" y="101485"/>
                </a:lnTo>
                <a:lnTo>
                  <a:pt x="1415923" y="159131"/>
                </a:lnTo>
                <a:lnTo>
                  <a:pt x="1414995" y="180924"/>
                </a:lnTo>
                <a:lnTo>
                  <a:pt x="1407617" y="218541"/>
                </a:lnTo>
                <a:lnTo>
                  <a:pt x="1382687" y="258991"/>
                </a:lnTo>
                <a:lnTo>
                  <a:pt x="1356487" y="273939"/>
                </a:lnTo>
                <a:lnTo>
                  <a:pt x="1359662" y="283845"/>
                </a:lnTo>
                <a:lnTo>
                  <a:pt x="1406791" y="255917"/>
                </a:lnTo>
                <a:lnTo>
                  <a:pt x="1426984" y="223342"/>
                </a:lnTo>
                <a:lnTo>
                  <a:pt x="1437132" y="183146"/>
                </a:lnTo>
                <a:lnTo>
                  <a:pt x="1438402" y="160401"/>
                </a:lnTo>
                <a:close/>
              </a:path>
              <a:path w="1558925" h="322579">
                <a:moveTo>
                  <a:pt x="1558798" y="161036"/>
                </a:moveTo>
                <a:lnTo>
                  <a:pt x="1553260" y="104114"/>
                </a:lnTo>
                <a:lnTo>
                  <a:pt x="1536700" y="55372"/>
                </a:lnTo>
                <a:lnTo>
                  <a:pt x="1510106" y="19164"/>
                </a:lnTo>
                <a:lnTo>
                  <a:pt x="1474089" y="0"/>
                </a:lnTo>
                <a:lnTo>
                  <a:pt x="1470914" y="10668"/>
                </a:lnTo>
                <a:lnTo>
                  <a:pt x="1485671" y="18338"/>
                </a:lnTo>
                <a:lnTo>
                  <a:pt x="1498523" y="29514"/>
                </a:lnTo>
                <a:lnTo>
                  <a:pt x="1518539" y="62357"/>
                </a:lnTo>
                <a:lnTo>
                  <a:pt x="1530756" y="106959"/>
                </a:lnTo>
                <a:lnTo>
                  <a:pt x="1534795" y="161163"/>
                </a:lnTo>
                <a:lnTo>
                  <a:pt x="1533779" y="189407"/>
                </a:lnTo>
                <a:lnTo>
                  <a:pt x="1525676" y="238747"/>
                </a:lnTo>
                <a:lnTo>
                  <a:pt x="1509483" y="277990"/>
                </a:lnTo>
                <a:lnTo>
                  <a:pt x="1470914" y="311404"/>
                </a:lnTo>
                <a:lnTo>
                  <a:pt x="1474089" y="322199"/>
                </a:lnTo>
                <a:lnTo>
                  <a:pt x="1510106" y="302945"/>
                </a:lnTo>
                <a:lnTo>
                  <a:pt x="1536700" y="266827"/>
                </a:lnTo>
                <a:lnTo>
                  <a:pt x="1553273" y="218033"/>
                </a:lnTo>
                <a:lnTo>
                  <a:pt x="1557413" y="190576"/>
                </a:lnTo>
                <a:lnTo>
                  <a:pt x="1558798" y="161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61717" y="4450842"/>
            <a:ext cx="40697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034" algn="l"/>
                <a:tab pos="1951355" algn="l"/>
                <a:tab pos="2321560" algn="l"/>
                <a:tab pos="3865879" algn="l"/>
              </a:tabLst>
            </a:pPr>
            <a:r>
              <a:rPr sz="2100" spc="75" dirty="0">
                <a:latin typeface="STIXGeneral"/>
                <a:cs typeface="STIXGeneral"/>
              </a:rPr>
              <a:t>=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05" dirty="0">
                <a:latin typeface="STIXGeneral"/>
                <a:cs typeface="STIXGeneral"/>
              </a:rPr>
              <a:t>1</a:t>
            </a:r>
            <a:r>
              <a:rPr sz="2100" spc="-65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+</a:t>
            </a:r>
            <a:r>
              <a:rPr sz="2100" spc="-55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𝑓</a:t>
            </a:r>
            <a:r>
              <a:rPr sz="2100" spc="400" dirty="0">
                <a:latin typeface="STIXGeneral"/>
                <a:cs typeface="STIXGeneral"/>
              </a:rPr>
              <a:t> </a:t>
            </a:r>
            <a:r>
              <a:rPr lang="en-US" sz="2100" spc="55" dirty="0">
                <a:latin typeface="STIXGeneral"/>
                <a:cs typeface="STIXGeneral"/>
              </a:rPr>
              <a:t>z</a:t>
            </a:r>
            <a:r>
              <a:rPr sz="2100" spc="55" dirty="0">
                <a:latin typeface="STIXGeneral"/>
                <a:cs typeface="STIXGeneral"/>
              </a:rPr>
              <a:t>(𝑥)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95" dirty="0">
                <a:latin typeface="STIXGeneral"/>
                <a:cs typeface="STIXGeneral"/>
              </a:rPr>
              <a:t>×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05" dirty="0">
                <a:latin typeface="STIXGeneral"/>
                <a:cs typeface="STIXGeneral"/>
              </a:rPr>
              <a:t>1</a:t>
            </a:r>
            <a:r>
              <a:rPr sz="2100" spc="-65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55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𝑓</a:t>
            </a:r>
            <a:r>
              <a:rPr sz="2100" spc="400" dirty="0">
                <a:latin typeface="STIXGeneral"/>
                <a:cs typeface="STIXGeneral"/>
              </a:rPr>
              <a:t> </a:t>
            </a:r>
            <a:r>
              <a:rPr lang="en-US" sz="2100" spc="55" dirty="0">
                <a:latin typeface="STIXGeneral"/>
                <a:cs typeface="STIXGeneral"/>
              </a:rPr>
              <a:t>z</a:t>
            </a:r>
            <a:r>
              <a:rPr sz="2100" spc="55" dirty="0">
                <a:latin typeface="STIXGeneral"/>
                <a:cs typeface="STIXGeneral"/>
              </a:rPr>
              <a:t>(𝑥)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95" dirty="0">
                <a:latin typeface="STIXGeneral"/>
                <a:cs typeface="STIXGeneral"/>
              </a:rPr>
              <a:t>×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76771" y="4645152"/>
            <a:ext cx="527685" cy="17145"/>
          </a:xfrm>
          <a:custGeom>
            <a:avLst/>
            <a:gdLst/>
            <a:ahLst/>
            <a:cxnLst/>
            <a:rect l="l" t="t" r="r" b="b"/>
            <a:pathLst>
              <a:path w="527684" h="17145">
                <a:moveTo>
                  <a:pt x="527303" y="0"/>
                </a:moveTo>
                <a:lnTo>
                  <a:pt x="0" y="0"/>
                </a:lnTo>
                <a:lnTo>
                  <a:pt x="0" y="16764"/>
                </a:lnTo>
                <a:lnTo>
                  <a:pt x="527303" y="16764"/>
                </a:lnTo>
                <a:lnTo>
                  <a:pt x="527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64960" y="4365498"/>
            <a:ext cx="553085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𝜕</a:t>
            </a:r>
            <a:r>
              <a:rPr lang="en-US" sz="1500" spc="135" dirty="0">
                <a:latin typeface="STIXGeneral"/>
                <a:cs typeface="STIXGeneral"/>
              </a:rPr>
              <a:t>z</a:t>
            </a:r>
            <a:r>
              <a:rPr sz="1500" spc="135" dirty="0">
                <a:latin typeface="STIXGeneral"/>
                <a:cs typeface="STIXGeneral"/>
              </a:rPr>
              <a:t>(𝑥)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6308216" y="4656582"/>
            <a:ext cx="26162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0" dirty="0">
                <a:latin typeface="STIXGeneral"/>
                <a:cs typeface="STIXGeneral"/>
              </a:rPr>
              <a:t>𝜕𝑥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cap="small" spc="120" dirty="0" err="1"/>
              <a:t>Autograd</a:t>
            </a:r>
            <a:endParaRPr cap="small" spc="17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24" name="object 2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D1F71AC9-E2CE-E62C-086E-B387F58CE1F3}"/>
              </a:ext>
            </a:extLst>
          </p:cNvPr>
          <p:cNvSpPr txBox="1"/>
          <p:nvPr/>
        </p:nvSpPr>
        <p:spPr>
          <a:xfrm>
            <a:off x="535940" y="1367818"/>
            <a:ext cx="7541260" cy="3785011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20" dirty="0">
                <a:latin typeface="Times New Roman"/>
                <a:cs typeface="Times New Roman"/>
              </a:rPr>
              <a:t>The architecture of the Neural Networks changes quite frequently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20" dirty="0">
                <a:latin typeface="Times New Roman"/>
                <a:cs typeface="Times New Roman"/>
              </a:rPr>
              <a:t>Optimization steps can be this flexible!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Gradients can be computed automatically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 err="1">
                <a:latin typeface="Times New Roman"/>
                <a:cs typeface="Times New Roman"/>
              </a:rPr>
              <a:t>Autograd</a:t>
            </a:r>
            <a:r>
              <a:rPr lang="en-US" sz="2400" dirty="0">
                <a:latin typeface="Times New Roman"/>
                <a:cs typeface="Times New Roman"/>
              </a:rPr>
              <a:t> is a </a:t>
            </a:r>
            <a:r>
              <a:rPr lang="en-US" sz="2400" dirty="0" err="1">
                <a:latin typeface="Times New Roman"/>
                <a:cs typeface="Times New Roman"/>
              </a:rPr>
              <a:t>PyTorch</a:t>
            </a:r>
            <a:r>
              <a:rPr lang="en-US" sz="2400" dirty="0">
                <a:latin typeface="Times New Roman"/>
                <a:cs typeface="Times New Roman"/>
              </a:rPr>
              <a:t> module responsible for computational steps and computing derivatives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Simplified version for getting familiar with the concept: </a:t>
            </a:r>
            <a:r>
              <a:rPr lang="en-US" sz="2400" dirty="0">
                <a:latin typeface="Times New Roman"/>
                <a:cs typeface="Times New Roman"/>
                <a:hlinkClick r:id="rId2"/>
              </a:rPr>
              <a:t>https://github.com/karpathy/micrograd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29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cap="small" spc="120" dirty="0" err="1"/>
              <a:t>Autograd</a:t>
            </a:r>
            <a:endParaRPr cap="small" spc="17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24" name="object 2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3">
                <a:extLst>
                  <a:ext uri="{FF2B5EF4-FFF2-40B4-BE49-F238E27FC236}">
                    <a16:creationId xmlns:a16="http://schemas.microsoft.com/office/drawing/2014/main" id="{D1F71AC9-E2CE-E62C-086E-B387F58CE1F3}"/>
                  </a:ext>
                </a:extLst>
              </p:cNvPr>
              <p:cNvSpPr txBox="1"/>
              <p:nvPr/>
            </p:nvSpPr>
            <p:spPr>
              <a:xfrm>
                <a:off x="535940" y="1367818"/>
                <a:ext cx="7541260" cy="304333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20" dirty="0">
                    <a:latin typeface="Times New Roman"/>
                    <a:cs typeface="Times New Roman"/>
                  </a:rPr>
                  <a:t>Main idea – represent a function as a computational tree</a:t>
                </a: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2400" spc="12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20" dirty="0">
                    <a:latin typeface="Times New Roman"/>
                    <a:cs typeface="Times New Roman"/>
                  </a:rPr>
                  <a:t>Computational derivatives: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US" sz="2400" b="0" i="1" spc="12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h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𝑥</m:t>
                                  </m:r>
                                  <m: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+</m:t>
                                  </m:r>
                                  <m: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𝑓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spc="12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26" name="object 3">
                <a:extLst>
                  <a:ext uri="{FF2B5EF4-FFF2-40B4-BE49-F238E27FC236}">
                    <a16:creationId xmlns:a16="http://schemas.microsoft.com/office/drawing/2014/main" id="{D1F71AC9-E2CE-E62C-086E-B387F58CE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367818"/>
                <a:ext cx="7541260" cy="3043334"/>
              </a:xfrm>
              <a:prstGeom prst="rect">
                <a:avLst/>
              </a:prstGeom>
              <a:blipFill>
                <a:blip r:embed="rId2"/>
                <a:stretch>
                  <a:fillRect l="-134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3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cap="small" spc="120" dirty="0" err="1"/>
              <a:t>Autograd</a:t>
            </a:r>
            <a:endParaRPr cap="small" spc="17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24" name="object 2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3">
                <a:extLst>
                  <a:ext uri="{FF2B5EF4-FFF2-40B4-BE49-F238E27FC236}">
                    <a16:creationId xmlns:a16="http://schemas.microsoft.com/office/drawing/2014/main" id="{D1F71AC9-E2CE-E62C-086E-B387F58CE1F3}"/>
                  </a:ext>
                </a:extLst>
              </p:cNvPr>
              <p:cNvSpPr txBox="1"/>
              <p:nvPr/>
            </p:nvSpPr>
            <p:spPr>
              <a:xfrm>
                <a:off x="535940" y="1367818"/>
                <a:ext cx="7541260" cy="304333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20" dirty="0">
                    <a:latin typeface="Times New Roman"/>
                    <a:cs typeface="Times New Roman"/>
                  </a:rPr>
                  <a:t>Main idea – represent a function as a computational tree</a:t>
                </a: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2400" spc="12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20" dirty="0">
                    <a:latin typeface="Times New Roman"/>
                    <a:cs typeface="Times New Roman"/>
                  </a:rPr>
                  <a:t>Computational derivatives: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US" sz="2400" b="0" i="1" spc="12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h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𝑥</m:t>
                                  </m:r>
                                  <m: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+</m:t>
                                  </m:r>
                                  <m: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𝑓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spc="12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26" name="object 3">
                <a:extLst>
                  <a:ext uri="{FF2B5EF4-FFF2-40B4-BE49-F238E27FC236}">
                    <a16:creationId xmlns:a16="http://schemas.microsoft.com/office/drawing/2014/main" id="{D1F71AC9-E2CE-E62C-086E-B387F58CE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367818"/>
                <a:ext cx="7541260" cy="3043334"/>
              </a:xfrm>
              <a:prstGeom prst="rect">
                <a:avLst/>
              </a:prstGeom>
              <a:blipFill>
                <a:blip r:embed="rId2"/>
                <a:stretch>
                  <a:fillRect l="-134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C655FCE-6F1F-189C-553B-E8860DF2B503}"/>
              </a:ext>
            </a:extLst>
          </p:cNvPr>
          <p:cNvSpPr/>
          <p:nvPr/>
        </p:nvSpPr>
        <p:spPr bwMode="auto">
          <a:xfrm>
            <a:off x="4351595" y="6111797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E72104-3483-03AD-72EE-7D2BB33B44FD}"/>
              </a:ext>
            </a:extLst>
          </p:cNvPr>
          <p:cNvSpPr/>
          <p:nvPr/>
        </p:nvSpPr>
        <p:spPr bwMode="auto">
          <a:xfrm>
            <a:off x="4351595" y="5563620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𝜎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67D14E-1BBB-F7D5-3976-3E7A9F41ECF7}"/>
              </a:ext>
            </a:extLst>
          </p:cNvPr>
          <p:cNvSpPr/>
          <p:nvPr/>
        </p:nvSpPr>
        <p:spPr bwMode="auto">
          <a:xfrm>
            <a:off x="4351595" y="4935683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FDFCD9-0A16-8D5D-11FB-3A2126922AA0}"/>
              </a:ext>
            </a:extLst>
          </p:cNvPr>
          <p:cNvSpPr/>
          <p:nvPr/>
        </p:nvSpPr>
        <p:spPr bwMode="auto">
          <a:xfrm>
            <a:off x="3875405" y="4389265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*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EEED00-AB57-00B2-4C5B-74A3AE9E2CF7}"/>
              </a:ext>
            </a:extLst>
          </p:cNvPr>
          <p:cNvSpPr/>
          <p:nvPr/>
        </p:nvSpPr>
        <p:spPr bwMode="auto">
          <a:xfrm>
            <a:off x="3416268" y="4008265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C503AC-1CD6-3AD8-8FEA-9CCE16368A6F}"/>
              </a:ext>
            </a:extLst>
          </p:cNvPr>
          <p:cNvSpPr/>
          <p:nvPr/>
        </p:nvSpPr>
        <p:spPr bwMode="auto">
          <a:xfrm>
            <a:off x="4351595" y="4008265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1C6F4A-BF05-D5F9-FE29-4182FBF139AF}"/>
              </a:ext>
            </a:extLst>
          </p:cNvPr>
          <p:cNvSpPr/>
          <p:nvPr/>
        </p:nvSpPr>
        <p:spPr bwMode="auto">
          <a:xfrm>
            <a:off x="5307042" y="4006863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02FF66-2DD3-FE5A-1D55-2B601657D96B}"/>
              </a:ext>
            </a:extLst>
          </p:cNvPr>
          <p:cNvCxnSpPr>
            <a:stCxn id="7" idx="5"/>
            <a:endCxn id="6" idx="1"/>
          </p:cNvCxnSpPr>
          <p:nvPr/>
        </p:nvCxnSpPr>
        <p:spPr>
          <a:xfrm>
            <a:off x="3784290" y="4333469"/>
            <a:ext cx="154258" cy="11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6B48AE-16B9-EB51-ADB6-2C8A43B4F020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4243427" y="4333469"/>
            <a:ext cx="171311" cy="11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D80293-5FF2-44DC-75CE-190447706DEE}"/>
              </a:ext>
            </a:extLst>
          </p:cNvPr>
          <p:cNvCxnSpPr>
            <a:cxnSpLocks/>
            <a:stCxn id="6" idx="4"/>
            <a:endCxn id="5" idx="1"/>
          </p:cNvCxnSpPr>
          <p:nvPr/>
        </p:nvCxnSpPr>
        <p:spPr>
          <a:xfrm>
            <a:off x="4090988" y="4770265"/>
            <a:ext cx="323750" cy="22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5EC119-16B9-0B79-7606-73EB5DBF09DB}"/>
              </a:ext>
            </a:extLst>
          </p:cNvPr>
          <p:cNvCxnSpPr>
            <a:stCxn id="9" idx="4"/>
            <a:endCxn id="5" idx="7"/>
          </p:cNvCxnSpPr>
          <p:nvPr/>
        </p:nvCxnSpPr>
        <p:spPr>
          <a:xfrm flipH="1">
            <a:off x="4719617" y="4387863"/>
            <a:ext cx="803008" cy="60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4F06F0-4F4B-D87A-29EC-0CAE15E1E63A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4567178" y="5316683"/>
            <a:ext cx="0" cy="2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C1B254-6651-80DE-4542-DD3DB0A1C25B}"/>
              </a:ext>
            </a:extLst>
          </p:cNvPr>
          <p:cNvCxnSpPr>
            <a:stCxn id="4" idx="4"/>
            <a:endCxn id="3" idx="0"/>
          </p:cNvCxnSpPr>
          <p:nvPr/>
        </p:nvCxnSpPr>
        <p:spPr>
          <a:xfrm>
            <a:off x="4567178" y="5944620"/>
            <a:ext cx="0" cy="16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62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4" dirty="0"/>
              <a:t>Overfitting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8031"/>
            <a:ext cx="7177405" cy="483044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00" dirty="0">
                <a:latin typeface="Times New Roman"/>
                <a:cs typeface="Times New Roman"/>
              </a:rPr>
              <a:t>Neural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networks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powerful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1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0" dirty="0">
                <a:latin typeface="Times New Roman"/>
                <a:cs typeface="Times New Roman"/>
              </a:rPr>
              <a:t>Even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with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single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hidden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layer,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they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are </a:t>
            </a:r>
            <a:r>
              <a:rPr sz="2400" spc="145" dirty="0">
                <a:latin typeface="Times New Roman"/>
                <a:cs typeface="Times New Roman"/>
              </a:rPr>
              <a:t>“universal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approximators”,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i.e.,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they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can </a:t>
            </a:r>
            <a:r>
              <a:rPr sz="2400" spc="175" dirty="0">
                <a:latin typeface="Times New Roman"/>
                <a:cs typeface="Times New Roman"/>
              </a:rPr>
              <a:t>approximate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arbitrary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functions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arbitrarily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close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</a:rPr>
              <a:t>Therefore,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very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easy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overfit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them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65" dirty="0">
                <a:latin typeface="Times New Roman"/>
                <a:cs typeface="Times New Roman"/>
              </a:rPr>
              <a:t>To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prevent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overfitting,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utilize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45" dirty="0">
                <a:latin typeface="Times New Roman"/>
                <a:cs typeface="Times New Roman"/>
              </a:rPr>
              <a:t>Domain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knowledge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80" dirty="0">
                <a:latin typeface="Times New Roman"/>
                <a:cs typeface="Times New Roman"/>
              </a:rPr>
              <a:t>Shared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parameters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0" dirty="0">
                <a:latin typeface="Times New Roman"/>
                <a:cs typeface="Times New Roman"/>
              </a:rPr>
              <a:t>Validation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data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0" dirty="0">
                <a:latin typeface="Times New Roman"/>
                <a:cs typeface="Times New Roman"/>
              </a:rPr>
              <a:t>Regularization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Dropout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8031"/>
            <a:ext cx="7177405" cy="2809102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00" dirty="0">
                <a:latin typeface="Times New Roman"/>
                <a:cs typeface="Times New Roman"/>
              </a:rPr>
              <a:t>Neural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networks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lang="en-US" sz="2400" spc="125" dirty="0">
                <a:latin typeface="Times New Roman"/>
                <a:cs typeface="Times New Roman"/>
              </a:rPr>
              <a:t>non-convex ML model</a:t>
            </a: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spc="125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25" dirty="0">
                <a:latin typeface="Times New Roman"/>
                <a:cs typeface="Times New Roman"/>
              </a:rPr>
              <a:t>Because of this, initial values of the weights and biases play a significant role</a:t>
            </a: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1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Model may get stuck in the local minimum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0084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8031"/>
            <a:ext cx="7177405" cy="2809102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00" dirty="0">
                <a:latin typeface="Times New Roman"/>
                <a:cs typeface="Times New Roman"/>
              </a:rPr>
              <a:t>Neural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networks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lang="en-US" sz="2400" spc="125" dirty="0">
                <a:latin typeface="Times New Roman"/>
                <a:cs typeface="Times New Roman"/>
              </a:rPr>
              <a:t>non-convex ML model</a:t>
            </a: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spc="125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25" dirty="0">
                <a:latin typeface="Times New Roman"/>
                <a:cs typeface="Times New Roman"/>
              </a:rPr>
              <a:t>Because of this, initial values of the weights and biases play a significant role</a:t>
            </a: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1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Model may get stuck in the local minimum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5101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8031"/>
            <a:ext cx="7177405" cy="2101216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00" dirty="0">
                <a:latin typeface="Times New Roman"/>
                <a:cs typeface="Times New Roman"/>
              </a:rPr>
              <a:t>Consider fully-connected neural network initialized with zero weights and biases</a:t>
            </a: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00" dirty="0">
                <a:latin typeface="Times New Roman"/>
                <a:cs typeface="Times New Roman"/>
              </a:rPr>
              <a:t>What happens when we apply gradient descent? Let’s consider </a:t>
            </a:r>
            <a:r>
              <a:rPr lang="en-US" sz="2400" spc="200" dirty="0" err="1">
                <a:latin typeface="Times New Roman"/>
                <a:cs typeface="Times New Roman"/>
              </a:rPr>
              <a:t>ReLU</a:t>
            </a:r>
            <a:r>
              <a:rPr lang="en-US" sz="2400" spc="200" dirty="0">
                <a:latin typeface="Times New Roman"/>
                <a:cs typeface="Times New Roman"/>
              </a:rPr>
              <a:t> activation function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48A2C-3B2F-2B8D-D862-C4ADCD107B93}"/>
              </a:ext>
            </a:extLst>
          </p:cNvPr>
          <p:cNvGrpSpPr/>
          <p:nvPr/>
        </p:nvGrpSpPr>
        <p:grpSpPr>
          <a:xfrm>
            <a:off x="1676400" y="3769929"/>
            <a:ext cx="5257800" cy="2618871"/>
            <a:chOff x="1524000" y="3556614"/>
            <a:chExt cx="6034253" cy="30246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29FFA5-707E-624B-5BF1-F0F8B999F53D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19EE5D-D00B-B22A-4149-C49D138B0490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60CC63-94ED-6F2A-A78F-7929A9EA6E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2FC0E1C-E634-3CA8-11D9-47C8EBE740F5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1083494-911A-D1DF-A737-88E7B30765CA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7421839-0D77-7D59-2DA3-D031FC246E25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200747B-3649-6275-BC65-4D9592498F33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A832D0F-B22B-1D64-EEEE-B8BA658D9091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EFC5F7D-63C3-5CDC-C7FA-3C72113D74B5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F62454B-2CB9-A4C0-2465-4D6393CD8987}"/>
                    </a:ext>
                  </a:extLst>
                </p:cNvPr>
                <p:cNvCxnSpPr>
                  <a:stCxn id="14" idx="6"/>
                  <a:endCxn id="17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62E503B-9193-F4AB-1227-2AF3C9FE9498}"/>
                    </a:ext>
                  </a:extLst>
                </p:cNvPr>
                <p:cNvCxnSpPr>
                  <a:stCxn id="14" idx="6"/>
                  <a:endCxn id="16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DE9E60A-4D16-08D8-2B11-CBCA75C7A192}"/>
                    </a:ext>
                  </a:extLst>
                </p:cNvPr>
                <p:cNvCxnSpPr>
                  <a:stCxn id="13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8626356-209F-D392-8EE1-DCB20E6289F6}"/>
                    </a:ext>
                  </a:extLst>
                </p:cNvPr>
                <p:cNvCxnSpPr>
                  <a:stCxn id="13" idx="6"/>
                  <a:endCxn id="16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CFDD448-483E-71F0-4614-DBBF8B56E069}"/>
                    </a:ext>
                  </a:extLst>
                </p:cNvPr>
                <p:cNvCxnSpPr>
                  <a:cxnSpLocks/>
                  <a:stCxn id="28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44348EF-1194-59C1-98A6-A4D76577708C}"/>
                    </a:ext>
                  </a:extLst>
                </p:cNvPr>
                <p:cNvCxnSpPr>
                  <a:cxnSpLocks/>
                  <a:stCxn id="28" idx="6"/>
                  <a:endCxn id="16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4E73FA3-6B9C-E430-1ADD-104034E1F2E7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318B4CC-DBD8-2D62-2DEC-C3918EA9D7B6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C096B1-96C5-859F-33F9-E1CE160DD478}"/>
                    </a:ext>
                  </a:extLst>
                </p:cNvPr>
                <p:cNvCxnSpPr>
                  <a:stCxn id="17" idx="6"/>
                  <a:endCxn id="25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8E61292-7164-E444-E2D3-F84F3C0EE061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16EF71-ED48-F2DA-0AF7-520807250D70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5125E21-4581-0DC9-AFFE-8DFA7E41188E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26338C7-FD17-3AC1-F241-76617F31C8FA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D45EDF-CD97-864A-A9E9-0F3E0718D0CC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ABD9FDF-5608-ED63-86FE-78E9604615B6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C0B6BAC-9491-4768-0C0B-F21FF279EF9C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8A9AA7-7C27-2768-12F8-5086367701B5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A4DE017-CA50-C695-A514-C663F6CEFD56}"/>
                    </a:ext>
                  </a:extLst>
                </p:cNvPr>
                <p:cNvCxnSpPr>
                  <a:stCxn id="25" idx="6"/>
                  <a:endCxn id="33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DFC21E9-98EF-F100-B0C1-567EE0FD95D4}"/>
                    </a:ext>
                  </a:extLst>
                </p:cNvPr>
                <p:cNvCxnSpPr>
                  <a:stCxn id="25" idx="6"/>
                  <a:endCxn id="34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8EB42E1-28CD-7CB4-C5A8-1EDCB4C520FC}"/>
                    </a:ext>
                  </a:extLst>
                </p:cNvPr>
                <p:cNvCxnSpPr>
                  <a:stCxn id="24" idx="6"/>
                  <a:endCxn id="33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A795468-B2E9-1AF8-A679-B66816C0ACE2}"/>
                    </a:ext>
                  </a:extLst>
                </p:cNvPr>
                <p:cNvCxnSpPr>
                  <a:stCxn id="24" idx="6"/>
                  <a:endCxn id="34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9F172B-8C19-845F-A8DD-84076AFCEEAE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156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79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117464C-FB9C-2243-AD9A-44771F4DD490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3D1645A-E088-3AA8-4AE5-922939CF23BE}"/>
                    </a:ext>
                  </a:extLst>
                </p:cNvPr>
                <p:cNvCxnSpPr>
                  <a:cxnSpLocks/>
                  <a:endCxn id="34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4F78D-53E4-1299-B8DC-020BB7310E84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54927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48A2C-3B2F-2B8D-D862-C4ADCD107B93}"/>
              </a:ext>
            </a:extLst>
          </p:cNvPr>
          <p:cNvGrpSpPr/>
          <p:nvPr/>
        </p:nvGrpSpPr>
        <p:grpSpPr>
          <a:xfrm>
            <a:off x="1676400" y="3769929"/>
            <a:ext cx="5257800" cy="2618871"/>
            <a:chOff x="1524000" y="3556614"/>
            <a:chExt cx="6034253" cy="30246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29FFA5-707E-624B-5BF1-F0F8B999F53D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19EE5D-D00B-B22A-4149-C49D138B0490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60CC63-94ED-6F2A-A78F-7929A9EA6E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2FC0E1C-E634-3CA8-11D9-47C8EBE740F5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1083494-911A-D1DF-A737-88E7B30765CA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7421839-0D77-7D59-2DA3-D031FC246E25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200747B-3649-6275-BC65-4D9592498F33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A832D0F-B22B-1D64-EEEE-B8BA658D9091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EFC5F7D-63C3-5CDC-C7FA-3C72113D74B5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F62454B-2CB9-A4C0-2465-4D6393CD8987}"/>
                    </a:ext>
                  </a:extLst>
                </p:cNvPr>
                <p:cNvCxnSpPr>
                  <a:stCxn id="14" idx="6"/>
                  <a:endCxn id="17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62E503B-9193-F4AB-1227-2AF3C9FE9498}"/>
                    </a:ext>
                  </a:extLst>
                </p:cNvPr>
                <p:cNvCxnSpPr>
                  <a:stCxn id="14" idx="6"/>
                  <a:endCxn id="16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DE9E60A-4D16-08D8-2B11-CBCA75C7A192}"/>
                    </a:ext>
                  </a:extLst>
                </p:cNvPr>
                <p:cNvCxnSpPr>
                  <a:stCxn id="13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8626356-209F-D392-8EE1-DCB20E6289F6}"/>
                    </a:ext>
                  </a:extLst>
                </p:cNvPr>
                <p:cNvCxnSpPr>
                  <a:stCxn id="13" idx="6"/>
                  <a:endCxn id="16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CFDD448-483E-71F0-4614-DBBF8B56E069}"/>
                    </a:ext>
                  </a:extLst>
                </p:cNvPr>
                <p:cNvCxnSpPr>
                  <a:cxnSpLocks/>
                  <a:stCxn id="28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44348EF-1194-59C1-98A6-A4D76577708C}"/>
                    </a:ext>
                  </a:extLst>
                </p:cNvPr>
                <p:cNvCxnSpPr>
                  <a:cxnSpLocks/>
                  <a:stCxn id="28" idx="6"/>
                  <a:endCxn id="16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4E73FA3-6B9C-E430-1ADD-104034E1F2E7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318B4CC-DBD8-2D62-2DEC-C3918EA9D7B6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C096B1-96C5-859F-33F9-E1CE160DD478}"/>
                    </a:ext>
                  </a:extLst>
                </p:cNvPr>
                <p:cNvCxnSpPr>
                  <a:stCxn id="17" idx="6"/>
                  <a:endCxn id="25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8E61292-7164-E444-E2D3-F84F3C0EE061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16EF71-ED48-F2DA-0AF7-520807250D70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5125E21-4581-0DC9-AFFE-8DFA7E41188E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26338C7-FD17-3AC1-F241-76617F31C8FA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D45EDF-CD97-864A-A9E9-0F3E0718D0CC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ABD9FDF-5608-ED63-86FE-78E9604615B6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C0B6BAC-9491-4768-0C0B-F21FF279EF9C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8A9AA7-7C27-2768-12F8-5086367701B5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A4DE017-CA50-C695-A514-C663F6CEFD56}"/>
                    </a:ext>
                  </a:extLst>
                </p:cNvPr>
                <p:cNvCxnSpPr>
                  <a:stCxn id="25" idx="6"/>
                  <a:endCxn id="33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DFC21E9-98EF-F100-B0C1-567EE0FD95D4}"/>
                    </a:ext>
                  </a:extLst>
                </p:cNvPr>
                <p:cNvCxnSpPr>
                  <a:stCxn id="25" idx="6"/>
                  <a:endCxn id="34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8EB42E1-28CD-7CB4-C5A8-1EDCB4C520FC}"/>
                    </a:ext>
                  </a:extLst>
                </p:cNvPr>
                <p:cNvCxnSpPr>
                  <a:stCxn id="24" idx="6"/>
                  <a:endCxn id="33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A795468-B2E9-1AF8-A679-B66816C0ACE2}"/>
                    </a:ext>
                  </a:extLst>
                </p:cNvPr>
                <p:cNvCxnSpPr>
                  <a:stCxn id="24" idx="6"/>
                  <a:endCxn id="34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9F172B-8C19-845F-A8DD-84076AFCEEAE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156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79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117464C-FB9C-2243-AD9A-44771F4DD490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3D1645A-E088-3AA8-4AE5-922939CF23BE}"/>
                    </a:ext>
                  </a:extLst>
                </p:cNvPr>
                <p:cNvCxnSpPr>
                  <a:cxnSpLocks/>
                  <a:endCxn id="34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4F78D-53E4-1299-B8DC-020BB7310E84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bject 3">
                <a:extLst>
                  <a:ext uri="{FF2B5EF4-FFF2-40B4-BE49-F238E27FC236}">
                    <a16:creationId xmlns:a16="http://schemas.microsoft.com/office/drawing/2014/main" id="{F383CCA7-50A1-5C62-25DD-47F19AB80C8B}"/>
                  </a:ext>
                </a:extLst>
              </p:cNvPr>
              <p:cNvSpPr txBox="1"/>
              <p:nvPr/>
            </p:nvSpPr>
            <p:spPr>
              <a:xfrm>
                <a:off x="2556636" y="1739875"/>
                <a:ext cx="4148667" cy="2489528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𝐛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100" b="1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𝑋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𝐛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(1)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b="1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44" name="object 3">
                <a:extLst>
                  <a:ext uri="{FF2B5EF4-FFF2-40B4-BE49-F238E27FC236}">
                    <a16:creationId xmlns:a16="http://schemas.microsoft.com/office/drawing/2014/main" id="{F383CCA7-50A1-5C62-25DD-47F19AB80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636" y="1739875"/>
                <a:ext cx="4148667" cy="2489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40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48A2C-3B2F-2B8D-D862-C4ADCD107B93}"/>
              </a:ext>
            </a:extLst>
          </p:cNvPr>
          <p:cNvGrpSpPr/>
          <p:nvPr/>
        </p:nvGrpSpPr>
        <p:grpSpPr>
          <a:xfrm>
            <a:off x="1676400" y="3769929"/>
            <a:ext cx="5257800" cy="2618871"/>
            <a:chOff x="1524000" y="3556614"/>
            <a:chExt cx="6034253" cy="30246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29FFA5-707E-624B-5BF1-F0F8B999F53D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19EE5D-D00B-B22A-4149-C49D138B0490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60CC63-94ED-6F2A-A78F-7929A9EA6E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2FC0E1C-E634-3CA8-11D9-47C8EBE740F5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1083494-911A-D1DF-A737-88E7B30765CA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7421839-0D77-7D59-2DA3-D031FC246E25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200747B-3649-6275-BC65-4D9592498F33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A832D0F-B22B-1D64-EEEE-B8BA658D9091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EFC5F7D-63C3-5CDC-C7FA-3C72113D74B5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F62454B-2CB9-A4C0-2465-4D6393CD8987}"/>
                    </a:ext>
                  </a:extLst>
                </p:cNvPr>
                <p:cNvCxnSpPr>
                  <a:stCxn id="14" idx="6"/>
                  <a:endCxn id="17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62E503B-9193-F4AB-1227-2AF3C9FE9498}"/>
                    </a:ext>
                  </a:extLst>
                </p:cNvPr>
                <p:cNvCxnSpPr>
                  <a:stCxn id="14" idx="6"/>
                  <a:endCxn id="16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DE9E60A-4D16-08D8-2B11-CBCA75C7A192}"/>
                    </a:ext>
                  </a:extLst>
                </p:cNvPr>
                <p:cNvCxnSpPr>
                  <a:stCxn id="13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8626356-209F-D392-8EE1-DCB20E6289F6}"/>
                    </a:ext>
                  </a:extLst>
                </p:cNvPr>
                <p:cNvCxnSpPr>
                  <a:stCxn id="13" idx="6"/>
                  <a:endCxn id="16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CFDD448-483E-71F0-4614-DBBF8B56E069}"/>
                    </a:ext>
                  </a:extLst>
                </p:cNvPr>
                <p:cNvCxnSpPr>
                  <a:cxnSpLocks/>
                  <a:stCxn id="28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44348EF-1194-59C1-98A6-A4D76577708C}"/>
                    </a:ext>
                  </a:extLst>
                </p:cNvPr>
                <p:cNvCxnSpPr>
                  <a:cxnSpLocks/>
                  <a:stCxn id="28" idx="6"/>
                  <a:endCxn id="16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4E73FA3-6B9C-E430-1ADD-104034E1F2E7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318B4CC-DBD8-2D62-2DEC-C3918EA9D7B6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C096B1-96C5-859F-33F9-E1CE160DD478}"/>
                    </a:ext>
                  </a:extLst>
                </p:cNvPr>
                <p:cNvCxnSpPr>
                  <a:stCxn id="17" idx="6"/>
                  <a:endCxn id="25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8E61292-7164-E444-E2D3-F84F3C0EE061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16EF71-ED48-F2DA-0AF7-520807250D70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5125E21-4581-0DC9-AFFE-8DFA7E41188E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26338C7-FD17-3AC1-F241-76617F31C8FA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D45EDF-CD97-864A-A9E9-0F3E0718D0CC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ABD9FDF-5608-ED63-86FE-78E9604615B6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C0B6BAC-9491-4768-0C0B-F21FF279EF9C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8A9AA7-7C27-2768-12F8-5086367701B5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A4DE017-CA50-C695-A514-C663F6CEFD56}"/>
                    </a:ext>
                  </a:extLst>
                </p:cNvPr>
                <p:cNvCxnSpPr>
                  <a:stCxn id="25" idx="6"/>
                  <a:endCxn id="33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DFC21E9-98EF-F100-B0C1-567EE0FD95D4}"/>
                    </a:ext>
                  </a:extLst>
                </p:cNvPr>
                <p:cNvCxnSpPr>
                  <a:stCxn id="25" idx="6"/>
                  <a:endCxn id="34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8EB42E1-28CD-7CB4-C5A8-1EDCB4C520FC}"/>
                    </a:ext>
                  </a:extLst>
                </p:cNvPr>
                <p:cNvCxnSpPr>
                  <a:stCxn id="24" idx="6"/>
                  <a:endCxn id="33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A795468-B2E9-1AF8-A679-B66816C0ACE2}"/>
                    </a:ext>
                  </a:extLst>
                </p:cNvPr>
                <p:cNvCxnSpPr>
                  <a:stCxn id="24" idx="6"/>
                  <a:endCxn id="34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9F172B-8C19-845F-A8DD-84076AFCEEAE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156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79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117464C-FB9C-2243-AD9A-44771F4DD490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3D1645A-E088-3AA8-4AE5-922939CF23BE}"/>
                    </a:ext>
                  </a:extLst>
                </p:cNvPr>
                <p:cNvCxnSpPr>
                  <a:cxnSpLocks/>
                  <a:endCxn id="34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4F78D-53E4-1299-B8DC-020BB7310E84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object 3">
            <a:extLst>
              <a:ext uri="{FF2B5EF4-FFF2-40B4-BE49-F238E27FC236}">
                <a16:creationId xmlns:a16="http://schemas.microsoft.com/office/drawing/2014/main" id="{59626681-2173-79A7-7AA5-352436675087}"/>
              </a:ext>
            </a:extLst>
          </p:cNvPr>
          <p:cNvSpPr txBox="1"/>
          <p:nvPr/>
        </p:nvSpPr>
        <p:spPr>
          <a:xfrm>
            <a:off x="535940" y="1518031"/>
            <a:ext cx="7177405" cy="1234312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00" dirty="0">
                <a:latin typeface="Times New Roman"/>
                <a:cs typeface="Times New Roman"/>
              </a:rPr>
              <a:t>Zero weight initialization will make algorithm stuck in local minimum, never changing its value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998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Fully Connected Neural Network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1524000" y="3556614"/>
            <a:ext cx="5702468" cy="3024657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40" y="1367818"/>
                <a:ext cx="7541260" cy="1723742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20" dirty="0">
                    <a:latin typeface="Times New Roman"/>
                    <a:cs typeface="Times New Roman"/>
                  </a:rPr>
                  <a:t>Fully connected layer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Series of linear transformations: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(1)</m:t>
                        </m:r>
                      </m:sup>
                    </m:sSubSup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Activation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367818"/>
                <a:ext cx="7541260" cy="1723742"/>
              </a:xfrm>
              <a:prstGeom prst="rect">
                <a:avLst/>
              </a:prstGeom>
              <a:blipFill>
                <a:blip r:embed="rId5"/>
                <a:stretch>
                  <a:fillRect l="-1347" b="-2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5622249" y="3799211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2884754" y="3602694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57289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48A2C-3B2F-2B8D-D862-C4ADCD107B93}"/>
              </a:ext>
            </a:extLst>
          </p:cNvPr>
          <p:cNvGrpSpPr/>
          <p:nvPr/>
        </p:nvGrpSpPr>
        <p:grpSpPr>
          <a:xfrm>
            <a:off x="1676400" y="3769929"/>
            <a:ext cx="5257800" cy="2618871"/>
            <a:chOff x="1524000" y="3556614"/>
            <a:chExt cx="6034253" cy="30246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29FFA5-707E-624B-5BF1-F0F8B999F53D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19EE5D-D00B-B22A-4149-C49D138B0490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60CC63-94ED-6F2A-A78F-7929A9EA6E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2FC0E1C-E634-3CA8-11D9-47C8EBE740F5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1083494-911A-D1DF-A737-88E7B30765CA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7421839-0D77-7D59-2DA3-D031FC246E25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200747B-3649-6275-BC65-4D9592498F33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A832D0F-B22B-1D64-EEEE-B8BA658D9091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EFC5F7D-63C3-5CDC-C7FA-3C72113D74B5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F62454B-2CB9-A4C0-2465-4D6393CD8987}"/>
                    </a:ext>
                  </a:extLst>
                </p:cNvPr>
                <p:cNvCxnSpPr>
                  <a:stCxn id="14" idx="6"/>
                  <a:endCxn id="17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62E503B-9193-F4AB-1227-2AF3C9FE9498}"/>
                    </a:ext>
                  </a:extLst>
                </p:cNvPr>
                <p:cNvCxnSpPr>
                  <a:stCxn id="14" idx="6"/>
                  <a:endCxn id="16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DE9E60A-4D16-08D8-2B11-CBCA75C7A192}"/>
                    </a:ext>
                  </a:extLst>
                </p:cNvPr>
                <p:cNvCxnSpPr>
                  <a:stCxn id="13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8626356-209F-D392-8EE1-DCB20E6289F6}"/>
                    </a:ext>
                  </a:extLst>
                </p:cNvPr>
                <p:cNvCxnSpPr>
                  <a:stCxn id="13" idx="6"/>
                  <a:endCxn id="16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CFDD448-483E-71F0-4614-DBBF8B56E069}"/>
                    </a:ext>
                  </a:extLst>
                </p:cNvPr>
                <p:cNvCxnSpPr>
                  <a:cxnSpLocks/>
                  <a:stCxn id="28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44348EF-1194-59C1-98A6-A4D76577708C}"/>
                    </a:ext>
                  </a:extLst>
                </p:cNvPr>
                <p:cNvCxnSpPr>
                  <a:cxnSpLocks/>
                  <a:stCxn id="28" idx="6"/>
                  <a:endCxn id="16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4E73FA3-6B9C-E430-1ADD-104034E1F2E7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318B4CC-DBD8-2D62-2DEC-C3918EA9D7B6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C096B1-96C5-859F-33F9-E1CE160DD478}"/>
                    </a:ext>
                  </a:extLst>
                </p:cNvPr>
                <p:cNvCxnSpPr>
                  <a:stCxn id="17" idx="6"/>
                  <a:endCxn id="25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8E61292-7164-E444-E2D3-F84F3C0EE061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16EF71-ED48-F2DA-0AF7-520807250D70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5125E21-4581-0DC9-AFFE-8DFA7E41188E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26338C7-FD17-3AC1-F241-76617F31C8FA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D45EDF-CD97-864A-A9E9-0F3E0718D0CC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ABD9FDF-5608-ED63-86FE-78E9604615B6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C0B6BAC-9491-4768-0C0B-F21FF279EF9C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8A9AA7-7C27-2768-12F8-5086367701B5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A4DE017-CA50-C695-A514-C663F6CEFD56}"/>
                    </a:ext>
                  </a:extLst>
                </p:cNvPr>
                <p:cNvCxnSpPr>
                  <a:stCxn id="25" idx="6"/>
                  <a:endCxn id="33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DFC21E9-98EF-F100-B0C1-567EE0FD95D4}"/>
                    </a:ext>
                  </a:extLst>
                </p:cNvPr>
                <p:cNvCxnSpPr>
                  <a:stCxn id="25" idx="6"/>
                  <a:endCxn id="34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8EB42E1-28CD-7CB4-C5A8-1EDCB4C520FC}"/>
                    </a:ext>
                  </a:extLst>
                </p:cNvPr>
                <p:cNvCxnSpPr>
                  <a:stCxn id="24" idx="6"/>
                  <a:endCxn id="33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A795468-B2E9-1AF8-A679-B66816C0ACE2}"/>
                    </a:ext>
                  </a:extLst>
                </p:cNvPr>
                <p:cNvCxnSpPr>
                  <a:stCxn id="24" idx="6"/>
                  <a:endCxn id="34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9F172B-8C19-845F-A8DD-84076AFCEEAE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156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79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117464C-FB9C-2243-AD9A-44771F4DD490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3D1645A-E088-3AA8-4AE5-922939CF23BE}"/>
                    </a:ext>
                  </a:extLst>
                </p:cNvPr>
                <p:cNvCxnSpPr>
                  <a:cxnSpLocks/>
                  <a:endCxn id="34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4F78D-53E4-1299-B8DC-020BB7310E84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object 3">
            <a:extLst>
              <a:ext uri="{FF2B5EF4-FFF2-40B4-BE49-F238E27FC236}">
                <a16:creationId xmlns:a16="http://schemas.microsoft.com/office/drawing/2014/main" id="{59626681-2173-79A7-7AA5-352436675087}"/>
              </a:ext>
            </a:extLst>
          </p:cNvPr>
          <p:cNvSpPr txBox="1"/>
          <p:nvPr/>
        </p:nvSpPr>
        <p:spPr>
          <a:xfrm>
            <a:off x="535940" y="1518031"/>
            <a:ext cx="7177405" cy="993221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00" dirty="0">
                <a:latin typeface="Times New Roman"/>
                <a:cs typeface="Times New Roman"/>
              </a:rPr>
              <a:t>Consider</a:t>
            </a:r>
            <a:r>
              <a:rPr lang="en-US"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0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non-zero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9278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48A2C-3B2F-2B8D-D862-C4ADCD107B93}"/>
              </a:ext>
            </a:extLst>
          </p:cNvPr>
          <p:cNvGrpSpPr/>
          <p:nvPr/>
        </p:nvGrpSpPr>
        <p:grpSpPr>
          <a:xfrm>
            <a:off x="1676400" y="3769929"/>
            <a:ext cx="5257800" cy="2618871"/>
            <a:chOff x="1524000" y="3556614"/>
            <a:chExt cx="6034253" cy="30246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29FFA5-707E-624B-5BF1-F0F8B999F53D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19EE5D-D00B-B22A-4149-C49D138B0490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60CC63-94ED-6F2A-A78F-7929A9EA6E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2FC0E1C-E634-3CA8-11D9-47C8EBE740F5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1083494-911A-D1DF-A737-88E7B30765CA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7421839-0D77-7D59-2DA3-D031FC246E25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200747B-3649-6275-BC65-4D9592498F33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A832D0F-B22B-1D64-EEEE-B8BA658D9091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EFC5F7D-63C3-5CDC-C7FA-3C72113D74B5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F62454B-2CB9-A4C0-2465-4D6393CD8987}"/>
                    </a:ext>
                  </a:extLst>
                </p:cNvPr>
                <p:cNvCxnSpPr>
                  <a:stCxn id="14" idx="6"/>
                  <a:endCxn id="17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62E503B-9193-F4AB-1227-2AF3C9FE9498}"/>
                    </a:ext>
                  </a:extLst>
                </p:cNvPr>
                <p:cNvCxnSpPr>
                  <a:stCxn id="14" idx="6"/>
                  <a:endCxn id="16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DE9E60A-4D16-08D8-2B11-CBCA75C7A192}"/>
                    </a:ext>
                  </a:extLst>
                </p:cNvPr>
                <p:cNvCxnSpPr>
                  <a:stCxn id="13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8626356-209F-D392-8EE1-DCB20E6289F6}"/>
                    </a:ext>
                  </a:extLst>
                </p:cNvPr>
                <p:cNvCxnSpPr>
                  <a:stCxn id="13" idx="6"/>
                  <a:endCxn id="16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CFDD448-483E-71F0-4614-DBBF8B56E069}"/>
                    </a:ext>
                  </a:extLst>
                </p:cNvPr>
                <p:cNvCxnSpPr>
                  <a:cxnSpLocks/>
                  <a:stCxn id="28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44348EF-1194-59C1-98A6-A4D76577708C}"/>
                    </a:ext>
                  </a:extLst>
                </p:cNvPr>
                <p:cNvCxnSpPr>
                  <a:cxnSpLocks/>
                  <a:stCxn id="28" idx="6"/>
                  <a:endCxn id="16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4E73FA3-6B9C-E430-1ADD-104034E1F2E7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318B4CC-DBD8-2D62-2DEC-C3918EA9D7B6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C096B1-96C5-859F-33F9-E1CE160DD478}"/>
                    </a:ext>
                  </a:extLst>
                </p:cNvPr>
                <p:cNvCxnSpPr>
                  <a:stCxn id="17" idx="6"/>
                  <a:endCxn id="25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8E61292-7164-E444-E2D3-F84F3C0EE061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16EF71-ED48-F2DA-0AF7-520807250D70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5125E21-4581-0DC9-AFFE-8DFA7E41188E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26338C7-FD17-3AC1-F241-76617F31C8FA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D45EDF-CD97-864A-A9E9-0F3E0718D0CC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ABD9FDF-5608-ED63-86FE-78E9604615B6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C0B6BAC-9491-4768-0C0B-F21FF279EF9C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8A9AA7-7C27-2768-12F8-5086367701B5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A4DE017-CA50-C695-A514-C663F6CEFD56}"/>
                    </a:ext>
                  </a:extLst>
                </p:cNvPr>
                <p:cNvCxnSpPr>
                  <a:stCxn id="25" idx="6"/>
                  <a:endCxn id="33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DFC21E9-98EF-F100-B0C1-567EE0FD95D4}"/>
                    </a:ext>
                  </a:extLst>
                </p:cNvPr>
                <p:cNvCxnSpPr>
                  <a:stCxn id="25" idx="6"/>
                  <a:endCxn id="34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8EB42E1-28CD-7CB4-C5A8-1EDCB4C520FC}"/>
                    </a:ext>
                  </a:extLst>
                </p:cNvPr>
                <p:cNvCxnSpPr>
                  <a:stCxn id="24" idx="6"/>
                  <a:endCxn id="33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A795468-B2E9-1AF8-A679-B66816C0ACE2}"/>
                    </a:ext>
                  </a:extLst>
                </p:cNvPr>
                <p:cNvCxnSpPr>
                  <a:stCxn id="24" idx="6"/>
                  <a:endCxn id="34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9F172B-8C19-845F-A8DD-84076AFCEEAE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56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79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117464C-FB9C-2243-AD9A-44771F4DD490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3D1645A-E088-3AA8-4AE5-922939CF23BE}"/>
                    </a:ext>
                  </a:extLst>
                </p:cNvPr>
                <p:cNvCxnSpPr>
                  <a:cxnSpLocks/>
                  <a:endCxn id="34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4F78D-53E4-1299-B8DC-020BB7310E84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object 3">
            <a:extLst>
              <a:ext uri="{FF2B5EF4-FFF2-40B4-BE49-F238E27FC236}">
                <a16:creationId xmlns:a16="http://schemas.microsoft.com/office/drawing/2014/main" id="{59626681-2173-79A7-7AA5-352436675087}"/>
              </a:ext>
            </a:extLst>
          </p:cNvPr>
          <p:cNvSpPr txBox="1"/>
          <p:nvPr/>
        </p:nvSpPr>
        <p:spPr>
          <a:xfrm>
            <a:off x="535940" y="1518031"/>
            <a:ext cx="7177405" cy="993221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00" dirty="0">
                <a:latin typeface="Times New Roman"/>
                <a:cs typeface="Times New Roman"/>
              </a:rPr>
              <a:t>Consider</a:t>
            </a:r>
            <a:r>
              <a:rPr lang="en-US"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0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non-zero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7988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48A2C-3B2F-2B8D-D862-C4ADCD107B93}"/>
              </a:ext>
            </a:extLst>
          </p:cNvPr>
          <p:cNvGrpSpPr/>
          <p:nvPr/>
        </p:nvGrpSpPr>
        <p:grpSpPr>
          <a:xfrm>
            <a:off x="1676400" y="3769929"/>
            <a:ext cx="5257800" cy="2618871"/>
            <a:chOff x="1524000" y="3556614"/>
            <a:chExt cx="6034253" cy="30246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29FFA5-707E-624B-5BF1-F0F8B999F53D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19EE5D-D00B-B22A-4149-C49D138B0490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60CC63-94ED-6F2A-A78F-7929A9EA6E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2FC0E1C-E634-3CA8-11D9-47C8EBE740F5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1083494-911A-D1DF-A737-88E7B30765CA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7421839-0D77-7D59-2DA3-D031FC246E25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200747B-3649-6275-BC65-4D9592498F33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A832D0F-B22B-1D64-EEEE-B8BA658D9091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EFC5F7D-63C3-5CDC-C7FA-3C72113D74B5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F62454B-2CB9-A4C0-2465-4D6393CD8987}"/>
                    </a:ext>
                  </a:extLst>
                </p:cNvPr>
                <p:cNvCxnSpPr>
                  <a:stCxn id="14" idx="6"/>
                  <a:endCxn id="17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62E503B-9193-F4AB-1227-2AF3C9FE9498}"/>
                    </a:ext>
                  </a:extLst>
                </p:cNvPr>
                <p:cNvCxnSpPr>
                  <a:stCxn id="14" idx="6"/>
                  <a:endCxn id="16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DE9E60A-4D16-08D8-2B11-CBCA75C7A192}"/>
                    </a:ext>
                  </a:extLst>
                </p:cNvPr>
                <p:cNvCxnSpPr>
                  <a:stCxn id="13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8626356-209F-D392-8EE1-DCB20E6289F6}"/>
                    </a:ext>
                  </a:extLst>
                </p:cNvPr>
                <p:cNvCxnSpPr>
                  <a:stCxn id="13" idx="6"/>
                  <a:endCxn id="16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CFDD448-483E-71F0-4614-DBBF8B56E069}"/>
                    </a:ext>
                  </a:extLst>
                </p:cNvPr>
                <p:cNvCxnSpPr>
                  <a:cxnSpLocks/>
                  <a:stCxn id="28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44348EF-1194-59C1-98A6-A4D76577708C}"/>
                    </a:ext>
                  </a:extLst>
                </p:cNvPr>
                <p:cNvCxnSpPr>
                  <a:cxnSpLocks/>
                  <a:stCxn id="28" idx="6"/>
                  <a:endCxn id="16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4E73FA3-6B9C-E430-1ADD-104034E1F2E7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318B4CC-DBD8-2D62-2DEC-C3918EA9D7B6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C096B1-96C5-859F-33F9-E1CE160DD478}"/>
                    </a:ext>
                  </a:extLst>
                </p:cNvPr>
                <p:cNvCxnSpPr>
                  <a:stCxn id="17" idx="6"/>
                  <a:endCxn id="25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8E61292-7164-E444-E2D3-F84F3C0EE061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16EF71-ED48-F2DA-0AF7-520807250D70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5125E21-4581-0DC9-AFFE-8DFA7E41188E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26338C7-FD17-3AC1-F241-76617F31C8FA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D45EDF-CD97-864A-A9E9-0F3E0718D0CC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ABD9FDF-5608-ED63-86FE-78E9604615B6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C0B6BAC-9491-4768-0C0B-F21FF279EF9C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8A9AA7-7C27-2768-12F8-5086367701B5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A4DE017-CA50-C695-A514-C663F6CEFD56}"/>
                    </a:ext>
                  </a:extLst>
                </p:cNvPr>
                <p:cNvCxnSpPr>
                  <a:stCxn id="25" idx="6"/>
                  <a:endCxn id="33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DFC21E9-98EF-F100-B0C1-567EE0FD95D4}"/>
                    </a:ext>
                  </a:extLst>
                </p:cNvPr>
                <p:cNvCxnSpPr>
                  <a:stCxn id="25" idx="6"/>
                  <a:endCxn id="34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8EB42E1-28CD-7CB4-C5A8-1EDCB4C520FC}"/>
                    </a:ext>
                  </a:extLst>
                </p:cNvPr>
                <p:cNvCxnSpPr>
                  <a:stCxn id="24" idx="6"/>
                  <a:endCxn id="33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A795468-B2E9-1AF8-A679-B66816C0ACE2}"/>
                    </a:ext>
                  </a:extLst>
                </p:cNvPr>
                <p:cNvCxnSpPr>
                  <a:stCxn id="24" idx="6"/>
                  <a:endCxn id="34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9F172B-8C19-845F-A8DD-84076AFCEEAE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56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79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117464C-FB9C-2243-AD9A-44771F4DD490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3D1645A-E088-3AA8-4AE5-922939CF23BE}"/>
                    </a:ext>
                  </a:extLst>
                </p:cNvPr>
                <p:cNvCxnSpPr>
                  <a:cxnSpLocks/>
                  <a:endCxn id="34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4F78D-53E4-1299-B8DC-020BB7310E84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object 3">
            <a:extLst>
              <a:ext uri="{FF2B5EF4-FFF2-40B4-BE49-F238E27FC236}">
                <a16:creationId xmlns:a16="http://schemas.microsoft.com/office/drawing/2014/main" id="{59626681-2173-79A7-7AA5-352436675087}"/>
              </a:ext>
            </a:extLst>
          </p:cNvPr>
          <p:cNvSpPr txBox="1"/>
          <p:nvPr/>
        </p:nvSpPr>
        <p:spPr>
          <a:xfrm>
            <a:off x="535940" y="1518031"/>
            <a:ext cx="7177405" cy="86498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00" dirty="0">
                <a:latin typeface="Times New Roman"/>
                <a:cs typeface="Times New Roman"/>
              </a:rPr>
              <a:t>Consider weights and bias matrices are composed of the repeated row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9606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59626681-2173-79A7-7AA5-352436675087}"/>
                  </a:ext>
                </a:extLst>
              </p:cNvPr>
              <p:cNvSpPr txBox="1"/>
              <p:nvPr/>
            </p:nvSpPr>
            <p:spPr>
              <a:xfrm>
                <a:off x="535940" y="1518031"/>
                <a:ext cx="7177405" cy="3329438"/>
              </a:xfrm>
              <a:prstGeom prst="rect">
                <a:avLst/>
              </a:prstGeom>
            </p:spPr>
            <p:txBody>
              <a:bodyPr vert="horz" wrap="square" lIns="0" tIns="125095" rIns="0" bIns="0" rtlCol="0">
                <a:spAutoFit/>
              </a:bodyPr>
              <a:lstStyle/>
              <a:p>
                <a:pPr marL="286385" indent="-273685">
                  <a:spcBef>
                    <a:spcPts val="98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200" dirty="0">
                    <a:latin typeface="Times New Roman"/>
                    <a:cs typeface="Times New Roman"/>
                  </a:rPr>
                  <a:t>Common approach:</a:t>
                </a:r>
              </a:p>
              <a:p>
                <a:pPr marL="743585" lvl="1" indent="-273685">
                  <a:spcBef>
                    <a:spcPts val="98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200" dirty="0">
                    <a:latin typeface="Times New Roman"/>
                    <a:cs typeface="Times New Roman"/>
                  </a:rPr>
                  <a:t>Initialize weight matrix with 0-mean Gaussian with </a:t>
                </a:r>
                <a14:m>
                  <m:oMath xmlns:m="http://schemas.openxmlformats.org/officeDocument/2006/math">
                    <m:r>
                      <a:rPr lang="en-US" sz="2400" i="1" spc="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𝜎</m:t>
                    </m:r>
                    <m:r>
                      <a:rPr lang="en-US" sz="2400" b="0" i="1" spc="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b="0" i="1" spc="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pc="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pc="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pc="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𝑐𝑜𝑙𝑠</m:t>
                            </m:r>
                            <m:r>
                              <a:rPr lang="en-US" sz="2400" b="0" i="1" spc="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(</m:t>
                            </m:r>
                            <m:r>
                              <a:rPr lang="en-US" sz="2400" b="0" i="1" spc="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  <m:r>
                              <a:rPr lang="en-US" sz="2400" b="0" i="1" spc="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743585" lvl="1" indent="-273685">
                  <a:spcBef>
                    <a:spcPts val="98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Helps to ensure that gradients are usually non-zero</a:t>
                </a:r>
              </a:p>
              <a:p>
                <a:pPr marL="743585" lvl="1" indent="-273685">
                  <a:spcBef>
                    <a:spcPts val="98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Optional consideration – orthogonalize the rows of weight matrix to reduce correlation in </a:t>
                </a:r>
                <a:r>
                  <a:rPr lang="en-US" sz="2400">
                    <a:latin typeface="Times New Roman"/>
                    <a:cs typeface="Times New Roman"/>
                  </a:rPr>
                  <a:t>pre-activation layer</a:t>
                </a:r>
                <a:r>
                  <a:rPr lang="en-US" sz="2400" dirty="0">
                    <a:latin typeface="Times New Roman"/>
                    <a:cs typeface="Times New Roman"/>
                  </a:rPr>
                  <a:t>s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59626681-2173-79A7-7AA5-352436675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518031"/>
                <a:ext cx="7177405" cy="3329438"/>
              </a:xfrm>
              <a:prstGeom prst="rect">
                <a:avLst/>
              </a:prstGeom>
              <a:blipFill>
                <a:blip r:embed="rId3"/>
                <a:stretch>
                  <a:fillRect l="-1413" r="-2827" b="-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48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Some</a:t>
            </a:r>
            <a:r>
              <a:rPr cap="small" spc="240" dirty="0"/>
              <a:t> </a:t>
            </a:r>
            <a:r>
              <a:rPr cap="small" spc="95" dirty="0"/>
              <a:t>Libraries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14" dirty="0"/>
              <a:t>Scikit-</a:t>
            </a:r>
            <a:r>
              <a:rPr spc="190" dirty="0"/>
              <a:t>learn</a:t>
            </a:r>
          </a:p>
          <a:p>
            <a:pPr marL="652780" marR="5080" lvl="1" indent="-274320">
              <a:lnSpc>
                <a:spcPct val="120000"/>
              </a:lnSpc>
              <a:spcBef>
                <a:spcPts val="365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u="sng" spc="9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https://scikit-</a:t>
            </a:r>
            <a:r>
              <a:rPr sz="2000" spc="90" dirty="0">
                <a:solidFill>
                  <a:srgbClr val="3A435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learn.org/stable/modules/neural_networks_supervised.h</a:t>
            </a:r>
            <a:r>
              <a:rPr sz="2000" spc="114" dirty="0">
                <a:solidFill>
                  <a:srgbClr val="3A435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spc="14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tml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8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114" dirty="0">
                <a:latin typeface="Times New Roman"/>
                <a:cs typeface="Times New Roman"/>
              </a:rPr>
              <a:t>Only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MLP;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no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GPU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support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80" dirty="0"/>
              <a:t>Keras</a:t>
            </a:r>
          </a:p>
          <a:p>
            <a:pPr marL="652780" lvl="1" indent="-274320">
              <a:lnSpc>
                <a:spcPct val="100000"/>
              </a:lnSpc>
              <a:spcBef>
                <a:spcPts val="844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u="sng" spc="10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3"/>
              </a:rPr>
              <a:t>https://keras.io/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05" dirty="0"/>
              <a:t>Tensorflow</a:t>
            </a:r>
          </a:p>
          <a:p>
            <a:pPr marL="652780" lvl="1" indent="-274320">
              <a:lnSpc>
                <a:spcPct val="100000"/>
              </a:lnSpc>
              <a:spcBef>
                <a:spcPts val="85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u="sng" spc="95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4"/>
              </a:rPr>
              <a:t>https://www.tensorflow.org/</a:t>
            </a:r>
            <a:endParaRPr sz="21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30" dirty="0"/>
              <a:t>PyTorch</a:t>
            </a:r>
          </a:p>
          <a:p>
            <a:pPr marL="652780" lvl="1" indent="-274320">
              <a:lnSpc>
                <a:spcPct val="100000"/>
              </a:lnSpc>
              <a:spcBef>
                <a:spcPts val="8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u="sng" spc="10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5"/>
              </a:rPr>
              <a:t>https://pytorch.org/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Forward Pass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1524000" y="3556614"/>
            <a:ext cx="5702468" cy="3024657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367818"/>
                <a:ext cx="8608061" cy="2360262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Computing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z</a:t>
                </a:r>
                <a:r>
                  <a:rPr lang="en-US" sz="2400" dirty="0">
                    <a:latin typeface="Times New Roman"/>
                    <a:cs typeface="Times New Roman"/>
                  </a:rPr>
                  <a:t> from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x</a:t>
                </a:r>
                <a:r>
                  <a:rPr lang="en-US" sz="2400" dirty="0">
                    <a:latin typeface="Times New Roman"/>
                    <a:cs typeface="Times New Roman"/>
                  </a:rPr>
                  <a:t>,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W</a:t>
                </a:r>
                <a:r>
                  <a:rPr lang="en-US" sz="2400" b="1" baseline="30000" dirty="0">
                    <a:latin typeface="Times New Roman"/>
                    <a:cs typeface="Times New Roman"/>
                  </a:rPr>
                  <a:t> (1)</a:t>
                </a:r>
                <a:r>
                  <a:rPr lang="en-US" sz="2400" b="1" i="1" dirty="0">
                    <a:latin typeface="Century Schoolbook" panose="02040604050505020304" pitchFamily="18" charset="0"/>
                    <a:cs typeface="Times New Roman"/>
                  </a:rPr>
                  <a:t>,</a:t>
                </a:r>
                <a:r>
                  <a:rPr lang="en-US" sz="2400" dirty="0">
                    <a:latin typeface="Times New Roman"/>
                    <a:cs typeface="Times New Roman"/>
                  </a:rPr>
                  <a:t> and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b</a:t>
                </a:r>
                <a:r>
                  <a:rPr lang="en-US" sz="2400" b="1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(1)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(1)</m:t>
                        </m:r>
                      </m:sup>
                    </m:sSubSup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Computing hidden layer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h</a:t>
                </a:r>
                <a:r>
                  <a:rPr lang="en-US" sz="2400" dirty="0">
                    <a:latin typeface="Times New Roman"/>
                    <a:cs typeface="Times New Roman"/>
                  </a:rPr>
                  <a:t> from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z </a:t>
                </a:r>
                <a:r>
                  <a:rPr lang="en-US" sz="2400" dirty="0">
                    <a:latin typeface="Century Schoolbook" panose="02040604050505020304" pitchFamily="18" charset="0"/>
                    <a:cs typeface="Times New Roman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𝜎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Computing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from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h, W</a:t>
                </a:r>
                <a:r>
                  <a:rPr lang="en-US" sz="2400" b="1" baseline="30000" dirty="0">
                    <a:latin typeface="Times New Roman"/>
                    <a:cs typeface="Times New Roman"/>
                  </a:rPr>
                  <a:t> (2)</a:t>
                </a:r>
                <a:r>
                  <a:rPr lang="en-US" sz="2400" b="1" i="1" dirty="0">
                    <a:latin typeface="Century Schoolbook" panose="02040604050505020304" pitchFamily="18" charset="0"/>
                    <a:cs typeface="Times New Roman"/>
                  </a:rPr>
                  <a:t>,</a:t>
                </a:r>
                <a:r>
                  <a:rPr lang="en-US" sz="2400" dirty="0">
                    <a:latin typeface="Times New Roman"/>
                    <a:cs typeface="Times New Roman"/>
                  </a:rPr>
                  <a:t> and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b</a:t>
                </a:r>
                <a:r>
                  <a:rPr lang="en-US" sz="2400" b="1" baseline="30000" dirty="0">
                    <a:latin typeface="Times New Roman"/>
                    <a:cs typeface="Times New Roman"/>
                  </a:rPr>
                  <a:t>(2) </a:t>
                </a:r>
                <a:r>
                  <a:rPr lang="en-US" sz="2400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sup>
                    </m:sSubSup>
                  </m:oMath>
                </a14:m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367818"/>
                <a:ext cx="8608061" cy="2360262"/>
              </a:xfrm>
              <a:prstGeom prst="rect">
                <a:avLst/>
              </a:prstGeom>
              <a:blipFill>
                <a:blip r:embed="rId5"/>
                <a:stretch>
                  <a:fillRect l="-1180" t="-16578" b="-16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5622249" y="3799211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2884754" y="3602694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76233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Forward Pass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1524000" y="3556614"/>
            <a:ext cx="5702468" cy="3024657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367818"/>
                <a:ext cx="8608061" cy="1604927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Forward propagation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Easy to extend to multiple stacked layers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Produces intermediate values </a:t>
                </a:r>
                <a:r>
                  <a:rPr lang="en-US" sz="2400" b="1" dirty="0">
                    <a:latin typeface="Times New Roman"/>
                    <a:cs typeface="Times New Roman"/>
                  </a:rPr>
                  <a:t>(</a:t>
                </a:r>
                <a:r>
                  <a:rPr lang="en-US" sz="2400" b="1" dirty="0" err="1">
                    <a:latin typeface="Times New Roman"/>
                    <a:cs typeface="Times New Roman"/>
                  </a:rPr>
                  <a:t>z,</a:t>
                </a:r>
                <a:r>
                  <a:rPr lang="en-US" sz="2400" b="1" dirty="0" err="1">
                    <a:latin typeface="Century Schoolbook" panose="02040604050505020304" pitchFamily="18" charset="0"/>
                    <a:cs typeface="Times New Roman"/>
                  </a:rPr>
                  <a:t>h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) </a:t>
                </a:r>
                <a:r>
                  <a:rPr lang="en-US" sz="2400" dirty="0">
                    <a:latin typeface="Century Schoolbook" panose="02040604050505020304" pitchFamily="18" charset="0"/>
                    <a:cs typeface="Times New Roman"/>
                  </a:rPr>
                  <a:t>and outputs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  <m:t>𝒚</m:t>
                        </m:r>
                      </m:e>
                    </m:acc>
                  </m:oMath>
                </a14:m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367818"/>
                <a:ext cx="8608061" cy="1604927"/>
              </a:xfrm>
              <a:prstGeom prst="rect">
                <a:avLst/>
              </a:prstGeom>
              <a:blipFill>
                <a:blip r:embed="rId5"/>
                <a:stretch>
                  <a:fillRect l="-1180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5622249" y="3799211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2884754" y="3602694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77766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1524000" y="3556614"/>
            <a:ext cx="5702468" cy="3024657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367818"/>
                <a:ext cx="8608061" cy="1604927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Define loss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Use Jacobian matrices</a:t>
                </a:r>
              </a:p>
              <a:p>
                <a:pPr marL="286385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Apply chain rule to compute gradient for each element</a:t>
                </a: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367818"/>
                <a:ext cx="8608061" cy="1604927"/>
              </a:xfrm>
              <a:prstGeom prst="rect">
                <a:avLst/>
              </a:prstGeom>
              <a:blipFill>
                <a:blip r:embed="rId5"/>
                <a:stretch>
                  <a:fillRect l="-1180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5622249" y="3799211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2884754" y="3602694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6484487" y="3945002"/>
            <a:ext cx="550728" cy="1507181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959499" y="4491961"/>
                <a:ext cx="5987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99" y="4491961"/>
                <a:ext cx="59875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93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Chain Rule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367818"/>
                <a:ext cx="8608061" cy="4024948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Then, its derivative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can be computed as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Alternatively, </a:t>
                </a:r>
              </a:p>
              <a:p>
                <a:pPr marL="1384300" lvl="3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𝑧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367818"/>
                <a:ext cx="8608061" cy="4024948"/>
              </a:xfrm>
              <a:prstGeom prst="rect">
                <a:avLst/>
              </a:prstGeom>
              <a:blipFill>
                <a:blip r:embed="rId3"/>
                <a:stretch>
                  <a:fillRect l="-118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58BE189-E82E-8CB6-6B6F-6C37ED22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590800"/>
            <a:ext cx="3147695" cy="57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4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Jacobian Matrix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367818"/>
                <a:ext cx="8608061" cy="3192349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While Hermitian describes second-order derivatives, Jacobian corresponds to the first order: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b="1" i="0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  <a:cs typeface="Times New Roman"/>
                        </a:rPr>
                        <m:t>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𝑑𝑓</m:t>
                                    </m:r>
                                    <m:r>
                                      <a:rPr lang="en-US" sz="2400" b="0" i="1" baseline="-25000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2400" b="0" i="1" baseline="-25000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𝑓</m:t>
                                    </m:r>
                                    <m:r>
                                      <a:rPr lang="en-US" sz="2400" b="0" i="1" baseline="-25000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2400" b="0" i="1" baseline="-25000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𝑓</m:t>
                                    </m:r>
                                    <m:r>
                                      <a:rPr lang="en-US" sz="2400" b="0" i="1" baseline="-25000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2400" i="1" baseline="-2500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𝑓</m:t>
                                    </m:r>
                                    <m:r>
                                      <a:rPr lang="en-US" sz="2400" i="1" baseline="-2500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2400" i="1" baseline="-2500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367818"/>
                <a:ext cx="8608061" cy="3192349"/>
              </a:xfrm>
              <a:prstGeom prst="rect">
                <a:avLst/>
              </a:prstGeom>
              <a:blipFill>
                <a:blip r:embed="rId3"/>
                <a:stretch>
                  <a:fillRect l="-1180" b="-2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250838"/>
                <a:ext cx="8608061" cy="343568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Apply chain rule to the Neural Network: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250838"/>
                <a:ext cx="8608061" cy="3435684"/>
              </a:xfrm>
              <a:prstGeom prst="rect">
                <a:avLst/>
              </a:prstGeom>
              <a:blipFill>
                <a:blip r:embed="rId3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D92C921-12C8-B766-AC12-C5D410F83D66}"/>
              </a:ext>
            </a:extLst>
          </p:cNvPr>
          <p:cNvGrpSpPr/>
          <p:nvPr/>
        </p:nvGrpSpPr>
        <p:grpSpPr>
          <a:xfrm>
            <a:off x="1752600" y="3968839"/>
            <a:ext cx="5257800" cy="2618871"/>
            <a:chOff x="1524000" y="3556614"/>
            <a:chExt cx="6034253" cy="30246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872255-888F-8231-41BB-7FC25F6A1525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AEEA626-D4EB-E2B4-F4F0-D69A40BABAAB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7C18AF-AB33-9F11-DF12-1B7F386FA7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C23015D-16ED-B4CA-3AD0-68820871AA62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C772BE4-0201-B778-9D5A-905CFFC3E3AE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0818DEA-7B58-D172-A6A1-87F20F7FB927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0EA967-E207-21E3-A423-1982FB243BA6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3FD07C0-B2ED-C7C9-AB13-4C79C3556B70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096CF86-27F4-CEC8-6264-3C14D52C93C2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0DED0FDE-B7A4-A974-57A8-18FFB549BF7B}"/>
                    </a:ext>
                  </a:extLst>
                </p:cNvPr>
                <p:cNvCxnSpPr>
                  <a:stCxn id="8" idx="6"/>
                  <a:endCxn id="12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26FF95A-A913-002B-7E44-23F5D8C1C764}"/>
                    </a:ext>
                  </a:extLst>
                </p:cNvPr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BB6C65D8-CA3D-F041-CBCC-70F3D96C51BD}"/>
                    </a:ext>
                  </a:extLst>
                </p:cNvPr>
                <p:cNvCxnSpPr>
                  <a:stCxn id="7" idx="6"/>
                  <a:endCxn id="12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67EBC3C-E84F-DA14-5B20-7B1903375508}"/>
                    </a:ext>
                  </a:extLst>
                </p:cNvPr>
                <p:cNvCxnSpPr>
                  <a:stCxn id="7" idx="6"/>
                  <a:endCxn id="11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3B277E1-D145-7BA3-E7BC-015419DD2389}"/>
                    </a:ext>
                  </a:extLst>
                </p:cNvPr>
                <p:cNvCxnSpPr>
                  <a:cxnSpLocks/>
                  <a:stCxn id="9" idx="6"/>
                  <a:endCxn id="12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CAB3D1E-16EA-2BCB-BF76-BBCEFFC7474F}"/>
                    </a:ext>
                  </a:extLst>
                </p:cNvPr>
                <p:cNvCxnSpPr>
                  <a:cxnSpLocks/>
                  <a:stCxn id="9" idx="6"/>
                  <a:endCxn id="11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DABB09F-9FD4-5C9A-EE30-033A05D09F80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ADCFDEC-4E67-E14A-D1E1-D24300087875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593CC5F-7FC1-A766-6A4B-1B1FCDA43919}"/>
                    </a:ext>
                  </a:extLst>
                </p:cNvPr>
                <p:cNvCxnSpPr>
                  <a:stCxn id="12" idx="6"/>
                  <a:endCxn id="26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637C2444-A039-B5A7-353A-8A5DC658B655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4AAA8AC-0515-6F14-068D-1F93A37D7D4F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D50A3FFA-F8B4-67BB-AC1F-BC0BAD51DD2E}"/>
                    </a:ext>
                  </a:extLst>
                </p:cNvPr>
                <p:cNvCxnSpPr>
                  <a:cxnSpLocks/>
                  <a:endCxn id="12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CAB45E2D-DEF4-04DA-3531-F28944DD5A76}"/>
                    </a:ext>
                  </a:extLst>
                </p:cNvPr>
                <p:cNvCxnSpPr>
                  <a:cxnSpLocks/>
                  <a:endCxn id="11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66D41AB-DDA8-EC42-BD2A-FA344079CD18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535AF85-A955-8FF6-E879-288EE5859052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EF4198E-F692-DD81-EB3A-CFFAACEA1DE9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530AD4E-B5DC-5138-20BE-0F417CA0AC53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FB01BF7-C6ED-6D7D-2B48-E845920907F6}"/>
                    </a:ext>
                  </a:extLst>
                </p:cNvPr>
                <p:cNvCxnSpPr>
                  <a:stCxn id="26" idx="6"/>
                  <a:endCxn id="44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1D3C888-2415-3CA9-1D3C-42BA021FB042}"/>
                    </a:ext>
                  </a:extLst>
                </p:cNvPr>
                <p:cNvCxnSpPr>
                  <a:stCxn id="26" idx="6"/>
                  <a:endCxn id="45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EBB8862-6D76-D8DB-7B34-722ECD71A39E}"/>
                    </a:ext>
                  </a:extLst>
                </p:cNvPr>
                <p:cNvCxnSpPr>
                  <a:stCxn id="25" idx="6"/>
                  <a:endCxn id="44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32D7EB8-7FF7-AE57-863D-1E230C18BFAB}"/>
                    </a:ext>
                  </a:extLst>
                </p:cNvPr>
                <p:cNvCxnSpPr>
                  <a:stCxn id="25" idx="6"/>
                  <a:endCxn id="45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73047A7-854B-2B58-382A-39EE798B5D37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8C36477-64C0-919A-BFBE-35EF8AF9A1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8C36477-64C0-919A-BFBE-35EF8AF9A1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3175" b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601DB5E-30A2-52F3-B206-5DA97B1080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601DB5E-30A2-52F3-B206-5DA97B1080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1613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462AFB0-97ED-F4FD-C0CF-9ED62B130035}"/>
                    </a:ext>
                  </a:extLst>
                </p:cNvPr>
                <p:cNvCxnSpPr>
                  <a:cxnSpLocks/>
                  <a:endCxn id="44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6622350B-0564-18BE-9F80-114839FCF18E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F87973E-4890-A3A3-A920-CEAB01EAD57A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003FD0-E410-B0F8-6D81-EA7DC89D2C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003FD0-E410-B0F8-6D81-EA7DC89D2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10531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25064</TotalTime>
  <Words>2143</Words>
  <Application>Microsoft Macintosh PowerPoint</Application>
  <PresentationFormat>On-screen Show (4:3)</PresentationFormat>
  <Paragraphs>651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Cambria Math</vt:lpstr>
      <vt:lpstr>Century Schoolbook</vt:lpstr>
      <vt:lpstr>Courier New</vt:lpstr>
      <vt:lpstr>STIXGeneral</vt:lpstr>
      <vt:lpstr>Times New Roman</vt:lpstr>
      <vt:lpstr>Verdana</vt:lpstr>
      <vt:lpstr>Wingdings</vt:lpstr>
      <vt:lpstr>Wingdings 2</vt:lpstr>
      <vt:lpstr>WPI</vt:lpstr>
      <vt:lpstr>CS584 Machine Learning</vt:lpstr>
      <vt:lpstr>Learning the Weights</vt:lpstr>
      <vt:lpstr>Fully Connected Neural Network</vt:lpstr>
      <vt:lpstr>Forward Pass</vt:lpstr>
      <vt:lpstr>Forward Pass</vt:lpstr>
      <vt:lpstr>Backpropagation</vt:lpstr>
      <vt:lpstr>Chain Rule</vt:lpstr>
      <vt:lpstr>Jacobian Matrix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Some Error/Loss Functions</vt:lpstr>
      <vt:lpstr>Cross-Entropy Gradients</vt:lpstr>
      <vt:lpstr>Derivatives of the Activation Functions</vt:lpstr>
      <vt:lpstr>Autograd</vt:lpstr>
      <vt:lpstr>Autograd</vt:lpstr>
      <vt:lpstr>Autograd</vt:lpstr>
      <vt:lpstr>Overfitting</vt:lpstr>
      <vt:lpstr>Weight Initialization</vt:lpstr>
      <vt:lpstr>Weight Initialization</vt:lpstr>
      <vt:lpstr>Weight Initialization</vt:lpstr>
      <vt:lpstr>Weight Initialization</vt:lpstr>
      <vt:lpstr>Weight Initialization</vt:lpstr>
      <vt:lpstr>Weight Initialization</vt:lpstr>
      <vt:lpstr>Weight Initialization</vt:lpstr>
      <vt:lpstr>Weight Initialization</vt:lpstr>
      <vt:lpstr>Weight Initialization</vt:lpstr>
      <vt:lpstr>Some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1251</cp:revision>
  <dcterms:created xsi:type="dcterms:W3CDTF">2011-08-15T21:03:01Z</dcterms:created>
  <dcterms:modified xsi:type="dcterms:W3CDTF">2023-10-31T14:38:02Z</dcterms:modified>
</cp:coreProperties>
</file>