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61"/>
  </p:notesMasterIdLst>
  <p:handoutMasterIdLst>
    <p:handoutMasterId r:id="rId62"/>
  </p:handoutMasterIdLst>
  <p:sldIdLst>
    <p:sldId id="329" r:id="rId2"/>
    <p:sldId id="257" r:id="rId3"/>
    <p:sldId id="258" r:id="rId4"/>
    <p:sldId id="259" r:id="rId5"/>
    <p:sldId id="260" r:id="rId6"/>
    <p:sldId id="261" r:id="rId7"/>
    <p:sldId id="262" r:id="rId8"/>
    <p:sldId id="333" r:id="rId9"/>
    <p:sldId id="334" r:id="rId10"/>
    <p:sldId id="263" r:id="rId11"/>
    <p:sldId id="335" r:id="rId12"/>
    <p:sldId id="264" r:id="rId13"/>
    <p:sldId id="265" r:id="rId14"/>
    <p:sldId id="270" r:id="rId15"/>
    <p:sldId id="266" r:id="rId16"/>
    <p:sldId id="267" r:id="rId17"/>
    <p:sldId id="268" r:id="rId18"/>
    <p:sldId id="269" r:id="rId19"/>
    <p:sldId id="271" r:id="rId20"/>
    <p:sldId id="337" r:id="rId21"/>
    <p:sldId id="336" r:id="rId22"/>
    <p:sldId id="272" r:id="rId23"/>
    <p:sldId id="273" r:id="rId24"/>
    <p:sldId id="274" r:id="rId25"/>
    <p:sldId id="275" r:id="rId26"/>
    <p:sldId id="276" r:id="rId27"/>
    <p:sldId id="280" r:id="rId28"/>
    <p:sldId id="330" r:id="rId29"/>
    <p:sldId id="331" r:id="rId30"/>
    <p:sldId id="332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281" r:id="rId44"/>
    <p:sldId id="350" r:id="rId45"/>
    <p:sldId id="283" r:id="rId46"/>
    <p:sldId id="351" r:id="rId47"/>
    <p:sldId id="352" r:id="rId48"/>
    <p:sldId id="353" r:id="rId49"/>
    <p:sldId id="284" r:id="rId50"/>
    <p:sldId id="354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62" r:id="rId59"/>
    <p:sldId id="28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1" autoAdjust="0"/>
    <p:restoredTop sz="79332" autoAdjust="0"/>
  </p:normalViewPr>
  <p:slideViewPr>
    <p:cSldViewPr>
      <p:cViewPr varScale="1">
        <p:scale>
          <a:sx n="102" d="100"/>
          <a:sy n="102" d="100"/>
        </p:scale>
        <p:origin x="176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6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8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1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0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8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0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7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W(2)=0, then g=0. Hence, = 0. • </a:t>
            </a:r>
          </a:p>
          <a:p>
            <a:r>
              <a:rPr lang="en-US" dirty="0"/>
              <a:t>However, h is non-zero. Hence, is nonzero =&gt; will change. • </a:t>
            </a:r>
          </a:p>
          <a:p>
            <a:r>
              <a:rPr lang="en-US" dirty="0"/>
              <a:t>During the next gradient update, g is non-zero =&gt; W(1), b(1) will change. •</a:t>
            </a:r>
          </a:p>
          <a:p>
            <a:r>
              <a:rPr lang="en-US" dirty="0"/>
              <a:t>In summary: this initialization does not severely inhibit the network’s performance (though initializing W(2), b(2) to 0 is still not recommended)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9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W(2)=0, then g=0. Hence, = 0. • </a:t>
            </a:r>
          </a:p>
          <a:p>
            <a:r>
              <a:rPr lang="en-US" dirty="0"/>
              <a:t>However, h is non-zero. Hence, is nonzero =&gt; will change. • </a:t>
            </a:r>
          </a:p>
          <a:p>
            <a:r>
              <a:rPr lang="en-US" dirty="0"/>
              <a:t>During the next gradient update, g is non-zero =&gt; W(1), b(1) will change. •</a:t>
            </a:r>
          </a:p>
          <a:p>
            <a:r>
              <a:rPr lang="en-US" dirty="0"/>
              <a:t>In summary: this initialization does not severely inhibit the network’s performance (though initializing W(2), b(2) to 0 is still not recommended)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10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W(2)=0, then g=0. Hence, = 0. • </a:t>
            </a:r>
          </a:p>
          <a:p>
            <a:r>
              <a:rPr lang="en-US" dirty="0"/>
              <a:t>However, h is non-zero. Hence, is nonzero =&gt; will change. • </a:t>
            </a:r>
          </a:p>
          <a:p>
            <a:r>
              <a:rPr lang="en-US" dirty="0"/>
              <a:t>During the next gradient update, g is non-zero =&gt; W(1), b(1) will change. •</a:t>
            </a:r>
          </a:p>
          <a:p>
            <a:r>
              <a:rPr lang="en-US" dirty="0"/>
              <a:t>In summary: this initialization does not severely inhibit the network’s performance (though initializing W(2), b(2) to 0 is still not recommended)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6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4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0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commons.wikimedia.org/w/index.php?curid=7616130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11.0074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figures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0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micrograd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scikit-learn.org/stable/modules/neural_networks_supervised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ytorch.org/" TargetMode="External"/><Relationship Id="rId4" Type="http://schemas.openxmlformats.org/officeDocument/2006/relationships/hyperlink" Target="https://www.tensorflow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13. Neural Networks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5" dirty="0"/>
              <a:t>Simple</a:t>
            </a:r>
            <a:r>
              <a:rPr cap="small" spc="245" dirty="0"/>
              <a:t> </a:t>
            </a:r>
            <a:r>
              <a:rPr cap="small" spc="120" dirty="0"/>
              <a:t>Multilayer</a:t>
            </a:r>
            <a:r>
              <a:rPr cap="small" spc="280" dirty="0"/>
              <a:t> </a:t>
            </a:r>
            <a:r>
              <a:rPr cap="small" spc="150" dirty="0"/>
              <a:t>Network</a:t>
            </a:r>
            <a:r>
              <a:rPr cap="small" spc="254" dirty="0"/>
              <a:t> </a:t>
            </a:r>
            <a:r>
              <a:rPr cap="small" spc="165" dirty="0"/>
              <a:t>for</a:t>
            </a:r>
            <a:r>
              <a:rPr cap="small" spc="260" dirty="0"/>
              <a:t> </a:t>
            </a:r>
            <a:r>
              <a:rPr cap="small" spc="35" dirty="0"/>
              <a:t>XOR</a:t>
            </a:r>
          </a:p>
        </p:txBody>
      </p:sp>
      <p:sp>
        <p:nvSpPr>
          <p:cNvPr id="3" name="object 3"/>
          <p:cNvSpPr/>
          <p:nvPr/>
        </p:nvSpPr>
        <p:spPr>
          <a:xfrm>
            <a:off x="1456308" y="1747901"/>
            <a:ext cx="716280" cy="282575"/>
          </a:xfrm>
          <a:custGeom>
            <a:avLst/>
            <a:gdLst/>
            <a:ahLst/>
            <a:cxnLst/>
            <a:rect l="l" t="t" r="r" b="b"/>
            <a:pathLst>
              <a:path w="716280" h="282575">
                <a:moveTo>
                  <a:pt x="625983" y="0"/>
                </a:moveTo>
                <a:lnTo>
                  <a:pt x="622046" y="11429"/>
                </a:lnTo>
                <a:lnTo>
                  <a:pt x="638353" y="18504"/>
                </a:lnTo>
                <a:lnTo>
                  <a:pt x="652398" y="28305"/>
                </a:lnTo>
                <a:lnTo>
                  <a:pt x="680922" y="73852"/>
                </a:lnTo>
                <a:lnTo>
                  <a:pt x="689217" y="115623"/>
                </a:lnTo>
                <a:lnTo>
                  <a:pt x="690245" y="139700"/>
                </a:lnTo>
                <a:lnTo>
                  <a:pt x="689199" y="164580"/>
                </a:lnTo>
                <a:lnTo>
                  <a:pt x="680868" y="207529"/>
                </a:lnTo>
                <a:lnTo>
                  <a:pt x="652446" y="253777"/>
                </a:lnTo>
                <a:lnTo>
                  <a:pt x="622427" y="270763"/>
                </a:lnTo>
                <a:lnTo>
                  <a:pt x="625983" y="282321"/>
                </a:lnTo>
                <a:lnTo>
                  <a:pt x="664479" y="264239"/>
                </a:lnTo>
                <a:lnTo>
                  <a:pt x="692785" y="232918"/>
                </a:lnTo>
                <a:lnTo>
                  <a:pt x="710215" y="191071"/>
                </a:lnTo>
                <a:lnTo>
                  <a:pt x="716026" y="141224"/>
                </a:lnTo>
                <a:lnTo>
                  <a:pt x="714573" y="115339"/>
                </a:lnTo>
                <a:lnTo>
                  <a:pt x="702952" y="69429"/>
                </a:lnTo>
                <a:lnTo>
                  <a:pt x="679829" y="32093"/>
                </a:lnTo>
                <a:lnTo>
                  <a:pt x="646439" y="7379"/>
                </a:lnTo>
                <a:lnTo>
                  <a:pt x="625983" y="0"/>
                </a:lnTo>
                <a:close/>
              </a:path>
              <a:path w="716280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2169" y="1747901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1" y="232918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1136" y="1747901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4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8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7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658239"/>
            <a:ext cx="492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1019810" algn="l"/>
                <a:tab pos="1748155" algn="l"/>
                <a:tab pos="2185670" algn="l"/>
                <a:tab pos="2517140" algn="l"/>
                <a:tab pos="2830830" algn="l"/>
                <a:tab pos="3460115" algn="l"/>
                <a:tab pos="3835400" algn="l"/>
                <a:tab pos="4392930" algn="l"/>
                <a:tab pos="4707255" algn="l"/>
              </a:tabLst>
            </a:pPr>
            <a:r>
              <a:rPr sz="2400" spc="-285" dirty="0">
                <a:latin typeface="STIXGeneral"/>
                <a:cs typeface="STIXGeneral"/>
              </a:rPr>
              <a:t>𝑋𝑂𝑅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150" dirty="0">
                <a:latin typeface="STIXGeneral"/>
                <a:cs typeface="STIXGeneral"/>
              </a:rPr>
              <a:t>𝐴,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¬𝐵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∨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40" dirty="0">
                <a:latin typeface="STIXGeneral"/>
                <a:cs typeface="STIXGeneral"/>
              </a:rPr>
              <a:t>¬𝐴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289" y="2263013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7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2024452"/>
            <a:ext cx="2951480" cy="10553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2289" y="2778125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7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69919" y="2024452"/>
            <a:ext cx="1097915" cy="10553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342900" algn="l"/>
                <a:tab pos="657225" algn="l"/>
              </a:tabLst>
            </a:pPr>
            <a:r>
              <a:rPr sz="2400" spc="-50" dirty="0">
                <a:latin typeface="STIXGeneral"/>
                <a:cs typeface="STIXGeneral"/>
              </a:rPr>
              <a:t>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¬𝐵</a:t>
            </a:r>
            <a:endParaRPr sz="2400">
              <a:latin typeface="STIXGeneral"/>
              <a:cs typeface="STIXGener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570230" algn="l"/>
                <a:tab pos="883919" algn="l"/>
              </a:tabLst>
            </a:pPr>
            <a:r>
              <a:rPr sz="2400" spc="35" dirty="0">
                <a:latin typeface="STIXGeneral"/>
                <a:cs typeface="STIXGeneral"/>
              </a:rPr>
              <a:t>¬𝐴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130676"/>
            <a:ext cx="6553834" cy="860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 </a:t>
            </a:r>
            <a:r>
              <a:rPr sz="2400" spc="120" dirty="0">
                <a:latin typeface="Times New Roman"/>
                <a:cs typeface="Times New Roman"/>
              </a:rPr>
              <a:t>combining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outputs, </a:t>
            </a:r>
            <a:r>
              <a:rPr sz="2400" spc="195" dirty="0">
                <a:latin typeface="Times New Roman"/>
                <a:cs typeface="Times New Roman"/>
              </a:rPr>
              <a:t>through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OR,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two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previous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55" dirty="0" err="1">
                <a:latin typeface="Times New Roman"/>
                <a:cs typeface="Times New Roman"/>
              </a:rPr>
              <a:t>perceptrons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85" dirty="0"/>
              <a:t>Simple</a:t>
            </a:r>
            <a:r>
              <a:rPr cap="small" spc="245" dirty="0"/>
              <a:t> </a:t>
            </a:r>
            <a:r>
              <a:rPr cap="small" spc="120" dirty="0"/>
              <a:t>Multilayer</a:t>
            </a:r>
            <a:r>
              <a:rPr cap="small" spc="280" dirty="0"/>
              <a:t> </a:t>
            </a:r>
            <a:r>
              <a:rPr cap="small" spc="150" dirty="0"/>
              <a:t>Network</a:t>
            </a:r>
            <a:r>
              <a:rPr cap="small" spc="254" dirty="0"/>
              <a:t> </a:t>
            </a:r>
            <a:r>
              <a:rPr cap="small" spc="165" dirty="0"/>
              <a:t>for</a:t>
            </a:r>
            <a:r>
              <a:rPr cap="small" spc="260" dirty="0"/>
              <a:t> </a:t>
            </a:r>
            <a:r>
              <a:rPr cap="small" spc="35" dirty="0"/>
              <a:t>XOR</a:t>
            </a:r>
          </a:p>
        </p:txBody>
      </p:sp>
      <p:sp>
        <p:nvSpPr>
          <p:cNvPr id="3" name="object 3"/>
          <p:cNvSpPr/>
          <p:nvPr/>
        </p:nvSpPr>
        <p:spPr>
          <a:xfrm>
            <a:off x="1456308" y="1747901"/>
            <a:ext cx="716280" cy="282575"/>
          </a:xfrm>
          <a:custGeom>
            <a:avLst/>
            <a:gdLst/>
            <a:ahLst/>
            <a:cxnLst/>
            <a:rect l="l" t="t" r="r" b="b"/>
            <a:pathLst>
              <a:path w="716280" h="282575">
                <a:moveTo>
                  <a:pt x="625983" y="0"/>
                </a:moveTo>
                <a:lnTo>
                  <a:pt x="622046" y="11429"/>
                </a:lnTo>
                <a:lnTo>
                  <a:pt x="638353" y="18504"/>
                </a:lnTo>
                <a:lnTo>
                  <a:pt x="652398" y="28305"/>
                </a:lnTo>
                <a:lnTo>
                  <a:pt x="680922" y="73852"/>
                </a:lnTo>
                <a:lnTo>
                  <a:pt x="689217" y="115623"/>
                </a:lnTo>
                <a:lnTo>
                  <a:pt x="690245" y="139700"/>
                </a:lnTo>
                <a:lnTo>
                  <a:pt x="689199" y="164580"/>
                </a:lnTo>
                <a:lnTo>
                  <a:pt x="680868" y="207529"/>
                </a:lnTo>
                <a:lnTo>
                  <a:pt x="652446" y="253777"/>
                </a:lnTo>
                <a:lnTo>
                  <a:pt x="622427" y="270763"/>
                </a:lnTo>
                <a:lnTo>
                  <a:pt x="625983" y="282321"/>
                </a:lnTo>
                <a:lnTo>
                  <a:pt x="664479" y="264239"/>
                </a:lnTo>
                <a:lnTo>
                  <a:pt x="692785" y="232918"/>
                </a:lnTo>
                <a:lnTo>
                  <a:pt x="710215" y="191071"/>
                </a:lnTo>
                <a:lnTo>
                  <a:pt x="716026" y="141224"/>
                </a:lnTo>
                <a:lnTo>
                  <a:pt x="714573" y="115339"/>
                </a:lnTo>
                <a:lnTo>
                  <a:pt x="702952" y="69429"/>
                </a:lnTo>
                <a:lnTo>
                  <a:pt x="679829" y="32093"/>
                </a:lnTo>
                <a:lnTo>
                  <a:pt x="646439" y="7379"/>
                </a:lnTo>
                <a:lnTo>
                  <a:pt x="625983" y="0"/>
                </a:lnTo>
                <a:close/>
              </a:path>
              <a:path w="716280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22169" y="1747901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1" y="232918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1136" y="1747901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4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8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7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658239"/>
            <a:ext cx="4920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1019810" algn="l"/>
                <a:tab pos="1748155" algn="l"/>
                <a:tab pos="2185670" algn="l"/>
                <a:tab pos="2517140" algn="l"/>
                <a:tab pos="2830830" algn="l"/>
                <a:tab pos="3460115" algn="l"/>
                <a:tab pos="3835400" algn="l"/>
                <a:tab pos="4392930" algn="l"/>
                <a:tab pos="4707255" algn="l"/>
              </a:tabLst>
            </a:pPr>
            <a:r>
              <a:rPr sz="2400" spc="-285" dirty="0">
                <a:latin typeface="STIXGeneral"/>
                <a:cs typeface="STIXGeneral"/>
              </a:rPr>
              <a:t>𝑋𝑂𝑅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150" dirty="0">
                <a:latin typeface="STIXGeneral"/>
                <a:cs typeface="STIXGeneral"/>
              </a:rPr>
              <a:t>𝐴,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¬𝐵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∨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40" dirty="0">
                <a:latin typeface="STIXGeneral"/>
                <a:cs typeface="STIXGeneral"/>
              </a:rPr>
              <a:t>¬𝐴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2289" y="2263013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7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2024452"/>
            <a:ext cx="2951480" cy="10553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2289" y="2778125"/>
            <a:ext cx="1278890" cy="282575"/>
          </a:xfrm>
          <a:custGeom>
            <a:avLst/>
            <a:gdLst/>
            <a:ahLst/>
            <a:cxnLst/>
            <a:rect l="l" t="t" r="r" b="b"/>
            <a:pathLst>
              <a:path w="1278889" h="282575">
                <a:moveTo>
                  <a:pt x="1188339" y="0"/>
                </a:moveTo>
                <a:lnTo>
                  <a:pt x="1184402" y="11429"/>
                </a:lnTo>
                <a:lnTo>
                  <a:pt x="1200709" y="18504"/>
                </a:lnTo>
                <a:lnTo>
                  <a:pt x="1214755" y="28305"/>
                </a:lnTo>
                <a:lnTo>
                  <a:pt x="1243278" y="73852"/>
                </a:lnTo>
                <a:lnTo>
                  <a:pt x="1251573" y="115623"/>
                </a:lnTo>
                <a:lnTo>
                  <a:pt x="1252601" y="139700"/>
                </a:lnTo>
                <a:lnTo>
                  <a:pt x="1251555" y="164580"/>
                </a:lnTo>
                <a:lnTo>
                  <a:pt x="1243224" y="207529"/>
                </a:lnTo>
                <a:lnTo>
                  <a:pt x="1214802" y="253777"/>
                </a:lnTo>
                <a:lnTo>
                  <a:pt x="1184783" y="270763"/>
                </a:lnTo>
                <a:lnTo>
                  <a:pt x="1188339" y="282321"/>
                </a:lnTo>
                <a:lnTo>
                  <a:pt x="1226835" y="264239"/>
                </a:lnTo>
                <a:lnTo>
                  <a:pt x="1255140" y="232917"/>
                </a:lnTo>
                <a:lnTo>
                  <a:pt x="1272571" y="191071"/>
                </a:lnTo>
                <a:lnTo>
                  <a:pt x="1278382" y="141224"/>
                </a:lnTo>
                <a:lnTo>
                  <a:pt x="1276929" y="115339"/>
                </a:lnTo>
                <a:lnTo>
                  <a:pt x="1265308" y="69429"/>
                </a:lnTo>
                <a:lnTo>
                  <a:pt x="1242185" y="32093"/>
                </a:lnTo>
                <a:lnTo>
                  <a:pt x="1208795" y="7379"/>
                </a:lnTo>
                <a:lnTo>
                  <a:pt x="1188339" y="0"/>
                </a:lnTo>
                <a:close/>
              </a:path>
              <a:path w="1278889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69919" y="2024452"/>
            <a:ext cx="1097915" cy="10553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342900" algn="l"/>
                <a:tab pos="657225" algn="l"/>
              </a:tabLst>
            </a:pPr>
            <a:r>
              <a:rPr sz="2400" spc="-50" dirty="0">
                <a:latin typeface="STIXGeneral"/>
                <a:cs typeface="STIXGeneral"/>
              </a:rPr>
              <a:t>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¬𝐵</a:t>
            </a:r>
            <a:endParaRPr sz="2400">
              <a:latin typeface="STIXGeneral"/>
              <a:cs typeface="STIXGener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570230" algn="l"/>
                <a:tab pos="883919" algn="l"/>
              </a:tabLst>
            </a:pPr>
            <a:r>
              <a:rPr sz="2400" spc="35" dirty="0">
                <a:latin typeface="STIXGeneral"/>
                <a:cs typeface="STIXGeneral"/>
              </a:rPr>
              <a:t>¬𝐴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∧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-50" dirty="0">
                <a:latin typeface="STIXGeneral"/>
                <a:cs typeface="STIXGeneral"/>
              </a:rPr>
              <a:t>𝐵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130676"/>
            <a:ext cx="6553834" cy="860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perceptron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 </a:t>
            </a:r>
            <a:r>
              <a:rPr sz="2400" spc="120" dirty="0">
                <a:latin typeface="Times New Roman"/>
                <a:cs typeface="Times New Roman"/>
              </a:rPr>
              <a:t>combining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outputs, </a:t>
            </a:r>
            <a:r>
              <a:rPr sz="2400" spc="195" dirty="0">
                <a:latin typeface="Times New Roman"/>
                <a:cs typeface="Times New Roman"/>
              </a:rPr>
              <a:t>through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OR,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two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previous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55" dirty="0" err="1">
                <a:latin typeface="Times New Roman"/>
                <a:cs typeface="Times New Roman"/>
              </a:rPr>
              <a:t>perceptrons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B4ED04-2FF2-5C02-2189-F830B866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43" y="1512082"/>
            <a:ext cx="1659295" cy="48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48FB6C-1D9E-76C1-F9FD-42948AEEB7B3}"/>
              </a:ext>
            </a:extLst>
          </p:cNvPr>
          <p:cNvSpPr txBox="1"/>
          <p:nvPr/>
        </p:nvSpPr>
        <p:spPr>
          <a:xfrm>
            <a:off x="4419662" y="6507650"/>
            <a:ext cx="4747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miro.medium.com</a:t>
            </a:r>
            <a:r>
              <a:rPr lang="en-US" sz="800" dirty="0"/>
              <a:t>/v2/resize:fit:502/</a:t>
            </a:r>
            <a:r>
              <a:rPr lang="en-US" sz="800" dirty="0" err="1"/>
              <a:t>format:webp</a:t>
            </a:r>
            <a:r>
              <a:rPr lang="en-US" sz="800" dirty="0"/>
              <a:t>/1*Rm1Cd2KDoi1ACE-5KFP_Iw.png</a:t>
            </a:r>
          </a:p>
        </p:txBody>
      </p:sp>
    </p:spTree>
    <p:extLst>
      <p:ext uri="{BB962C8B-B14F-4D97-AF65-F5344CB8AC3E}">
        <p14:creationId xmlns:p14="http://schemas.microsoft.com/office/powerpoint/2010/main" val="105431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0" dirty="0"/>
              <a:t>Various</a:t>
            </a:r>
            <a:r>
              <a:rPr cap="small" spc="254" dirty="0"/>
              <a:t> </a:t>
            </a:r>
            <a:r>
              <a:rPr cap="small" spc="95" dirty="0"/>
              <a:t>Activation</a:t>
            </a:r>
            <a:r>
              <a:rPr cap="small" spc="275" dirty="0"/>
              <a:t> </a:t>
            </a:r>
            <a:r>
              <a:rPr cap="small" spc="15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3263900" cy="260159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Identity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Bipolar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step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Binary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sigmoid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Bipolar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sigmoid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14" dirty="0">
                <a:latin typeface="Times New Roman"/>
                <a:cs typeface="Times New Roman"/>
              </a:rPr>
              <a:t>Hyperbolic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tangent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0" dirty="0"/>
              <a:t>Bipolar</a:t>
            </a:r>
            <a:r>
              <a:rPr cap="small" spc="245" dirty="0"/>
              <a:t> </a:t>
            </a:r>
            <a:r>
              <a:rPr cap="small" spc="204" dirty="0"/>
              <a:t>Step</a:t>
            </a:r>
            <a:r>
              <a:rPr cap="small" spc="260" dirty="0"/>
              <a:t> </a:t>
            </a:r>
            <a:r>
              <a:rPr cap="small" spc="150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1748154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7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7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8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7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13709" y="1748154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29" h="368300">
                <a:moveTo>
                  <a:pt x="1336802" y="0"/>
                </a:moveTo>
                <a:lnTo>
                  <a:pt x="1333118" y="12192"/>
                </a:lnTo>
                <a:lnTo>
                  <a:pt x="1350027" y="20955"/>
                </a:lnTo>
                <a:lnTo>
                  <a:pt x="1364757" y="33718"/>
                </a:lnTo>
                <a:lnTo>
                  <a:pt x="1387728" y="71247"/>
                </a:lnTo>
                <a:lnTo>
                  <a:pt x="1401619" y="122285"/>
                </a:lnTo>
                <a:lnTo>
                  <a:pt x="1406270" y="184277"/>
                </a:lnTo>
                <a:lnTo>
                  <a:pt x="1405106" y="216540"/>
                </a:lnTo>
                <a:lnTo>
                  <a:pt x="1395823" y="272877"/>
                </a:lnTo>
                <a:lnTo>
                  <a:pt x="1377320" y="317690"/>
                </a:lnTo>
                <a:lnTo>
                  <a:pt x="1350027" y="347218"/>
                </a:lnTo>
                <a:lnTo>
                  <a:pt x="1333118" y="355981"/>
                </a:lnTo>
                <a:lnTo>
                  <a:pt x="1336802" y="368173"/>
                </a:lnTo>
                <a:lnTo>
                  <a:pt x="1377950" y="346265"/>
                </a:lnTo>
                <a:lnTo>
                  <a:pt x="1408429" y="304927"/>
                </a:lnTo>
                <a:lnTo>
                  <a:pt x="1427289" y="249189"/>
                </a:lnTo>
                <a:lnTo>
                  <a:pt x="1433576" y="184023"/>
                </a:lnTo>
                <a:lnTo>
                  <a:pt x="1432004" y="150328"/>
                </a:lnTo>
                <a:lnTo>
                  <a:pt x="1419431" y="89939"/>
                </a:lnTo>
                <a:lnTo>
                  <a:pt x="1394523" y="40147"/>
                </a:lnTo>
                <a:lnTo>
                  <a:pt x="1358709" y="8524"/>
                </a:lnTo>
                <a:lnTo>
                  <a:pt x="1336802" y="0"/>
                </a:lnTo>
                <a:close/>
              </a:path>
              <a:path w="1433829" h="368300">
                <a:moveTo>
                  <a:pt x="96774" y="0"/>
                </a:moveTo>
                <a:lnTo>
                  <a:pt x="55625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4" y="368173"/>
                </a:lnTo>
                <a:lnTo>
                  <a:pt x="100456" y="355981"/>
                </a:lnTo>
                <a:lnTo>
                  <a:pt x="83548" y="347218"/>
                </a:lnTo>
                <a:lnTo>
                  <a:pt x="68818" y="334454"/>
                </a:lnTo>
                <a:lnTo>
                  <a:pt x="45846" y="296925"/>
                </a:lnTo>
                <a:lnTo>
                  <a:pt x="32019" y="246078"/>
                </a:lnTo>
                <a:lnTo>
                  <a:pt x="27431" y="184277"/>
                </a:lnTo>
                <a:lnTo>
                  <a:pt x="28576" y="151917"/>
                </a:lnTo>
                <a:lnTo>
                  <a:pt x="37772" y="95390"/>
                </a:lnTo>
                <a:lnTo>
                  <a:pt x="56255" y="50482"/>
                </a:lnTo>
                <a:lnTo>
                  <a:pt x="83548" y="20955"/>
                </a:lnTo>
                <a:lnTo>
                  <a:pt x="100456" y="12192"/>
                </a:lnTo>
                <a:lnTo>
                  <a:pt x="96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794192"/>
            <a:ext cx="7124065" cy="326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73685">
              <a:lnSpc>
                <a:spcPts val="2065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  <a:tab pos="613410" algn="l"/>
                <a:tab pos="1256665" algn="l"/>
                <a:tab pos="2047875" algn="l"/>
                <a:tab pos="3101340" algn="l"/>
                <a:tab pos="3743960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spc="-20" dirty="0">
                <a:latin typeface="STIXGeneral"/>
                <a:cs typeface="STIXGeneral"/>
              </a:rPr>
              <a:t>𝑤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400" spc="-20" dirty="0">
                <a:latin typeface="STIXGeneral"/>
                <a:cs typeface="STIXGeneral"/>
              </a:rPr>
              <a:t>𝑥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625" baseline="-15873" dirty="0">
                <a:latin typeface="STIXGeneral"/>
                <a:cs typeface="STIXGeneral"/>
              </a:rPr>
              <a:t>	</a:t>
            </a:r>
            <a:r>
              <a:rPr sz="2400" spc="145" dirty="0">
                <a:latin typeface="STIXGeneral"/>
                <a:cs typeface="STIXGeneral"/>
              </a:rPr>
              <a:t>=</a:t>
            </a:r>
            <a:r>
              <a:rPr sz="2400" spc="70" dirty="0">
                <a:latin typeface="STIXGeneral"/>
                <a:cs typeface="STIXGeneral"/>
              </a:rPr>
              <a:t> </a:t>
            </a:r>
            <a:r>
              <a:rPr sz="2400" spc="100" dirty="0">
                <a:latin typeface="STIXGeneral"/>
                <a:cs typeface="STIXGeneral"/>
              </a:rPr>
              <a:t>𝑠𝑖𝑔𝑛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endParaRPr sz="2400" dirty="0">
              <a:latin typeface="STIXGeneral"/>
              <a:cs typeface="STIXGeneral"/>
            </a:endParaRPr>
          </a:p>
          <a:p>
            <a:pPr marL="829944">
              <a:lnSpc>
                <a:spcPts val="1285"/>
              </a:lnSpc>
              <a:tabLst>
                <a:tab pos="3317240" algn="l"/>
                <a:tab pos="3959225" algn="l"/>
                <a:tab pos="4215130" algn="l"/>
              </a:tabLst>
            </a:pP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2625" spc="22" baseline="3174" dirty="0">
                <a:latin typeface="STIXGeneral"/>
                <a:cs typeface="STIXGeneral"/>
              </a:rPr>
              <a:t>𝑖</a:t>
            </a:r>
            <a:r>
              <a:rPr sz="2625" baseline="3174" dirty="0">
                <a:latin typeface="STIXGeneral"/>
                <a:cs typeface="STIXGeneral"/>
              </a:rPr>
              <a:t>	</a:t>
            </a:r>
            <a:r>
              <a:rPr sz="2625" spc="22" baseline="3174" dirty="0">
                <a:latin typeface="STIXGeneral"/>
                <a:cs typeface="STIXGeneral"/>
              </a:rPr>
              <a:t>𝑖</a:t>
            </a:r>
            <a:endParaRPr sz="2625" baseline="3174" dirty="0">
              <a:latin typeface="STIXGeneral"/>
              <a:cs typeface="STIXGeneral"/>
            </a:endParaRPr>
          </a:p>
          <a:p>
            <a:pPr marL="299085" marR="758825" indent="-274320">
              <a:lnSpc>
                <a:spcPct val="120000"/>
              </a:lnSpc>
              <a:spcBef>
                <a:spcPts val="2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210" dirty="0">
                <a:latin typeface="Times New Roman"/>
                <a:cs typeface="Times New Roman"/>
              </a:rPr>
              <a:t>Returns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either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+1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130" dirty="0">
                <a:latin typeface="Times New Roman"/>
                <a:cs typeface="Times New Roman"/>
              </a:rPr>
              <a:t>1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(except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right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decision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boundary)</a:t>
            </a:r>
            <a:endParaRPr sz="2400" dirty="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40" dirty="0">
                <a:latin typeface="Times New Roman"/>
                <a:cs typeface="Times New Roman"/>
              </a:rPr>
              <a:t>Useful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both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hidden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layers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output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layer</a:t>
            </a:r>
            <a:endParaRPr sz="2400" dirty="0">
              <a:latin typeface="Times New Roman"/>
              <a:cs typeface="Times New Roman"/>
            </a:endParaRPr>
          </a:p>
          <a:p>
            <a:pPr marL="299085" marR="17780" indent="-274320">
              <a:lnSpc>
                <a:spcPct val="1201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30" dirty="0">
                <a:latin typeface="Times New Roman"/>
                <a:cs typeface="Times New Roman"/>
              </a:rPr>
              <a:t>However,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discontinuous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problematic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learning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algorithms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require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taking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its </a:t>
            </a:r>
            <a:r>
              <a:rPr sz="2400" spc="140" dirty="0">
                <a:latin typeface="Times New Roman"/>
                <a:cs typeface="Times New Roman"/>
              </a:rPr>
              <a:t>derivative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0" dirty="0"/>
              <a:t>Bipolar</a:t>
            </a:r>
            <a:r>
              <a:rPr cap="small" spc="245" dirty="0"/>
              <a:t> </a:t>
            </a:r>
            <a:r>
              <a:rPr cap="small" spc="100" dirty="0"/>
              <a:t>Sigmoid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1863979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6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6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7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6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0866" y="1976755"/>
            <a:ext cx="4013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80" dirty="0">
                <a:latin typeface="STIXGeneral"/>
                <a:cs typeface="STIXGeneral"/>
              </a:rPr>
              <a:t>𝑖=0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2470" y="1963038"/>
            <a:ext cx="3600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750" spc="15" dirty="0">
                <a:latin typeface="STIXGeneral"/>
                <a:cs typeface="STIXGeneral"/>
              </a:rPr>
              <a:t>𝑖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15" dirty="0">
                <a:latin typeface="STIXGeneral"/>
                <a:cs typeface="STIXGeneral"/>
              </a:rPr>
              <a:t>𝑖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140" y="1818259"/>
            <a:ext cx="2352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7185" algn="l"/>
                <a:tab pos="651510" algn="l"/>
                <a:tab pos="1294765" algn="l"/>
                <a:tab pos="2085975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3600" spc="322" baseline="2314" dirty="0">
                <a:latin typeface="STIXGeneral"/>
                <a:cs typeface="STIXGeneral"/>
              </a:rPr>
              <a:t>σ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3407" y="2039111"/>
            <a:ext cx="1544320" cy="20320"/>
          </a:xfrm>
          <a:custGeom>
            <a:avLst/>
            <a:gdLst/>
            <a:ahLst/>
            <a:cxnLst/>
            <a:rect l="l" t="t" r="r" b="b"/>
            <a:pathLst>
              <a:path w="1544320" h="20319">
                <a:moveTo>
                  <a:pt x="1543812" y="0"/>
                </a:moveTo>
                <a:lnTo>
                  <a:pt x="0" y="0"/>
                </a:lnTo>
                <a:lnTo>
                  <a:pt x="0" y="19812"/>
                </a:lnTo>
                <a:lnTo>
                  <a:pt x="1543812" y="19812"/>
                </a:lnTo>
                <a:lnTo>
                  <a:pt x="154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8478" y="1722247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35" dirty="0">
                <a:latin typeface="STIXGeneral"/>
                <a:cs typeface="STIXGeneral"/>
              </a:rPr>
              <a:t>2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1342" y="2159635"/>
            <a:ext cx="4375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95" dirty="0">
                <a:latin typeface="STIXGeneral"/>
                <a:cs typeface="STIXGeneral"/>
              </a:rPr>
              <a:t>1+𝑒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3530" y="2170303"/>
            <a:ext cx="3403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0" dirty="0">
                <a:latin typeface="STIXGeneral"/>
                <a:cs typeface="STIXGeneral"/>
              </a:rPr>
              <a:t>𝑖=0</a:t>
            </a:r>
            <a:endParaRPr sz="145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9" y="2088007"/>
            <a:ext cx="120396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31520" algn="l"/>
              </a:tabLst>
            </a:pPr>
            <a:r>
              <a:rPr sz="1450" spc="75" dirty="0">
                <a:latin typeface="STIXGeneral"/>
                <a:cs typeface="STIXGeneral"/>
              </a:rPr>
              <a:t>−</a:t>
            </a:r>
            <a:r>
              <a:rPr sz="1450" spc="35" dirty="0">
                <a:latin typeface="STIXGeneral"/>
                <a:cs typeface="STIXGeneral"/>
              </a:rPr>
              <a:t> </a:t>
            </a:r>
            <a:r>
              <a:rPr lang="en-US" sz="2175" spc="225" baseline="1915" dirty="0">
                <a:latin typeface="STIXGeneral"/>
                <a:cs typeface="STIXGeneral"/>
              </a:rPr>
              <a:t>∑</a:t>
            </a:r>
            <a:r>
              <a:rPr sz="2175" spc="225" baseline="22988" dirty="0">
                <a:latin typeface="STIXGeneral"/>
                <a:cs typeface="STIXGeneral"/>
              </a:rPr>
              <a:t>𝑘</a:t>
            </a:r>
            <a:r>
              <a:rPr sz="2175" baseline="22988" dirty="0">
                <a:latin typeface="STIXGeneral"/>
                <a:cs typeface="STIXGeneral"/>
              </a:rPr>
              <a:t>	</a:t>
            </a: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endParaRPr sz="2175" baseline="-19157" dirty="0">
              <a:latin typeface="STIXGeneral"/>
              <a:cs typeface="STIXGener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3734" y="1818259"/>
            <a:ext cx="488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STIXGeneral"/>
                <a:cs typeface="STIXGeneral"/>
              </a:rPr>
              <a:t>−</a:t>
            </a:r>
            <a:r>
              <a:rPr sz="2400" spc="-75" dirty="0">
                <a:latin typeface="STIXGeneral"/>
                <a:cs typeface="STIXGeneral"/>
              </a:rPr>
              <a:t> </a:t>
            </a:r>
            <a:r>
              <a:rPr sz="2400" spc="70" dirty="0">
                <a:latin typeface="STIXGeneral"/>
                <a:cs typeface="STIXGeneral"/>
              </a:rPr>
              <a:t>1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2333116"/>
            <a:ext cx="7274559" cy="239776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0" dirty="0">
                <a:latin typeface="Times New Roman"/>
                <a:cs typeface="Times New Roman"/>
              </a:rPr>
              <a:t>This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rescaled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version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binary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sigmoid</a:t>
            </a:r>
            <a:endParaRPr sz="2400">
              <a:latin typeface="Times New Roman"/>
              <a:cs typeface="Times New Roman"/>
            </a:endParaRPr>
          </a:p>
          <a:p>
            <a:pPr marL="286385" marR="353060" indent="-274320">
              <a:lnSpc>
                <a:spcPct val="12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output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bipolar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sigmoid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between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80" dirty="0">
                <a:latin typeface="Times New Roman"/>
                <a:cs typeface="Times New Roman"/>
              </a:rPr>
              <a:t>1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+1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30" dirty="0">
                <a:latin typeface="Times New Roman"/>
                <a:cs typeface="Times New Roman"/>
              </a:rPr>
              <a:t>Useful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output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layer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when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task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classification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Useful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 </a:t>
            </a:r>
            <a:r>
              <a:rPr sz="2100" spc="140" dirty="0">
                <a:latin typeface="Times New Roman"/>
                <a:cs typeface="Times New Roman"/>
              </a:rPr>
              <a:t>both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hidden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output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layers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Identity</a:t>
            </a:r>
            <a:r>
              <a:rPr cap="small" spc="254" dirty="0"/>
              <a:t> </a:t>
            </a:r>
            <a:r>
              <a:rPr cap="small" spc="140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1748154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7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7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8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7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40" y="1702434"/>
            <a:ext cx="7275195" cy="392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73685">
              <a:lnSpc>
                <a:spcPts val="2065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  <a:tab pos="613410" algn="l"/>
                <a:tab pos="1256665" algn="l"/>
                <a:tab pos="2047875" algn="l"/>
                <a:tab pos="3003550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spc="-20" dirty="0">
                <a:latin typeface="STIXGeneral"/>
                <a:cs typeface="STIXGeneral"/>
              </a:rPr>
              <a:t>𝑤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400" spc="-20" dirty="0">
                <a:latin typeface="STIXGeneral"/>
                <a:cs typeface="STIXGeneral"/>
              </a:rPr>
              <a:t>𝑥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625" baseline="-15873" dirty="0">
                <a:latin typeface="STIXGeneral"/>
                <a:cs typeface="STIXGeneral"/>
              </a:rPr>
              <a:t>	</a:t>
            </a:r>
            <a:r>
              <a:rPr lang="en-US" sz="2400" spc="145" dirty="0">
                <a:latin typeface="STIXGeneral"/>
                <a:cs typeface="STIXGeneral"/>
              </a:rPr>
              <a:t>=</a:t>
            </a:r>
            <a:r>
              <a:rPr lang="en-US" sz="2400" spc="70" dirty="0">
                <a:latin typeface="STIXGeneral"/>
                <a:cs typeface="STIXGeneral"/>
              </a:rPr>
              <a:t> 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endParaRPr sz="2400" dirty="0">
              <a:latin typeface="STIXGeneral"/>
              <a:cs typeface="STIXGeneral"/>
            </a:endParaRPr>
          </a:p>
          <a:p>
            <a:pPr marL="829944">
              <a:lnSpc>
                <a:spcPts val="1285"/>
              </a:lnSpc>
              <a:tabLst>
                <a:tab pos="2576830" algn="l"/>
                <a:tab pos="3218180" algn="l"/>
                <a:tab pos="3474720" algn="l"/>
              </a:tabLst>
            </a:pP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2625" spc="22" baseline="3174" dirty="0">
                <a:latin typeface="STIXGeneral"/>
                <a:cs typeface="STIXGeneral"/>
              </a:rPr>
              <a:t>𝑖</a:t>
            </a:r>
            <a:r>
              <a:rPr sz="2625" baseline="3174" dirty="0">
                <a:latin typeface="STIXGeneral"/>
                <a:cs typeface="STIXGeneral"/>
              </a:rPr>
              <a:t>	</a:t>
            </a:r>
            <a:r>
              <a:rPr sz="2625" spc="22" baseline="3174" dirty="0">
                <a:latin typeface="STIXGeneral"/>
                <a:cs typeface="STIXGeneral"/>
              </a:rPr>
              <a:t>𝑖</a:t>
            </a:r>
            <a:endParaRPr sz="2625" baseline="3174" dirty="0">
              <a:latin typeface="STIXGeneral"/>
              <a:cs typeface="STIXGeneral"/>
            </a:endParaRPr>
          </a:p>
          <a:p>
            <a:pPr marL="299085" marR="200025" indent="-274320">
              <a:lnSpc>
                <a:spcPct val="120000"/>
              </a:lnSpc>
              <a:spcBef>
                <a:spcPts val="2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05" dirty="0">
                <a:latin typeface="Times New Roman"/>
                <a:cs typeface="Times New Roman"/>
              </a:rPr>
              <a:t>Typically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used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output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neurons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when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229" dirty="0">
                <a:latin typeface="Times New Roman"/>
                <a:cs typeface="Times New Roman"/>
              </a:rPr>
              <a:t>task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regression</a:t>
            </a:r>
            <a:endParaRPr sz="2400" dirty="0">
              <a:latin typeface="Times New Roman"/>
              <a:cs typeface="Times New Roman"/>
            </a:endParaRPr>
          </a:p>
          <a:p>
            <a:pPr marL="299085" marR="37528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7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identity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function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should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not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be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used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in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 </a:t>
            </a:r>
            <a:r>
              <a:rPr sz="2400" spc="175" dirty="0">
                <a:latin typeface="Times New Roman"/>
                <a:cs typeface="Times New Roman"/>
              </a:rPr>
              <a:t>hidden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layers</a:t>
            </a:r>
            <a:endParaRPr sz="2400" dirty="0">
              <a:latin typeface="Times New Roman"/>
              <a:cs typeface="Times New Roman"/>
            </a:endParaRPr>
          </a:p>
          <a:p>
            <a:pPr marL="665480" marR="17780" lvl="1" indent="-274320" algn="just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65" dirty="0">
                <a:latin typeface="Times New Roman"/>
                <a:cs typeface="Times New Roman"/>
              </a:rPr>
              <a:t>Linear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combination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linear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functions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another </a:t>
            </a:r>
            <a:r>
              <a:rPr sz="2100" spc="155" dirty="0">
                <a:latin typeface="Times New Roman"/>
                <a:cs typeface="Times New Roman"/>
              </a:rPr>
              <a:t>linear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function,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hence</a:t>
            </a:r>
            <a:r>
              <a:rPr lang="en-US" sz="2100" spc="135" dirty="0">
                <a:latin typeface="Times New Roman"/>
                <a:cs typeface="Times New Roman"/>
              </a:rPr>
              <a:t>,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using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identity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function </a:t>
            </a:r>
            <a:r>
              <a:rPr sz="2100" spc="155" dirty="0">
                <a:latin typeface="Times New Roman"/>
                <a:cs typeface="Times New Roman"/>
              </a:rPr>
              <a:t>in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hidden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layers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lang="en-US" sz="2100" spc="70" dirty="0">
                <a:latin typeface="Times New Roman"/>
                <a:cs typeface="Times New Roman"/>
              </a:rPr>
              <a:t>does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not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increase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lang="en-US" sz="2100" spc="75" dirty="0">
                <a:latin typeface="Times New Roman"/>
                <a:cs typeface="Times New Roman"/>
              </a:rPr>
              <a:t>the </a:t>
            </a:r>
            <a:r>
              <a:rPr sz="2100" spc="150" dirty="0">
                <a:latin typeface="Times New Roman"/>
                <a:cs typeface="Times New Roman"/>
              </a:rPr>
              <a:t>representative </a:t>
            </a:r>
            <a:r>
              <a:rPr sz="2100" spc="114" dirty="0">
                <a:latin typeface="Times New Roman"/>
                <a:cs typeface="Times New Roman"/>
              </a:rPr>
              <a:t>power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neural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network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0" dirty="0"/>
              <a:t>Binary</a:t>
            </a:r>
            <a:r>
              <a:rPr cap="small" spc="225" dirty="0"/>
              <a:t> </a:t>
            </a:r>
            <a:r>
              <a:rPr cap="small" spc="95" dirty="0"/>
              <a:t>Sigmoid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1862454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7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7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8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7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0866" y="1975230"/>
            <a:ext cx="4013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80" dirty="0">
                <a:latin typeface="STIXGeneral"/>
                <a:cs typeface="STIXGeneral"/>
              </a:rPr>
              <a:t>𝑖=0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2470" y="1961514"/>
            <a:ext cx="3600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750" spc="15" dirty="0">
                <a:latin typeface="STIXGeneral"/>
                <a:cs typeface="STIXGeneral"/>
              </a:rPr>
              <a:t>𝑖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15" dirty="0">
                <a:latin typeface="STIXGeneral"/>
                <a:cs typeface="STIXGeneral"/>
              </a:rPr>
              <a:t>𝑖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409" y="1810800"/>
            <a:ext cx="23520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37185" algn="l"/>
                <a:tab pos="651510" algn="l"/>
                <a:tab pos="1294765" algn="l"/>
                <a:tab pos="2085975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lang="en-US" sz="2400" dirty="0">
                <a:latin typeface="STIXGeneral"/>
                <a:cs typeface="STIXGeneral"/>
              </a:rPr>
              <a:t>	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83407" y="2037588"/>
            <a:ext cx="1544320" cy="20320"/>
          </a:xfrm>
          <a:custGeom>
            <a:avLst/>
            <a:gdLst/>
            <a:ahLst/>
            <a:cxnLst/>
            <a:rect l="l" t="t" r="r" b="b"/>
            <a:pathLst>
              <a:path w="1544320" h="20319">
                <a:moveTo>
                  <a:pt x="1543812" y="0"/>
                </a:moveTo>
                <a:lnTo>
                  <a:pt x="0" y="0"/>
                </a:lnTo>
                <a:lnTo>
                  <a:pt x="0" y="19812"/>
                </a:lnTo>
                <a:lnTo>
                  <a:pt x="1543812" y="19812"/>
                </a:lnTo>
                <a:lnTo>
                  <a:pt x="1543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78478" y="1720723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35" dirty="0">
                <a:latin typeface="STIXGeneral"/>
                <a:cs typeface="STIXGeneral"/>
              </a:rPr>
              <a:t>1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1342" y="2158111"/>
            <a:ext cx="4375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95" dirty="0">
                <a:latin typeface="STIXGeneral"/>
                <a:cs typeface="STIXGeneral"/>
              </a:rPr>
              <a:t>1+𝑒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3530" y="2168779"/>
            <a:ext cx="3403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0" dirty="0">
                <a:latin typeface="STIXGeneral"/>
                <a:cs typeface="STIXGeneral"/>
              </a:rPr>
              <a:t>𝑖=0</a:t>
            </a:r>
            <a:endParaRPr sz="145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439" y="2086483"/>
            <a:ext cx="120396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31520" algn="l"/>
              </a:tabLst>
            </a:pPr>
            <a:r>
              <a:rPr sz="1450" spc="75" dirty="0">
                <a:latin typeface="STIXGeneral"/>
                <a:cs typeface="STIXGeneral"/>
              </a:rPr>
              <a:t>−</a:t>
            </a:r>
            <a:r>
              <a:rPr lang="en-US" sz="2400" spc="322" baseline="2314" dirty="0">
                <a:latin typeface="STIXGeneral"/>
                <a:cs typeface="STIXGeneral"/>
              </a:rPr>
              <a:t>∑</a:t>
            </a:r>
            <a:r>
              <a:rPr sz="2175" spc="225" baseline="22988" dirty="0">
                <a:latin typeface="STIXGeneral"/>
                <a:cs typeface="STIXGeneral"/>
              </a:rPr>
              <a:t>𝑘</a:t>
            </a:r>
            <a:r>
              <a:rPr sz="2175" baseline="22988" dirty="0">
                <a:latin typeface="STIXGeneral"/>
                <a:cs typeface="STIXGeneral"/>
              </a:rPr>
              <a:t>	</a:t>
            </a: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endParaRPr sz="2175" baseline="-19157" dirty="0">
              <a:latin typeface="STIXGeneral"/>
              <a:cs typeface="STIXGener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2329161"/>
            <a:ext cx="7273290" cy="323405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3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0" dirty="0">
                <a:latin typeface="Times New Roman"/>
                <a:cs typeface="Times New Roman"/>
              </a:rPr>
              <a:t>This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logistic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function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we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used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Except,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notice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minus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sign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in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front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sum</a:t>
            </a:r>
            <a:endParaRPr sz="2100" dirty="0">
              <a:latin typeface="Times New Roman"/>
              <a:cs typeface="Times New Roman"/>
            </a:endParaRPr>
          </a:p>
          <a:p>
            <a:pPr marL="926465" lvl="2" indent="-182245">
              <a:lnSpc>
                <a:spcPct val="100000"/>
              </a:lnSpc>
              <a:spcBef>
                <a:spcPts val="91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6465" algn="l"/>
              </a:tabLst>
            </a:pPr>
            <a:r>
              <a:rPr sz="1800" spc="120" dirty="0">
                <a:latin typeface="Times New Roman"/>
                <a:cs typeface="Times New Roman"/>
              </a:rPr>
              <a:t>This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80" dirty="0">
                <a:latin typeface="Times New Roman"/>
                <a:cs typeface="Times New Roman"/>
              </a:rPr>
              <a:t>only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95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convention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165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does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not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change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much</a:t>
            </a:r>
            <a:endParaRPr sz="18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output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binary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sigmoid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between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75"/>
              </a:spcBef>
            </a:pP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Useful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 </a:t>
            </a:r>
            <a:r>
              <a:rPr sz="2100" spc="175" dirty="0">
                <a:latin typeface="Times New Roman"/>
                <a:cs typeface="Times New Roman"/>
              </a:rPr>
              <a:t>output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layer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Times New Roman"/>
                <a:cs typeface="Times New Roman"/>
              </a:rPr>
              <a:t>task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classification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output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can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be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interpreted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Times New Roman"/>
                <a:cs typeface="Times New Roman"/>
              </a:rPr>
              <a:t>as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probability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60" dirty="0"/>
              <a:t>Hyperbolic</a:t>
            </a:r>
            <a:r>
              <a:rPr cap="small" spc="260" dirty="0"/>
              <a:t> </a:t>
            </a:r>
            <a:r>
              <a:rPr cap="small" spc="100" dirty="0"/>
              <a:t>Tangent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2072767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7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7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7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7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0866" y="2185542"/>
            <a:ext cx="4013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80" dirty="0">
                <a:latin typeface="STIXGeneral"/>
                <a:cs typeface="STIXGeneral"/>
              </a:rPr>
              <a:t>𝑖=0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2027046"/>
            <a:ext cx="12316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11785" algn="l"/>
                <a:tab pos="626110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lang="en-US" sz="2400" spc="-50" dirty="0">
                <a:latin typeface="STIXGeneral"/>
                <a:cs typeface="STIXGeneral"/>
              </a:rPr>
              <a:t>. 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endParaRPr sz="2625" baseline="30158" dirty="0">
              <a:latin typeface="STIXGeneral"/>
              <a:cs typeface="STIXGener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7585" y="2027046"/>
            <a:ext cx="50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spc="-10" dirty="0">
                <a:latin typeface="STIXGeneral"/>
                <a:cs typeface="STIXGeneral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2470" y="2171826"/>
            <a:ext cx="3600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750" spc="15" dirty="0">
                <a:latin typeface="STIXGeneral"/>
                <a:cs typeface="STIXGeneral"/>
              </a:rPr>
              <a:t>𝑖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15" dirty="0">
                <a:latin typeface="STIXGeneral"/>
                <a:cs typeface="STIXGeneral"/>
              </a:rPr>
              <a:t>𝑖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83407" y="2247900"/>
            <a:ext cx="2482850" cy="20320"/>
          </a:xfrm>
          <a:custGeom>
            <a:avLst/>
            <a:gdLst/>
            <a:ahLst/>
            <a:cxnLst/>
            <a:rect l="l" t="t" r="r" b="b"/>
            <a:pathLst>
              <a:path w="2482850" h="20319">
                <a:moveTo>
                  <a:pt x="2482596" y="0"/>
                </a:moveTo>
                <a:lnTo>
                  <a:pt x="0" y="0"/>
                </a:lnTo>
                <a:lnTo>
                  <a:pt x="0" y="19812"/>
                </a:lnTo>
                <a:lnTo>
                  <a:pt x="2482596" y="19812"/>
                </a:lnTo>
                <a:lnTo>
                  <a:pt x="2482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33142" y="1848739"/>
            <a:ext cx="509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217" baseline="-32407" dirty="0">
                <a:latin typeface="STIXGeneral"/>
                <a:cs typeface="STIXGeneral"/>
              </a:rPr>
              <a:t>=</a:t>
            </a:r>
            <a:r>
              <a:rPr sz="3600" spc="104" baseline="-32407" dirty="0">
                <a:latin typeface="STIXGeneral"/>
                <a:cs typeface="STIXGeneral"/>
              </a:rPr>
              <a:t> </a:t>
            </a:r>
            <a:r>
              <a:rPr sz="1750" spc="120" dirty="0">
                <a:latin typeface="STIXGeneral"/>
                <a:cs typeface="STIXGeneral"/>
              </a:rPr>
              <a:t>𝑒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4995" y="1941703"/>
            <a:ext cx="3403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0" dirty="0">
                <a:latin typeface="STIXGeneral"/>
                <a:cs typeface="STIXGeneral"/>
              </a:rPr>
              <a:t>𝑖=0</a:t>
            </a:r>
            <a:endParaRPr sz="145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0053" y="1783207"/>
            <a:ext cx="509905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2400" spc="322" baseline="2314" dirty="0">
                <a:latin typeface="STIXGeneral"/>
                <a:cs typeface="STIXGeneral"/>
              </a:rPr>
              <a:t>∑</a:t>
            </a:r>
            <a:r>
              <a:rPr sz="1450" spc="150" dirty="0">
                <a:latin typeface="STIXGeneral"/>
                <a:cs typeface="STIXGeneral"/>
              </a:rPr>
              <a:t>𝑘</a:t>
            </a:r>
            <a:endParaRPr sz="1450" dirty="0">
              <a:latin typeface="STIXGeneral"/>
              <a:cs typeface="STIXGener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142" y="1931035"/>
            <a:ext cx="3079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90" dirty="0">
                <a:latin typeface="STIXGeneral"/>
                <a:cs typeface="STIXGeneral"/>
              </a:rPr>
              <a:t>−𝑒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0790" y="1941703"/>
            <a:ext cx="3403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70" dirty="0">
                <a:latin typeface="STIXGeneral"/>
                <a:cs typeface="STIXGeneral"/>
              </a:rPr>
              <a:t>𝑖=0</a:t>
            </a:r>
            <a:endParaRPr sz="1450">
              <a:latin typeface="STIXGeneral"/>
              <a:cs typeface="STIXGener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2654" y="1865503"/>
            <a:ext cx="1938655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83590" algn="l"/>
                <a:tab pos="1466215" algn="l"/>
              </a:tabLst>
            </a:pP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2175" baseline="-19157" dirty="0">
                <a:latin typeface="STIXGeneral"/>
                <a:cs typeface="STIXGeneral"/>
              </a:rPr>
              <a:t>	</a:t>
            </a:r>
            <a:r>
              <a:rPr sz="1450" spc="75" dirty="0">
                <a:latin typeface="STIXGeneral"/>
                <a:cs typeface="STIXGeneral"/>
              </a:rPr>
              <a:t>−</a:t>
            </a:r>
            <a:r>
              <a:rPr sz="1450" spc="35" dirty="0">
                <a:latin typeface="STIXGeneral"/>
                <a:cs typeface="STIXGeneral"/>
              </a:rPr>
              <a:t> </a:t>
            </a:r>
            <a:r>
              <a:rPr lang="en-US" sz="2400" spc="322" baseline="2314" dirty="0">
                <a:latin typeface="STIXGeneral"/>
                <a:cs typeface="STIXGeneral"/>
              </a:rPr>
              <a:t>∑</a:t>
            </a:r>
            <a:r>
              <a:rPr sz="2175" spc="225" baseline="24904" dirty="0">
                <a:latin typeface="STIXGeneral"/>
                <a:cs typeface="STIXGeneral"/>
              </a:rPr>
              <a:t>𝑘</a:t>
            </a:r>
            <a:r>
              <a:rPr sz="2175" baseline="24904" dirty="0">
                <a:latin typeface="STIXGeneral"/>
                <a:cs typeface="STIXGeneral"/>
              </a:rPr>
              <a:t>	</a:t>
            </a: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endParaRPr sz="2175" baseline="-19157" dirty="0">
              <a:latin typeface="STIXGeneral"/>
              <a:cs typeface="STIXGener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0053" y="2220595"/>
            <a:ext cx="473977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2400" spc="322" baseline="2314" dirty="0">
                <a:latin typeface="STIXGeneral"/>
                <a:cs typeface="STIXGeneral"/>
              </a:rPr>
              <a:t>∑</a:t>
            </a:r>
            <a:r>
              <a:rPr sz="1450" spc="150" dirty="0">
                <a:latin typeface="STIXGeneral"/>
                <a:cs typeface="STIXGeneral"/>
              </a:rPr>
              <a:t>𝑘</a:t>
            </a:r>
            <a:endParaRPr sz="1450" dirty="0">
              <a:latin typeface="STIXGeneral"/>
              <a:cs typeface="STIXGener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1342" y="2368423"/>
            <a:ext cx="137477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</a:tabLst>
            </a:pPr>
            <a:r>
              <a:rPr sz="1750" spc="120" dirty="0">
                <a:latin typeface="STIXGeneral"/>
                <a:cs typeface="STIXGeneral"/>
              </a:rPr>
              <a:t>𝑒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90" dirty="0">
                <a:latin typeface="STIXGeneral"/>
                <a:cs typeface="STIXGeneral"/>
              </a:rPr>
              <a:t>+𝑒</a:t>
            </a:r>
            <a:endParaRPr sz="1750" dirty="0">
              <a:latin typeface="STIXGeneral"/>
              <a:cs typeface="STIXGener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4995" y="2379091"/>
            <a:ext cx="175577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28115" algn="l"/>
              </a:tabLst>
            </a:pPr>
            <a:r>
              <a:rPr sz="1450" spc="70" dirty="0">
                <a:latin typeface="STIXGeneral"/>
                <a:cs typeface="STIXGeneral"/>
              </a:rPr>
              <a:t>𝑖=0</a:t>
            </a:r>
            <a:r>
              <a:rPr sz="1450" dirty="0">
                <a:latin typeface="STIXGeneral"/>
                <a:cs typeface="STIXGeneral"/>
              </a:rPr>
              <a:t>	</a:t>
            </a:r>
            <a:r>
              <a:rPr sz="1450" spc="70" dirty="0">
                <a:latin typeface="STIXGeneral"/>
                <a:cs typeface="STIXGeneral"/>
              </a:rPr>
              <a:t>𝑖=0</a:t>
            </a:r>
            <a:endParaRPr sz="1450">
              <a:latin typeface="STIXGeneral"/>
              <a:cs typeface="STIXGener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5354" y="2296795"/>
            <a:ext cx="1913255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70890" algn="l"/>
                <a:tab pos="1453515" algn="l"/>
              </a:tabLst>
            </a:pP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2175" baseline="-19157" dirty="0">
                <a:latin typeface="STIXGeneral"/>
                <a:cs typeface="STIXGeneral"/>
              </a:rPr>
              <a:t>	</a:t>
            </a:r>
            <a:r>
              <a:rPr sz="1450" spc="75" dirty="0">
                <a:latin typeface="STIXGeneral"/>
                <a:cs typeface="STIXGeneral"/>
              </a:rPr>
              <a:t>−</a:t>
            </a:r>
            <a:r>
              <a:rPr sz="1450" spc="35" dirty="0">
                <a:latin typeface="STIXGeneral"/>
                <a:cs typeface="STIXGeneral"/>
              </a:rPr>
              <a:t> </a:t>
            </a:r>
            <a:r>
              <a:rPr lang="en-US" sz="2400" spc="322" baseline="2314" dirty="0">
                <a:latin typeface="STIXGeneral"/>
                <a:cs typeface="STIXGeneral"/>
              </a:rPr>
              <a:t>∑</a:t>
            </a:r>
            <a:r>
              <a:rPr sz="2175" spc="225" baseline="22988" dirty="0">
                <a:latin typeface="STIXGeneral"/>
                <a:cs typeface="STIXGeneral"/>
              </a:rPr>
              <a:t>𝑘</a:t>
            </a:r>
            <a:r>
              <a:rPr sz="2175" baseline="22988" dirty="0">
                <a:latin typeface="STIXGeneral"/>
                <a:cs typeface="STIXGeneral"/>
              </a:rPr>
              <a:t>	</a:t>
            </a:r>
            <a:r>
              <a:rPr sz="1450" spc="95" dirty="0">
                <a:latin typeface="STIXGeneral"/>
                <a:cs typeface="STIXGeneral"/>
              </a:rPr>
              <a:t>𝑤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r>
              <a:rPr sz="1450" spc="95" dirty="0">
                <a:latin typeface="STIXGeneral"/>
                <a:cs typeface="STIXGeneral"/>
              </a:rPr>
              <a:t>𝑥</a:t>
            </a:r>
            <a:r>
              <a:rPr sz="2175" spc="142" baseline="-19157" dirty="0">
                <a:latin typeface="STIXGeneral"/>
                <a:cs typeface="STIXGeneral"/>
              </a:rPr>
              <a:t>𝑖</a:t>
            </a:r>
            <a:endParaRPr sz="2175" baseline="-19157" dirty="0">
              <a:latin typeface="STIXGeneral"/>
              <a:cs typeface="STIXGener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2539084"/>
            <a:ext cx="7273290" cy="144780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3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0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output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tanh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between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130" dirty="0">
                <a:latin typeface="Times New Roman"/>
                <a:cs typeface="Times New Roman"/>
              </a:rPr>
              <a:t>1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+1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Useful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 </a:t>
            </a:r>
            <a:r>
              <a:rPr sz="2100" spc="175" dirty="0">
                <a:latin typeface="Times New Roman"/>
                <a:cs typeface="Times New Roman"/>
              </a:rPr>
              <a:t>output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layer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when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Times New Roman"/>
                <a:cs typeface="Times New Roman"/>
              </a:rPr>
              <a:t>task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classification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5" dirty="0">
                <a:latin typeface="Times New Roman"/>
                <a:cs typeface="Times New Roman"/>
              </a:rPr>
              <a:t>Useful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for </a:t>
            </a:r>
            <a:r>
              <a:rPr sz="2100" spc="140" dirty="0">
                <a:latin typeface="Times New Roman"/>
                <a:cs typeface="Times New Roman"/>
              </a:rPr>
              <a:t>both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0" dirty="0">
                <a:latin typeface="Times New Roman"/>
                <a:cs typeface="Times New Roman"/>
              </a:rPr>
              <a:t>hidden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output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layers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Relu</a:t>
            </a:r>
          </a:p>
        </p:txBody>
      </p:sp>
      <p:sp>
        <p:nvSpPr>
          <p:cNvPr id="3" name="object 3"/>
          <p:cNvSpPr/>
          <p:nvPr/>
        </p:nvSpPr>
        <p:spPr>
          <a:xfrm>
            <a:off x="1026528" y="1748154"/>
            <a:ext cx="1433830" cy="368300"/>
          </a:xfrm>
          <a:custGeom>
            <a:avLst/>
            <a:gdLst/>
            <a:ahLst/>
            <a:cxnLst/>
            <a:rect l="l" t="t" r="r" b="b"/>
            <a:pathLst>
              <a:path w="1433830" h="368300">
                <a:moveTo>
                  <a:pt x="1336814" y="0"/>
                </a:moveTo>
                <a:lnTo>
                  <a:pt x="1333131" y="12192"/>
                </a:lnTo>
                <a:lnTo>
                  <a:pt x="1350040" y="20955"/>
                </a:lnTo>
                <a:lnTo>
                  <a:pt x="1364770" y="33718"/>
                </a:lnTo>
                <a:lnTo>
                  <a:pt x="1387741" y="71247"/>
                </a:lnTo>
                <a:lnTo>
                  <a:pt x="1401632" y="122285"/>
                </a:lnTo>
                <a:lnTo>
                  <a:pt x="1406283" y="184277"/>
                </a:lnTo>
                <a:lnTo>
                  <a:pt x="1405118" y="216540"/>
                </a:lnTo>
                <a:lnTo>
                  <a:pt x="1395835" y="272877"/>
                </a:lnTo>
                <a:lnTo>
                  <a:pt x="1377333" y="317690"/>
                </a:lnTo>
                <a:lnTo>
                  <a:pt x="1350040" y="347218"/>
                </a:lnTo>
                <a:lnTo>
                  <a:pt x="1333131" y="355981"/>
                </a:lnTo>
                <a:lnTo>
                  <a:pt x="1336814" y="368173"/>
                </a:lnTo>
                <a:lnTo>
                  <a:pt x="1377962" y="346265"/>
                </a:lnTo>
                <a:lnTo>
                  <a:pt x="1408442" y="304927"/>
                </a:lnTo>
                <a:lnTo>
                  <a:pt x="1427302" y="249189"/>
                </a:lnTo>
                <a:lnTo>
                  <a:pt x="1433588" y="184023"/>
                </a:lnTo>
                <a:lnTo>
                  <a:pt x="1432017" y="150328"/>
                </a:lnTo>
                <a:lnTo>
                  <a:pt x="1419444" y="89939"/>
                </a:lnTo>
                <a:lnTo>
                  <a:pt x="1394536" y="40147"/>
                </a:lnTo>
                <a:lnTo>
                  <a:pt x="1358722" y="8524"/>
                </a:lnTo>
                <a:lnTo>
                  <a:pt x="1336814" y="0"/>
                </a:lnTo>
                <a:close/>
              </a:path>
              <a:path w="1433830" h="368300">
                <a:moveTo>
                  <a:pt x="96748" y="0"/>
                </a:moveTo>
                <a:lnTo>
                  <a:pt x="55629" y="21907"/>
                </a:lnTo>
                <a:lnTo>
                  <a:pt x="25158" y="63246"/>
                </a:lnTo>
                <a:lnTo>
                  <a:pt x="6292" y="118967"/>
                </a:lnTo>
                <a:lnTo>
                  <a:pt x="0" y="184023"/>
                </a:lnTo>
                <a:lnTo>
                  <a:pt x="1573" y="217791"/>
                </a:lnTo>
                <a:lnTo>
                  <a:pt x="14155" y="278231"/>
                </a:lnTo>
                <a:lnTo>
                  <a:pt x="39062" y="328025"/>
                </a:lnTo>
                <a:lnTo>
                  <a:pt x="74857" y="359648"/>
                </a:lnTo>
                <a:lnTo>
                  <a:pt x="96748" y="368173"/>
                </a:lnTo>
                <a:lnTo>
                  <a:pt x="100469" y="355981"/>
                </a:lnTo>
                <a:lnTo>
                  <a:pt x="83551" y="347218"/>
                </a:lnTo>
                <a:lnTo>
                  <a:pt x="68819" y="334454"/>
                </a:lnTo>
                <a:lnTo>
                  <a:pt x="45923" y="296925"/>
                </a:lnTo>
                <a:lnTo>
                  <a:pt x="32024" y="246078"/>
                </a:lnTo>
                <a:lnTo>
                  <a:pt x="27393" y="184277"/>
                </a:lnTo>
                <a:lnTo>
                  <a:pt x="28551" y="151917"/>
                </a:lnTo>
                <a:lnTo>
                  <a:pt x="37814" y="95390"/>
                </a:lnTo>
                <a:lnTo>
                  <a:pt x="56276" y="50482"/>
                </a:lnTo>
                <a:lnTo>
                  <a:pt x="83551" y="20955"/>
                </a:lnTo>
                <a:lnTo>
                  <a:pt x="100469" y="12192"/>
                </a:lnTo>
                <a:lnTo>
                  <a:pt x="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0866" y="1860930"/>
            <a:ext cx="37274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8950" algn="l"/>
                <a:tab pos="3338195" algn="l"/>
              </a:tabLst>
            </a:pP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80" dirty="0">
                <a:latin typeface="STIXGeneral"/>
                <a:cs typeface="STIXGeneral"/>
              </a:rPr>
              <a:t>𝑖=0</a:t>
            </a:r>
            <a:r>
              <a:rPr sz="1750" dirty="0">
                <a:latin typeface="STIXGeneral"/>
                <a:cs typeface="STIXGeneral"/>
              </a:rPr>
              <a:t>	</a:t>
            </a:r>
            <a:r>
              <a:rPr sz="1750" spc="80" dirty="0">
                <a:latin typeface="STIXGeneral"/>
                <a:cs typeface="STIXGeneral"/>
              </a:rPr>
              <a:t>𝑖=0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40" y="1702434"/>
            <a:ext cx="58921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24485" algn="l"/>
                <a:tab pos="638810" algn="l"/>
                <a:tab pos="1282065" algn="l"/>
                <a:tab pos="2073275" algn="l"/>
                <a:tab pos="3028950" algn="l"/>
                <a:tab pos="4606290" algn="l"/>
              </a:tabLst>
            </a:pPr>
            <a:r>
              <a:rPr sz="2400" spc="-50" dirty="0">
                <a:latin typeface="STIXGeneral"/>
                <a:cs typeface="STIXGeneral"/>
              </a:rPr>
              <a:t>𝑓</a:t>
            </a:r>
            <a:r>
              <a:rPr lang="en-US" sz="2400" spc="-50" dirty="0">
                <a:latin typeface="STIXGeneral"/>
                <a:cs typeface="STIXGeneral"/>
              </a:rPr>
              <a:t>  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spc="-20" dirty="0">
                <a:latin typeface="STIXGeneral"/>
                <a:cs typeface="STIXGeneral"/>
              </a:rPr>
              <a:t>𝑤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400" spc="-20" dirty="0">
                <a:latin typeface="STIXGeneral"/>
                <a:cs typeface="STIXGeneral"/>
              </a:rPr>
              <a:t>𝑥</a:t>
            </a:r>
            <a:r>
              <a:rPr sz="2625" spc="-30" baseline="-15873" dirty="0">
                <a:latin typeface="STIXGeneral"/>
                <a:cs typeface="STIXGeneral"/>
              </a:rPr>
              <a:t>𝑖</a:t>
            </a:r>
            <a:r>
              <a:rPr sz="2625" baseline="-15873" dirty="0">
                <a:latin typeface="STIXGeneral"/>
                <a:cs typeface="STIXGeneral"/>
              </a:rPr>
              <a:t>	</a:t>
            </a:r>
            <a:r>
              <a:rPr sz="2400" spc="145" dirty="0">
                <a:latin typeface="STIXGeneral"/>
                <a:cs typeface="STIXGeneral"/>
              </a:rPr>
              <a:t>=</a:t>
            </a:r>
            <a:r>
              <a:rPr sz="2400" spc="70" dirty="0">
                <a:latin typeface="STIXGeneral"/>
                <a:cs typeface="STIXGeneral"/>
              </a:rPr>
              <a:t> 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400" dirty="0">
                <a:latin typeface="STIXGeneral"/>
                <a:cs typeface="STIXGeneral"/>
              </a:rPr>
              <a:t>𝑥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625" spc="660" baseline="-15873" dirty="0">
                <a:latin typeface="STIXGeneral"/>
                <a:cs typeface="STIXGener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lang="en-US" sz="3600" spc="322" baseline="2314" dirty="0">
                <a:latin typeface="STIXGeneral"/>
                <a:cs typeface="STIXGeneral"/>
              </a:rPr>
              <a:t>∑</a:t>
            </a:r>
            <a:r>
              <a:rPr sz="2625" spc="322" baseline="30158" dirty="0">
                <a:latin typeface="STIXGeneral"/>
                <a:cs typeface="STIXGeneral"/>
              </a:rPr>
              <a:t>𝑘</a:t>
            </a:r>
            <a:r>
              <a:rPr sz="2625" baseline="30158" dirty="0">
                <a:latin typeface="STIXGeneral"/>
                <a:cs typeface="STIXGeneral"/>
              </a:rPr>
              <a:t>	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400" dirty="0">
                <a:latin typeface="STIXGeneral"/>
                <a:cs typeface="STIXGeneral"/>
              </a:rPr>
              <a:t>𝑥</a:t>
            </a:r>
            <a:r>
              <a:rPr sz="2625" baseline="-15873" dirty="0">
                <a:latin typeface="STIXGeneral"/>
                <a:cs typeface="STIXGeneral"/>
              </a:rPr>
              <a:t>𝑖</a:t>
            </a:r>
            <a:r>
              <a:rPr sz="2625" spc="607" baseline="-15873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&gt;</a:t>
            </a:r>
            <a:r>
              <a:rPr sz="2400" spc="85" dirty="0">
                <a:latin typeface="STIXGeneral"/>
                <a:cs typeface="STIXGeneral"/>
              </a:rPr>
              <a:t> </a:t>
            </a:r>
            <a:r>
              <a:rPr sz="2400" spc="30" dirty="0">
                <a:latin typeface="STIXGeneral"/>
                <a:cs typeface="STIXGeneral"/>
              </a:rPr>
              <a:t>0</a:t>
            </a:r>
            <a:r>
              <a:rPr sz="2400" spc="30" dirty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092589"/>
            <a:ext cx="6826250" cy="141859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652780" indent="-274320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0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otherwise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5" dirty="0">
                <a:latin typeface="Times New Roman"/>
                <a:cs typeface="Times New Roman"/>
              </a:rPr>
              <a:t>Typically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used</a:t>
            </a:r>
            <a:r>
              <a:rPr sz="2400" spc="80" dirty="0">
                <a:latin typeface="Times New Roman"/>
                <a:cs typeface="Times New Roman"/>
              </a:rPr>
              <a:t> for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hidden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layers,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especially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80"/>
              </a:spcBef>
            </a:pPr>
            <a:r>
              <a:rPr sz="2400" spc="165" dirty="0">
                <a:latin typeface="Times New Roman"/>
                <a:cs typeface="Times New Roman"/>
              </a:rPr>
              <a:t>computer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vision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tasks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Activation</a:t>
            </a:r>
            <a:r>
              <a:rPr cap="small" spc="260" dirty="0"/>
              <a:t> </a:t>
            </a:r>
            <a:r>
              <a:rPr cap="small" spc="180" dirty="0"/>
              <a:t>Function</a:t>
            </a:r>
            <a:r>
              <a:rPr cap="small" spc="254" dirty="0"/>
              <a:t> </a:t>
            </a:r>
            <a:r>
              <a:rPr cap="small" spc="135" dirty="0"/>
              <a:t>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593" y="1676182"/>
            <a:ext cx="6067667" cy="47326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50" dirty="0"/>
              <a:t>Neuron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794" y="5772708"/>
            <a:ext cx="38931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5" dirty="0">
                <a:latin typeface="Times New Roman"/>
                <a:cs typeface="Times New Roman"/>
              </a:rPr>
              <a:t>Quasar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90" dirty="0">
                <a:latin typeface="Times New Roman"/>
                <a:cs typeface="Times New Roman"/>
              </a:rPr>
              <a:t>Jarosz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20" dirty="0">
                <a:latin typeface="Times New Roman"/>
                <a:cs typeface="Times New Roman"/>
              </a:rPr>
              <a:t>at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75" dirty="0">
                <a:latin typeface="Times New Roman"/>
                <a:cs typeface="Times New Roman"/>
              </a:rPr>
              <a:t>English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Wikipedia,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CC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BY-SA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3.0, </a:t>
            </a:r>
            <a:r>
              <a:rPr sz="1100" u="sng" spc="4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2"/>
              </a:rPr>
              <a:t>https://commons.wikimedia.org/w/index.php?curid=7616130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566672"/>
            <a:ext cx="7467600" cy="40721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85" dirty="0"/>
              <a:t>Universal Approximation</a:t>
            </a:r>
            <a:endParaRPr cap="small" spc="3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523240" y="1752600"/>
                <a:ext cx="6334760" cy="194072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r>
                  <a:rPr lang="en-US" sz="2400" spc="95" dirty="0">
                    <a:latin typeface="STIXGeneral"/>
                    <a:cs typeface="STIXGeneral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b="0" i="1" spc="95" smtClean="0">
                        <a:latin typeface="Cambria Math" panose="02040503050406030204" pitchFamily="18" charset="0"/>
                        <a:cs typeface="STIXGeneral"/>
                      </a:rPr>
                      <m:t>𝑔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⊂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𝐶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(</m:t>
                    </m:r>
                    <m:sSup>
                      <m:sSupPr>
                        <m:ctrlPr>
                          <a:rPr lang="en-US" sz="2400" b="0" i="1" spc="9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sSupPr>
                      <m:e>
                        <m:r>
                          <a:rPr lang="en-US" sz="2400" i="1" spc="9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[0,1]</m:t>
                        </m:r>
                      </m:e>
                      <m:sup>
                        <m:r>
                          <a:rPr lang="en-US" sz="2400" b="0" i="1" spc="9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𝑛</m:t>
                        </m:r>
                      </m:sup>
                    </m:sSup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)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and any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𝜀</m:t>
                    </m:r>
                    <m:r>
                      <m:rPr>
                        <m:nor/>
                      </m:rPr>
                      <a:rPr lang="en-US" sz="2400" dirty="0">
                        <a:latin typeface="STIXGeneral"/>
                        <a:cs typeface="STIXGeneral"/>
                      </a:rPr>
                      <m:t>&gt;0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exists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endParaRPr lang="en-US" sz="2400" b="0" i="1" dirty="0">
                  <a:latin typeface="Cambria Math" panose="02040503050406030204" pitchFamily="18" charset="0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⟶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STIXGeneral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endParaRPr lang="en-US" sz="2400" dirty="0">
                  <a:latin typeface="STIXGeneral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r>
                  <a:rPr lang="en-US" sz="2400" dirty="0">
                    <a:latin typeface="STIXGeneral"/>
                    <a:cs typeface="STIXGeneral"/>
                  </a:rPr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𝜀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⊂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[0,1]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𝑛</m:t>
                        </m:r>
                      </m:sup>
                    </m:sSup>
                  </m:oMath>
                </a14:m>
                <a:endParaRPr sz="2400" dirty="0">
                  <a:latin typeface="STIXGeneral"/>
                  <a:cs typeface="STIXGener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" y="1752600"/>
                <a:ext cx="6334760" cy="1940724"/>
              </a:xfrm>
              <a:prstGeom prst="rect">
                <a:avLst/>
              </a:prstGeom>
              <a:blipFill>
                <a:blip r:embed="rId2"/>
                <a:stretch>
                  <a:fillRect l="-1603" t="-3922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854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85" dirty="0"/>
              <a:t>Universal Approximation</a:t>
            </a:r>
            <a:endParaRPr cap="small" spc="3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523240" y="1752600"/>
                <a:ext cx="6334760" cy="194072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r>
                  <a:rPr lang="en-US" sz="2400" spc="95" dirty="0">
                    <a:latin typeface="STIXGeneral"/>
                    <a:cs typeface="STIXGeneral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b="0" i="1" spc="95" smtClean="0">
                        <a:latin typeface="Cambria Math" panose="02040503050406030204" pitchFamily="18" charset="0"/>
                        <a:cs typeface="STIXGeneral"/>
                      </a:rPr>
                      <m:t>𝑔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⊂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𝐶</m:t>
                    </m:r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(</m:t>
                    </m:r>
                    <m:sSup>
                      <m:sSupPr>
                        <m:ctrlPr>
                          <a:rPr lang="en-US" sz="2400" b="0" i="1" spc="9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sSupPr>
                      <m:e>
                        <m:r>
                          <a:rPr lang="en-US" sz="2400" i="1" spc="9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[0,1]</m:t>
                        </m:r>
                      </m:e>
                      <m:sup>
                        <m:r>
                          <a:rPr lang="en-US" sz="2400" b="0" i="1" spc="9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𝑛</m:t>
                        </m:r>
                      </m:sup>
                    </m:sSup>
                    <m:r>
                      <a:rPr lang="en-US" sz="2400" b="0" i="1" spc="9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)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and any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𝜀</m:t>
                    </m:r>
                    <m:r>
                      <m:rPr>
                        <m:nor/>
                      </m:rPr>
                      <a:rPr lang="en-US" sz="2400" dirty="0">
                        <a:latin typeface="STIXGeneral"/>
                        <a:cs typeface="STIXGeneral"/>
                      </a:rPr>
                      <m:t>&gt;0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exists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endParaRPr lang="en-US" sz="2400" b="0" i="1" dirty="0">
                  <a:latin typeface="Cambria Math" panose="02040503050406030204" pitchFamily="18" charset="0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⟶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TIXGeneral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STIXGeneral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endParaRPr lang="en-US" sz="2400" dirty="0">
                  <a:latin typeface="STIXGeneral"/>
                  <a:cs typeface="STIXGeneral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  <a:tab pos="1019810" algn="l"/>
                    <a:tab pos="1748155" algn="l"/>
                    <a:tab pos="2185670" algn="l"/>
                    <a:tab pos="2517140" algn="l"/>
                    <a:tab pos="2830830" algn="l"/>
                    <a:tab pos="3460115" algn="l"/>
                    <a:tab pos="3835400" algn="l"/>
                    <a:tab pos="4392930" algn="l"/>
                    <a:tab pos="4707255" algn="l"/>
                  </a:tabLst>
                </a:pPr>
                <a:r>
                  <a:rPr lang="en-US" sz="2400" dirty="0">
                    <a:latin typeface="STIXGeneral"/>
                    <a:cs typeface="STIXGeneral"/>
                  </a:rPr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TIXGeneral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TIXGeneral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𝜀</m:t>
                    </m:r>
                  </m:oMath>
                </a14:m>
                <a:r>
                  <a:rPr lang="en-US" sz="2400" dirty="0">
                    <a:latin typeface="STIXGeneral"/>
                    <a:cs typeface="STIXGeneral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TIXGeneral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TIXGeneral"/>
                      </a:rPr>
                      <m:t>⊂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[0,1]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TIXGeneral"/>
                          </a:rPr>
                          <m:t>𝑛</m:t>
                        </m:r>
                      </m:sup>
                    </m:sSup>
                  </m:oMath>
                </a14:m>
                <a:endParaRPr sz="2400" dirty="0">
                  <a:latin typeface="STIXGeneral"/>
                  <a:cs typeface="STIXGener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" y="1752600"/>
                <a:ext cx="6334760" cy="1940724"/>
              </a:xfrm>
              <a:prstGeom prst="rect">
                <a:avLst/>
              </a:prstGeom>
              <a:blipFill>
                <a:blip r:embed="rId2"/>
                <a:stretch>
                  <a:fillRect l="-1603" t="-3922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3AEFD3-5D25-7D64-E709-1C9C568C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48" y="3914465"/>
            <a:ext cx="3378200" cy="267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8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220" dirty="0"/>
              <a:t>Deep</a:t>
            </a:r>
            <a:r>
              <a:rPr cap="small" spc="270" dirty="0"/>
              <a:t> </a:t>
            </a:r>
            <a:r>
              <a:rPr cap="small" spc="10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4968"/>
            <a:ext cx="7086600" cy="368490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3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5" dirty="0">
                <a:latin typeface="Times New Roman"/>
                <a:cs typeface="Times New Roman"/>
              </a:rPr>
              <a:t>Several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hidden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layers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95" dirty="0">
                <a:latin typeface="Times New Roman"/>
                <a:cs typeface="Times New Roman"/>
              </a:rPr>
              <a:t>Millions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parameters</a:t>
            </a:r>
            <a:endParaRPr sz="21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0" dirty="0">
                <a:latin typeface="Times New Roman"/>
                <a:cs typeface="Times New Roman"/>
              </a:rPr>
              <a:t>Big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data,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big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computation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If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neural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network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with a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single hidden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layer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is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universal approximator, why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go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deep?</a:t>
            </a:r>
            <a:endParaRPr sz="2400" dirty="0">
              <a:latin typeface="Comic Sans MS"/>
              <a:cs typeface="Comic Sans MS"/>
            </a:endParaRPr>
          </a:p>
          <a:p>
            <a:pPr marL="652780" marR="553720" lvl="1" indent="-274320" algn="just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55" dirty="0">
                <a:latin typeface="Times New Roman"/>
                <a:cs typeface="Times New Roman"/>
              </a:rPr>
              <a:t>“Why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When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Times New Roman"/>
                <a:cs typeface="Times New Roman"/>
              </a:rPr>
              <a:t>Can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Deep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-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but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Not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Shallow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-</a:t>
            </a:r>
            <a:r>
              <a:rPr sz="2100" spc="-50" dirty="0">
                <a:latin typeface="Times New Roman"/>
                <a:cs typeface="Times New Roman"/>
              </a:rPr>
              <a:t>- </a:t>
            </a:r>
            <a:r>
              <a:rPr sz="2100" spc="150" dirty="0">
                <a:latin typeface="Times New Roman"/>
                <a:cs typeface="Times New Roman"/>
              </a:rPr>
              <a:t>Networks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Avoid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Curse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Dimensionality: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a </a:t>
            </a:r>
            <a:r>
              <a:rPr sz="2100" spc="65" dirty="0">
                <a:latin typeface="Times New Roman"/>
                <a:cs typeface="Times New Roman"/>
              </a:rPr>
              <a:t>Review”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u="sng" spc="10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https://arxiv.org/abs/1611.00740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Example</a:t>
            </a:r>
            <a:r>
              <a:rPr cap="small" spc="229" dirty="0"/>
              <a:t> </a:t>
            </a:r>
            <a:r>
              <a:rPr cap="small" spc="160" dirty="0"/>
              <a:t>DL</a:t>
            </a:r>
            <a:r>
              <a:rPr cap="small" spc="105" dirty="0"/>
              <a:t> </a:t>
            </a:r>
            <a:r>
              <a:rPr cap="small" spc="150" dirty="0"/>
              <a:t>Network</a:t>
            </a:r>
            <a:r>
              <a:rPr cap="small" spc="254" dirty="0"/>
              <a:t> </a:t>
            </a:r>
            <a:r>
              <a:rPr cap="small" spc="140" dirty="0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139815" cy="151003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Convolutional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neural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networks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(CNN)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5" dirty="0">
                <a:latin typeface="Times New Roman"/>
                <a:cs typeface="Times New Roman"/>
              </a:rPr>
              <a:t>Recurrent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neural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networks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(RNN)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00" dirty="0">
                <a:latin typeface="Times New Roman"/>
                <a:cs typeface="Times New Roman"/>
              </a:rPr>
              <a:t>Long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Short-</a:t>
            </a:r>
            <a:r>
              <a:rPr sz="2100" spc="170" dirty="0">
                <a:latin typeface="Times New Roman"/>
                <a:cs typeface="Times New Roman"/>
              </a:rPr>
              <a:t>Term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Memory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networks</a:t>
            </a:r>
            <a:r>
              <a:rPr sz="2100" spc="70" dirty="0">
                <a:latin typeface="Times New Roman"/>
                <a:cs typeface="Times New Roman"/>
              </a:rPr>
              <a:t> (LSTM)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0" dirty="0"/>
              <a:t>Convolutional</a:t>
            </a:r>
            <a:r>
              <a:rPr cap="small" spc="210" dirty="0"/>
              <a:t> </a:t>
            </a:r>
            <a:r>
              <a:rPr cap="small" spc="155" dirty="0"/>
              <a:t>Neural</a:t>
            </a:r>
            <a:r>
              <a:rPr cap="small" spc="275" dirty="0"/>
              <a:t> </a:t>
            </a:r>
            <a:r>
              <a:rPr cap="small" spc="130" dirty="0"/>
              <a:t>Networks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86" y="2419654"/>
            <a:ext cx="7237827" cy="22407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394" y="5145785"/>
            <a:ext cx="4758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6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</a:rPr>
              <a:t>https://commons.wikimedia.org/wiki/File:Typical_cnn.png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Convolution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5430" y="1919223"/>
            <a:ext cx="7315200" cy="3050540"/>
            <a:chOff x="495430" y="1919223"/>
            <a:chExt cx="7315200" cy="305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430" y="1968704"/>
              <a:ext cx="7314686" cy="30004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94961" y="1919223"/>
              <a:ext cx="18415" cy="16510"/>
            </a:xfrm>
            <a:custGeom>
              <a:avLst/>
              <a:gdLst/>
              <a:ahLst/>
              <a:cxnLst/>
              <a:rect l="l" t="t" r="r" b="b"/>
              <a:pathLst>
                <a:path w="18414" h="16510">
                  <a:moveTo>
                    <a:pt x="14986" y="0"/>
                  </a:moveTo>
                  <a:lnTo>
                    <a:pt x="10160" y="0"/>
                  </a:lnTo>
                  <a:lnTo>
                    <a:pt x="6985" y="762"/>
                  </a:lnTo>
                  <a:lnTo>
                    <a:pt x="4825" y="1777"/>
                  </a:lnTo>
                  <a:lnTo>
                    <a:pt x="1397" y="3555"/>
                  </a:lnTo>
                  <a:lnTo>
                    <a:pt x="0" y="7747"/>
                  </a:lnTo>
                  <a:lnTo>
                    <a:pt x="1777" y="11175"/>
                  </a:lnTo>
                  <a:lnTo>
                    <a:pt x="3428" y="14604"/>
                  </a:lnTo>
                  <a:lnTo>
                    <a:pt x="7620" y="16001"/>
                  </a:lnTo>
                  <a:lnTo>
                    <a:pt x="11049" y="14224"/>
                  </a:lnTo>
                  <a:lnTo>
                    <a:pt x="11858" y="13842"/>
                  </a:lnTo>
                  <a:lnTo>
                    <a:pt x="10160" y="13842"/>
                  </a:lnTo>
                  <a:lnTo>
                    <a:pt x="13208" y="13208"/>
                  </a:lnTo>
                  <a:lnTo>
                    <a:pt x="15647" y="13208"/>
                  </a:lnTo>
                  <a:lnTo>
                    <a:pt x="18161" y="10795"/>
                  </a:lnTo>
                  <a:lnTo>
                    <a:pt x="18161" y="3175"/>
                  </a:lnTo>
                  <a:lnTo>
                    <a:pt x="14986" y="0"/>
                  </a:lnTo>
                  <a:close/>
                </a:path>
                <a:path w="18414" h="16510">
                  <a:moveTo>
                    <a:pt x="13208" y="13208"/>
                  </a:moveTo>
                  <a:lnTo>
                    <a:pt x="10160" y="13842"/>
                  </a:lnTo>
                  <a:lnTo>
                    <a:pt x="11858" y="13842"/>
                  </a:lnTo>
                  <a:lnTo>
                    <a:pt x="13208" y="13208"/>
                  </a:lnTo>
                  <a:close/>
                </a:path>
                <a:path w="18414" h="16510">
                  <a:moveTo>
                    <a:pt x="15647" y="13208"/>
                  </a:moveTo>
                  <a:lnTo>
                    <a:pt x="13208" y="13208"/>
                  </a:lnTo>
                  <a:lnTo>
                    <a:pt x="11858" y="13842"/>
                  </a:lnTo>
                  <a:lnTo>
                    <a:pt x="14986" y="13842"/>
                  </a:lnTo>
                  <a:lnTo>
                    <a:pt x="15647" y="132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594" y="5212841"/>
            <a:ext cx="3612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5" dirty="0">
                <a:latin typeface="Times New Roman"/>
                <a:cs typeface="Times New Roman"/>
              </a:rPr>
              <a:t>Figure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from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u="sng" spc="5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3"/>
              </a:rPr>
              <a:t>http://aima.cs.berkeley.edu/figures.pdf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30" dirty="0"/>
              <a:t>Pooling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6350635" cy="26473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20" dirty="0">
                <a:latin typeface="Times New Roman"/>
                <a:cs typeface="Times New Roman"/>
              </a:rPr>
              <a:t>Aggregates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set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adjacent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units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14" dirty="0">
                <a:latin typeface="Times New Roman"/>
                <a:cs typeface="Times New Roman"/>
              </a:rPr>
              <a:t>Like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convolution,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has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kernel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size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stride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40" dirty="0">
                <a:latin typeface="Times New Roman"/>
                <a:cs typeface="Times New Roman"/>
              </a:rPr>
              <a:t>Unlike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convolution,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weights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fixed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(not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learned)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5" dirty="0">
                <a:latin typeface="Times New Roman"/>
                <a:cs typeface="Times New Roman"/>
              </a:rPr>
              <a:t>Examples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110" dirty="0">
                <a:latin typeface="Times New Roman"/>
                <a:cs typeface="Times New Roman"/>
              </a:rPr>
              <a:t>Average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pooling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96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130" dirty="0">
                <a:latin typeface="Times New Roman"/>
                <a:cs typeface="Times New Roman"/>
              </a:rPr>
              <a:t>Max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pooling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50" dirty="0"/>
              <a:t>Learning</a:t>
            </a:r>
            <a:r>
              <a:rPr cap="small" spc="245" dirty="0"/>
              <a:t> </a:t>
            </a:r>
            <a:r>
              <a:rPr cap="small" spc="210" dirty="0"/>
              <a:t>the</a:t>
            </a:r>
            <a:r>
              <a:rPr cap="small" spc="265" dirty="0"/>
              <a:t> </a:t>
            </a:r>
            <a:r>
              <a:rPr cap="small" spc="130" dirty="0"/>
              <a:t>Weights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6847205" cy="15709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0" dirty="0">
                <a:latin typeface="Times New Roman"/>
                <a:cs typeface="Times New Roman"/>
              </a:rPr>
              <a:t>Define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260" dirty="0">
                <a:latin typeface="Times New Roman"/>
                <a:cs typeface="Times New Roman"/>
              </a:rPr>
              <a:t>an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error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(loss)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5" dirty="0">
                <a:latin typeface="Times New Roman"/>
                <a:cs typeface="Times New Roman"/>
              </a:rPr>
              <a:t>Take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derivative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with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respect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weights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65" dirty="0">
                <a:latin typeface="Times New Roman"/>
                <a:cs typeface="Times New Roman"/>
              </a:rPr>
              <a:t>Perform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gradient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descent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Fully Connected Neural Network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1524000" y="3556614"/>
            <a:ext cx="5702468" cy="3024657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40" y="1367818"/>
                <a:ext cx="7541260" cy="172374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20" dirty="0">
                    <a:latin typeface="Times New Roman"/>
                    <a:cs typeface="Times New Roman"/>
                  </a:rPr>
                  <a:t>Fully connected layer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Series of linear transformations: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(1)</m:t>
                        </m:r>
                      </m:sup>
                    </m:sSubSup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Activation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367818"/>
                <a:ext cx="7541260" cy="1723742"/>
              </a:xfrm>
              <a:prstGeom prst="rect">
                <a:avLst/>
              </a:prstGeom>
              <a:blipFill>
                <a:blip r:embed="rId5"/>
                <a:stretch>
                  <a:fillRect l="-1347" b="-2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5622249" y="3799211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2884754" y="3602694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57289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Forward Pass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1524000" y="3556614"/>
            <a:ext cx="5702468" cy="3024657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367818"/>
                <a:ext cx="8608061" cy="236026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Computing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z</a:t>
                </a:r>
                <a:r>
                  <a:rPr lang="en-US" sz="2400" dirty="0">
                    <a:latin typeface="Times New Roman"/>
                    <a:cs typeface="Times New Roman"/>
                  </a:rPr>
                  <a:t> from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x</a:t>
                </a:r>
                <a:r>
                  <a:rPr lang="en-US" sz="2400" dirty="0">
                    <a:latin typeface="Times New Roman"/>
                    <a:cs typeface="Times New Roman"/>
                  </a:rPr>
                  <a:t>,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W</a:t>
                </a:r>
                <a:r>
                  <a:rPr lang="en-US" sz="2400" b="1" baseline="30000" dirty="0">
                    <a:latin typeface="Times New Roman"/>
                    <a:cs typeface="Times New Roman"/>
                  </a:rPr>
                  <a:t> (1)</a:t>
                </a:r>
                <a:r>
                  <a:rPr lang="en-US" sz="2400" b="1" i="1" dirty="0">
                    <a:latin typeface="Century Schoolbook" panose="02040604050505020304" pitchFamily="18" charset="0"/>
                    <a:cs typeface="Times New Roman"/>
                  </a:rPr>
                  <a:t>,</a:t>
                </a:r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b</a:t>
                </a:r>
                <a:r>
                  <a:rPr lang="en-US" sz="2400" b="1" baseline="30000" dirty="0">
                    <a:latin typeface="Times New Roman"/>
                    <a:cs typeface="Times New Roman"/>
                  </a:rPr>
                  <a:t>(1)</a:t>
                </a:r>
                <a:r>
                  <a:rPr lang="en-US" sz="2400" dirty="0">
                    <a:latin typeface="Times New Roman"/>
                    <a:cs typeface="Times New Roman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(1)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(1)</m:t>
                        </m:r>
                      </m:sup>
                    </m:sSubSup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Computing hidden layer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h</a:t>
                </a:r>
                <a:r>
                  <a:rPr lang="en-US" sz="2400" dirty="0">
                    <a:latin typeface="Times New Roman"/>
                    <a:cs typeface="Times New Roman"/>
                  </a:rPr>
                  <a:t> from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z </a:t>
                </a:r>
                <a:r>
                  <a:rPr lang="en-US" sz="2400" dirty="0">
                    <a:latin typeface="Century Schoolbook" panose="02040604050505020304" pitchFamily="18" charset="0"/>
                    <a:cs typeface="Times New Roman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𝜎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Computing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from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h, W</a:t>
                </a:r>
                <a:r>
                  <a:rPr lang="en-US" sz="2400" b="1" baseline="30000" dirty="0">
                    <a:latin typeface="Times New Roman"/>
                    <a:cs typeface="Times New Roman"/>
                  </a:rPr>
                  <a:t> (2)</a:t>
                </a:r>
                <a:r>
                  <a:rPr lang="en-US" sz="2400" b="1" i="1" dirty="0">
                    <a:latin typeface="Century Schoolbook" panose="02040604050505020304" pitchFamily="18" charset="0"/>
                    <a:cs typeface="Times New Roman"/>
                  </a:rPr>
                  <a:t>,</a:t>
                </a:r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b</a:t>
                </a:r>
                <a:r>
                  <a:rPr lang="en-US" sz="2400" b="1" baseline="30000" dirty="0">
                    <a:latin typeface="Times New Roman"/>
                    <a:cs typeface="Times New Roman"/>
                  </a:rPr>
                  <a:t>(2) </a:t>
                </a:r>
                <a:r>
                  <a:rPr lang="en-US" sz="2400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sup>
                    </m:sSubSup>
                  </m:oMath>
                </a14:m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367818"/>
                <a:ext cx="8608061" cy="2360262"/>
              </a:xfrm>
              <a:prstGeom prst="rect">
                <a:avLst/>
              </a:prstGeom>
              <a:blipFill>
                <a:blip r:embed="rId5"/>
                <a:stretch>
                  <a:fillRect l="-1180" t="-16578" b="-16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5622249" y="3799211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2884754" y="3602694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76233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50" dirty="0"/>
              <a:t>Neuron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116"/>
            <a:ext cx="7294880" cy="37750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50" dirty="0">
                <a:latin typeface="Times New Roman"/>
                <a:cs typeface="Times New Roman"/>
              </a:rPr>
              <a:t>Neurons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can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have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multiple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dendrites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most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one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axon</a:t>
            </a:r>
            <a:endParaRPr sz="2000">
              <a:latin typeface="Times New Roman"/>
              <a:cs typeface="Times New Roman"/>
            </a:endParaRPr>
          </a:p>
          <a:p>
            <a:pPr marL="286385" marR="932815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95" dirty="0">
                <a:latin typeface="Times New Roman"/>
                <a:cs typeface="Times New Roman"/>
              </a:rPr>
              <a:t>Typical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connections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from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215" dirty="0">
                <a:latin typeface="Times New Roman"/>
                <a:cs typeface="Times New Roman"/>
              </a:rPr>
              <a:t>an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axon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neuron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to </a:t>
            </a:r>
            <a:r>
              <a:rPr sz="2000" spc="155" dirty="0">
                <a:latin typeface="Times New Roman"/>
                <a:cs typeface="Times New Roman"/>
              </a:rPr>
              <a:t>dendrites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other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neurons</a:t>
            </a:r>
            <a:endParaRPr sz="20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5" dirty="0">
                <a:latin typeface="Times New Roman"/>
                <a:cs typeface="Times New Roman"/>
              </a:rPr>
              <a:t>Synaptic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signals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received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through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55" dirty="0">
                <a:latin typeface="Times New Roman"/>
                <a:cs typeface="Times New Roman"/>
              </a:rPr>
              <a:t>dendrites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somas; </a:t>
            </a:r>
            <a:r>
              <a:rPr sz="2000" spc="130" dirty="0">
                <a:latin typeface="Times New Roman"/>
                <a:cs typeface="Times New Roman"/>
              </a:rPr>
              <a:t>signals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Times New Roman"/>
                <a:cs typeface="Times New Roman"/>
              </a:rPr>
              <a:t>transmitted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through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axons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30" dirty="0">
                <a:latin typeface="Times New Roman"/>
                <a:cs typeface="Times New Roman"/>
              </a:rPr>
              <a:t>Signals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45" dirty="0">
                <a:latin typeface="Times New Roman"/>
                <a:cs typeface="Times New Roman"/>
              </a:rPr>
              <a:t>can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excite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or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inhibit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receiving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50" dirty="0">
                <a:latin typeface="Times New Roman"/>
                <a:cs typeface="Times New Roman"/>
              </a:rPr>
              <a:t>neuron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8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neuron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fires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when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excitement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above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threshold</a:t>
            </a:r>
            <a:endParaRPr sz="20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100" dirty="0">
                <a:latin typeface="Times New Roman"/>
                <a:cs typeface="Times New Roman"/>
              </a:rPr>
              <a:t>Note: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these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general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statements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90" dirty="0">
                <a:latin typeface="Times New Roman"/>
                <a:cs typeface="Times New Roman"/>
              </a:rPr>
              <a:t>and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simplifications,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65" dirty="0">
                <a:latin typeface="Times New Roman"/>
                <a:cs typeface="Times New Roman"/>
              </a:rPr>
              <a:t>and </a:t>
            </a:r>
            <a:r>
              <a:rPr sz="2000" spc="175" dirty="0">
                <a:latin typeface="Times New Roman"/>
                <a:cs typeface="Times New Roman"/>
              </a:rPr>
              <a:t>there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85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many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exceptions!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Forward Pass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1524000" y="3556614"/>
            <a:ext cx="5702468" cy="3024657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367818"/>
                <a:ext cx="8608061" cy="1604927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Forward propagation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Easy to extend to multiple stacked layers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Produces intermediate values </a:t>
                </a:r>
                <a:r>
                  <a:rPr lang="en-US" sz="2400" b="1" dirty="0">
                    <a:latin typeface="Times New Roman"/>
                    <a:cs typeface="Times New Roman"/>
                  </a:rPr>
                  <a:t>(</a:t>
                </a:r>
                <a:r>
                  <a:rPr lang="en-US" sz="2400" b="1" dirty="0" err="1">
                    <a:latin typeface="Times New Roman"/>
                    <a:cs typeface="Times New Roman"/>
                  </a:rPr>
                  <a:t>z,</a:t>
                </a:r>
                <a:r>
                  <a:rPr lang="en-US" sz="2400" b="1" dirty="0" err="1">
                    <a:latin typeface="Century Schoolbook" panose="02040604050505020304" pitchFamily="18" charset="0"/>
                    <a:cs typeface="Times New Roman"/>
                  </a:rPr>
                  <a:t>h</a:t>
                </a:r>
                <a:r>
                  <a:rPr lang="en-US" sz="2400" b="1" dirty="0">
                    <a:latin typeface="Century Schoolbook" panose="02040604050505020304" pitchFamily="18" charset="0"/>
                    <a:cs typeface="Times New Roman"/>
                  </a:rPr>
                  <a:t>) </a:t>
                </a:r>
                <a:r>
                  <a:rPr lang="en-US" sz="2400" dirty="0">
                    <a:latin typeface="Century Schoolbook" panose="02040604050505020304" pitchFamily="18" charset="0"/>
                    <a:cs typeface="Times New Roman"/>
                  </a:rPr>
                  <a:t>and outputs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𝒚</m:t>
                        </m:r>
                      </m:e>
                    </m:acc>
                  </m:oMath>
                </a14:m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367818"/>
                <a:ext cx="8608061" cy="1604927"/>
              </a:xfrm>
              <a:prstGeom prst="rect">
                <a:avLst/>
              </a:prstGeom>
              <a:blipFill>
                <a:blip r:embed="rId5"/>
                <a:stretch>
                  <a:fillRect l="-1180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5622249" y="3799211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2884754" y="3602694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777669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1524000" y="3556614"/>
            <a:ext cx="5702468" cy="3024657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367818"/>
                <a:ext cx="8608061" cy="1604927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Define loss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Use Jacobian matrices</a:t>
                </a:r>
              </a:p>
              <a:p>
                <a:pPr marL="286385" indent="-273685"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Apply chain rule to compute gradient for each element</a:t>
                </a: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367818"/>
                <a:ext cx="8608061" cy="1604927"/>
              </a:xfrm>
              <a:prstGeom prst="rect">
                <a:avLst/>
              </a:prstGeom>
              <a:blipFill>
                <a:blip r:embed="rId5"/>
                <a:stretch>
                  <a:fillRect l="-1180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5622249" y="3799211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2884754" y="3602694"/>
            <a:ext cx="914400" cy="4517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6484487" y="3945002"/>
            <a:ext cx="550728" cy="1507181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959499" y="4491961"/>
                <a:ext cx="5987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99" y="4491961"/>
                <a:ext cx="59875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934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Chain Rule</a:t>
            </a:r>
            <a:endParaRPr cap="small" spc="1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367818"/>
                <a:ext cx="8608061" cy="4024948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Then, its derivative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can be computed as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Alternatively, </a:t>
                </a:r>
              </a:p>
              <a:p>
                <a:pPr marL="1384300" lvl="3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𝑑𝑧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𝑑𝑧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367818"/>
                <a:ext cx="8608061" cy="4024948"/>
              </a:xfrm>
              <a:prstGeom prst="rect">
                <a:avLst/>
              </a:prstGeom>
              <a:blipFill>
                <a:blip r:embed="rId3"/>
                <a:stretch>
                  <a:fillRect l="-1180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58BE189-E82E-8CB6-6B6F-6C37ED22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590800"/>
            <a:ext cx="3147695" cy="57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9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Jacobian Matrix</a:t>
            </a:r>
            <a:endParaRPr cap="small" spc="1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367818"/>
                <a:ext cx="8608061" cy="3192349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While Hermitian describes second-order derivatives, Jacobian corresponds to the first order:</a:t>
                </a: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b="1" i="0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cs typeface="Times New Roman"/>
                        </a:rPr>
                        <m:t>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𝑓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𝑓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𝑓</m:t>
                                    </m:r>
                                    <m:r>
                                      <a:rPr lang="en-US" sz="2400" b="0" i="1" baseline="-25000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2400" i="1" baseline="-2500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𝑓</m:t>
                                    </m:r>
                                    <m:r>
                                      <a:rPr lang="en-US" sz="2400" i="1" baseline="-2500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2400" i="1" baseline="-2500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367818"/>
                <a:ext cx="8608061" cy="3192349"/>
              </a:xfrm>
              <a:prstGeom prst="rect">
                <a:avLst/>
              </a:prstGeom>
              <a:blipFill>
                <a:blip r:embed="rId3"/>
                <a:stretch>
                  <a:fillRect l="-1180" b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3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250838"/>
                <a:ext cx="8608061" cy="343568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Apply chain rule to the Neural Network: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250838"/>
                <a:ext cx="8608061" cy="3435684"/>
              </a:xfrm>
              <a:prstGeom prst="rect">
                <a:avLst/>
              </a:prstGeom>
              <a:blipFill>
                <a:blip r:embed="rId3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D92C921-12C8-B766-AC12-C5D410F83D66}"/>
              </a:ext>
            </a:extLst>
          </p:cNvPr>
          <p:cNvGrpSpPr/>
          <p:nvPr/>
        </p:nvGrpSpPr>
        <p:grpSpPr>
          <a:xfrm>
            <a:off x="1752600" y="3968839"/>
            <a:ext cx="5257800" cy="2618871"/>
            <a:chOff x="1524000" y="3556614"/>
            <a:chExt cx="6034253" cy="30246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872255-888F-8231-41BB-7FC25F6A1525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AEEA626-D4EB-E2B4-F4F0-D69A40BABAAB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7C18AF-AB33-9F11-DF12-1B7F386FA7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C23015D-16ED-B4CA-3AD0-68820871AA62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772BE4-0201-B778-9D5A-905CFFC3E3AE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0818DEA-7B58-D172-A6A1-87F20F7FB927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0EA967-E207-21E3-A423-1982FB243BA6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3FD07C0-B2ED-C7C9-AB13-4C79C3556B70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096CF86-27F4-CEC8-6264-3C14D52C93C2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0DED0FDE-B7A4-A974-57A8-18FFB549BF7B}"/>
                    </a:ext>
                  </a:extLst>
                </p:cNvPr>
                <p:cNvCxnSpPr>
                  <a:stCxn id="8" idx="6"/>
                  <a:endCxn id="12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26FF95A-A913-002B-7E44-23F5D8C1C764}"/>
                    </a:ext>
                  </a:extLst>
                </p:cNvPr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BB6C65D8-CA3D-F041-CBCC-70F3D96C51BD}"/>
                    </a:ext>
                  </a:extLst>
                </p:cNvPr>
                <p:cNvCxnSpPr>
                  <a:stCxn id="7" idx="6"/>
                  <a:endCxn id="12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67EBC3C-E84F-DA14-5B20-7B1903375508}"/>
                    </a:ext>
                  </a:extLst>
                </p:cNvPr>
                <p:cNvCxnSpPr>
                  <a:stCxn id="7" idx="6"/>
                  <a:endCxn id="11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3B277E1-D145-7BA3-E7BC-015419DD2389}"/>
                    </a:ext>
                  </a:extLst>
                </p:cNvPr>
                <p:cNvCxnSpPr>
                  <a:cxnSpLocks/>
                  <a:stCxn id="9" idx="6"/>
                  <a:endCxn id="12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CAB3D1E-16EA-2BCB-BF76-BBCEFFC7474F}"/>
                    </a:ext>
                  </a:extLst>
                </p:cNvPr>
                <p:cNvCxnSpPr>
                  <a:cxnSpLocks/>
                  <a:stCxn id="9" idx="6"/>
                  <a:endCxn id="11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DABB09F-9FD4-5C9A-EE30-033A05D09F80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ADCFDEC-4E67-E14A-D1E1-D24300087875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593CC5F-7FC1-A766-6A4B-1B1FCDA43919}"/>
                    </a:ext>
                  </a:extLst>
                </p:cNvPr>
                <p:cNvCxnSpPr>
                  <a:stCxn id="12" idx="6"/>
                  <a:endCxn id="26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37C2444-A039-B5A7-353A-8A5DC658B655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4AAA8AC-0515-6F14-068D-1F93A37D7D4F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D50A3FFA-F8B4-67BB-AC1F-BC0BAD51DD2E}"/>
                    </a:ext>
                  </a:extLst>
                </p:cNvPr>
                <p:cNvCxnSpPr>
                  <a:cxnSpLocks/>
                  <a:endCxn id="12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AB45E2D-DEF4-04DA-3531-F28944DD5A76}"/>
                    </a:ext>
                  </a:extLst>
                </p:cNvPr>
                <p:cNvCxnSpPr>
                  <a:cxnSpLocks/>
                  <a:endCxn id="11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66D41AB-DDA8-EC42-BD2A-FA344079CD18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535AF85-A955-8FF6-E879-288EE5859052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EF4198E-F692-DD81-EB3A-CFFAACEA1DE9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530AD4E-B5DC-5138-20BE-0F417CA0AC53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FB01BF7-C6ED-6D7D-2B48-E845920907F6}"/>
                    </a:ext>
                  </a:extLst>
                </p:cNvPr>
                <p:cNvCxnSpPr>
                  <a:stCxn id="26" idx="6"/>
                  <a:endCxn id="44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1D3C888-2415-3CA9-1D3C-42BA021FB042}"/>
                    </a:ext>
                  </a:extLst>
                </p:cNvPr>
                <p:cNvCxnSpPr>
                  <a:stCxn id="26" idx="6"/>
                  <a:endCxn id="45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EBB8862-6D76-D8DB-7B34-722ECD71A39E}"/>
                    </a:ext>
                  </a:extLst>
                </p:cNvPr>
                <p:cNvCxnSpPr>
                  <a:stCxn id="25" idx="6"/>
                  <a:endCxn id="44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32D7EB8-7FF7-AE57-863D-1E230C18BFAB}"/>
                    </a:ext>
                  </a:extLst>
                </p:cNvPr>
                <p:cNvCxnSpPr>
                  <a:stCxn id="25" idx="6"/>
                  <a:endCxn id="45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73047A7-854B-2B58-382A-39EE798B5D37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8C36477-64C0-919A-BFBE-35EF8AF9A1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8C36477-64C0-919A-BFBE-35EF8AF9A1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3175" b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601DB5E-30A2-52F3-B206-5DA97B1080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601DB5E-30A2-52F3-B206-5DA97B1080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1613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462AFB0-97ED-F4FD-C0CF-9ED62B130035}"/>
                    </a:ext>
                  </a:extLst>
                </p:cNvPr>
                <p:cNvCxnSpPr>
                  <a:cxnSpLocks/>
                  <a:endCxn id="44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6622350B-0564-18BE-9F80-114839FCF18E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F87973E-4890-A3A3-A920-CEAB01EAD57A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003FD0-E410-B0F8-6D81-EA7DC89D2C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003FD0-E410-B0F8-6D81-EA7DC89D2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10531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5939" y="1250838"/>
                <a:ext cx="8608061" cy="4407232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" y="1250838"/>
                <a:ext cx="8608061" cy="4407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D92C921-12C8-B766-AC12-C5D410F83D66}"/>
              </a:ext>
            </a:extLst>
          </p:cNvPr>
          <p:cNvGrpSpPr/>
          <p:nvPr/>
        </p:nvGrpSpPr>
        <p:grpSpPr>
          <a:xfrm>
            <a:off x="1752600" y="3968839"/>
            <a:ext cx="5257800" cy="2618871"/>
            <a:chOff x="1524000" y="3556614"/>
            <a:chExt cx="6034253" cy="30246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872255-888F-8231-41BB-7FC25F6A1525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AEEA626-D4EB-E2B4-F4F0-D69A40BABAAB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7C18AF-AB33-9F11-DF12-1B7F386FA7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C23015D-16ED-B4CA-3AD0-68820871AA62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772BE4-0201-B778-9D5A-905CFFC3E3AE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0818DEA-7B58-D172-A6A1-87F20F7FB927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0EA967-E207-21E3-A423-1982FB243BA6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3FD07C0-B2ED-C7C9-AB13-4C79C3556B70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096CF86-27F4-CEC8-6264-3C14D52C93C2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0DED0FDE-B7A4-A974-57A8-18FFB549BF7B}"/>
                    </a:ext>
                  </a:extLst>
                </p:cNvPr>
                <p:cNvCxnSpPr>
                  <a:stCxn id="8" idx="6"/>
                  <a:endCxn id="12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26FF95A-A913-002B-7E44-23F5D8C1C764}"/>
                    </a:ext>
                  </a:extLst>
                </p:cNvPr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BB6C65D8-CA3D-F041-CBCC-70F3D96C51BD}"/>
                    </a:ext>
                  </a:extLst>
                </p:cNvPr>
                <p:cNvCxnSpPr>
                  <a:stCxn id="7" idx="6"/>
                  <a:endCxn id="12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67EBC3C-E84F-DA14-5B20-7B1903375508}"/>
                    </a:ext>
                  </a:extLst>
                </p:cNvPr>
                <p:cNvCxnSpPr>
                  <a:stCxn id="7" idx="6"/>
                  <a:endCxn id="11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3B277E1-D145-7BA3-E7BC-015419DD2389}"/>
                    </a:ext>
                  </a:extLst>
                </p:cNvPr>
                <p:cNvCxnSpPr>
                  <a:cxnSpLocks/>
                  <a:stCxn id="9" idx="6"/>
                  <a:endCxn id="12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CAB3D1E-16EA-2BCB-BF76-BBCEFFC7474F}"/>
                    </a:ext>
                  </a:extLst>
                </p:cNvPr>
                <p:cNvCxnSpPr>
                  <a:cxnSpLocks/>
                  <a:stCxn id="9" idx="6"/>
                  <a:endCxn id="11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DABB09F-9FD4-5C9A-EE30-033A05D09F80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ADCFDEC-4E67-E14A-D1E1-D24300087875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593CC5F-7FC1-A766-6A4B-1B1FCDA43919}"/>
                    </a:ext>
                  </a:extLst>
                </p:cNvPr>
                <p:cNvCxnSpPr>
                  <a:stCxn id="12" idx="6"/>
                  <a:endCxn id="26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37C2444-A039-B5A7-353A-8A5DC658B655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4AAA8AC-0515-6F14-068D-1F93A37D7D4F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D50A3FFA-F8B4-67BB-AC1F-BC0BAD51DD2E}"/>
                    </a:ext>
                  </a:extLst>
                </p:cNvPr>
                <p:cNvCxnSpPr>
                  <a:cxnSpLocks/>
                  <a:endCxn id="12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AB45E2D-DEF4-04DA-3531-F28944DD5A76}"/>
                    </a:ext>
                  </a:extLst>
                </p:cNvPr>
                <p:cNvCxnSpPr>
                  <a:cxnSpLocks/>
                  <a:endCxn id="11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66D41AB-DDA8-EC42-BD2A-FA344079CD18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535AF85-A955-8FF6-E879-288EE5859052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EF4198E-F692-DD81-EB3A-CFFAACEA1DE9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530AD4E-B5DC-5138-20BE-0F417CA0AC53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FB01BF7-C6ED-6D7D-2B48-E845920907F6}"/>
                    </a:ext>
                  </a:extLst>
                </p:cNvPr>
                <p:cNvCxnSpPr>
                  <a:stCxn id="26" idx="6"/>
                  <a:endCxn id="44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1D3C888-2415-3CA9-1D3C-42BA021FB042}"/>
                    </a:ext>
                  </a:extLst>
                </p:cNvPr>
                <p:cNvCxnSpPr>
                  <a:stCxn id="26" idx="6"/>
                  <a:endCxn id="45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EBB8862-6D76-D8DB-7B34-722ECD71A39E}"/>
                    </a:ext>
                  </a:extLst>
                </p:cNvPr>
                <p:cNvCxnSpPr>
                  <a:stCxn id="25" idx="6"/>
                  <a:endCxn id="44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32D7EB8-7FF7-AE57-863D-1E230C18BFAB}"/>
                    </a:ext>
                  </a:extLst>
                </p:cNvPr>
                <p:cNvCxnSpPr>
                  <a:stCxn id="25" idx="6"/>
                  <a:endCxn id="45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73047A7-854B-2B58-382A-39EE798B5D37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8C36477-64C0-919A-BFBE-35EF8AF9A1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8C36477-64C0-919A-BFBE-35EF8AF9A1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3175" b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601DB5E-30A2-52F3-B206-5DA97B1080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601DB5E-30A2-52F3-B206-5DA97B1080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1613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462AFB0-97ED-F4FD-C0CF-9ED62B130035}"/>
                    </a:ext>
                  </a:extLst>
                </p:cNvPr>
                <p:cNvCxnSpPr>
                  <a:cxnSpLocks/>
                  <a:endCxn id="44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6622350B-0564-18BE-9F80-114839FCF18E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F87973E-4890-A3A3-A920-CEAB01EAD57A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003FD0-E410-B0F8-6D81-EA7DC89D2C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003FD0-E410-B0F8-6D81-EA7DC89D2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68426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29521" y="1301585"/>
                <a:ext cx="4148667" cy="1369221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21" y="1301585"/>
                <a:ext cx="4148667" cy="1369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80616" y="3870797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16" y="3870797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61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329521" y="1301585"/>
                <a:ext cx="4148667" cy="1415709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21" y="1301585"/>
                <a:ext cx="4148667" cy="1415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80616" y="3870797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616" y="3870797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8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r="-5556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042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189764" y="1309092"/>
                <a:ext cx="4148667" cy="1504386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64" y="1309092"/>
                <a:ext cx="4148667" cy="1504386"/>
              </a:xfrm>
              <a:prstGeom prst="rect">
                <a:avLst/>
              </a:prstGeom>
              <a:blipFill>
                <a:blip r:embed="rId3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322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28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0" dirty="0"/>
              <a:t>Artificial</a:t>
            </a:r>
            <a:r>
              <a:rPr cap="small" spc="275" dirty="0"/>
              <a:t> </a:t>
            </a:r>
            <a:r>
              <a:rPr cap="small" spc="155" dirty="0"/>
              <a:t>Neural</a:t>
            </a:r>
            <a:r>
              <a:rPr cap="small" spc="280" dirty="0"/>
              <a:t> </a:t>
            </a:r>
            <a:r>
              <a:rPr cap="small" spc="12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3692"/>
            <a:ext cx="7963534" cy="45580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80" dirty="0">
                <a:latin typeface="Times New Roman"/>
                <a:cs typeface="Times New Roman"/>
              </a:rPr>
              <a:t>Artificial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45" dirty="0">
                <a:latin typeface="Times New Roman"/>
                <a:cs typeface="Times New Roman"/>
              </a:rPr>
              <a:t>neural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networks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are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i="1" spc="110" dirty="0">
                <a:latin typeface="Times New Roman"/>
                <a:cs typeface="Times New Roman"/>
              </a:rPr>
              <a:t>inspired</a:t>
            </a:r>
            <a:r>
              <a:rPr sz="1700" i="1" spc="4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by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real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neurons</a:t>
            </a:r>
            <a:endParaRPr sz="1700">
              <a:latin typeface="Times New Roman"/>
              <a:cs typeface="Times New Roman"/>
            </a:endParaRPr>
          </a:p>
          <a:p>
            <a:pPr marL="286385" marR="76073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90" dirty="0">
                <a:latin typeface="Times New Roman"/>
                <a:cs typeface="Times New Roman"/>
              </a:rPr>
              <a:t>1943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One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the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first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45" dirty="0">
                <a:latin typeface="Times New Roman"/>
                <a:cs typeface="Times New Roman"/>
              </a:rPr>
              <a:t>neural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computational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models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was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proposed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Times New Roman"/>
                <a:cs typeface="Times New Roman"/>
              </a:rPr>
              <a:t>by </a:t>
            </a:r>
            <a:r>
              <a:rPr sz="1700" spc="70" dirty="0">
                <a:latin typeface="Times New Roman"/>
                <a:cs typeface="Times New Roman"/>
              </a:rPr>
              <a:t>McCulloch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165" dirty="0">
                <a:latin typeface="Times New Roman"/>
                <a:cs typeface="Times New Roman"/>
              </a:rPr>
              <a:t>and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40" dirty="0">
                <a:latin typeface="Times New Roman"/>
                <a:cs typeface="Times New Roman"/>
              </a:rPr>
              <a:t>Pitts</a:t>
            </a:r>
            <a:endParaRPr sz="17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90" dirty="0">
                <a:latin typeface="Times New Roman"/>
                <a:cs typeface="Times New Roman"/>
              </a:rPr>
              <a:t>1958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Rosenblatt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proposed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perceptron</a:t>
            </a:r>
            <a:endParaRPr sz="17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90" dirty="0">
                <a:latin typeface="Times New Roman"/>
                <a:cs typeface="Times New Roman"/>
              </a:rPr>
              <a:t>1969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40" dirty="0">
                <a:latin typeface="Times New Roman"/>
                <a:cs typeface="Times New Roman"/>
              </a:rPr>
              <a:t>paper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by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Minsky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60" dirty="0">
                <a:latin typeface="Times New Roman"/>
                <a:cs typeface="Times New Roman"/>
              </a:rPr>
              <a:t>and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160" dirty="0">
                <a:latin typeface="Times New Roman"/>
                <a:cs typeface="Times New Roman"/>
              </a:rPr>
              <a:t>Papert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almost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killed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the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entire</a:t>
            </a:r>
            <a:r>
              <a:rPr sz="1700" spc="40" dirty="0">
                <a:latin typeface="Times New Roman"/>
                <a:cs typeface="Times New Roman"/>
              </a:rPr>
              <a:t> field</a:t>
            </a:r>
            <a:endParaRPr sz="17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7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1500" spc="100" dirty="0">
                <a:latin typeface="Times New Roman"/>
                <a:cs typeface="Times New Roman"/>
              </a:rPr>
              <a:t>Perceptrons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are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incapable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110" dirty="0">
                <a:latin typeface="Times New Roman"/>
                <a:cs typeface="Times New Roman"/>
              </a:rPr>
              <a:t>representing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XOR</a:t>
            </a:r>
            <a:endParaRPr sz="15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59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1500" spc="105" dirty="0">
                <a:latin typeface="Times New Roman"/>
                <a:cs typeface="Times New Roman"/>
              </a:rPr>
              <a:t>Computational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resources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Times New Roman"/>
                <a:cs typeface="Times New Roman"/>
              </a:rPr>
              <a:t>are</a:t>
            </a:r>
            <a:r>
              <a:rPr sz="1500" spc="55" dirty="0">
                <a:latin typeface="Times New Roman"/>
                <a:cs typeface="Times New Roman"/>
              </a:rPr>
              <a:t> too </a:t>
            </a:r>
            <a:r>
              <a:rPr sz="1500" spc="100" dirty="0">
                <a:latin typeface="Times New Roman"/>
                <a:cs typeface="Times New Roman"/>
              </a:rPr>
              <a:t>great</a:t>
            </a:r>
            <a:endParaRPr sz="15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90" dirty="0">
                <a:latin typeface="Times New Roman"/>
                <a:cs typeface="Times New Roman"/>
              </a:rPr>
              <a:t>1975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Backpropagation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algorithm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renewed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interest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in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35" dirty="0">
                <a:latin typeface="Times New Roman"/>
                <a:cs typeface="Times New Roman"/>
              </a:rPr>
              <a:t>neural</a:t>
            </a:r>
            <a:endParaRPr sz="17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1700" spc="114" dirty="0">
                <a:latin typeface="Times New Roman"/>
                <a:cs typeface="Times New Roman"/>
              </a:rPr>
              <a:t>networks</a:t>
            </a:r>
            <a:endParaRPr sz="17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95" dirty="0">
                <a:latin typeface="Times New Roman"/>
                <a:cs typeface="Times New Roman"/>
              </a:rPr>
              <a:t>1980s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parallel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architectures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were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14" dirty="0">
                <a:latin typeface="Times New Roman"/>
                <a:cs typeface="Times New Roman"/>
              </a:rPr>
              <a:t>popular</a:t>
            </a:r>
            <a:endParaRPr sz="1700">
              <a:latin typeface="Times New Roman"/>
              <a:cs typeface="Times New Roman"/>
            </a:endParaRPr>
          </a:p>
          <a:p>
            <a:pPr marL="286385" marR="145669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7647"/>
              <a:buFont typeface="Wingdings"/>
              <a:buChar char=""/>
              <a:tabLst>
                <a:tab pos="286385" algn="l"/>
              </a:tabLst>
            </a:pPr>
            <a:r>
              <a:rPr sz="1700" spc="140" dirty="0">
                <a:latin typeface="Times New Roman"/>
                <a:cs typeface="Times New Roman"/>
              </a:rPr>
              <a:t>Late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1990s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60" dirty="0">
                <a:latin typeface="Times New Roman"/>
                <a:cs typeface="Times New Roman"/>
              </a:rPr>
              <a:t>and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5" dirty="0">
                <a:latin typeface="Times New Roman"/>
                <a:cs typeface="Times New Roman"/>
              </a:rPr>
              <a:t>2000s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other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methods,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such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as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support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70" dirty="0">
                <a:latin typeface="Times New Roman"/>
                <a:cs typeface="Times New Roman"/>
              </a:rPr>
              <a:t>vector </a:t>
            </a:r>
            <a:r>
              <a:rPr sz="1700" spc="114" dirty="0">
                <a:latin typeface="Times New Roman"/>
                <a:cs typeface="Times New Roman"/>
              </a:rPr>
              <a:t>machines,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became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more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popular</a:t>
            </a:r>
            <a:endParaRPr sz="17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588"/>
              <a:buFont typeface="Wingdings"/>
              <a:buChar char=""/>
              <a:tabLst>
                <a:tab pos="286385" algn="l"/>
              </a:tabLst>
            </a:pPr>
            <a:r>
              <a:rPr sz="1700" spc="95" dirty="0">
                <a:latin typeface="Times New Roman"/>
                <a:cs typeface="Times New Roman"/>
              </a:rPr>
              <a:t>2010s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–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145" dirty="0">
                <a:latin typeface="Times New Roman"/>
                <a:cs typeface="Times New Roman"/>
              </a:rPr>
              <a:t>neural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networks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several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hidden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120" dirty="0">
                <a:latin typeface="Times New Roman"/>
                <a:cs typeface="Times New Roman"/>
              </a:rPr>
              <a:t>layers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155" dirty="0">
                <a:latin typeface="Times New Roman"/>
                <a:cs typeface="Times New Roman"/>
              </a:rPr>
              <a:t>are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110" dirty="0">
                <a:latin typeface="Times New Roman"/>
                <a:cs typeface="Times New Roman"/>
              </a:rPr>
              <a:t>back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with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30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1700" spc="120" dirty="0">
                <a:latin typeface="Times New Roman"/>
                <a:cs typeface="Times New Roman"/>
              </a:rPr>
              <a:t>new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165" dirty="0">
                <a:latin typeface="Times New Roman"/>
                <a:cs typeface="Times New Roman"/>
              </a:rPr>
              <a:t>name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60" dirty="0">
                <a:latin typeface="Times New Roman"/>
                <a:cs typeface="Times New Roman"/>
              </a:rPr>
              <a:t>“deep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learning”</a:t>
            </a:r>
            <a:endParaRPr sz="1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400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/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872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  <m:r>
                        <a:rPr lang="en-US" sz="2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64" y="1309092"/>
                <a:ext cx="4148667" cy="2174826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/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099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Backpropagation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5189764" y="1309092"/>
                <a:ext cx="4148667" cy="333514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  <m:r>
                        <a:rPr lang="en-US" sz="21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100" b="1" i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764" y="1309092"/>
                <a:ext cx="4148667" cy="3335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/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448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Some</a:t>
            </a:r>
            <a:r>
              <a:rPr cap="small" spc="254" dirty="0"/>
              <a:t> </a:t>
            </a:r>
            <a:r>
              <a:rPr cap="small" spc="140" dirty="0"/>
              <a:t>Error/Loss</a:t>
            </a:r>
            <a:r>
              <a:rPr cap="small" spc="275" dirty="0"/>
              <a:t> </a:t>
            </a:r>
            <a:r>
              <a:rPr cap="small" spc="15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411858" y="2675382"/>
            <a:ext cx="753110" cy="247015"/>
          </a:xfrm>
          <a:custGeom>
            <a:avLst/>
            <a:gdLst/>
            <a:ahLst/>
            <a:cxnLst/>
            <a:rect l="l" t="t" r="r" b="b"/>
            <a:pathLst>
              <a:path w="753110" h="247014">
                <a:moveTo>
                  <a:pt x="673861" y="0"/>
                </a:moveTo>
                <a:lnTo>
                  <a:pt x="670305" y="10032"/>
                </a:lnTo>
                <a:lnTo>
                  <a:pt x="684621" y="16269"/>
                </a:lnTo>
                <a:lnTo>
                  <a:pt x="696912" y="24876"/>
                </a:lnTo>
                <a:lnTo>
                  <a:pt x="721871" y="64650"/>
                </a:lnTo>
                <a:lnTo>
                  <a:pt x="730122" y="122300"/>
                </a:lnTo>
                <a:lnTo>
                  <a:pt x="729196" y="144085"/>
                </a:lnTo>
                <a:lnTo>
                  <a:pt x="721818" y="181701"/>
                </a:lnTo>
                <a:lnTo>
                  <a:pt x="696896" y="222154"/>
                </a:lnTo>
                <a:lnTo>
                  <a:pt x="670686" y="237108"/>
                </a:lnTo>
                <a:lnTo>
                  <a:pt x="673861" y="247014"/>
                </a:lnTo>
                <a:lnTo>
                  <a:pt x="720992" y="219082"/>
                </a:lnTo>
                <a:lnTo>
                  <a:pt x="741189" y="186507"/>
                </a:lnTo>
                <a:lnTo>
                  <a:pt x="751337" y="146311"/>
                </a:lnTo>
                <a:lnTo>
                  <a:pt x="752602" y="123570"/>
                </a:lnTo>
                <a:lnTo>
                  <a:pt x="751337" y="100974"/>
                </a:lnTo>
                <a:lnTo>
                  <a:pt x="741189" y="60831"/>
                </a:lnTo>
                <a:lnTo>
                  <a:pt x="720975" y="28164"/>
                </a:lnTo>
                <a:lnTo>
                  <a:pt x="691741" y="6498"/>
                </a:lnTo>
                <a:lnTo>
                  <a:pt x="673861" y="0"/>
                </a:lnTo>
                <a:close/>
              </a:path>
              <a:path w="753110" h="247014">
                <a:moveTo>
                  <a:pt x="78740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40" y="247014"/>
                </a:lnTo>
                <a:lnTo>
                  <a:pt x="81915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8" y="122300"/>
                </a:lnTo>
                <a:lnTo>
                  <a:pt x="23385" y="101226"/>
                </a:lnTo>
                <a:lnTo>
                  <a:pt x="37084" y="49148"/>
                </a:lnTo>
                <a:lnTo>
                  <a:pt x="68034" y="16269"/>
                </a:lnTo>
                <a:lnTo>
                  <a:pt x="82296" y="10032"/>
                </a:lnTo>
                <a:lnTo>
                  <a:pt x="78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0598" y="2675382"/>
            <a:ext cx="795655" cy="247015"/>
          </a:xfrm>
          <a:custGeom>
            <a:avLst/>
            <a:gdLst/>
            <a:ahLst/>
            <a:cxnLst/>
            <a:rect l="l" t="t" r="r" b="b"/>
            <a:pathLst>
              <a:path w="795654" h="247014">
                <a:moveTo>
                  <a:pt x="716534" y="0"/>
                </a:moveTo>
                <a:lnTo>
                  <a:pt x="712977" y="10032"/>
                </a:lnTo>
                <a:lnTo>
                  <a:pt x="727293" y="16269"/>
                </a:lnTo>
                <a:lnTo>
                  <a:pt x="739584" y="24876"/>
                </a:lnTo>
                <a:lnTo>
                  <a:pt x="764543" y="64650"/>
                </a:lnTo>
                <a:lnTo>
                  <a:pt x="772795" y="122300"/>
                </a:lnTo>
                <a:lnTo>
                  <a:pt x="771868" y="144085"/>
                </a:lnTo>
                <a:lnTo>
                  <a:pt x="764490" y="181701"/>
                </a:lnTo>
                <a:lnTo>
                  <a:pt x="739568" y="222154"/>
                </a:lnTo>
                <a:lnTo>
                  <a:pt x="713359" y="237108"/>
                </a:lnTo>
                <a:lnTo>
                  <a:pt x="716534" y="247014"/>
                </a:lnTo>
                <a:lnTo>
                  <a:pt x="763664" y="219082"/>
                </a:lnTo>
                <a:lnTo>
                  <a:pt x="783861" y="186507"/>
                </a:lnTo>
                <a:lnTo>
                  <a:pt x="794009" y="146311"/>
                </a:lnTo>
                <a:lnTo>
                  <a:pt x="795274" y="123570"/>
                </a:lnTo>
                <a:lnTo>
                  <a:pt x="794009" y="100974"/>
                </a:lnTo>
                <a:lnTo>
                  <a:pt x="783861" y="60831"/>
                </a:lnTo>
                <a:lnTo>
                  <a:pt x="763647" y="28164"/>
                </a:lnTo>
                <a:lnTo>
                  <a:pt x="734413" y="6498"/>
                </a:lnTo>
                <a:lnTo>
                  <a:pt x="716534" y="0"/>
                </a:lnTo>
                <a:close/>
              </a:path>
              <a:path w="795654" h="247014">
                <a:moveTo>
                  <a:pt x="78739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39" y="247014"/>
                </a:lnTo>
                <a:lnTo>
                  <a:pt x="81914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8" y="122300"/>
                </a:lnTo>
                <a:lnTo>
                  <a:pt x="23385" y="101226"/>
                </a:lnTo>
                <a:lnTo>
                  <a:pt x="37083" y="49148"/>
                </a:lnTo>
                <a:lnTo>
                  <a:pt x="68034" y="16269"/>
                </a:lnTo>
                <a:lnTo>
                  <a:pt x="82295" y="10032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1778" y="2675382"/>
            <a:ext cx="328930" cy="247015"/>
          </a:xfrm>
          <a:custGeom>
            <a:avLst/>
            <a:gdLst/>
            <a:ahLst/>
            <a:cxnLst/>
            <a:rect l="l" t="t" r="r" b="b"/>
            <a:pathLst>
              <a:path w="328929" h="247014">
                <a:moveTo>
                  <a:pt x="250190" y="0"/>
                </a:moveTo>
                <a:lnTo>
                  <a:pt x="246634" y="10032"/>
                </a:lnTo>
                <a:lnTo>
                  <a:pt x="260949" y="16269"/>
                </a:lnTo>
                <a:lnTo>
                  <a:pt x="273240" y="24876"/>
                </a:lnTo>
                <a:lnTo>
                  <a:pt x="298199" y="64650"/>
                </a:lnTo>
                <a:lnTo>
                  <a:pt x="306450" y="122300"/>
                </a:lnTo>
                <a:lnTo>
                  <a:pt x="305524" y="144085"/>
                </a:lnTo>
                <a:lnTo>
                  <a:pt x="298146" y="181701"/>
                </a:lnTo>
                <a:lnTo>
                  <a:pt x="273224" y="222154"/>
                </a:lnTo>
                <a:lnTo>
                  <a:pt x="247015" y="237108"/>
                </a:lnTo>
                <a:lnTo>
                  <a:pt x="250190" y="247014"/>
                </a:lnTo>
                <a:lnTo>
                  <a:pt x="297320" y="219082"/>
                </a:lnTo>
                <a:lnTo>
                  <a:pt x="317517" y="186507"/>
                </a:lnTo>
                <a:lnTo>
                  <a:pt x="327665" y="146311"/>
                </a:lnTo>
                <a:lnTo>
                  <a:pt x="328930" y="123570"/>
                </a:lnTo>
                <a:lnTo>
                  <a:pt x="327665" y="100974"/>
                </a:lnTo>
                <a:lnTo>
                  <a:pt x="317517" y="60831"/>
                </a:lnTo>
                <a:lnTo>
                  <a:pt x="297303" y="28164"/>
                </a:lnTo>
                <a:lnTo>
                  <a:pt x="268069" y="6498"/>
                </a:lnTo>
                <a:lnTo>
                  <a:pt x="250190" y="0"/>
                </a:lnTo>
                <a:close/>
              </a:path>
              <a:path w="328929" h="247014">
                <a:moveTo>
                  <a:pt x="78740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40" y="247014"/>
                </a:lnTo>
                <a:lnTo>
                  <a:pt x="81915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9" y="122300"/>
                </a:lnTo>
                <a:lnTo>
                  <a:pt x="23385" y="101226"/>
                </a:lnTo>
                <a:lnTo>
                  <a:pt x="37084" y="49148"/>
                </a:lnTo>
                <a:lnTo>
                  <a:pt x="68034" y="16269"/>
                </a:lnTo>
                <a:lnTo>
                  <a:pt x="82296" y="10032"/>
                </a:lnTo>
                <a:lnTo>
                  <a:pt x="78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592326"/>
            <a:ext cx="6838950" cy="276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5" dirty="0">
                <a:latin typeface="Times New Roman"/>
                <a:cs typeface="Times New Roman"/>
              </a:rPr>
              <a:t>Classification: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log-</a:t>
            </a:r>
            <a:r>
              <a:rPr sz="2400" spc="95" dirty="0">
                <a:latin typeface="Times New Roman"/>
                <a:cs typeface="Times New Roman"/>
              </a:rPr>
              <a:t>loss,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cross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entropy,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negative </a:t>
            </a:r>
            <a:r>
              <a:rPr sz="2400" spc="90" dirty="0">
                <a:latin typeface="Times New Roman"/>
                <a:cs typeface="Times New Roman"/>
              </a:rPr>
              <a:t>CLL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  <a:tab pos="1710055" algn="l"/>
                <a:tab pos="3101975" algn="l"/>
              </a:tabLst>
            </a:pP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350" dirty="0">
                <a:latin typeface="STIXGeneral"/>
                <a:cs typeface="STIXGeneral"/>
              </a:rPr>
              <a:t> </a:t>
            </a:r>
            <a:r>
              <a:rPr sz="2100" spc="105" dirty="0">
                <a:latin typeface="STIXGeneral"/>
                <a:cs typeface="STIXGeneral"/>
              </a:rPr>
              <a:t>1</a:t>
            </a:r>
            <a:r>
              <a:rPr sz="2100" spc="-55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120" dirty="0">
                <a:latin typeface="STIXGeneral"/>
                <a:cs typeface="STIXGeneral"/>
              </a:rPr>
              <a:t>𝑡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45" dirty="0">
                <a:latin typeface="STIXGeneral"/>
                <a:cs typeface="STIXGeneral"/>
              </a:rPr>
              <a:t>×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70" dirty="0">
                <a:latin typeface="STIXGeneral"/>
                <a:cs typeface="STIXGeneral"/>
              </a:rPr>
              <a:t>𝑙𝑛</a:t>
            </a:r>
            <a:r>
              <a:rPr sz="2100" spc="390" dirty="0">
                <a:latin typeface="STIXGeneral"/>
                <a:cs typeface="STIXGeneral"/>
              </a:rPr>
              <a:t> </a:t>
            </a:r>
            <a:r>
              <a:rPr sz="2100" spc="105" dirty="0">
                <a:latin typeface="STIXGeneral"/>
                <a:cs typeface="STIXGeneral"/>
              </a:rPr>
              <a:t>1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55" dirty="0">
                <a:latin typeface="STIXGeneral"/>
                <a:cs typeface="STIXGeneral"/>
              </a:rPr>
              <a:t> </a:t>
            </a:r>
            <a:r>
              <a:rPr sz="2100" spc="75" dirty="0">
                <a:latin typeface="STIXGeneral"/>
                <a:cs typeface="STIXGeneral"/>
              </a:rPr>
              <a:t>𝑦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170" dirty="0">
                <a:latin typeface="STIXGeneral"/>
                <a:cs typeface="STIXGeneral"/>
              </a:rPr>
              <a:t>𝑡</a:t>
            </a:r>
            <a:r>
              <a:rPr sz="2100" spc="-10" dirty="0">
                <a:latin typeface="STIXGeneral"/>
                <a:cs typeface="STIXGeneral"/>
              </a:rPr>
              <a:t> </a:t>
            </a:r>
            <a:r>
              <a:rPr sz="2100" spc="145" dirty="0">
                <a:latin typeface="STIXGeneral"/>
                <a:cs typeface="STIXGeneral"/>
              </a:rPr>
              <a:t>×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70" dirty="0">
                <a:latin typeface="STIXGeneral"/>
                <a:cs typeface="STIXGeneral"/>
              </a:rPr>
              <a:t>𝑙𝑛</a:t>
            </a:r>
            <a:r>
              <a:rPr sz="2100" spc="385" dirty="0">
                <a:latin typeface="STIXGeneral"/>
                <a:cs typeface="STIXGeneral"/>
              </a:rPr>
              <a:t> </a:t>
            </a:r>
            <a:r>
              <a:rPr sz="2100" spc="75" dirty="0">
                <a:latin typeface="STIXGeneral"/>
                <a:cs typeface="STIXGeneral"/>
              </a:rPr>
              <a:t>𝑦</a:t>
            </a:r>
            <a:endParaRPr sz="2100" dirty="0">
              <a:latin typeface="STIXGeneral"/>
              <a:cs typeface="STIXGeneral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t</a:t>
            </a:r>
            <a:r>
              <a:rPr sz="2100" spc="75" dirty="0">
                <a:latin typeface="Times New Roman"/>
                <a:cs typeface="Times New Roman"/>
              </a:rPr>
              <a:t>: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true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target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value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(0/1)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i="1" spc="55" dirty="0">
                <a:latin typeface="Times New Roman"/>
                <a:cs typeface="Times New Roman"/>
              </a:rPr>
              <a:t>y</a:t>
            </a:r>
            <a:r>
              <a:rPr sz="2100" spc="55" dirty="0">
                <a:latin typeface="Times New Roman"/>
                <a:cs typeface="Times New Roman"/>
              </a:rPr>
              <a:t>: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probability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class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25" dirty="0">
                <a:latin typeface="Times New Roman"/>
                <a:cs typeface="Times New Roman"/>
              </a:rPr>
              <a:t>Regression: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squared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error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8719" y="4774691"/>
            <a:ext cx="113030" cy="17145"/>
          </a:xfrm>
          <a:custGeom>
            <a:avLst/>
            <a:gdLst/>
            <a:ahLst/>
            <a:cxnLst/>
            <a:rect l="l" t="t" r="r" b="b"/>
            <a:pathLst>
              <a:path w="113030" h="17145">
                <a:moveTo>
                  <a:pt x="112775" y="0"/>
                </a:moveTo>
                <a:lnTo>
                  <a:pt x="0" y="0"/>
                </a:lnTo>
                <a:lnTo>
                  <a:pt x="0" y="16763"/>
                </a:lnTo>
                <a:lnTo>
                  <a:pt x="112775" y="16763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9186" y="4658105"/>
            <a:ext cx="758825" cy="247015"/>
          </a:xfrm>
          <a:custGeom>
            <a:avLst/>
            <a:gdLst/>
            <a:ahLst/>
            <a:cxnLst/>
            <a:rect l="l" t="t" r="r" b="b"/>
            <a:pathLst>
              <a:path w="758825" h="247014">
                <a:moveTo>
                  <a:pt x="679957" y="0"/>
                </a:moveTo>
                <a:lnTo>
                  <a:pt x="676401" y="10033"/>
                </a:lnTo>
                <a:lnTo>
                  <a:pt x="690717" y="16269"/>
                </a:lnTo>
                <a:lnTo>
                  <a:pt x="703008" y="24876"/>
                </a:lnTo>
                <a:lnTo>
                  <a:pt x="727967" y="64650"/>
                </a:lnTo>
                <a:lnTo>
                  <a:pt x="736219" y="122301"/>
                </a:lnTo>
                <a:lnTo>
                  <a:pt x="735292" y="144085"/>
                </a:lnTo>
                <a:lnTo>
                  <a:pt x="727914" y="181701"/>
                </a:lnTo>
                <a:lnTo>
                  <a:pt x="702992" y="222154"/>
                </a:lnTo>
                <a:lnTo>
                  <a:pt x="676782" y="237109"/>
                </a:lnTo>
                <a:lnTo>
                  <a:pt x="679957" y="247015"/>
                </a:lnTo>
                <a:lnTo>
                  <a:pt x="727088" y="219082"/>
                </a:lnTo>
                <a:lnTo>
                  <a:pt x="747285" y="186507"/>
                </a:lnTo>
                <a:lnTo>
                  <a:pt x="757433" y="146311"/>
                </a:lnTo>
                <a:lnTo>
                  <a:pt x="758698" y="123571"/>
                </a:lnTo>
                <a:lnTo>
                  <a:pt x="757433" y="100974"/>
                </a:lnTo>
                <a:lnTo>
                  <a:pt x="747285" y="60831"/>
                </a:lnTo>
                <a:lnTo>
                  <a:pt x="727071" y="28164"/>
                </a:lnTo>
                <a:lnTo>
                  <a:pt x="697837" y="6498"/>
                </a:lnTo>
                <a:lnTo>
                  <a:pt x="679957" y="0"/>
                </a:lnTo>
                <a:close/>
              </a:path>
              <a:path w="758825" h="247014">
                <a:moveTo>
                  <a:pt x="78740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1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40" y="247015"/>
                </a:lnTo>
                <a:lnTo>
                  <a:pt x="81915" y="237109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8" y="122301"/>
                </a:lnTo>
                <a:lnTo>
                  <a:pt x="23385" y="101226"/>
                </a:lnTo>
                <a:lnTo>
                  <a:pt x="37084" y="49149"/>
                </a:lnTo>
                <a:lnTo>
                  <a:pt x="68034" y="16269"/>
                </a:lnTo>
                <a:lnTo>
                  <a:pt x="82296" y="10033"/>
                </a:lnTo>
                <a:lnTo>
                  <a:pt x="78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04" y="4535033"/>
            <a:ext cx="1375868" cy="551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6385">
              <a:lnSpc>
                <a:spcPts val="122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1</a:t>
            </a:r>
            <a:endParaRPr sz="1500" dirty="0">
              <a:latin typeface="STIXGeneral"/>
              <a:cs typeface="STIXGeneral"/>
            </a:endParaRPr>
          </a:p>
          <a:p>
            <a:pPr marL="554990" indent="-542290">
              <a:lnSpc>
                <a:spcPts val="1505"/>
              </a:lnSpc>
              <a:buClr>
                <a:srgbClr val="FD8537"/>
              </a:buClr>
              <a:buSzPct val="78571"/>
              <a:buFont typeface="Wingdings 2"/>
              <a:buChar char=""/>
              <a:tabLst>
                <a:tab pos="554990" algn="l"/>
              </a:tabLst>
            </a:pPr>
            <a:r>
              <a:rPr sz="2100" spc="170" dirty="0">
                <a:latin typeface="STIXGeneral"/>
                <a:cs typeface="STIXGeneral"/>
              </a:rPr>
              <a:t>𝑡</a:t>
            </a:r>
            <a:r>
              <a:rPr sz="2100" spc="-1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50" dirty="0">
                <a:latin typeface="STIXGeneral"/>
                <a:cs typeface="STIXGeneral"/>
              </a:rPr>
              <a:t> </a:t>
            </a:r>
            <a:r>
              <a:rPr sz="2100" spc="75" dirty="0">
                <a:latin typeface="STIXGeneral"/>
                <a:cs typeface="STIXGeneral"/>
              </a:rPr>
              <a:t>𝑦</a:t>
            </a:r>
            <a:endParaRPr sz="2100" dirty="0">
              <a:latin typeface="STIXGeneral"/>
              <a:cs typeface="STIXGeneral"/>
            </a:endParaRPr>
          </a:p>
          <a:p>
            <a:pPr marL="286385">
              <a:lnSpc>
                <a:spcPts val="1370"/>
              </a:lnSpc>
            </a:pPr>
            <a:r>
              <a:rPr sz="1500" spc="135" dirty="0">
                <a:latin typeface="STIXGeneral"/>
                <a:cs typeface="STIXGeneral"/>
              </a:rPr>
              <a:t>2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9442" y="4554473"/>
            <a:ext cx="1384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2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4960737"/>
            <a:ext cx="3106420" cy="92265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i="1" spc="75" dirty="0">
                <a:latin typeface="Times New Roman"/>
                <a:cs typeface="Times New Roman"/>
              </a:rPr>
              <a:t>t</a:t>
            </a:r>
            <a:r>
              <a:rPr sz="2100" spc="75" dirty="0">
                <a:latin typeface="Times New Roman"/>
                <a:cs typeface="Times New Roman"/>
              </a:rPr>
              <a:t>: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true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target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value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i="1" spc="55" dirty="0">
                <a:latin typeface="Times New Roman"/>
                <a:cs typeface="Times New Roman"/>
              </a:rPr>
              <a:t>y</a:t>
            </a:r>
            <a:r>
              <a:rPr sz="2100" spc="55" dirty="0">
                <a:latin typeface="Times New Roman"/>
                <a:cs typeface="Times New Roman"/>
              </a:rPr>
              <a:t>: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predicted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value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50" dirty="0"/>
              <a:t>Cross-Entropy Gradients</a:t>
            </a:r>
            <a:endParaRPr cap="small"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/>
              <p:nvPr/>
            </p:nvSpPr>
            <p:spPr>
              <a:xfrm>
                <a:off x="4998227" y="1322119"/>
                <a:ext cx="4148667" cy="2489528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𝐛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100" b="1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(1)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𝑋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𝐛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(1)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b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">
                <a:extLst>
                  <a:ext uri="{FF2B5EF4-FFF2-40B4-BE49-F238E27FC236}">
                    <a16:creationId xmlns:a16="http://schemas.microsoft.com/office/drawing/2014/main" id="{C8C08676-0772-0D3D-6D91-1870A61D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27" y="1322119"/>
                <a:ext cx="4148667" cy="2489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DD872255-888F-8231-41BB-7FC25F6A1525}"/>
              </a:ext>
            </a:extLst>
          </p:cNvPr>
          <p:cNvSpPr txBox="1"/>
          <p:nvPr/>
        </p:nvSpPr>
        <p:spPr>
          <a:xfrm>
            <a:off x="1412721" y="3581469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(1)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EEA626-D4EB-E2B4-F4F0-D69A40BABAAB}"/>
              </a:ext>
            </a:extLst>
          </p:cNvPr>
          <p:cNvSpPr/>
          <p:nvPr/>
        </p:nvSpPr>
        <p:spPr bwMode="auto">
          <a:xfrm>
            <a:off x="5094746" y="3930325"/>
            <a:ext cx="563318" cy="1536009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C23015D-16ED-B4CA-3AD0-68820871AA62}"/>
              </a:ext>
            </a:extLst>
          </p:cNvPr>
          <p:cNvGrpSpPr/>
          <p:nvPr/>
        </p:nvGrpSpPr>
        <p:grpSpPr>
          <a:xfrm>
            <a:off x="20859" y="3534508"/>
            <a:ext cx="5832830" cy="3082510"/>
            <a:chOff x="1684970" y="3450465"/>
            <a:chExt cx="5702468" cy="3024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772BE4-0201-B778-9D5A-905CFFC3E3AE}"/>
                </a:ext>
              </a:extLst>
            </p:cNvPr>
            <p:cNvSpPr/>
            <p:nvPr/>
          </p:nvSpPr>
          <p:spPr bwMode="auto">
            <a:xfrm>
              <a:off x="1913570" y="428866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818DEA-7B58-D172-A6A1-87F20F7FB927}"/>
                </a:ext>
              </a:extLst>
            </p:cNvPr>
            <p:cNvSpPr/>
            <p:nvPr/>
          </p:nvSpPr>
          <p:spPr bwMode="auto">
            <a:xfrm>
              <a:off x="1913570" y="3450465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EA967-E207-21E3-A423-1982FB243BA6}"/>
                </a:ext>
              </a:extLst>
            </p:cNvPr>
            <p:cNvSpPr txBox="1"/>
            <p:nvPr/>
          </p:nvSpPr>
          <p:spPr>
            <a:xfrm>
              <a:off x="1684970" y="4957646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D07C0-B2ED-C7C9-AB13-4C79C3556B70}"/>
                </a:ext>
              </a:extLst>
            </p:cNvPr>
            <p:cNvSpPr/>
            <p:nvPr/>
          </p:nvSpPr>
          <p:spPr bwMode="auto">
            <a:xfrm>
              <a:off x="4330279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96CF86-27F4-CEC8-6264-3C14D52C93C2}"/>
                </a:ext>
              </a:extLst>
            </p:cNvPr>
            <p:cNvSpPr/>
            <p:nvPr/>
          </p:nvSpPr>
          <p:spPr bwMode="auto">
            <a:xfrm>
              <a:off x="4330279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z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ED0FDE-B7A4-A974-57A8-18FFB549BF7B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2370770" y="3679065"/>
              <a:ext cx="1959509" cy="418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26FF95A-A913-002B-7E44-23F5D8C1C764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2370770" y="3679065"/>
              <a:ext cx="1959509" cy="1468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6C65D8-CA3D-F041-CBCC-70F3D96C51BD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2370770" y="4097143"/>
              <a:ext cx="1959509" cy="42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7EBC3C-E84F-DA14-5B20-7B1903375508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2370770" y="4517263"/>
              <a:ext cx="1959509" cy="629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B277E1-D145-7BA3-E7BC-015419DD2389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2370770" y="4097143"/>
              <a:ext cx="1959509" cy="165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CAB3D1E-16EA-2BCB-BF76-BBCEFFC7474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370770" y="5147124"/>
              <a:ext cx="1959509" cy="606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ABB09F-9FD4-5C9A-EE30-033A05D09F80}"/>
                </a:ext>
              </a:extLst>
            </p:cNvPr>
            <p:cNvSpPr/>
            <p:nvPr/>
          </p:nvSpPr>
          <p:spPr bwMode="auto">
            <a:xfrm>
              <a:off x="5153874" y="4918524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k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DCFDEC-4E67-E14A-D1E1-D24300087875}"/>
                </a:ext>
              </a:extLst>
            </p:cNvPr>
            <p:cNvSpPr/>
            <p:nvPr/>
          </p:nvSpPr>
          <p:spPr bwMode="auto">
            <a:xfrm>
              <a:off x="5153874" y="3868543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h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93CC5F-7FC1-A766-6A4B-1B1FCDA43919}"/>
                </a:ext>
              </a:extLst>
            </p:cNvPr>
            <p:cNvCxnSpPr>
              <a:stCxn id="12" idx="6"/>
              <a:endCxn id="26" idx="2"/>
            </p:cNvCxnSpPr>
            <p:nvPr/>
          </p:nvCxnSpPr>
          <p:spPr>
            <a:xfrm>
              <a:off x="4787479" y="4097143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7C2444-A039-B5A7-353A-8A5DC658B655}"/>
                </a:ext>
              </a:extLst>
            </p:cNvPr>
            <p:cNvCxnSpPr/>
            <p:nvPr/>
          </p:nvCxnSpPr>
          <p:spPr>
            <a:xfrm>
              <a:off x="4787479" y="5147124"/>
              <a:ext cx="3663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AA8AC-0515-6F14-068D-1F93A37D7D4F}"/>
                </a:ext>
              </a:extLst>
            </p:cNvPr>
            <p:cNvSpPr/>
            <p:nvPr/>
          </p:nvSpPr>
          <p:spPr bwMode="auto">
            <a:xfrm>
              <a:off x="1913570" y="5525120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n</a:t>
              </a:r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0A3FFA-F8B4-67BB-AC1F-BC0BAD51DD2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3325074" y="4097143"/>
              <a:ext cx="1005205" cy="1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AB45E2D-DEF4-04DA-3531-F28944DD5A7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506684" y="5147124"/>
              <a:ext cx="823595" cy="106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6D41AB-DDA8-EC42-BD2A-FA344079CD18}"/>
                </a:ext>
              </a:extLst>
            </p:cNvPr>
            <p:cNvSpPr txBox="1"/>
            <p:nvPr/>
          </p:nvSpPr>
          <p:spPr>
            <a:xfrm>
              <a:off x="4056276" y="4426030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35AF85-A955-8FF6-E879-288EE5859052}"/>
                </a:ext>
              </a:extLst>
            </p:cNvPr>
            <p:cNvSpPr txBox="1"/>
            <p:nvPr/>
          </p:nvSpPr>
          <p:spPr>
            <a:xfrm>
              <a:off x="4925274" y="442468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EF4198E-F692-DD81-EB3A-CFFAACEA1DE9}"/>
                </a:ext>
              </a:extLst>
            </p:cNvPr>
            <p:cNvSpPr/>
            <p:nvPr/>
          </p:nvSpPr>
          <p:spPr bwMode="auto">
            <a:xfrm>
              <a:off x="6707084" y="4040722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>
                  <a:solidFill>
                    <a:schemeClr val="bg1"/>
                  </a:solidFill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30AD4E-B5DC-5138-20BE-0F417CA0AC53}"/>
                </a:ext>
              </a:extLst>
            </p:cNvPr>
            <p:cNvSpPr/>
            <p:nvPr/>
          </p:nvSpPr>
          <p:spPr bwMode="auto">
            <a:xfrm>
              <a:off x="6707084" y="4724707"/>
              <a:ext cx="457200" cy="457200"/>
            </a:xfrm>
            <a:prstGeom prst="ellipse">
              <a:avLst/>
            </a:prstGeom>
            <a:solidFill>
              <a:srgbClr val="BB2532"/>
            </a:solid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600" i="1" dirty="0" err="1">
                  <a:solidFill>
                    <a:schemeClr val="bg1"/>
                  </a:solidFill>
                </a:rPr>
                <a:t>y</a:t>
              </a:r>
              <a:r>
                <a:rPr lang="en-US" sz="1600" baseline="-25000" dirty="0" err="1">
                  <a:solidFill>
                    <a:schemeClr val="bg1"/>
                  </a:solidFill>
                </a:rPr>
                <a:t>m</a:t>
              </a:r>
              <a:endParaRPr lang="en-US" sz="1600" baseline="-250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FB01BF7-C6ED-6D7D-2B48-E845920907F6}"/>
                </a:ext>
              </a:extLst>
            </p:cNvPr>
            <p:cNvCxnSpPr>
              <a:stCxn id="26" idx="6"/>
              <a:endCxn id="44" idx="2"/>
            </p:cNvCxnSpPr>
            <p:nvPr/>
          </p:nvCxnSpPr>
          <p:spPr>
            <a:xfrm>
              <a:off x="5611074" y="4097143"/>
              <a:ext cx="1096010" cy="17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D3C888-2415-3CA9-1D3C-42BA021FB042}"/>
                </a:ext>
              </a:extLst>
            </p:cNvPr>
            <p:cNvCxnSpPr>
              <a:stCxn id="26" idx="6"/>
              <a:endCxn id="45" idx="2"/>
            </p:cNvCxnSpPr>
            <p:nvPr/>
          </p:nvCxnSpPr>
          <p:spPr>
            <a:xfrm>
              <a:off x="5611074" y="4097143"/>
              <a:ext cx="1096010" cy="856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B8862-6D76-D8DB-7B34-722ECD71A39E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5611074" y="4269322"/>
              <a:ext cx="1096010" cy="877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2D7EB8-7FF7-AE57-863D-1E230C18BFAB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5611074" y="4953307"/>
              <a:ext cx="1096010" cy="193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3047A7-854B-2B58-382A-39EE798B5D37}"/>
                </a:ext>
              </a:extLst>
            </p:cNvPr>
            <p:cNvSpPr txBox="1"/>
            <p:nvPr/>
          </p:nvSpPr>
          <p:spPr>
            <a:xfrm>
              <a:off x="6473038" y="4415502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/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8C36477-64C0-919A-BFBE-35EF8AF9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74" y="5560722"/>
                  <a:ext cx="914400" cy="914400"/>
                </a:xfrm>
                <a:prstGeom prst="rect">
                  <a:avLst/>
                </a:prstGeom>
                <a:blipFill>
                  <a:blip r:embed="rId4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/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 dirty="0" err="1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01DB5E-30A2-52F3-B206-5DA97B108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003" y="5375724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462AFB0-97ED-F4FD-C0CF-9ED62B13003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6156356" y="4269322"/>
              <a:ext cx="550728" cy="1106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22350B-0564-18BE-9F80-114839FCF18E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6251472" y="4953307"/>
              <a:ext cx="455612" cy="955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87973E-4890-A3A3-A920-CEAB01EAD57A}"/>
              </a:ext>
            </a:extLst>
          </p:cNvPr>
          <p:cNvSpPr txBox="1"/>
          <p:nvPr/>
        </p:nvSpPr>
        <p:spPr>
          <a:xfrm>
            <a:off x="4212797" y="3781745"/>
            <a:ext cx="935304" cy="4603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b="1" dirty="0"/>
              <a:t>W</a:t>
            </a:r>
            <a:r>
              <a:rPr lang="en-US" sz="1600" b="1" baseline="30000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/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003FD0-E410-B0F8-6D81-EA7DC89D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056" y="4388738"/>
                <a:ext cx="612442" cy="37639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220936-110F-FC2F-B27A-66171A65F19C}"/>
              </a:ext>
            </a:extLst>
          </p:cNvPr>
          <p:cNvCxnSpPr>
            <a:cxnSpLocks/>
          </p:cNvCxnSpPr>
          <p:nvPr/>
        </p:nvCxnSpPr>
        <p:spPr>
          <a:xfrm>
            <a:off x="5715529" y="4621710"/>
            <a:ext cx="462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/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CEC78F-2041-1421-C8A3-E1353454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54" y="4675984"/>
                <a:ext cx="823128" cy="666208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/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152510-B4B3-4B8A-CCB2-278AA03C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16" y="4377791"/>
                <a:ext cx="669583" cy="631391"/>
              </a:xfrm>
              <a:prstGeom prst="rect">
                <a:avLst/>
              </a:prstGeom>
              <a:blipFill>
                <a:blip r:embed="rId8"/>
                <a:stretch>
                  <a:fillRect t="-19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/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EB69D-8B73-0849-89E8-56AF1AF4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47" y="4339164"/>
                <a:ext cx="669583" cy="631391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866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cap="small" spc="120" dirty="0"/>
              <a:t>Derivatives</a:t>
            </a:r>
            <a:r>
              <a:rPr cap="small" spc="285" dirty="0"/>
              <a:t> </a:t>
            </a:r>
            <a:r>
              <a:rPr cap="small" spc="195" dirty="0"/>
              <a:t>of</a:t>
            </a:r>
            <a:r>
              <a:rPr cap="small" spc="250" dirty="0"/>
              <a:t> </a:t>
            </a:r>
            <a:r>
              <a:rPr cap="small" spc="210" dirty="0"/>
              <a:t>the</a:t>
            </a:r>
            <a:r>
              <a:rPr cap="small" spc="250" dirty="0"/>
              <a:t> </a:t>
            </a:r>
            <a:r>
              <a:rPr cap="small" spc="65" dirty="0"/>
              <a:t>Activation </a:t>
            </a:r>
            <a:r>
              <a:rPr cap="small" spc="17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259955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i="1" spc="125" dirty="0">
                <a:latin typeface="Times New Roman"/>
                <a:cs typeface="Times New Roman"/>
              </a:rPr>
              <a:t>f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activation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function,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i="1" spc="260" dirty="0">
                <a:latin typeface="Times New Roman"/>
                <a:cs typeface="Times New Roman"/>
              </a:rPr>
              <a:t>h</a:t>
            </a:r>
            <a:r>
              <a:rPr sz="2400" i="1" spc="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weighted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sum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incoming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signals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i="1" spc="70" dirty="0">
                <a:latin typeface="Times New Roman"/>
                <a:cs typeface="Times New Roman"/>
              </a:rPr>
              <a:t>f(</a:t>
            </a:r>
            <a:r>
              <a:rPr lang="en-US" sz="2400" i="1" spc="70" dirty="0">
                <a:latin typeface="Times New Roman"/>
                <a:cs typeface="Times New Roman"/>
              </a:rPr>
              <a:t>z</a:t>
            </a:r>
            <a:r>
              <a:rPr sz="2400" i="1" spc="70" dirty="0">
                <a:latin typeface="Times New Roman"/>
                <a:cs typeface="Times New Roman"/>
              </a:rPr>
              <a:t>(x))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≡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binary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sigmoid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321177"/>
            <a:ext cx="1441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solidFill>
                  <a:srgbClr val="FD8537"/>
                </a:solidFill>
                <a:latin typeface="Wingdings 2"/>
                <a:cs typeface="Wingdings 2"/>
              </a:rPr>
              <a:t></a:t>
            </a:r>
            <a:endParaRPr sz="1650">
              <a:latin typeface="Wingdings 2"/>
              <a:cs typeface="Wingdings 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720" y="3242563"/>
            <a:ext cx="812800" cy="236854"/>
          </a:xfrm>
          <a:custGeom>
            <a:avLst/>
            <a:gdLst/>
            <a:ahLst/>
            <a:cxnLst/>
            <a:rect l="l" t="t" r="r" b="b"/>
            <a:pathLst>
              <a:path w="812800" h="236854">
                <a:moveTo>
                  <a:pt x="321183" y="7366"/>
                </a:moveTo>
                <a:lnTo>
                  <a:pt x="318643" y="0"/>
                </a:lnTo>
                <a:lnTo>
                  <a:pt x="305536" y="4775"/>
                </a:lnTo>
                <a:lnTo>
                  <a:pt x="294043" y="11645"/>
                </a:lnTo>
                <a:lnTo>
                  <a:pt x="269341" y="44500"/>
                </a:lnTo>
                <a:lnTo>
                  <a:pt x="260985" y="90424"/>
                </a:lnTo>
                <a:lnTo>
                  <a:pt x="261912" y="107022"/>
                </a:lnTo>
                <a:lnTo>
                  <a:pt x="275844" y="149098"/>
                </a:lnTo>
                <a:lnTo>
                  <a:pt x="305460" y="175983"/>
                </a:lnTo>
                <a:lnTo>
                  <a:pt x="318643" y="180721"/>
                </a:lnTo>
                <a:lnTo>
                  <a:pt x="320929" y="173355"/>
                </a:lnTo>
                <a:lnTo>
                  <a:pt x="310591" y="168833"/>
                </a:lnTo>
                <a:lnTo>
                  <a:pt x="301675" y="162496"/>
                </a:lnTo>
                <a:lnTo>
                  <a:pt x="280162" y="119862"/>
                </a:lnTo>
                <a:lnTo>
                  <a:pt x="277495" y="89408"/>
                </a:lnTo>
                <a:lnTo>
                  <a:pt x="278155" y="74002"/>
                </a:lnTo>
                <a:lnTo>
                  <a:pt x="288163" y="35941"/>
                </a:lnTo>
                <a:lnTo>
                  <a:pt x="310743" y="11887"/>
                </a:lnTo>
                <a:lnTo>
                  <a:pt x="321183" y="7366"/>
                </a:lnTo>
                <a:close/>
              </a:path>
              <a:path w="812800" h="236854">
                <a:moveTo>
                  <a:pt x="795274" y="90424"/>
                </a:moveTo>
                <a:lnTo>
                  <a:pt x="786904" y="44500"/>
                </a:lnTo>
                <a:lnTo>
                  <a:pt x="762317" y="11645"/>
                </a:lnTo>
                <a:lnTo>
                  <a:pt x="737743" y="0"/>
                </a:lnTo>
                <a:lnTo>
                  <a:pt x="735203" y="7366"/>
                </a:lnTo>
                <a:lnTo>
                  <a:pt x="745629" y="11887"/>
                </a:lnTo>
                <a:lnTo>
                  <a:pt x="754608" y="18186"/>
                </a:lnTo>
                <a:lnTo>
                  <a:pt x="776224" y="59969"/>
                </a:lnTo>
                <a:lnTo>
                  <a:pt x="778891" y="89408"/>
                </a:lnTo>
                <a:lnTo>
                  <a:pt x="778217" y="105359"/>
                </a:lnTo>
                <a:lnTo>
                  <a:pt x="768096" y="144399"/>
                </a:lnTo>
                <a:lnTo>
                  <a:pt x="735457" y="173355"/>
                </a:lnTo>
                <a:lnTo>
                  <a:pt x="737743" y="180721"/>
                </a:lnTo>
                <a:lnTo>
                  <a:pt x="772172" y="160210"/>
                </a:lnTo>
                <a:lnTo>
                  <a:pt x="791552" y="122339"/>
                </a:lnTo>
                <a:lnTo>
                  <a:pt x="794334" y="107022"/>
                </a:lnTo>
                <a:lnTo>
                  <a:pt x="795274" y="90424"/>
                </a:lnTo>
                <a:close/>
              </a:path>
              <a:path w="812800" h="236854">
                <a:moveTo>
                  <a:pt x="812292" y="219964"/>
                </a:moveTo>
                <a:lnTo>
                  <a:pt x="0" y="219964"/>
                </a:lnTo>
                <a:lnTo>
                  <a:pt x="0" y="236728"/>
                </a:lnTo>
                <a:lnTo>
                  <a:pt x="812292" y="236728"/>
                </a:lnTo>
                <a:lnTo>
                  <a:pt x="812292" y="219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5902" y="3345941"/>
            <a:ext cx="699770" cy="247015"/>
          </a:xfrm>
          <a:custGeom>
            <a:avLst/>
            <a:gdLst/>
            <a:ahLst/>
            <a:cxnLst/>
            <a:rect l="l" t="t" r="r" b="b"/>
            <a:pathLst>
              <a:path w="699769" h="247014">
                <a:moveTo>
                  <a:pt x="620522" y="0"/>
                </a:moveTo>
                <a:lnTo>
                  <a:pt x="616966" y="10033"/>
                </a:lnTo>
                <a:lnTo>
                  <a:pt x="631281" y="16269"/>
                </a:lnTo>
                <a:lnTo>
                  <a:pt x="643572" y="24876"/>
                </a:lnTo>
                <a:lnTo>
                  <a:pt x="668531" y="64650"/>
                </a:lnTo>
                <a:lnTo>
                  <a:pt x="676783" y="122300"/>
                </a:lnTo>
                <a:lnTo>
                  <a:pt x="675856" y="144085"/>
                </a:lnTo>
                <a:lnTo>
                  <a:pt x="668478" y="181701"/>
                </a:lnTo>
                <a:lnTo>
                  <a:pt x="643556" y="222154"/>
                </a:lnTo>
                <a:lnTo>
                  <a:pt x="617347" y="237109"/>
                </a:lnTo>
                <a:lnTo>
                  <a:pt x="620522" y="247015"/>
                </a:lnTo>
                <a:lnTo>
                  <a:pt x="667652" y="219082"/>
                </a:lnTo>
                <a:lnTo>
                  <a:pt x="687849" y="186507"/>
                </a:lnTo>
                <a:lnTo>
                  <a:pt x="697997" y="146311"/>
                </a:lnTo>
                <a:lnTo>
                  <a:pt x="699262" y="123571"/>
                </a:lnTo>
                <a:lnTo>
                  <a:pt x="697997" y="100974"/>
                </a:lnTo>
                <a:lnTo>
                  <a:pt x="687849" y="60831"/>
                </a:lnTo>
                <a:lnTo>
                  <a:pt x="667635" y="28164"/>
                </a:lnTo>
                <a:lnTo>
                  <a:pt x="638401" y="6498"/>
                </a:lnTo>
                <a:lnTo>
                  <a:pt x="620522" y="0"/>
                </a:lnTo>
                <a:close/>
              </a:path>
              <a:path w="699769" h="247014">
                <a:moveTo>
                  <a:pt x="78740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1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40" y="247015"/>
                </a:lnTo>
                <a:lnTo>
                  <a:pt x="81915" y="237109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9" y="122300"/>
                </a:lnTo>
                <a:lnTo>
                  <a:pt x="23385" y="101226"/>
                </a:lnTo>
                <a:lnTo>
                  <a:pt x="37084" y="49149"/>
                </a:lnTo>
                <a:lnTo>
                  <a:pt x="68034" y="16269"/>
                </a:lnTo>
                <a:lnTo>
                  <a:pt x="82296" y="10033"/>
                </a:lnTo>
                <a:lnTo>
                  <a:pt x="78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0511" y="3309111"/>
            <a:ext cx="1558925" cy="322580"/>
          </a:xfrm>
          <a:custGeom>
            <a:avLst/>
            <a:gdLst/>
            <a:ahLst/>
            <a:cxnLst/>
            <a:rect l="l" t="t" r="r" b="b"/>
            <a:pathLst>
              <a:path w="1558925" h="322579">
                <a:moveTo>
                  <a:pt x="87884" y="10668"/>
                </a:moveTo>
                <a:lnTo>
                  <a:pt x="84582" y="0"/>
                </a:lnTo>
                <a:lnTo>
                  <a:pt x="65430" y="7467"/>
                </a:lnTo>
                <a:lnTo>
                  <a:pt x="48602" y="19164"/>
                </a:lnTo>
                <a:lnTo>
                  <a:pt x="21971" y="55372"/>
                </a:lnTo>
                <a:lnTo>
                  <a:pt x="5461" y="104114"/>
                </a:lnTo>
                <a:lnTo>
                  <a:pt x="0" y="161163"/>
                </a:lnTo>
                <a:lnTo>
                  <a:pt x="1358" y="190576"/>
                </a:lnTo>
                <a:lnTo>
                  <a:pt x="12319" y="243446"/>
                </a:lnTo>
                <a:lnTo>
                  <a:pt x="34099" y="287007"/>
                </a:lnTo>
                <a:lnTo>
                  <a:pt x="65430" y="314680"/>
                </a:lnTo>
                <a:lnTo>
                  <a:pt x="84582" y="322199"/>
                </a:lnTo>
                <a:lnTo>
                  <a:pt x="87884" y="311404"/>
                </a:lnTo>
                <a:lnTo>
                  <a:pt x="73037" y="303758"/>
                </a:lnTo>
                <a:lnTo>
                  <a:pt x="60147" y="292633"/>
                </a:lnTo>
                <a:lnTo>
                  <a:pt x="40132" y="259842"/>
                </a:lnTo>
                <a:lnTo>
                  <a:pt x="27952" y="215265"/>
                </a:lnTo>
                <a:lnTo>
                  <a:pt x="23876" y="161036"/>
                </a:lnTo>
                <a:lnTo>
                  <a:pt x="24892" y="132905"/>
                </a:lnTo>
                <a:lnTo>
                  <a:pt x="33032" y="83477"/>
                </a:lnTo>
                <a:lnTo>
                  <a:pt x="49174" y="44196"/>
                </a:lnTo>
                <a:lnTo>
                  <a:pt x="73037" y="18338"/>
                </a:lnTo>
                <a:lnTo>
                  <a:pt x="87884" y="10668"/>
                </a:lnTo>
                <a:close/>
              </a:path>
              <a:path w="1558925" h="322579">
                <a:moveTo>
                  <a:pt x="821436" y="46863"/>
                </a:moveTo>
                <a:lnTo>
                  <a:pt x="817880" y="36830"/>
                </a:lnTo>
                <a:lnTo>
                  <a:pt x="799934" y="43332"/>
                </a:lnTo>
                <a:lnTo>
                  <a:pt x="784237" y="52730"/>
                </a:lnTo>
                <a:lnTo>
                  <a:pt x="750544" y="97663"/>
                </a:lnTo>
                <a:lnTo>
                  <a:pt x="740397" y="137807"/>
                </a:lnTo>
                <a:lnTo>
                  <a:pt x="739140" y="160401"/>
                </a:lnTo>
                <a:lnTo>
                  <a:pt x="740397" y="183146"/>
                </a:lnTo>
                <a:lnTo>
                  <a:pt x="750544" y="223342"/>
                </a:lnTo>
                <a:lnTo>
                  <a:pt x="770686" y="255917"/>
                </a:lnTo>
                <a:lnTo>
                  <a:pt x="817880" y="283857"/>
                </a:lnTo>
                <a:lnTo>
                  <a:pt x="821055" y="273939"/>
                </a:lnTo>
                <a:lnTo>
                  <a:pt x="806958" y="267677"/>
                </a:lnTo>
                <a:lnTo>
                  <a:pt x="794778" y="258991"/>
                </a:lnTo>
                <a:lnTo>
                  <a:pt x="769810" y="218541"/>
                </a:lnTo>
                <a:lnTo>
                  <a:pt x="762520" y="180924"/>
                </a:lnTo>
                <a:lnTo>
                  <a:pt x="761619" y="159131"/>
                </a:lnTo>
                <a:lnTo>
                  <a:pt x="762520" y="138061"/>
                </a:lnTo>
                <a:lnTo>
                  <a:pt x="776224" y="85979"/>
                </a:lnTo>
                <a:lnTo>
                  <a:pt x="807173" y="53111"/>
                </a:lnTo>
                <a:lnTo>
                  <a:pt x="821436" y="46863"/>
                </a:lnTo>
                <a:close/>
              </a:path>
              <a:path w="1558925" h="322579">
                <a:moveTo>
                  <a:pt x="1438402" y="160401"/>
                </a:moveTo>
                <a:lnTo>
                  <a:pt x="1433334" y="116890"/>
                </a:lnTo>
                <a:lnTo>
                  <a:pt x="1418082" y="80137"/>
                </a:lnTo>
                <a:lnTo>
                  <a:pt x="1377530" y="43332"/>
                </a:lnTo>
                <a:lnTo>
                  <a:pt x="1359662" y="36830"/>
                </a:lnTo>
                <a:lnTo>
                  <a:pt x="1356106" y="46863"/>
                </a:lnTo>
                <a:lnTo>
                  <a:pt x="1370418" y="53111"/>
                </a:lnTo>
                <a:lnTo>
                  <a:pt x="1382712" y="61709"/>
                </a:lnTo>
                <a:lnTo>
                  <a:pt x="1407668" y="101485"/>
                </a:lnTo>
                <a:lnTo>
                  <a:pt x="1415923" y="159131"/>
                </a:lnTo>
                <a:lnTo>
                  <a:pt x="1414995" y="180924"/>
                </a:lnTo>
                <a:lnTo>
                  <a:pt x="1407617" y="218541"/>
                </a:lnTo>
                <a:lnTo>
                  <a:pt x="1382687" y="258991"/>
                </a:lnTo>
                <a:lnTo>
                  <a:pt x="1356487" y="273939"/>
                </a:lnTo>
                <a:lnTo>
                  <a:pt x="1359662" y="283857"/>
                </a:lnTo>
                <a:lnTo>
                  <a:pt x="1406791" y="255917"/>
                </a:lnTo>
                <a:lnTo>
                  <a:pt x="1426984" y="223342"/>
                </a:lnTo>
                <a:lnTo>
                  <a:pt x="1437132" y="183146"/>
                </a:lnTo>
                <a:lnTo>
                  <a:pt x="1438402" y="160401"/>
                </a:lnTo>
                <a:close/>
              </a:path>
              <a:path w="1558925" h="322579">
                <a:moveTo>
                  <a:pt x="1558798" y="161036"/>
                </a:moveTo>
                <a:lnTo>
                  <a:pt x="1553260" y="104114"/>
                </a:lnTo>
                <a:lnTo>
                  <a:pt x="1536700" y="55372"/>
                </a:lnTo>
                <a:lnTo>
                  <a:pt x="1510106" y="19164"/>
                </a:lnTo>
                <a:lnTo>
                  <a:pt x="1474089" y="0"/>
                </a:lnTo>
                <a:lnTo>
                  <a:pt x="1470914" y="10668"/>
                </a:lnTo>
                <a:lnTo>
                  <a:pt x="1485671" y="18338"/>
                </a:lnTo>
                <a:lnTo>
                  <a:pt x="1498523" y="29514"/>
                </a:lnTo>
                <a:lnTo>
                  <a:pt x="1518539" y="62357"/>
                </a:lnTo>
                <a:lnTo>
                  <a:pt x="1530756" y="106997"/>
                </a:lnTo>
                <a:lnTo>
                  <a:pt x="1534795" y="161163"/>
                </a:lnTo>
                <a:lnTo>
                  <a:pt x="1533779" y="189407"/>
                </a:lnTo>
                <a:lnTo>
                  <a:pt x="1525676" y="238747"/>
                </a:lnTo>
                <a:lnTo>
                  <a:pt x="1509483" y="277990"/>
                </a:lnTo>
                <a:lnTo>
                  <a:pt x="1470914" y="311404"/>
                </a:lnTo>
                <a:lnTo>
                  <a:pt x="1474089" y="322199"/>
                </a:lnTo>
                <a:lnTo>
                  <a:pt x="1510106" y="302945"/>
                </a:lnTo>
                <a:lnTo>
                  <a:pt x="1536700" y="266827"/>
                </a:lnTo>
                <a:lnTo>
                  <a:pt x="1553273" y="218033"/>
                </a:lnTo>
                <a:lnTo>
                  <a:pt x="1557413" y="190576"/>
                </a:lnTo>
                <a:lnTo>
                  <a:pt x="1558798" y="16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61717" y="3267836"/>
            <a:ext cx="33642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5870" algn="l"/>
                <a:tab pos="1616075" algn="l"/>
                <a:tab pos="3159760" algn="l"/>
              </a:tabLst>
            </a:pP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𝑓</a:t>
            </a:r>
            <a:r>
              <a:rPr sz="2100" spc="400" dirty="0">
                <a:latin typeface="STIXGeneral"/>
                <a:cs typeface="STIXGeneral"/>
              </a:rPr>
              <a:t> </a:t>
            </a:r>
            <a:r>
              <a:rPr lang="en-US" sz="2100" spc="60" dirty="0">
                <a:latin typeface="STIXGeneral"/>
                <a:cs typeface="STIXGeneral"/>
              </a:rPr>
              <a:t>z</a:t>
            </a:r>
            <a:r>
              <a:rPr sz="2100" spc="60" dirty="0">
                <a:latin typeface="STIXGeneral"/>
                <a:cs typeface="STIXGeneral"/>
              </a:rPr>
              <a:t>(𝑥)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95" dirty="0">
                <a:latin typeface="STIXGeneral"/>
                <a:cs typeface="STIXGeneral"/>
              </a:rPr>
              <a:t>×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05" dirty="0">
                <a:latin typeface="STIXGeneral"/>
                <a:cs typeface="STIXGeneral"/>
              </a:rPr>
              <a:t>1</a:t>
            </a:r>
            <a:r>
              <a:rPr sz="2100" spc="-75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4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𝑓</a:t>
            </a:r>
            <a:r>
              <a:rPr sz="2100" spc="390" dirty="0">
                <a:latin typeface="STIXGeneral"/>
                <a:cs typeface="STIXGeneral"/>
              </a:rPr>
              <a:t> </a:t>
            </a:r>
            <a:r>
              <a:rPr lang="en-US" sz="2100" spc="60" dirty="0">
                <a:latin typeface="STIXGeneral"/>
                <a:cs typeface="STIXGeneral"/>
              </a:rPr>
              <a:t>z</a:t>
            </a:r>
            <a:r>
              <a:rPr sz="2100" spc="60" dirty="0">
                <a:latin typeface="STIXGeneral"/>
                <a:cs typeface="STIXGeneral"/>
              </a:rPr>
              <a:t>(𝑥)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95" dirty="0">
                <a:latin typeface="STIXGeneral"/>
                <a:cs typeface="STIXGeneral"/>
              </a:rPr>
              <a:t>×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1159" y="3462528"/>
            <a:ext cx="527685" cy="17145"/>
          </a:xfrm>
          <a:custGeom>
            <a:avLst/>
            <a:gdLst/>
            <a:ahLst/>
            <a:cxnLst/>
            <a:rect l="l" t="t" r="r" b="b"/>
            <a:pathLst>
              <a:path w="527685" h="17145">
                <a:moveTo>
                  <a:pt x="527303" y="0"/>
                </a:moveTo>
                <a:lnTo>
                  <a:pt x="0" y="0"/>
                </a:lnTo>
                <a:lnTo>
                  <a:pt x="0" y="16763"/>
                </a:lnTo>
                <a:lnTo>
                  <a:pt x="527303" y="16763"/>
                </a:lnTo>
                <a:lnTo>
                  <a:pt x="527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6324" y="3182493"/>
            <a:ext cx="483616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95140" algn="l"/>
              </a:tabLst>
            </a:pPr>
            <a:r>
              <a:rPr sz="1500" spc="155" dirty="0">
                <a:latin typeface="STIXGeneral"/>
                <a:cs typeface="STIXGeneral"/>
              </a:rPr>
              <a:t>𝜕𝑓</a:t>
            </a:r>
            <a:r>
              <a:rPr sz="1500" spc="315" dirty="0">
                <a:latin typeface="STIXGeneral"/>
                <a:cs typeface="STIXGeneral"/>
              </a:rPr>
              <a:t> </a:t>
            </a:r>
            <a:r>
              <a:rPr lang="en-US" sz="1500" spc="100" dirty="0">
                <a:latin typeface="STIXGeneral"/>
                <a:cs typeface="STIXGeneral"/>
              </a:rPr>
              <a:t>z</a:t>
            </a:r>
            <a:r>
              <a:rPr sz="1500" spc="100" dirty="0">
                <a:latin typeface="STIXGeneral"/>
                <a:cs typeface="STIXGeneral"/>
              </a:rPr>
              <a:t>(𝑥)</a:t>
            </a:r>
            <a:r>
              <a:rPr sz="1500" dirty="0">
                <a:latin typeface="STIXGeneral"/>
                <a:cs typeface="STIXGeneral"/>
              </a:rPr>
              <a:t>	</a:t>
            </a:r>
            <a:r>
              <a:rPr sz="1500" spc="125" dirty="0">
                <a:latin typeface="STIXGeneral"/>
                <a:cs typeface="STIXGeneral"/>
              </a:rPr>
              <a:t>𝜕</a:t>
            </a:r>
            <a:r>
              <a:rPr lang="en-US" sz="1500" spc="125" dirty="0">
                <a:latin typeface="STIXGeneral"/>
                <a:cs typeface="STIXGeneral"/>
              </a:rPr>
              <a:t>z</a:t>
            </a:r>
            <a:r>
              <a:rPr sz="1500" spc="125" dirty="0">
                <a:latin typeface="STIXGeneral"/>
                <a:cs typeface="STIXGeneral"/>
              </a:rPr>
              <a:t>(𝑥)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1261" y="3473577"/>
            <a:ext cx="44024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53535" algn="l"/>
              </a:tabLst>
            </a:pPr>
            <a:r>
              <a:rPr sz="1500" spc="130" dirty="0">
                <a:latin typeface="STIXGeneral"/>
                <a:cs typeface="STIXGeneral"/>
              </a:rPr>
              <a:t>𝜕𝑥</a:t>
            </a:r>
            <a:r>
              <a:rPr sz="1500" dirty="0">
                <a:latin typeface="STIXGeneral"/>
                <a:cs typeface="STIXGeneral"/>
              </a:rPr>
              <a:t>	</a:t>
            </a:r>
            <a:r>
              <a:rPr sz="1500" spc="120" dirty="0">
                <a:latin typeface="STIXGeneral"/>
                <a:cs typeface="STIXGeneral"/>
              </a:rPr>
              <a:t>𝜕𝑥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794836"/>
            <a:ext cx="214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i="1" spc="70" dirty="0">
                <a:latin typeface="Times New Roman"/>
                <a:cs typeface="Times New Roman"/>
              </a:rPr>
              <a:t>f(</a:t>
            </a:r>
            <a:r>
              <a:rPr lang="en-US" sz="2400" i="1" spc="70" dirty="0">
                <a:latin typeface="Times New Roman"/>
                <a:cs typeface="Times New Roman"/>
              </a:rPr>
              <a:t>z</a:t>
            </a:r>
            <a:r>
              <a:rPr sz="2400" i="1" spc="70" dirty="0">
                <a:latin typeface="Times New Roman"/>
                <a:cs typeface="Times New Roman"/>
              </a:rPr>
              <a:t>(x))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≡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235" dirty="0">
                <a:latin typeface="Times New Roman"/>
                <a:cs typeface="Times New Roman"/>
              </a:rPr>
              <a:t>tanh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4504182"/>
            <a:ext cx="1441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solidFill>
                  <a:srgbClr val="FD8537"/>
                </a:solidFill>
                <a:latin typeface="Wingdings 2"/>
                <a:cs typeface="Wingdings 2"/>
              </a:rPr>
              <a:t></a:t>
            </a:r>
            <a:endParaRPr sz="1650">
              <a:latin typeface="Wingdings 2"/>
              <a:cs typeface="Wingdings 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88720" y="4425188"/>
            <a:ext cx="812800" cy="236854"/>
          </a:xfrm>
          <a:custGeom>
            <a:avLst/>
            <a:gdLst/>
            <a:ahLst/>
            <a:cxnLst/>
            <a:rect l="l" t="t" r="r" b="b"/>
            <a:pathLst>
              <a:path w="812800" h="236854">
                <a:moveTo>
                  <a:pt x="321183" y="7366"/>
                </a:moveTo>
                <a:lnTo>
                  <a:pt x="318643" y="0"/>
                </a:lnTo>
                <a:lnTo>
                  <a:pt x="305536" y="4775"/>
                </a:lnTo>
                <a:lnTo>
                  <a:pt x="294043" y="11645"/>
                </a:lnTo>
                <a:lnTo>
                  <a:pt x="269341" y="44500"/>
                </a:lnTo>
                <a:lnTo>
                  <a:pt x="260985" y="90424"/>
                </a:lnTo>
                <a:lnTo>
                  <a:pt x="261912" y="107022"/>
                </a:lnTo>
                <a:lnTo>
                  <a:pt x="275844" y="149098"/>
                </a:lnTo>
                <a:lnTo>
                  <a:pt x="305460" y="175983"/>
                </a:lnTo>
                <a:lnTo>
                  <a:pt x="318643" y="180721"/>
                </a:lnTo>
                <a:lnTo>
                  <a:pt x="320929" y="173355"/>
                </a:lnTo>
                <a:lnTo>
                  <a:pt x="310591" y="168833"/>
                </a:lnTo>
                <a:lnTo>
                  <a:pt x="301675" y="162496"/>
                </a:lnTo>
                <a:lnTo>
                  <a:pt x="280162" y="119862"/>
                </a:lnTo>
                <a:lnTo>
                  <a:pt x="277495" y="89408"/>
                </a:lnTo>
                <a:lnTo>
                  <a:pt x="278155" y="74002"/>
                </a:lnTo>
                <a:lnTo>
                  <a:pt x="288163" y="35941"/>
                </a:lnTo>
                <a:lnTo>
                  <a:pt x="310743" y="11887"/>
                </a:lnTo>
                <a:lnTo>
                  <a:pt x="321183" y="7366"/>
                </a:lnTo>
                <a:close/>
              </a:path>
              <a:path w="812800" h="236854">
                <a:moveTo>
                  <a:pt x="795274" y="90424"/>
                </a:moveTo>
                <a:lnTo>
                  <a:pt x="786904" y="44500"/>
                </a:lnTo>
                <a:lnTo>
                  <a:pt x="762317" y="11645"/>
                </a:lnTo>
                <a:lnTo>
                  <a:pt x="737743" y="0"/>
                </a:lnTo>
                <a:lnTo>
                  <a:pt x="735203" y="7366"/>
                </a:lnTo>
                <a:lnTo>
                  <a:pt x="745629" y="11887"/>
                </a:lnTo>
                <a:lnTo>
                  <a:pt x="754608" y="18186"/>
                </a:lnTo>
                <a:lnTo>
                  <a:pt x="776224" y="59969"/>
                </a:lnTo>
                <a:lnTo>
                  <a:pt x="778891" y="89408"/>
                </a:lnTo>
                <a:lnTo>
                  <a:pt x="778217" y="105359"/>
                </a:lnTo>
                <a:lnTo>
                  <a:pt x="768096" y="144399"/>
                </a:lnTo>
                <a:lnTo>
                  <a:pt x="735457" y="173355"/>
                </a:lnTo>
                <a:lnTo>
                  <a:pt x="737743" y="180721"/>
                </a:lnTo>
                <a:lnTo>
                  <a:pt x="772172" y="160210"/>
                </a:lnTo>
                <a:lnTo>
                  <a:pt x="791552" y="122339"/>
                </a:lnTo>
                <a:lnTo>
                  <a:pt x="794334" y="107022"/>
                </a:lnTo>
                <a:lnTo>
                  <a:pt x="795274" y="90424"/>
                </a:lnTo>
                <a:close/>
              </a:path>
              <a:path w="812800" h="236854">
                <a:moveTo>
                  <a:pt x="812292" y="219976"/>
                </a:moveTo>
                <a:lnTo>
                  <a:pt x="0" y="219976"/>
                </a:lnTo>
                <a:lnTo>
                  <a:pt x="0" y="236728"/>
                </a:lnTo>
                <a:lnTo>
                  <a:pt x="812292" y="236728"/>
                </a:lnTo>
                <a:lnTo>
                  <a:pt x="812292" y="219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6324" y="4365498"/>
            <a:ext cx="757555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5" dirty="0">
                <a:latin typeface="STIXGeneral"/>
                <a:cs typeface="STIXGeneral"/>
              </a:rPr>
              <a:t>𝜕𝑓</a:t>
            </a:r>
            <a:r>
              <a:rPr sz="1500" spc="315" dirty="0">
                <a:latin typeface="STIXGeneral"/>
                <a:cs typeface="STIXGeneral"/>
              </a:rPr>
              <a:t> </a:t>
            </a:r>
            <a:r>
              <a:rPr lang="en-US" sz="1500" spc="100" dirty="0">
                <a:latin typeface="STIXGeneral"/>
                <a:cs typeface="STIXGeneral"/>
              </a:rPr>
              <a:t>z</a:t>
            </a:r>
            <a:r>
              <a:rPr sz="1500" spc="100" dirty="0">
                <a:latin typeface="STIXGeneral"/>
                <a:cs typeface="STIXGeneral"/>
              </a:rPr>
              <a:t>(𝑥)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61261" y="4656582"/>
            <a:ext cx="26162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0" dirty="0">
                <a:latin typeface="STIXGeneral"/>
                <a:cs typeface="STIXGeneral"/>
              </a:rPr>
              <a:t>𝜕𝑥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71979" y="4491735"/>
            <a:ext cx="1558925" cy="322580"/>
          </a:xfrm>
          <a:custGeom>
            <a:avLst/>
            <a:gdLst/>
            <a:ahLst/>
            <a:cxnLst/>
            <a:rect l="l" t="t" r="r" b="b"/>
            <a:pathLst>
              <a:path w="1558925" h="322579">
                <a:moveTo>
                  <a:pt x="87884" y="10668"/>
                </a:moveTo>
                <a:lnTo>
                  <a:pt x="84582" y="0"/>
                </a:lnTo>
                <a:lnTo>
                  <a:pt x="65430" y="7467"/>
                </a:lnTo>
                <a:lnTo>
                  <a:pt x="48602" y="19164"/>
                </a:lnTo>
                <a:lnTo>
                  <a:pt x="21971" y="55372"/>
                </a:lnTo>
                <a:lnTo>
                  <a:pt x="5461" y="104114"/>
                </a:lnTo>
                <a:lnTo>
                  <a:pt x="0" y="161163"/>
                </a:lnTo>
                <a:lnTo>
                  <a:pt x="1358" y="190576"/>
                </a:lnTo>
                <a:lnTo>
                  <a:pt x="12319" y="243446"/>
                </a:lnTo>
                <a:lnTo>
                  <a:pt x="34099" y="287007"/>
                </a:lnTo>
                <a:lnTo>
                  <a:pt x="65430" y="314680"/>
                </a:lnTo>
                <a:lnTo>
                  <a:pt x="84582" y="322199"/>
                </a:lnTo>
                <a:lnTo>
                  <a:pt x="87884" y="311404"/>
                </a:lnTo>
                <a:lnTo>
                  <a:pt x="73037" y="303758"/>
                </a:lnTo>
                <a:lnTo>
                  <a:pt x="60147" y="292633"/>
                </a:lnTo>
                <a:lnTo>
                  <a:pt x="40132" y="259842"/>
                </a:lnTo>
                <a:lnTo>
                  <a:pt x="27952" y="215265"/>
                </a:lnTo>
                <a:lnTo>
                  <a:pt x="23876" y="161036"/>
                </a:lnTo>
                <a:lnTo>
                  <a:pt x="24892" y="132854"/>
                </a:lnTo>
                <a:lnTo>
                  <a:pt x="33032" y="83464"/>
                </a:lnTo>
                <a:lnTo>
                  <a:pt x="49174" y="44196"/>
                </a:lnTo>
                <a:lnTo>
                  <a:pt x="73037" y="18338"/>
                </a:lnTo>
                <a:lnTo>
                  <a:pt x="87884" y="10668"/>
                </a:lnTo>
                <a:close/>
              </a:path>
              <a:path w="1558925" h="322579">
                <a:moveTo>
                  <a:pt x="822960" y="46863"/>
                </a:moveTo>
                <a:lnTo>
                  <a:pt x="819404" y="36830"/>
                </a:lnTo>
                <a:lnTo>
                  <a:pt x="801458" y="43332"/>
                </a:lnTo>
                <a:lnTo>
                  <a:pt x="785761" y="52730"/>
                </a:lnTo>
                <a:lnTo>
                  <a:pt x="752068" y="97663"/>
                </a:lnTo>
                <a:lnTo>
                  <a:pt x="741921" y="137807"/>
                </a:lnTo>
                <a:lnTo>
                  <a:pt x="740664" y="160401"/>
                </a:lnTo>
                <a:lnTo>
                  <a:pt x="741921" y="183146"/>
                </a:lnTo>
                <a:lnTo>
                  <a:pt x="752068" y="223342"/>
                </a:lnTo>
                <a:lnTo>
                  <a:pt x="772210" y="255917"/>
                </a:lnTo>
                <a:lnTo>
                  <a:pt x="819404" y="283845"/>
                </a:lnTo>
                <a:lnTo>
                  <a:pt x="822579" y="273939"/>
                </a:lnTo>
                <a:lnTo>
                  <a:pt x="808482" y="267677"/>
                </a:lnTo>
                <a:lnTo>
                  <a:pt x="796302" y="258991"/>
                </a:lnTo>
                <a:lnTo>
                  <a:pt x="771334" y="218541"/>
                </a:lnTo>
                <a:lnTo>
                  <a:pt x="764044" y="180924"/>
                </a:lnTo>
                <a:lnTo>
                  <a:pt x="763143" y="159131"/>
                </a:lnTo>
                <a:lnTo>
                  <a:pt x="764044" y="138061"/>
                </a:lnTo>
                <a:lnTo>
                  <a:pt x="777748" y="85979"/>
                </a:lnTo>
                <a:lnTo>
                  <a:pt x="808697" y="53111"/>
                </a:lnTo>
                <a:lnTo>
                  <a:pt x="822960" y="46863"/>
                </a:lnTo>
                <a:close/>
              </a:path>
              <a:path w="1558925" h="322579">
                <a:moveTo>
                  <a:pt x="1438402" y="160401"/>
                </a:moveTo>
                <a:lnTo>
                  <a:pt x="1433334" y="116890"/>
                </a:lnTo>
                <a:lnTo>
                  <a:pt x="1418082" y="80137"/>
                </a:lnTo>
                <a:lnTo>
                  <a:pt x="1377530" y="43332"/>
                </a:lnTo>
                <a:lnTo>
                  <a:pt x="1359662" y="36830"/>
                </a:lnTo>
                <a:lnTo>
                  <a:pt x="1356106" y="46863"/>
                </a:lnTo>
                <a:lnTo>
                  <a:pt x="1370418" y="53111"/>
                </a:lnTo>
                <a:lnTo>
                  <a:pt x="1382712" y="61709"/>
                </a:lnTo>
                <a:lnTo>
                  <a:pt x="1407668" y="101485"/>
                </a:lnTo>
                <a:lnTo>
                  <a:pt x="1415923" y="159131"/>
                </a:lnTo>
                <a:lnTo>
                  <a:pt x="1414995" y="180924"/>
                </a:lnTo>
                <a:lnTo>
                  <a:pt x="1407617" y="218541"/>
                </a:lnTo>
                <a:lnTo>
                  <a:pt x="1382687" y="258991"/>
                </a:lnTo>
                <a:lnTo>
                  <a:pt x="1356487" y="273939"/>
                </a:lnTo>
                <a:lnTo>
                  <a:pt x="1359662" y="283845"/>
                </a:lnTo>
                <a:lnTo>
                  <a:pt x="1406791" y="255917"/>
                </a:lnTo>
                <a:lnTo>
                  <a:pt x="1426984" y="223342"/>
                </a:lnTo>
                <a:lnTo>
                  <a:pt x="1437132" y="183146"/>
                </a:lnTo>
                <a:lnTo>
                  <a:pt x="1438402" y="160401"/>
                </a:lnTo>
                <a:close/>
              </a:path>
              <a:path w="1558925" h="322579">
                <a:moveTo>
                  <a:pt x="1558798" y="161036"/>
                </a:moveTo>
                <a:lnTo>
                  <a:pt x="1553273" y="104114"/>
                </a:lnTo>
                <a:lnTo>
                  <a:pt x="1536700" y="55372"/>
                </a:lnTo>
                <a:lnTo>
                  <a:pt x="1510106" y="19164"/>
                </a:lnTo>
                <a:lnTo>
                  <a:pt x="1474089" y="0"/>
                </a:lnTo>
                <a:lnTo>
                  <a:pt x="1470914" y="10668"/>
                </a:lnTo>
                <a:lnTo>
                  <a:pt x="1485671" y="18338"/>
                </a:lnTo>
                <a:lnTo>
                  <a:pt x="1498536" y="29514"/>
                </a:lnTo>
                <a:lnTo>
                  <a:pt x="1518539" y="62357"/>
                </a:lnTo>
                <a:lnTo>
                  <a:pt x="1530756" y="106959"/>
                </a:lnTo>
                <a:lnTo>
                  <a:pt x="1534795" y="161163"/>
                </a:lnTo>
                <a:lnTo>
                  <a:pt x="1533779" y="189407"/>
                </a:lnTo>
                <a:lnTo>
                  <a:pt x="1525676" y="238747"/>
                </a:lnTo>
                <a:lnTo>
                  <a:pt x="1509483" y="277990"/>
                </a:lnTo>
                <a:lnTo>
                  <a:pt x="1470914" y="311404"/>
                </a:lnTo>
                <a:lnTo>
                  <a:pt x="1474089" y="322199"/>
                </a:lnTo>
                <a:lnTo>
                  <a:pt x="1510106" y="302945"/>
                </a:lnTo>
                <a:lnTo>
                  <a:pt x="1536700" y="266827"/>
                </a:lnTo>
                <a:lnTo>
                  <a:pt x="1553273" y="218033"/>
                </a:lnTo>
                <a:lnTo>
                  <a:pt x="1557413" y="190576"/>
                </a:lnTo>
                <a:lnTo>
                  <a:pt x="1558798" y="16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6123" y="4491735"/>
            <a:ext cx="1558925" cy="322580"/>
          </a:xfrm>
          <a:custGeom>
            <a:avLst/>
            <a:gdLst/>
            <a:ahLst/>
            <a:cxnLst/>
            <a:rect l="l" t="t" r="r" b="b"/>
            <a:pathLst>
              <a:path w="1558925" h="322579">
                <a:moveTo>
                  <a:pt x="87884" y="10668"/>
                </a:moveTo>
                <a:lnTo>
                  <a:pt x="84582" y="0"/>
                </a:lnTo>
                <a:lnTo>
                  <a:pt x="65430" y="7467"/>
                </a:lnTo>
                <a:lnTo>
                  <a:pt x="48602" y="19164"/>
                </a:lnTo>
                <a:lnTo>
                  <a:pt x="21971" y="55372"/>
                </a:lnTo>
                <a:lnTo>
                  <a:pt x="5461" y="104114"/>
                </a:lnTo>
                <a:lnTo>
                  <a:pt x="0" y="161163"/>
                </a:lnTo>
                <a:lnTo>
                  <a:pt x="1358" y="190576"/>
                </a:lnTo>
                <a:lnTo>
                  <a:pt x="12319" y="243446"/>
                </a:lnTo>
                <a:lnTo>
                  <a:pt x="34099" y="287007"/>
                </a:lnTo>
                <a:lnTo>
                  <a:pt x="65430" y="314680"/>
                </a:lnTo>
                <a:lnTo>
                  <a:pt x="84582" y="322199"/>
                </a:lnTo>
                <a:lnTo>
                  <a:pt x="87884" y="311404"/>
                </a:lnTo>
                <a:lnTo>
                  <a:pt x="73037" y="303758"/>
                </a:lnTo>
                <a:lnTo>
                  <a:pt x="60147" y="292633"/>
                </a:lnTo>
                <a:lnTo>
                  <a:pt x="40132" y="259842"/>
                </a:lnTo>
                <a:lnTo>
                  <a:pt x="27952" y="215265"/>
                </a:lnTo>
                <a:lnTo>
                  <a:pt x="23876" y="161036"/>
                </a:lnTo>
                <a:lnTo>
                  <a:pt x="24892" y="132854"/>
                </a:lnTo>
                <a:lnTo>
                  <a:pt x="33032" y="83464"/>
                </a:lnTo>
                <a:lnTo>
                  <a:pt x="49174" y="44196"/>
                </a:lnTo>
                <a:lnTo>
                  <a:pt x="73037" y="18338"/>
                </a:lnTo>
                <a:lnTo>
                  <a:pt x="87884" y="10668"/>
                </a:lnTo>
                <a:close/>
              </a:path>
              <a:path w="1558925" h="322579">
                <a:moveTo>
                  <a:pt x="822960" y="46863"/>
                </a:moveTo>
                <a:lnTo>
                  <a:pt x="819404" y="36830"/>
                </a:lnTo>
                <a:lnTo>
                  <a:pt x="801458" y="43332"/>
                </a:lnTo>
                <a:lnTo>
                  <a:pt x="785761" y="52730"/>
                </a:lnTo>
                <a:lnTo>
                  <a:pt x="752068" y="97663"/>
                </a:lnTo>
                <a:lnTo>
                  <a:pt x="741921" y="137807"/>
                </a:lnTo>
                <a:lnTo>
                  <a:pt x="740664" y="160401"/>
                </a:lnTo>
                <a:lnTo>
                  <a:pt x="741921" y="183146"/>
                </a:lnTo>
                <a:lnTo>
                  <a:pt x="752068" y="223342"/>
                </a:lnTo>
                <a:lnTo>
                  <a:pt x="772210" y="255917"/>
                </a:lnTo>
                <a:lnTo>
                  <a:pt x="819404" y="283845"/>
                </a:lnTo>
                <a:lnTo>
                  <a:pt x="822579" y="273939"/>
                </a:lnTo>
                <a:lnTo>
                  <a:pt x="808482" y="267677"/>
                </a:lnTo>
                <a:lnTo>
                  <a:pt x="796302" y="258991"/>
                </a:lnTo>
                <a:lnTo>
                  <a:pt x="771334" y="218541"/>
                </a:lnTo>
                <a:lnTo>
                  <a:pt x="764044" y="180924"/>
                </a:lnTo>
                <a:lnTo>
                  <a:pt x="763143" y="159131"/>
                </a:lnTo>
                <a:lnTo>
                  <a:pt x="764044" y="138061"/>
                </a:lnTo>
                <a:lnTo>
                  <a:pt x="777748" y="85979"/>
                </a:lnTo>
                <a:lnTo>
                  <a:pt x="808697" y="53111"/>
                </a:lnTo>
                <a:lnTo>
                  <a:pt x="822960" y="46863"/>
                </a:lnTo>
                <a:close/>
              </a:path>
              <a:path w="1558925" h="322579">
                <a:moveTo>
                  <a:pt x="1438402" y="160401"/>
                </a:moveTo>
                <a:lnTo>
                  <a:pt x="1433334" y="116890"/>
                </a:lnTo>
                <a:lnTo>
                  <a:pt x="1418082" y="80137"/>
                </a:lnTo>
                <a:lnTo>
                  <a:pt x="1377530" y="43332"/>
                </a:lnTo>
                <a:lnTo>
                  <a:pt x="1359662" y="36830"/>
                </a:lnTo>
                <a:lnTo>
                  <a:pt x="1356106" y="46863"/>
                </a:lnTo>
                <a:lnTo>
                  <a:pt x="1370418" y="53111"/>
                </a:lnTo>
                <a:lnTo>
                  <a:pt x="1382712" y="61709"/>
                </a:lnTo>
                <a:lnTo>
                  <a:pt x="1407668" y="101485"/>
                </a:lnTo>
                <a:lnTo>
                  <a:pt x="1415923" y="159131"/>
                </a:lnTo>
                <a:lnTo>
                  <a:pt x="1414995" y="180924"/>
                </a:lnTo>
                <a:lnTo>
                  <a:pt x="1407617" y="218541"/>
                </a:lnTo>
                <a:lnTo>
                  <a:pt x="1382687" y="258991"/>
                </a:lnTo>
                <a:lnTo>
                  <a:pt x="1356487" y="273939"/>
                </a:lnTo>
                <a:lnTo>
                  <a:pt x="1359662" y="283845"/>
                </a:lnTo>
                <a:lnTo>
                  <a:pt x="1406791" y="255917"/>
                </a:lnTo>
                <a:lnTo>
                  <a:pt x="1426984" y="223342"/>
                </a:lnTo>
                <a:lnTo>
                  <a:pt x="1437132" y="183146"/>
                </a:lnTo>
                <a:lnTo>
                  <a:pt x="1438402" y="160401"/>
                </a:lnTo>
                <a:close/>
              </a:path>
              <a:path w="1558925" h="322579">
                <a:moveTo>
                  <a:pt x="1558798" y="161036"/>
                </a:moveTo>
                <a:lnTo>
                  <a:pt x="1553260" y="104114"/>
                </a:lnTo>
                <a:lnTo>
                  <a:pt x="1536700" y="55372"/>
                </a:lnTo>
                <a:lnTo>
                  <a:pt x="1510106" y="19164"/>
                </a:lnTo>
                <a:lnTo>
                  <a:pt x="1474089" y="0"/>
                </a:lnTo>
                <a:lnTo>
                  <a:pt x="1470914" y="10668"/>
                </a:lnTo>
                <a:lnTo>
                  <a:pt x="1485671" y="18338"/>
                </a:lnTo>
                <a:lnTo>
                  <a:pt x="1498523" y="29514"/>
                </a:lnTo>
                <a:lnTo>
                  <a:pt x="1518539" y="62357"/>
                </a:lnTo>
                <a:lnTo>
                  <a:pt x="1530756" y="106959"/>
                </a:lnTo>
                <a:lnTo>
                  <a:pt x="1534795" y="161163"/>
                </a:lnTo>
                <a:lnTo>
                  <a:pt x="1533779" y="189407"/>
                </a:lnTo>
                <a:lnTo>
                  <a:pt x="1525676" y="238747"/>
                </a:lnTo>
                <a:lnTo>
                  <a:pt x="1509483" y="277990"/>
                </a:lnTo>
                <a:lnTo>
                  <a:pt x="1470914" y="311404"/>
                </a:lnTo>
                <a:lnTo>
                  <a:pt x="1474089" y="322199"/>
                </a:lnTo>
                <a:lnTo>
                  <a:pt x="1510106" y="302945"/>
                </a:lnTo>
                <a:lnTo>
                  <a:pt x="1536700" y="266827"/>
                </a:lnTo>
                <a:lnTo>
                  <a:pt x="1553273" y="218033"/>
                </a:lnTo>
                <a:lnTo>
                  <a:pt x="1557413" y="190576"/>
                </a:lnTo>
                <a:lnTo>
                  <a:pt x="1558798" y="16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61717" y="4450842"/>
            <a:ext cx="40697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034" algn="l"/>
                <a:tab pos="1951355" algn="l"/>
                <a:tab pos="2321560" algn="l"/>
                <a:tab pos="3865879" algn="l"/>
              </a:tabLst>
            </a:pPr>
            <a:r>
              <a:rPr sz="2100" spc="75" dirty="0">
                <a:latin typeface="STIXGeneral"/>
                <a:cs typeface="STIXGeneral"/>
              </a:rPr>
              <a:t>=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05" dirty="0">
                <a:latin typeface="STIXGeneral"/>
                <a:cs typeface="STIXGeneral"/>
              </a:rPr>
              <a:t>1</a:t>
            </a:r>
            <a:r>
              <a:rPr sz="2100" spc="-65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+</a:t>
            </a:r>
            <a:r>
              <a:rPr sz="2100" spc="-5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𝑓</a:t>
            </a:r>
            <a:r>
              <a:rPr sz="2100" spc="400" dirty="0">
                <a:latin typeface="STIXGeneral"/>
                <a:cs typeface="STIXGeneral"/>
              </a:rPr>
              <a:t> </a:t>
            </a:r>
            <a:r>
              <a:rPr lang="en-US" sz="2100" spc="55" dirty="0">
                <a:latin typeface="STIXGeneral"/>
                <a:cs typeface="STIXGeneral"/>
              </a:rPr>
              <a:t>z</a:t>
            </a:r>
            <a:r>
              <a:rPr sz="2100" spc="55" dirty="0">
                <a:latin typeface="STIXGeneral"/>
                <a:cs typeface="STIXGeneral"/>
              </a:rPr>
              <a:t>(𝑥)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95" dirty="0">
                <a:latin typeface="STIXGeneral"/>
                <a:cs typeface="STIXGeneral"/>
              </a:rPr>
              <a:t>×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05" dirty="0">
                <a:latin typeface="STIXGeneral"/>
                <a:cs typeface="STIXGeneral"/>
              </a:rPr>
              <a:t>1</a:t>
            </a:r>
            <a:r>
              <a:rPr sz="2100" spc="-65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5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𝑓</a:t>
            </a:r>
            <a:r>
              <a:rPr sz="2100" spc="400" dirty="0">
                <a:latin typeface="STIXGeneral"/>
                <a:cs typeface="STIXGeneral"/>
              </a:rPr>
              <a:t> </a:t>
            </a:r>
            <a:r>
              <a:rPr lang="en-US" sz="2100" spc="55" dirty="0">
                <a:latin typeface="STIXGeneral"/>
                <a:cs typeface="STIXGeneral"/>
              </a:rPr>
              <a:t>z</a:t>
            </a:r>
            <a:r>
              <a:rPr sz="2100" spc="55" dirty="0">
                <a:latin typeface="STIXGeneral"/>
                <a:cs typeface="STIXGeneral"/>
              </a:rPr>
              <a:t>(𝑥)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95" dirty="0">
                <a:latin typeface="STIXGeneral"/>
                <a:cs typeface="STIXGeneral"/>
              </a:rPr>
              <a:t>×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76771" y="4645152"/>
            <a:ext cx="527685" cy="17145"/>
          </a:xfrm>
          <a:custGeom>
            <a:avLst/>
            <a:gdLst/>
            <a:ahLst/>
            <a:cxnLst/>
            <a:rect l="l" t="t" r="r" b="b"/>
            <a:pathLst>
              <a:path w="527684" h="17145">
                <a:moveTo>
                  <a:pt x="527303" y="0"/>
                </a:moveTo>
                <a:lnTo>
                  <a:pt x="0" y="0"/>
                </a:lnTo>
                <a:lnTo>
                  <a:pt x="0" y="16764"/>
                </a:lnTo>
                <a:lnTo>
                  <a:pt x="527303" y="16764"/>
                </a:lnTo>
                <a:lnTo>
                  <a:pt x="527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64960" y="4365498"/>
            <a:ext cx="553085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𝜕</a:t>
            </a:r>
            <a:r>
              <a:rPr lang="en-US" sz="1500" spc="135" dirty="0">
                <a:latin typeface="STIXGeneral"/>
                <a:cs typeface="STIXGeneral"/>
              </a:rPr>
              <a:t>z</a:t>
            </a:r>
            <a:r>
              <a:rPr sz="1500" spc="135" dirty="0">
                <a:latin typeface="STIXGeneral"/>
                <a:cs typeface="STIXGeneral"/>
              </a:rPr>
              <a:t>(𝑥)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8216" y="4656582"/>
            <a:ext cx="26162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0" dirty="0">
                <a:latin typeface="STIXGeneral"/>
                <a:cs typeface="STIXGeneral"/>
              </a:rPr>
              <a:t>𝜕𝑥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cap="small" spc="120" dirty="0" err="1"/>
              <a:t>Autograd</a:t>
            </a:r>
            <a:endParaRPr cap="small" spc="170" dirty="0"/>
          </a:p>
        </p:txBody>
      </p:sp>
      <p:sp>
        <p:nvSpPr>
          <p:cNvPr id="24" name="object 2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D1F71AC9-E2CE-E62C-086E-B387F58CE1F3}"/>
              </a:ext>
            </a:extLst>
          </p:cNvPr>
          <p:cNvSpPr txBox="1"/>
          <p:nvPr/>
        </p:nvSpPr>
        <p:spPr>
          <a:xfrm>
            <a:off x="535940" y="1367818"/>
            <a:ext cx="7541260" cy="3785011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20" dirty="0">
                <a:latin typeface="Times New Roman"/>
                <a:cs typeface="Times New Roman"/>
              </a:rPr>
              <a:t>The architecture of the Neural Networks changes quite frequently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20" dirty="0">
                <a:latin typeface="Times New Roman"/>
                <a:cs typeface="Times New Roman"/>
              </a:rPr>
              <a:t>Optimization steps can be this flexible!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Gradients can be computed automatically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 err="1">
                <a:latin typeface="Times New Roman"/>
                <a:cs typeface="Times New Roman"/>
              </a:rPr>
              <a:t>Autograd</a:t>
            </a:r>
            <a:r>
              <a:rPr lang="en-US" sz="2400" dirty="0">
                <a:latin typeface="Times New Roman"/>
                <a:cs typeface="Times New Roman"/>
              </a:rPr>
              <a:t> is a </a:t>
            </a:r>
            <a:r>
              <a:rPr lang="en-US" sz="2400" dirty="0" err="1">
                <a:latin typeface="Times New Roman"/>
                <a:cs typeface="Times New Roman"/>
              </a:rPr>
              <a:t>PyTorch</a:t>
            </a:r>
            <a:r>
              <a:rPr lang="en-US" sz="2400" dirty="0">
                <a:latin typeface="Times New Roman"/>
                <a:cs typeface="Times New Roman"/>
              </a:rPr>
              <a:t> module responsible for computational steps and computing derivatives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Simplified version for getting familiar with the concept: </a:t>
            </a:r>
            <a:r>
              <a:rPr lang="en-US" sz="2400" dirty="0">
                <a:latin typeface="Times New Roman"/>
                <a:cs typeface="Times New Roman"/>
                <a:hlinkClick r:id="rId2"/>
              </a:rPr>
              <a:t>https://github.com/karpathy/micrograd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0292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cap="small" spc="120" dirty="0" err="1"/>
              <a:t>Autograd</a:t>
            </a:r>
            <a:endParaRPr cap="small" spc="170" dirty="0"/>
          </a:p>
        </p:txBody>
      </p:sp>
      <p:sp>
        <p:nvSpPr>
          <p:cNvPr id="24" name="object 2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D1F71AC9-E2CE-E62C-086E-B387F58CE1F3}"/>
                  </a:ext>
                </a:extLst>
              </p:cNvPr>
              <p:cNvSpPr txBox="1"/>
              <p:nvPr/>
            </p:nvSpPr>
            <p:spPr>
              <a:xfrm>
                <a:off x="535940" y="1367818"/>
                <a:ext cx="7541260" cy="304333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20" dirty="0">
                    <a:latin typeface="Times New Roman"/>
                    <a:cs typeface="Times New Roman"/>
                  </a:rPr>
                  <a:t>Main idea – represent a function as a computational tree</a:t>
                </a: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2400" spc="12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20" dirty="0">
                    <a:latin typeface="Times New Roman"/>
                    <a:cs typeface="Times New Roman"/>
                  </a:rPr>
                  <a:t>Computational derivatives: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US" sz="2400" b="0" i="1" spc="12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h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+</m:t>
                                  </m:r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𝑓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spc="12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D1F71AC9-E2CE-E62C-086E-B387F58C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367818"/>
                <a:ext cx="7541260" cy="3043334"/>
              </a:xfrm>
              <a:prstGeom prst="rect">
                <a:avLst/>
              </a:prstGeom>
              <a:blipFill>
                <a:blip r:embed="rId2"/>
                <a:stretch>
                  <a:fillRect l="-134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31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7735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cap="small" spc="120" dirty="0" err="1"/>
              <a:t>Autograd</a:t>
            </a:r>
            <a:endParaRPr cap="small" spc="170" dirty="0"/>
          </a:p>
        </p:txBody>
      </p:sp>
      <p:sp>
        <p:nvSpPr>
          <p:cNvPr id="24" name="object 2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D1F71AC9-E2CE-E62C-086E-B387F58CE1F3}"/>
                  </a:ext>
                </a:extLst>
              </p:cNvPr>
              <p:cNvSpPr txBox="1"/>
              <p:nvPr/>
            </p:nvSpPr>
            <p:spPr>
              <a:xfrm>
                <a:off x="535940" y="1367818"/>
                <a:ext cx="7541260" cy="3043334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20" dirty="0">
                    <a:latin typeface="Times New Roman"/>
                    <a:cs typeface="Times New Roman"/>
                  </a:rPr>
                  <a:t>Main idea – represent a function as a computational tree</a:t>
                </a: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sz="2400" spc="12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20" dirty="0">
                    <a:latin typeface="Times New Roman"/>
                    <a:cs typeface="Times New Roman"/>
                  </a:rPr>
                  <a:t>Computational derivatives:</a:t>
                </a: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𝑑𝑓</m:t>
                          </m:r>
                        </m:num>
                        <m:den>
                          <m: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𝑑𝑥</m:t>
                          </m:r>
                        </m:den>
                      </m:f>
                      <m:r>
                        <a:rPr lang="en-US" sz="2400" b="0" i="1" spc="12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unc>
                        <m:funcPr>
                          <m:ctrlPr>
                            <a:rPr lang="en-US" sz="2400" b="0" i="1" spc="12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h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+</m:t>
                                  </m:r>
                                  <m:r>
                                    <a:rPr lang="en-US" sz="2400" b="0" i="1" spc="12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𝑓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pc="12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spc="12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D1F71AC9-E2CE-E62C-086E-B387F58C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367818"/>
                <a:ext cx="7541260" cy="3043334"/>
              </a:xfrm>
              <a:prstGeom prst="rect">
                <a:avLst/>
              </a:prstGeom>
              <a:blipFill>
                <a:blip r:embed="rId2"/>
                <a:stretch>
                  <a:fillRect l="-134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C655FCE-6F1F-189C-553B-E8860DF2B503}"/>
              </a:ext>
            </a:extLst>
          </p:cNvPr>
          <p:cNvSpPr/>
          <p:nvPr/>
        </p:nvSpPr>
        <p:spPr bwMode="auto">
          <a:xfrm>
            <a:off x="4351595" y="6111797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E72104-3483-03AD-72EE-7D2BB33B44FD}"/>
              </a:ext>
            </a:extLst>
          </p:cNvPr>
          <p:cNvSpPr/>
          <p:nvPr/>
        </p:nvSpPr>
        <p:spPr bwMode="auto">
          <a:xfrm>
            <a:off x="4351595" y="5563620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𝜎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67D14E-1BBB-F7D5-3976-3E7A9F41ECF7}"/>
              </a:ext>
            </a:extLst>
          </p:cNvPr>
          <p:cNvSpPr/>
          <p:nvPr/>
        </p:nvSpPr>
        <p:spPr bwMode="auto">
          <a:xfrm>
            <a:off x="4351595" y="4935683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FDFCD9-0A16-8D5D-11FB-3A2126922AA0}"/>
              </a:ext>
            </a:extLst>
          </p:cNvPr>
          <p:cNvSpPr/>
          <p:nvPr/>
        </p:nvSpPr>
        <p:spPr bwMode="auto">
          <a:xfrm>
            <a:off x="3875405" y="4389265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*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EEED00-AB57-00B2-4C5B-74A3AE9E2CF7}"/>
              </a:ext>
            </a:extLst>
          </p:cNvPr>
          <p:cNvSpPr/>
          <p:nvPr/>
        </p:nvSpPr>
        <p:spPr bwMode="auto">
          <a:xfrm>
            <a:off x="3416268" y="4008265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C503AC-1CD6-3AD8-8FEA-9CCE16368A6F}"/>
              </a:ext>
            </a:extLst>
          </p:cNvPr>
          <p:cNvSpPr/>
          <p:nvPr/>
        </p:nvSpPr>
        <p:spPr bwMode="auto">
          <a:xfrm>
            <a:off x="4351595" y="4008265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1C6F4A-BF05-D5F9-FE29-4182FBF139AF}"/>
              </a:ext>
            </a:extLst>
          </p:cNvPr>
          <p:cNvSpPr/>
          <p:nvPr/>
        </p:nvSpPr>
        <p:spPr bwMode="auto">
          <a:xfrm>
            <a:off x="5307042" y="4006863"/>
            <a:ext cx="431165" cy="3810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02FF66-2DD3-FE5A-1D55-2B601657D96B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3784290" y="4333469"/>
            <a:ext cx="154258" cy="1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6B48AE-16B9-EB51-ADB6-2C8A43B4F020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4243427" y="4333469"/>
            <a:ext cx="171311" cy="1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D80293-5FF2-44DC-75CE-190447706DEE}"/>
              </a:ext>
            </a:extLst>
          </p:cNvPr>
          <p:cNvCxnSpPr>
            <a:cxnSpLocks/>
            <a:stCxn id="6" idx="4"/>
            <a:endCxn id="5" idx="1"/>
          </p:cNvCxnSpPr>
          <p:nvPr/>
        </p:nvCxnSpPr>
        <p:spPr>
          <a:xfrm>
            <a:off x="4090988" y="4770265"/>
            <a:ext cx="323750" cy="22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5EC119-16B9-0B79-7606-73EB5DBF09DB}"/>
              </a:ext>
            </a:extLst>
          </p:cNvPr>
          <p:cNvCxnSpPr>
            <a:stCxn id="9" idx="4"/>
            <a:endCxn id="5" idx="7"/>
          </p:cNvCxnSpPr>
          <p:nvPr/>
        </p:nvCxnSpPr>
        <p:spPr>
          <a:xfrm flipH="1">
            <a:off x="4719617" y="4387863"/>
            <a:ext cx="803008" cy="60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4F06F0-4F4B-D87A-29EC-0CAE15E1E63A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4567178" y="5316683"/>
            <a:ext cx="0" cy="2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C1B254-6651-80DE-4542-DD3DB0A1C25B}"/>
              </a:ext>
            </a:extLst>
          </p:cNvPr>
          <p:cNvCxnSpPr>
            <a:stCxn id="4" idx="4"/>
            <a:endCxn id="3" idx="0"/>
          </p:cNvCxnSpPr>
          <p:nvPr/>
        </p:nvCxnSpPr>
        <p:spPr>
          <a:xfrm>
            <a:off x="4567178" y="5944620"/>
            <a:ext cx="0" cy="16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062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8031"/>
            <a:ext cx="7177405" cy="483044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00" dirty="0">
                <a:latin typeface="Times New Roman"/>
                <a:cs typeface="Times New Roman"/>
              </a:rPr>
              <a:t>Neural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networks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powerful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1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80" dirty="0">
                <a:latin typeface="Times New Roman"/>
                <a:cs typeface="Times New Roman"/>
              </a:rPr>
              <a:t>Even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with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single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hidden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layer,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they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are </a:t>
            </a:r>
            <a:r>
              <a:rPr sz="2400" spc="145" dirty="0">
                <a:latin typeface="Times New Roman"/>
                <a:cs typeface="Times New Roman"/>
              </a:rPr>
              <a:t>“universal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approximators”,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i.e.,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they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can </a:t>
            </a:r>
            <a:r>
              <a:rPr sz="2400" spc="175" dirty="0">
                <a:latin typeface="Times New Roman"/>
                <a:cs typeface="Times New Roman"/>
              </a:rPr>
              <a:t>approximate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arbitrary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functions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arbitrarily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close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</a:rPr>
              <a:t>Therefore,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very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easy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overfit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them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65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prevent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overfitting,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utilize</a:t>
            </a:r>
            <a:endParaRPr sz="24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9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45" dirty="0">
                <a:latin typeface="Times New Roman"/>
                <a:cs typeface="Times New Roman"/>
              </a:rPr>
              <a:t>Domain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knowledge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80" dirty="0">
                <a:latin typeface="Times New Roman"/>
                <a:cs typeface="Times New Roman"/>
              </a:rPr>
              <a:t>Shared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parameters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0" dirty="0">
                <a:latin typeface="Times New Roman"/>
                <a:cs typeface="Times New Roman"/>
              </a:rPr>
              <a:t>Validation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20" dirty="0">
                <a:latin typeface="Times New Roman"/>
                <a:cs typeface="Times New Roman"/>
              </a:rPr>
              <a:t>Regularization</a:t>
            </a:r>
            <a:endParaRPr sz="21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14" dirty="0">
                <a:latin typeface="Times New Roman"/>
                <a:cs typeface="Times New Roman"/>
              </a:rPr>
              <a:t>Dropout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693182"/>
            <a:ext cx="5422391" cy="377799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50" dirty="0"/>
              <a:t>Perceptron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2464" y="5952464"/>
            <a:ext cx="2636520" cy="423545"/>
          </a:xfrm>
          <a:custGeom>
            <a:avLst/>
            <a:gdLst/>
            <a:ahLst/>
            <a:cxnLst/>
            <a:rect l="l" t="t" r="r" b="b"/>
            <a:pathLst>
              <a:path w="2636520" h="423545">
                <a:moveTo>
                  <a:pt x="2501138" y="0"/>
                </a:moveTo>
                <a:lnTo>
                  <a:pt x="2495041" y="17183"/>
                </a:lnTo>
                <a:lnTo>
                  <a:pt x="2519541" y="27825"/>
                </a:lnTo>
                <a:lnTo>
                  <a:pt x="2540635" y="42551"/>
                </a:lnTo>
                <a:lnTo>
                  <a:pt x="2572512" y="84264"/>
                </a:lnTo>
                <a:lnTo>
                  <a:pt x="2591260" y="140558"/>
                </a:lnTo>
                <a:lnTo>
                  <a:pt x="2597531" y="209626"/>
                </a:lnTo>
                <a:lnTo>
                  <a:pt x="2595959" y="246973"/>
                </a:lnTo>
                <a:lnTo>
                  <a:pt x="2583386" y="311376"/>
                </a:lnTo>
                <a:lnTo>
                  <a:pt x="2558166" y="361674"/>
                </a:lnTo>
                <a:lnTo>
                  <a:pt x="2519824" y="395611"/>
                </a:lnTo>
                <a:lnTo>
                  <a:pt x="2495677" y="406298"/>
                </a:lnTo>
                <a:lnTo>
                  <a:pt x="2501138" y="423481"/>
                </a:lnTo>
                <a:lnTo>
                  <a:pt x="2558859" y="396390"/>
                </a:lnTo>
                <a:lnTo>
                  <a:pt x="2601341" y="349478"/>
                </a:lnTo>
                <a:lnTo>
                  <a:pt x="2627455" y="286669"/>
                </a:lnTo>
                <a:lnTo>
                  <a:pt x="2636139" y="211848"/>
                </a:lnTo>
                <a:lnTo>
                  <a:pt x="2633950" y="173029"/>
                </a:lnTo>
                <a:lnTo>
                  <a:pt x="2616475" y="104215"/>
                </a:lnTo>
                <a:lnTo>
                  <a:pt x="2581880" y="48191"/>
                </a:lnTo>
                <a:lnTo>
                  <a:pt x="2531830" y="11082"/>
                </a:lnTo>
                <a:lnTo>
                  <a:pt x="2501138" y="0"/>
                </a:lnTo>
                <a:close/>
              </a:path>
              <a:path w="2636520" h="423545">
                <a:moveTo>
                  <a:pt x="135000" y="0"/>
                </a:moveTo>
                <a:lnTo>
                  <a:pt x="77390" y="27146"/>
                </a:lnTo>
                <a:lnTo>
                  <a:pt x="34925" y="74218"/>
                </a:lnTo>
                <a:lnTo>
                  <a:pt x="8699" y="137152"/>
                </a:lnTo>
                <a:lnTo>
                  <a:pt x="0" y="211848"/>
                </a:lnTo>
                <a:lnTo>
                  <a:pt x="2168" y="250760"/>
                </a:lnTo>
                <a:lnTo>
                  <a:pt x="19556" y="319574"/>
                </a:lnTo>
                <a:lnTo>
                  <a:pt x="54133" y="375412"/>
                </a:lnTo>
                <a:lnTo>
                  <a:pt x="104235" y="412413"/>
                </a:lnTo>
                <a:lnTo>
                  <a:pt x="135000" y="423481"/>
                </a:lnTo>
                <a:lnTo>
                  <a:pt x="140335" y="406298"/>
                </a:lnTo>
                <a:lnTo>
                  <a:pt x="116242" y="395611"/>
                </a:lnTo>
                <a:lnTo>
                  <a:pt x="95424" y="380736"/>
                </a:lnTo>
                <a:lnTo>
                  <a:pt x="63753" y="338429"/>
                </a:lnTo>
                <a:lnTo>
                  <a:pt x="44894" y="280890"/>
                </a:lnTo>
                <a:lnTo>
                  <a:pt x="38608" y="209626"/>
                </a:lnTo>
                <a:lnTo>
                  <a:pt x="40179" y="173495"/>
                </a:lnTo>
                <a:lnTo>
                  <a:pt x="52752" y="110815"/>
                </a:lnTo>
                <a:lnTo>
                  <a:pt x="77946" y="61363"/>
                </a:lnTo>
                <a:lnTo>
                  <a:pt x="116617" y="27825"/>
                </a:lnTo>
                <a:lnTo>
                  <a:pt x="141097" y="17183"/>
                </a:lnTo>
                <a:lnTo>
                  <a:pt x="1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71217" y="5826658"/>
            <a:ext cx="4337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91995" algn="l"/>
              </a:tabLst>
            </a:pPr>
            <a:r>
              <a:rPr sz="3600" spc="210" dirty="0">
                <a:latin typeface="STIXGeneral"/>
                <a:cs typeface="STIXGeneral"/>
              </a:rPr>
              <a:t>𝑦</a:t>
            </a:r>
            <a:r>
              <a:rPr sz="3600" spc="155" dirty="0">
                <a:latin typeface="STIXGeneral"/>
                <a:cs typeface="STIXGeneral"/>
              </a:rPr>
              <a:t> </a:t>
            </a:r>
            <a:r>
              <a:rPr sz="3600" spc="220" dirty="0">
                <a:latin typeface="STIXGeneral"/>
                <a:cs typeface="STIXGeneral"/>
              </a:rPr>
              <a:t>=</a:t>
            </a:r>
            <a:r>
              <a:rPr sz="3600" spc="100" dirty="0">
                <a:latin typeface="STIXGeneral"/>
                <a:cs typeface="STIXGeneral"/>
              </a:rPr>
              <a:t> </a:t>
            </a:r>
            <a:r>
              <a:rPr sz="3600" spc="165" dirty="0">
                <a:latin typeface="STIXGeneral"/>
                <a:cs typeface="STIXGeneral"/>
              </a:rPr>
              <a:t>𝑠𝑖𝑔𝑛</a:t>
            </a:r>
            <a:r>
              <a:rPr sz="3600" dirty="0">
                <a:latin typeface="STIXGeneral"/>
                <a:cs typeface="STIXGeneral"/>
              </a:rPr>
              <a:t>	𝑤</a:t>
            </a:r>
            <a:r>
              <a:rPr sz="3900" baseline="-16025" dirty="0">
                <a:latin typeface="STIXGeneral"/>
                <a:cs typeface="STIXGeneral"/>
              </a:rPr>
              <a:t>0</a:t>
            </a:r>
            <a:r>
              <a:rPr sz="3900" spc="397" baseline="-16025" dirty="0">
                <a:latin typeface="STIXGeneral"/>
                <a:cs typeface="STIXGeneral"/>
              </a:rPr>
              <a:t> </a:t>
            </a:r>
            <a:r>
              <a:rPr sz="3600" spc="220" dirty="0">
                <a:latin typeface="STIXGeneral"/>
                <a:cs typeface="STIXGeneral"/>
              </a:rPr>
              <a:t>+</a:t>
            </a:r>
            <a:r>
              <a:rPr sz="3600" spc="-125" dirty="0">
                <a:latin typeface="STIXGeneral"/>
                <a:cs typeface="STIXGeneral"/>
              </a:rPr>
              <a:t> </a:t>
            </a:r>
            <a:r>
              <a:rPr sz="5400" spc="855" baseline="2314" dirty="0">
                <a:latin typeface="STIXGeneral"/>
                <a:cs typeface="STIXGeneral"/>
              </a:rPr>
              <a:t>σ</a:t>
            </a:r>
            <a:r>
              <a:rPr sz="5400" spc="-442" baseline="2314" dirty="0">
                <a:latin typeface="STIXGeneral"/>
                <a:cs typeface="STIXGeneral"/>
              </a:rPr>
              <a:t> </a:t>
            </a:r>
            <a:r>
              <a:rPr sz="3600" spc="-20" dirty="0">
                <a:latin typeface="STIXGeneral"/>
                <a:cs typeface="STIXGeneral"/>
              </a:rPr>
              <a:t>𝑤</a:t>
            </a:r>
            <a:r>
              <a:rPr sz="3900" spc="-30" baseline="-16025" dirty="0">
                <a:latin typeface="STIXGeneral"/>
                <a:cs typeface="STIXGeneral"/>
              </a:rPr>
              <a:t>𝑖</a:t>
            </a:r>
            <a:r>
              <a:rPr sz="3600" spc="-20" dirty="0">
                <a:latin typeface="STIXGeneral"/>
                <a:cs typeface="STIXGeneral"/>
              </a:rPr>
              <a:t>𝑥</a:t>
            </a:r>
            <a:r>
              <a:rPr sz="3900" spc="-30" baseline="-16025" dirty="0">
                <a:latin typeface="STIXGeneral"/>
                <a:cs typeface="STIXGeneral"/>
              </a:rPr>
              <a:t>𝑖</a:t>
            </a:r>
            <a:endParaRPr sz="3900" baseline="-16025" dirty="0">
              <a:latin typeface="STIXGeneral"/>
              <a:cs typeface="STIXGener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8031"/>
            <a:ext cx="7177405" cy="2809102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00" dirty="0">
                <a:latin typeface="Times New Roman"/>
                <a:cs typeface="Times New Roman"/>
              </a:rPr>
              <a:t>Neural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networks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lang="en-US" sz="2400" spc="125" dirty="0">
                <a:latin typeface="Times New Roman"/>
                <a:cs typeface="Times New Roman"/>
              </a:rPr>
              <a:t>non-convex ML model</a:t>
            </a: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spc="125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25" dirty="0">
                <a:latin typeface="Times New Roman"/>
                <a:cs typeface="Times New Roman"/>
              </a:rPr>
              <a:t>Because of this, initial values of the weights and biases play a significant role</a:t>
            </a: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1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Model may get stuck in the local minimum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0084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8031"/>
            <a:ext cx="7177405" cy="2809102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200" dirty="0">
                <a:latin typeface="Times New Roman"/>
                <a:cs typeface="Times New Roman"/>
              </a:rPr>
              <a:t>Neural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0" dirty="0">
                <a:latin typeface="Times New Roman"/>
                <a:cs typeface="Times New Roman"/>
              </a:rPr>
              <a:t>networks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lang="en-US" sz="2400" spc="125" dirty="0">
                <a:latin typeface="Times New Roman"/>
                <a:cs typeface="Times New Roman"/>
              </a:rPr>
              <a:t>non-convex ML model</a:t>
            </a: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spc="125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125" dirty="0">
                <a:latin typeface="Times New Roman"/>
                <a:cs typeface="Times New Roman"/>
              </a:rPr>
              <a:t>Because of this, initial values of the weights and biases play a significant role</a:t>
            </a: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1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Model may get stuck in the local minimum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5101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8031"/>
            <a:ext cx="7177405" cy="2101216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Consider fully-connected neural network initialized with zero weights and biases</a:t>
            </a: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What happens when we apply gradient descent? Let’s consider </a:t>
            </a:r>
            <a:r>
              <a:rPr lang="en-US" sz="2400" spc="200" dirty="0" err="1">
                <a:latin typeface="Times New Roman"/>
                <a:cs typeface="Times New Roman"/>
              </a:rPr>
              <a:t>ReLU</a:t>
            </a:r>
            <a:r>
              <a:rPr lang="en-US" sz="2400" spc="200" dirty="0">
                <a:latin typeface="Times New Roman"/>
                <a:cs typeface="Times New Roman"/>
              </a:rPr>
              <a:t> activation function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54927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3">
                <a:extLst>
                  <a:ext uri="{FF2B5EF4-FFF2-40B4-BE49-F238E27FC236}">
                    <a16:creationId xmlns:a16="http://schemas.microsoft.com/office/drawing/2014/main" id="{F383CCA7-50A1-5C62-25DD-47F19AB80C8B}"/>
                  </a:ext>
                </a:extLst>
              </p:cNvPr>
              <p:cNvSpPr txBox="1"/>
              <p:nvPr/>
            </p:nvSpPr>
            <p:spPr>
              <a:xfrm>
                <a:off x="2556636" y="1739875"/>
                <a:ext cx="4148667" cy="2489528"/>
              </a:xfrm>
              <a:prstGeom prst="rect">
                <a:avLst/>
              </a:prstGeom>
            </p:spPr>
            <p:txBody>
              <a:bodyPr vert="horz" wrap="square" lIns="0" tIns="16192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𝐡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𝐛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100" b="1" dirty="0">
                  <a:latin typeface="Times New Roman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(1)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𝑋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∇</m:t>
                      </m:r>
                      <m:sSup>
                        <m:sSup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𝐛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(1)</m:t>
                          </m:r>
                        </m:sup>
                      </m:sSup>
                      <m:sSub>
                        <m:sSubPr>
                          <m:ctrlPr>
                            <a:rPr lang="en-US" sz="2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𝐶𝐸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=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100" b="1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𝐖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(2)</m:t>
                          </m:r>
                        </m:sup>
                      </m:sSup>
                      <m:r>
                        <a:rPr lang="en-US" sz="2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∙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𝐳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b="0" dirty="0">
                  <a:latin typeface="Times New Roman"/>
                  <a:ea typeface="Cambria Math" panose="02040503050406030204" pitchFamily="18" charset="0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275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b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4" name="object 3">
                <a:extLst>
                  <a:ext uri="{FF2B5EF4-FFF2-40B4-BE49-F238E27FC236}">
                    <a16:creationId xmlns:a16="http://schemas.microsoft.com/office/drawing/2014/main" id="{F383CCA7-50A1-5C62-25DD-47F19AB80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36" y="1739875"/>
                <a:ext cx="4148667" cy="2489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40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object 3">
            <a:extLst>
              <a:ext uri="{FF2B5EF4-FFF2-40B4-BE49-F238E27FC236}">
                <a16:creationId xmlns:a16="http://schemas.microsoft.com/office/drawing/2014/main" id="{59626681-2173-79A7-7AA5-352436675087}"/>
              </a:ext>
            </a:extLst>
          </p:cNvPr>
          <p:cNvSpPr txBox="1"/>
          <p:nvPr/>
        </p:nvSpPr>
        <p:spPr>
          <a:xfrm>
            <a:off x="535940" y="1518031"/>
            <a:ext cx="7177405" cy="1234312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Zero weight initialization will make algorithm stuck in local minimum, never changing its value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9987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object 3">
            <a:extLst>
              <a:ext uri="{FF2B5EF4-FFF2-40B4-BE49-F238E27FC236}">
                <a16:creationId xmlns:a16="http://schemas.microsoft.com/office/drawing/2014/main" id="{59626681-2173-79A7-7AA5-352436675087}"/>
              </a:ext>
            </a:extLst>
          </p:cNvPr>
          <p:cNvSpPr txBox="1"/>
          <p:nvPr/>
        </p:nvSpPr>
        <p:spPr>
          <a:xfrm>
            <a:off x="535940" y="1518031"/>
            <a:ext cx="7177405" cy="993221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Consider</a:t>
            </a:r>
            <a:r>
              <a:rPr lang="en-US"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non-zero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9278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object 3">
            <a:extLst>
              <a:ext uri="{FF2B5EF4-FFF2-40B4-BE49-F238E27FC236}">
                <a16:creationId xmlns:a16="http://schemas.microsoft.com/office/drawing/2014/main" id="{59626681-2173-79A7-7AA5-352436675087}"/>
              </a:ext>
            </a:extLst>
          </p:cNvPr>
          <p:cNvSpPr txBox="1"/>
          <p:nvPr/>
        </p:nvSpPr>
        <p:spPr>
          <a:xfrm>
            <a:off x="535940" y="1518031"/>
            <a:ext cx="7177405" cy="993221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Consider</a:t>
            </a:r>
            <a:r>
              <a:rPr lang="en-US"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indent="-273685">
              <a:lnSpc>
                <a:spcPct val="100000"/>
              </a:lnSpc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non-zero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7988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48A2C-3B2F-2B8D-D862-C4ADCD107B93}"/>
              </a:ext>
            </a:extLst>
          </p:cNvPr>
          <p:cNvGrpSpPr/>
          <p:nvPr/>
        </p:nvGrpSpPr>
        <p:grpSpPr>
          <a:xfrm>
            <a:off x="1676400" y="3769929"/>
            <a:ext cx="5257800" cy="2618871"/>
            <a:chOff x="1524000" y="3556614"/>
            <a:chExt cx="6034253" cy="30246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29FFA5-707E-624B-5BF1-F0F8B999F53D}"/>
                </a:ext>
              </a:extLst>
            </p:cNvPr>
            <p:cNvSpPr txBox="1"/>
            <p:nvPr/>
          </p:nvSpPr>
          <p:spPr>
            <a:xfrm>
              <a:off x="2884754" y="3602694"/>
              <a:ext cx="914400" cy="45171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b="1" dirty="0"/>
                <a:t>W</a:t>
              </a:r>
              <a:r>
                <a:rPr lang="en-US" sz="1600" b="1" baseline="30000" dirty="0"/>
                <a:t>(1)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119EE5D-D00B-B22A-4149-C49D138B0490}"/>
                </a:ext>
              </a:extLst>
            </p:cNvPr>
            <p:cNvSpPr/>
            <p:nvPr/>
          </p:nvSpPr>
          <p:spPr bwMode="auto">
            <a:xfrm>
              <a:off x="6484487" y="3945002"/>
              <a:ext cx="550728" cy="1507181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60CC63-94ED-6F2A-A78F-7929A9EA6EB8}"/>
                </a:ext>
              </a:extLst>
            </p:cNvPr>
            <p:cNvGrpSpPr/>
            <p:nvPr/>
          </p:nvGrpSpPr>
          <p:grpSpPr>
            <a:xfrm>
              <a:off x="1524000" y="3556614"/>
              <a:ext cx="6034253" cy="3024657"/>
              <a:chOff x="1524000" y="3556614"/>
              <a:chExt cx="6034253" cy="3024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FC0E1C-E634-3CA8-11D9-47C8EBE740F5}"/>
                  </a:ext>
                </a:extLst>
              </p:cNvPr>
              <p:cNvGrpSpPr/>
              <p:nvPr/>
            </p:nvGrpSpPr>
            <p:grpSpPr>
              <a:xfrm>
                <a:off x="1524000" y="3556614"/>
                <a:ext cx="5702468" cy="3024657"/>
                <a:chOff x="1684970" y="3450465"/>
                <a:chExt cx="5702468" cy="3024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1083494-911A-D1DF-A737-88E7B30765CA}"/>
                    </a:ext>
                  </a:extLst>
                </p:cNvPr>
                <p:cNvSpPr/>
                <p:nvPr/>
              </p:nvSpPr>
              <p:spPr bwMode="auto">
                <a:xfrm>
                  <a:off x="1913570" y="428866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2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7421839-0D77-7D59-2DA3-D031FC246E25}"/>
                    </a:ext>
                  </a:extLst>
                </p:cNvPr>
                <p:cNvSpPr/>
                <p:nvPr/>
              </p:nvSpPr>
              <p:spPr bwMode="auto">
                <a:xfrm>
                  <a:off x="1913570" y="3450465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200747B-3649-6275-BC65-4D9592498F33}"/>
                    </a:ext>
                  </a:extLst>
                </p:cNvPr>
                <p:cNvSpPr txBox="1"/>
                <p:nvPr/>
              </p:nvSpPr>
              <p:spPr>
                <a:xfrm>
                  <a:off x="1684970" y="4957646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A832D0F-B22B-1D64-EEEE-B8BA658D9091}"/>
                    </a:ext>
                  </a:extLst>
                </p:cNvPr>
                <p:cNvSpPr/>
                <p:nvPr/>
              </p:nvSpPr>
              <p:spPr bwMode="auto">
                <a:xfrm>
                  <a:off x="4330279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EFC5F7D-63C3-5CDC-C7FA-3C72113D74B5}"/>
                    </a:ext>
                  </a:extLst>
                </p:cNvPr>
                <p:cNvSpPr/>
                <p:nvPr/>
              </p:nvSpPr>
              <p:spPr bwMode="auto">
                <a:xfrm>
                  <a:off x="4330279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z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F62454B-2CB9-A4C0-2465-4D6393CD8987}"/>
                    </a:ext>
                  </a:extLst>
                </p:cNvPr>
                <p:cNvCxnSpPr>
                  <a:stCxn id="14" idx="6"/>
                  <a:endCxn id="17" idx="2"/>
                </p:cNvCxnSpPr>
                <p:nvPr/>
              </p:nvCxnSpPr>
              <p:spPr>
                <a:xfrm>
                  <a:off x="2370770" y="3679065"/>
                  <a:ext cx="1959509" cy="4180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62E503B-9193-F4AB-1227-2AF3C9FE9498}"/>
                    </a:ext>
                  </a:extLst>
                </p:cNvPr>
                <p:cNvCxnSpPr>
                  <a:stCxn id="14" idx="6"/>
                  <a:endCxn id="16" idx="2"/>
                </p:cNvCxnSpPr>
                <p:nvPr/>
              </p:nvCxnSpPr>
              <p:spPr>
                <a:xfrm>
                  <a:off x="2370770" y="3679065"/>
                  <a:ext cx="1959509" cy="1468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DE9E60A-4D16-08D8-2B11-CBCA75C7A192}"/>
                    </a:ext>
                  </a:extLst>
                </p:cNvPr>
                <p:cNvCxnSpPr>
                  <a:stCxn id="13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4201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78626356-209F-D392-8EE1-DCB20E6289F6}"/>
                    </a:ext>
                  </a:extLst>
                </p:cNvPr>
                <p:cNvCxnSpPr>
                  <a:stCxn id="13" idx="6"/>
                  <a:endCxn id="16" idx="2"/>
                </p:cNvCxnSpPr>
                <p:nvPr/>
              </p:nvCxnSpPr>
              <p:spPr>
                <a:xfrm>
                  <a:off x="2370770" y="4517263"/>
                  <a:ext cx="1959509" cy="6298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CFDD448-483E-71F0-4614-DBBF8B56E069}"/>
                    </a:ext>
                  </a:extLst>
                </p:cNvPr>
                <p:cNvCxnSpPr>
                  <a:cxnSpLocks/>
                  <a:stCxn id="28" idx="6"/>
                  <a:endCxn id="17" idx="2"/>
                </p:cNvCxnSpPr>
                <p:nvPr/>
              </p:nvCxnSpPr>
              <p:spPr>
                <a:xfrm flipV="1">
                  <a:off x="2370770" y="4097143"/>
                  <a:ext cx="1959509" cy="16565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4348EF-1194-59C1-98A6-A4D76577708C}"/>
                    </a:ext>
                  </a:extLst>
                </p:cNvPr>
                <p:cNvCxnSpPr>
                  <a:cxnSpLocks/>
                  <a:stCxn id="28" idx="6"/>
                  <a:endCxn id="16" idx="2"/>
                </p:cNvCxnSpPr>
                <p:nvPr/>
              </p:nvCxnSpPr>
              <p:spPr>
                <a:xfrm flipV="1">
                  <a:off x="2370770" y="5147124"/>
                  <a:ext cx="1959509" cy="60659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4E73FA3-6B9C-E430-1ADD-104034E1F2E7}"/>
                    </a:ext>
                  </a:extLst>
                </p:cNvPr>
                <p:cNvSpPr/>
                <p:nvPr/>
              </p:nvSpPr>
              <p:spPr bwMode="auto">
                <a:xfrm>
                  <a:off x="5153874" y="4918524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k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318B4CC-DBD8-2D62-2DEC-C3918EA9D7B6}"/>
                    </a:ext>
                  </a:extLst>
                </p:cNvPr>
                <p:cNvSpPr/>
                <p:nvPr/>
              </p:nvSpPr>
              <p:spPr bwMode="auto">
                <a:xfrm>
                  <a:off x="5153874" y="3868543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h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CC096B1-96C5-859F-33F9-E1CE160DD478}"/>
                    </a:ext>
                  </a:extLst>
                </p:cNvPr>
                <p:cNvCxnSpPr>
                  <a:stCxn id="17" idx="6"/>
                  <a:endCxn id="25" idx="2"/>
                </p:cNvCxnSpPr>
                <p:nvPr/>
              </p:nvCxnSpPr>
              <p:spPr>
                <a:xfrm>
                  <a:off x="4787479" y="4097143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8E61292-7164-E444-E2D3-F84F3C0EE061}"/>
                    </a:ext>
                  </a:extLst>
                </p:cNvPr>
                <p:cNvCxnSpPr/>
                <p:nvPr/>
              </p:nvCxnSpPr>
              <p:spPr>
                <a:xfrm>
                  <a:off x="4787479" y="5147124"/>
                  <a:ext cx="36639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16EF71-ED48-F2DA-0AF7-520807250D70}"/>
                    </a:ext>
                  </a:extLst>
                </p:cNvPr>
                <p:cNvSpPr/>
                <p:nvPr/>
              </p:nvSpPr>
              <p:spPr bwMode="auto">
                <a:xfrm>
                  <a:off x="1913570" y="5525120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x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n</a:t>
                  </a:r>
                  <a:endParaRPr lang="en-US" sz="16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5125E21-4581-0DC9-AFFE-8DFA7E41188E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 flipV="1">
                  <a:off x="3325074" y="4097143"/>
                  <a:ext cx="1005205" cy="1427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26338C7-FD17-3AC1-F241-76617F31C8FA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 flipV="1">
                  <a:off x="3506684" y="5147124"/>
                  <a:ext cx="823595" cy="106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D45EDF-CD97-864A-A9E9-0F3E0718D0CC}"/>
                    </a:ext>
                  </a:extLst>
                </p:cNvPr>
                <p:cNvSpPr txBox="1"/>
                <p:nvPr/>
              </p:nvSpPr>
              <p:spPr>
                <a:xfrm>
                  <a:off x="4056276" y="4426030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ABD9FDF-5608-ED63-86FE-78E9604615B6}"/>
                    </a:ext>
                  </a:extLst>
                </p:cNvPr>
                <p:cNvSpPr txBox="1"/>
                <p:nvPr/>
              </p:nvSpPr>
              <p:spPr>
                <a:xfrm>
                  <a:off x="4925274" y="4424684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C0B6BAC-9491-4768-0C0B-F21FF279EF9C}"/>
                    </a:ext>
                  </a:extLst>
                </p:cNvPr>
                <p:cNvSpPr/>
                <p:nvPr/>
              </p:nvSpPr>
              <p:spPr bwMode="auto">
                <a:xfrm>
                  <a:off x="6707084" y="4040722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>
                      <a:solidFill>
                        <a:schemeClr val="bg1"/>
                      </a:solidFill>
                    </a:rPr>
                    <a:t>1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58A9AA7-7C27-2768-12F8-5086367701B5}"/>
                    </a:ext>
                  </a:extLst>
                </p:cNvPr>
                <p:cNvSpPr/>
                <p:nvPr/>
              </p:nvSpPr>
              <p:spPr bwMode="auto">
                <a:xfrm>
                  <a:off x="6707084" y="4724707"/>
                  <a:ext cx="457200" cy="457200"/>
                </a:xfrm>
                <a:prstGeom prst="ellipse">
                  <a:avLst/>
                </a:prstGeom>
                <a:solidFill>
                  <a:srgbClr val="BB2532"/>
                </a:solidFill>
                <a:ln w="12700" cap="sq" algn="ctr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rtlCol="0" anchor="ctr"/>
                <a:lstStyle/>
                <a:p>
                  <a:pPr algn="ctr"/>
                  <a:r>
                    <a:rPr lang="en-US" sz="1600" i="1" dirty="0" err="1">
                      <a:solidFill>
                        <a:schemeClr val="bg1"/>
                      </a:solidFill>
                    </a:rPr>
                    <a:t>y</a:t>
                  </a:r>
                  <a:r>
                    <a:rPr lang="en-US" sz="1600" baseline="-25000" dirty="0" err="1">
                      <a:solidFill>
                        <a:schemeClr val="bg1"/>
                      </a:solidFill>
                    </a:rPr>
                    <a:t>m</a:t>
                  </a:r>
                  <a:endParaRPr lang="en-US" sz="1600" baseline="-2500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EA4DE017-CA50-C695-A514-C663F6CEFD56}"/>
                    </a:ext>
                  </a:extLst>
                </p:cNvPr>
                <p:cNvCxnSpPr>
                  <a:stCxn id="25" idx="6"/>
                  <a:endCxn id="33" idx="2"/>
                </p:cNvCxnSpPr>
                <p:nvPr/>
              </p:nvCxnSpPr>
              <p:spPr>
                <a:xfrm>
                  <a:off x="5611074" y="4097143"/>
                  <a:ext cx="1096010" cy="1721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DFC21E9-98EF-F100-B0C1-567EE0FD95D4}"/>
                    </a:ext>
                  </a:extLst>
                </p:cNvPr>
                <p:cNvCxnSpPr>
                  <a:stCxn id="25" idx="6"/>
                  <a:endCxn id="34" idx="2"/>
                </p:cNvCxnSpPr>
                <p:nvPr/>
              </p:nvCxnSpPr>
              <p:spPr>
                <a:xfrm>
                  <a:off x="5611074" y="4097143"/>
                  <a:ext cx="1096010" cy="8561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8EB42E1-28CD-7CB4-C5A8-1EDCB4C520FC}"/>
                    </a:ext>
                  </a:extLst>
                </p:cNvPr>
                <p:cNvCxnSpPr>
                  <a:stCxn id="24" idx="6"/>
                  <a:endCxn id="33" idx="2"/>
                </p:cNvCxnSpPr>
                <p:nvPr/>
              </p:nvCxnSpPr>
              <p:spPr>
                <a:xfrm flipV="1">
                  <a:off x="5611074" y="4269322"/>
                  <a:ext cx="1096010" cy="877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A795468-B2E9-1AF8-A679-B66816C0ACE2}"/>
                    </a:ext>
                  </a:extLst>
                </p:cNvPr>
                <p:cNvCxnSpPr>
                  <a:stCxn id="24" idx="6"/>
                  <a:endCxn id="34" idx="2"/>
                </p:cNvCxnSpPr>
                <p:nvPr/>
              </p:nvCxnSpPr>
              <p:spPr>
                <a:xfrm flipV="1">
                  <a:off x="5611074" y="4953307"/>
                  <a:ext cx="1096010" cy="19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9F172B-8C19-845F-A8DD-84076AFCEEAE}"/>
                    </a:ext>
                  </a:extLst>
                </p:cNvPr>
                <p:cNvSpPr txBox="1"/>
                <p:nvPr/>
              </p:nvSpPr>
              <p:spPr>
                <a:xfrm>
                  <a:off x="6473038" y="4415502"/>
                  <a:ext cx="914400" cy="451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62AD99D-E08A-58D2-B81A-AD02C55FE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1674" y="5560722"/>
                      <a:ext cx="914400" cy="9144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56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 err="1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236566D1-0317-7BF1-1AFA-68B6D46D5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003" y="5375724"/>
                      <a:ext cx="914400" cy="9144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9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117464C-FB9C-2243-AD9A-44771F4DD490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6156356" y="4269322"/>
                  <a:ext cx="550728" cy="11064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D1645A-E088-3AA8-4AE5-922939CF23BE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 flipV="1">
                  <a:off x="6251472" y="4953307"/>
                  <a:ext cx="455612" cy="955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A4F78D-53E4-1299-B8DC-020BB7310E84}"/>
                  </a:ext>
                </a:extLst>
              </p:cNvPr>
              <p:cNvSpPr txBox="1"/>
              <p:nvPr/>
            </p:nvSpPr>
            <p:spPr>
              <a:xfrm>
                <a:off x="5622249" y="3799211"/>
                <a:ext cx="914400" cy="451716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b="1" dirty="0"/>
                  <a:t>W</a:t>
                </a:r>
                <a:r>
                  <a:rPr lang="en-US" sz="1600" b="1" baseline="30000" dirty="0"/>
                  <a:t>(2)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B34F76-F8E7-9E46-DFD8-A8B6F1C55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499" y="4491961"/>
                    <a:ext cx="5987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object 3">
            <a:extLst>
              <a:ext uri="{FF2B5EF4-FFF2-40B4-BE49-F238E27FC236}">
                <a16:creationId xmlns:a16="http://schemas.microsoft.com/office/drawing/2014/main" id="{59626681-2173-79A7-7AA5-352436675087}"/>
              </a:ext>
            </a:extLst>
          </p:cNvPr>
          <p:cNvSpPr txBox="1"/>
          <p:nvPr/>
        </p:nvSpPr>
        <p:spPr>
          <a:xfrm>
            <a:off x="535940" y="1518031"/>
            <a:ext cx="7177405" cy="86498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6385" indent="-273685">
              <a:spcBef>
                <a:spcPts val="9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200" dirty="0">
                <a:latin typeface="Times New Roman"/>
                <a:cs typeface="Times New Roman"/>
              </a:rPr>
              <a:t>Consider weights and bias matrices are composed of the repeated row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9606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14" dirty="0"/>
              <a:t>Weight Initialization</a:t>
            </a:r>
            <a:endParaRPr cap="small" spc="114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59626681-2173-79A7-7AA5-352436675087}"/>
                  </a:ext>
                </a:extLst>
              </p:cNvPr>
              <p:cNvSpPr txBox="1"/>
              <p:nvPr/>
            </p:nvSpPr>
            <p:spPr>
              <a:xfrm>
                <a:off x="535940" y="1518031"/>
                <a:ext cx="7177405" cy="3329438"/>
              </a:xfrm>
              <a:prstGeom prst="rect">
                <a:avLst/>
              </a:prstGeom>
            </p:spPr>
            <p:txBody>
              <a:bodyPr vert="horz" wrap="square" lIns="0" tIns="125095" rIns="0" bIns="0" rtlCol="0">
                <a:spAutoFit/>
              </a:bodyPr>
              <a:lstStyle/>
              <a:p>
                <a:pPr marL="286385" indent="-273685">
                  <a:spcBef>
                    <a:spcPts val="98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200" dirty="0">
                    <a:latin typeface="Times New Roman"/>
                    <a:cs typeface="Times New Roman"/>
                  </a:rPr>
                  <a:t>Common approach:</a:t>
                </a:r>
              </a:p>
              <a:p>
                <a:pPr marL="743585" lvl="1" indent="-273685">
                  <a:spcBef>
                    <a:spcPts val="98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200" dirty="0">
                    <a:latin typeface="Times New Roman"/>
                    <a:cs typeface="Times New Roman"/>
                  </a:rPr>
                  <a:t>Initialize weight matrix with 0-mean Gaussian with </a:t>
                </a:r>
                <a14:m>
                  <m:oMath xmlns:m="http://schemas.openxmlformats.org/officeDocument/2006/math">
                    <m:r>
                      <a:rPr lang="en-US" sz="2400" i="1" spc="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𝜎</m:t>
                    </m:r>
                    <m:r>
                      <a:rPr lang="en-US" sz="2400" b="0" i="1" spc="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pc="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pc="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pc="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pc="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𝑐𝑜𝑙𝑠</m:t>
                            </m:r>
                            <m:r>
                              <a:rPr lang="en-US" sz="2400" b="0" i="1" spc="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(</m:t>
                            </m:r>
                            <m:r>
                              <a:rPr lang="en-US" sz="2400" b="0" i="1" spc="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𝑊</m:t>
                            </m:r>
                            <m:r>
                              <a:rPr lang="en-US" sz="2400" b="0" i="1" spc="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743585" lvl="1" indent="-273685">
                  <a:spcBef>
                    <a:spcPts val="98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Helps to ensure that gradients are usually non-zero</a:t>
                </a:r>
              </a:p>
              <a:p>
                <a:pPr marL="743585" lvl="1" indent="-273685">
                  <a:spcBef>
                    <a:spcPts val="98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Optional consideration – orthogonalize the rows of weight matrix to reduce correlation in </a:t>
                </a:r>
                <a:r>
                  <a:rPr lang="en-US" sz="2400">
                    <a:latin typeface="Times New Roman"/>
                    <a:cs typeface="Times New Roman"/>
                  </a:rPr>
                  <a:t>pre-activation layer</a:t>
                </a:r>
                <a:r>
                  <a:rPr lang="en-US" sz="2400" dirty="0">
                    <a:latin typeface="Times New Roman"/>
                    <a:cs typeface="Times New Roman"/>
                  </a:rPr>
                  <a:t>s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59626681-2173-79A7-7AA5-352436675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518031"/>
                <a:ext cx="7177405" cy="3329438"/>
              </a:xfrm>
              <a:prstGeom prst="rect">
                <a:avLst/>
              </a:prstGeom>
              <a:blipFill>
                <a:blip r:embed="rId3"/>
                <a:stretch>
                  <a:fillRect l="-1413" r="-2827" b="-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48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Some</a:t>
            </a:r>
            <a:r>
              <a:rPr cap="small" spc="240" dirty="0"/>
              <a:t> </a:t>
            </a:r>
            <a:r>
              <a:rPr cap="small" spc="95" dirty="0"/>
              <a:t>Libraries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1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14" dirty="0"/>
              <a:t>Scikit-</a:t>
            </a:r>
            <a:r>
              <a:rPr spc="190" dirty="0"/>
              <a:t>learn</a:t>
            </a:r>
          </a:p>
          <a:p>
            <a:pPr marL="652780" marR="5080" lvl="1" indent="-274320">
              <a:lnSpc>
                <a:spcPct val="120000"/>
              </a:lnSpc>
              <a:spcBef>
                <a:spcPts val="365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u="sng" spc="9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https://scikit-</a:t>
            </a:r>
            <a:r>
              <a:rPr sz="2000" spc="90" dirty="0">
                <a:solidFill>
                  <a:srgbClr val="3A435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learn.org/stable/modules/neural_networks_supervised.h</a:t>
            </a:r>
            <a:r>
              <a:rPr sz="2000" spc="114" dirty="0">
                <a:solidFill>
                  <a:srgbClr val="3A435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spc="14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tml</a:t>
            </a:r>
            <a:endParaRPr sz="20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78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spc="114" dirty="0">
                <a:latin typeface="Times New Roman"/>
                <a:cs typeface="Times New Roman"/>
              </a:rPr>
              <a:t>Only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MLP;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no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GPU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80" dirty="0"/>
              <a:t>Keras</a:t>
            </a:r>
          </a:p>
          <a:p>
            <a:pPr marL="652780" lvl="1" indent="-274320">
              <a:lnSpc>
                <a:spcPct val="100000"/>
              </a:lnSpc>
              <a:spcBef>
                <a:spcPts val="844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652780" algn="l"/>
              </a:tabLst>
            </a:pPr>
            <a:r>
              <a:rPr sz="2000" u="sng" spc="10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3"/>
              </a:rPr>
              <a:t>https://keras.io/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05" dirty="0"/>
              <a:t>Tensorflow</a:t>
            </a:r>
          </a:p>
          <a:p>
            <a:pPr marL="652780" lvl="1" indent="-274320">
              <a:lnSpc>
                <a:spcPct val="100000"/>
              </a:lnSpc>
              <a:spcBef>
                <a:spcPts val="85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u="sng" spc="95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4"/>
              </a:rPr>
              <a:t>https://www.tensorflow.org/</a:t>
            </a:r>
            <a:endParaRPr sz="21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8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pc="130" dirty="0"/>
              <a:t>PyTorch</a:t>
            </a:r>
          </a:p>
          <a:p>
            <a:pPr marL="652780" lvl="1" indent="-274320">
              <a:lnSpc>
                <a:spcPct val="100000"/>
              </a:lnSpc>
              <a:spcBef>
                <a:spcPts val="8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u="sng" spc="10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5"/>
              </a:rPr>
              <a:t>https://pytorch.org/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14" dirty="0"/>
              <a:t>What</a:t>
            </a:r>
            <a:r>
              <a:rPr cap="small" spc="250" dirty="0"/>
              <a:t> </a:t>
            </a:r>
            <a:r>
              <a:rPr cap="small" spc="130" dirty="0"/>
              <a:t>AN</a:t>
            </a:r>
            <a:r>
              <a:rPr cap="small" spc="110" dirty="0"/>
              <a:t> </a:t>
            </a:r>
            <a:r>
              <a:rPr cap="small" spc="120" dirty="0"/>
              <a:t>Artificial</a:t>
            </a:r>
            <a:r>
              <a:rPr cap="small" spc="295" dirty="0"/>
              <a:t> </a:t>
            </a:r>
            <a:r>
              <a:rPr cap="small" spc="190" dirty="0"/>
              <a:t>Neuron</a:t>
            </a:r>
            <a:r>
              <a:rPr cap="small" spc="240" dirty="0"/>
              <a:t> </a:t>
            </a:r>
            <a:r>
              <a:rPr cap="small" spc="150" dirty="0"/>
              <a:t>Does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471875"/>
            <a:ext cx="7218045" cy="1901189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11785" indent="-273685">
              <a:lnSpc>
                <a:spcPct val="100000"/>
              </a:lnSpc>
              <a:spcBef>
                <a:spcPts val="156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11785" algn="l"/>
              </a:tabLst>
            </a:pPr>
            <a:r>
              <a:rPr sz="2400" spc="175" dirty="0">
                <a:latin typeface="Times New Roman"/>
                <a:cs typeface="Times New Roman"/>
              </a:rPr>
              <a:t>Takes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weighted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sum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inputs</a:t>
            </a:r>
            <a:endParaRPr sz="2400" dirty="0">
              <a:latin typeface="Times New Roman"/>
              <a:cs typeface="Times New Roman"/>
            </a:endParaRPr>
          </a:p>
          <a:p>
            <a:pPr marL="678180" lvl="1" indent="-274320">
              <a:lnSpc>
                <a:spcPts val="1825"/>
              </a:lnSpc>
              <a:spcBef>
                <a:spcPts val="128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78180" algn="l"/>
                <a:tab pos="1871345" algn="l"/>
              </a:tabLst>
            </a:pPr>
            <a:r>
              <a:rPr sz="2100" dirty="0">
                <a:latin typeface="STIXGeneral"/>
                <a:cs typeface="STIXGeneral"/>
              </a:rPr>
              <a:t>𝑤</a:t>
            </a:r>
            <a:r>
              <a:rPr sz="2250" baseline="-16666" dirty="0">
                <a:latin typeface="STIXGeneral"/>
                <a:cs typeface="STIXGeneral"/>
              </a:rPr>
              <a:t>0</a:t>
            </a:r>
            <a:r>
              <a:rPr sz="2250" spc="240" baseline="-16666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+</a:t>
            </a:r>
            <a:r>
              <a:rPr sz="2100" spc="-55" dirty="0">
                <a:latin typeface="STIXGeneral"/>
                <a:cs typeface="STIXGeneral"/>
              </a:rPr>
              <a:t> </a:t>
            </a:r>
            <a:r>
              <a:rPr lang="en-US" sz="3150" spc="292" baseline="2645" dirty="0">
                <a:latin typeface="STIXGeneral"/>
                <a:cs typeface="STIXGeneral"/>
              </a:rPr>
              <a:t>∑</a:t>
            </a:r>
            <a:r>
              <a:rPr sz="2250" spc="292" baseline="31481" dirty="0">
                <a:latin typeface="STIXGeneral"/>
                <a:cs typeface="STIXGeneral"/>
              </a:rPr>
              <a:t>𝑘</a:t>
            </a:r>
            <a:r>
              <a:rPr sz="2250" baseline="31481" dirty="0">
                <a:latin typeface="STIXGeneral"/>
                <a:cs typeface="STIXGeneral"/>
              </a:rPr>
              <a:t>	</a:t>
            </a:r>
            <a:r>
              <a:rPr sz="2100" spc="-20" dirty="0">
                <a:latin typeface="STIXGeneral"/>
                <a:cs typeface="STIXGeneral"/>
              </a:rPr>
              <a:t>𝑤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r>
              <a:rPr sz="2100" spc="-20" dirty="0">
                <a:latin typeface="STIXGeneral"/>
                <a:cs typeface="STIXGeneral"/>
              </a:rPr>
              <a:t>𝑥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endParaRPr sz="2250" baseline="-16666" dirty="0">
              <a:latin typeface="STIXGeneral"/>
              <a:cs typeface="STIXGeneral"/>
            </a:endParaRPr>
          </a:p>
          <a:p>
            <a:pPr marR="3884295" algn="ctr">
              <a:lnSpc>
                <a:spcPts val="1105"/>
              </a:lnSpc>
            </a:pPr>
            <a:r>
              <a:rPr sz="1500" spc="80" dirty="0">
                <a:latin typeface="STIXGeneral"/>
                <a:cs typeface="STIXGeneral"/>
              </a:rPr>
              <a:t>𝑖=1</a:t>
            </a:r>
            <a:endParaRPr sz="1500" dirty="0">
              <a:latin typeface="STIXGeneral"/>
              <a:cs typeface="STIXGeneral"/>
            </a:endParaRPr>
          </a:p>
          <a:p>
            <a:pPr marL="678180" lvl="1" indent="-274320">
              <a:lnSpc>
                <a:spcPct val="100000"/>
              </a:lnSpc>
              <a:spcBef>
                <a:spcPts val="6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78180" algn="l"/>
              </a:tabLst>
            </a:pPr>
            <a:r>
              <a:rPr sz="2100" spc="135" dirty="0">
                <a:latin typeface="Times New Roman"/>
                <a:cs typeface="Times New Roman"/>
              </a:rPr>
              <a:t>Assume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225" dirty="0">
                <a:latin typeface="Times New Roman"/>
                <a:cs typeface="Times New Roman"/>
              </a:rPr>
              <a:t>that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there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always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229" dirty="0">
                <a:latin typeface="Times New Roman"/>
                <a:cs typeface="Times New Roman"/>
              </a:rPr>
              <a:t>a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constant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input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1,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200" dirty="0">
                <a:latin typeface="Times New Roman"/>
                <a:cs typeface="Times New Roman"/>
              </a:rPr>
              <a:t>that</a:t>
            </a:r>
            <a:endParaRPr sz="2100" dirty="0">
              <a:latin typeface="Times New Roman"/>
              <a:cs typeface="Times New Roman"/>
            </a:endParaRPr>
          </a:p>
          <a:p>
            <a:pPr marR="3876040" algn="ctr">
              <a:lnSpc>
                <a:spcPct val="100000"/>
              </a:lnSpc>
              <a:spcBef>
                <a:spcPts val="505"/>
              </a:spcBef>
            </a:pPr>
            <a:r>
              <a:rPr sz="2100" spc="95" dirty="0">
                <a:latin typeface="Times New Roman"/>
                <a:cs typeface="Times New Roman"/>
              </a:rPr>
              <a:t>is,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TIXGeneral"/>
                <a:cs typeface="STIXGeneral"/>
              </a:rPr>
              <a:t>𝑥</a:t>
            </a:r>
            <a:r>
              <a:rPr sz="2250" baseline="-16666" dirty="0">
                <a:latin typeface="STIXGeneral"/>
                <a:cs typeface="STIXGeneral"/>
              </a:rPr>
              <a:t>0</a:t>
            </a:r>
            <a:r>
              <a:rPr sz="2250" spc="472" baseline="-16666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80" dirty="0">
                <a:latin typeface="STIXGeneral"/>
                <a:cs typeface="STIXGeneral"/>
              </a:rPr>
              <a:t> 1</a:t>
            </a:r>
            <a:r>
              <a:rPr sz="2100" spc="80" dirty="0">
                <a:latin typeface="Times New Roman"/>
                <a:cs typeface="Times New Roman"/>
              </a:rPr>
              <a:t>. </a:t>
            </a:r>
            <a:r>
              <a:rPr sz="2100" spc="135" dirty="0">
                <a:latin typeface="Times New Roman"/>
                <a:cs typeface="Times New Roman"/>
              </a:rPr>
              <a:t>Then,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55872"/>
            <a:ext cx="1441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15" dirty="0">
                <a:solidFill>
                  <a:srgbClr val="FD8537"/>
                </a:solidFill>
                <a:latin typeface="Wingdings 2"/>
                <a:cs typeface="Wingdings 2"/>
              </a:rPr>
              <a:t></a:t>
            </a:r>
            <a:endParaRPr sz="1650">
              <a:latin typeface="Wingdings 2"/>
              <a:cs typeface="Wingdings 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5250" y="3641217"/>
            <a:ext cx="35496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80" dirty="0">
                <a:latin typeface="STIXGeneral"/>
                <a:cs typeface="STIXGeneral"/>
              </a:rPr>
              <a:t>𝑖=0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657" y="3437467"/>
            <a:ext cx="55816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3150" spc="292" baseline="2645" dirty="0">
                <a:latin typeface="STIXGeneral"/>
                <a:cs typeface="STIXGeneral"/>
              </a:rPr>
              <a:t>∑</a:t>
            </a:r>
            <a:r>
              <a:rPr sz="1500" spc="195" dirty="0">
                <a:latin typeface="STIXGeneral"/>
                <a:cs typeface="STIXGeneral"/>
              </a:rPr>
              <a:t>𝑘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229" y="3502532"/>
            <a:ext cx="5581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latin typeface="STIXGeneral"/>
                <a:cs typeface="STIXGeneral"/>
              </a:rPr>
              <a:t>𝑤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r>
              <a:rPr sz="2100" spc="-20" dirty="0">
                <a:latin typeface="STIXGeneral"/>
                <a:cs typeface="STIXGeneral"/>
              </a:rPr>
              <a:t>𝑥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endParaRPr sz="2250" baseline="-16666">
              <a:latin typeface="STIXGeneral"/>
              <a:cs typeface="STIXGener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6144" y="4561840"/>
            <a:ext cx="1254125" cy="322580"/>
          </a:xfrm>
          <a:custGeom>
            <a:avLst/>
            <a:gdLst/>
            <a:ahLst/>
            <a:cxnLst/>
            <a:rect l="l" t="t" r="r" b="b"/>
            <a:pathLst>
              <a:path w="1254125" h="322579">
                <a:moveTo>
                  <a:pt x="1169283" y="0"/>
                </a:moveTo>
                <a:lnTo>
                  <a:pt x="1166108" y="10668"/>
                </a:lnTo>
                <a:lnTo>
                  <a:pt x="1180871" y="18333"/>
                </a:lnTo>
                <a:lnTo>
                  <a:pt x="1193730" y="29511"/>
                </a:lnTo>
                <a:lnTo>
                  <a:pt x="1213733" y="62357"/>
                </a:lnTo>
                <a:lnTo>
                  <a:pt x="1225956" y="106997"/>
                </a:lnTo>
                <a:lnTo>
                  <a:pt x="1229989" y="161162"/>
                </a:lnTo>
                <a:lnTo>
                  <a:pt x="1228985" y="189404"/>
                </a:lnTo>
                <a:lnTo>
                  <a:pt x="1220880" y="238744"/>
                </a:lnTo>
                <a:lnTo>
                  <a:pt x="1204684" y="277989"/>
                </a:lnTo>
                <a:lnTo>
                  <a:pt x="1166108" y="311404"/>
                </a:lnTo>
                <a:lnTo>
                  <a:pt x="1169283" y="322199"/>
                </a:lnTo>
                <a:lnTo>
                  <a:pt x="1205303" y="302942"/>
                </a:lnTo>
                <a:lnTo>
                  <a:pt x="1231894" y="266827"/>
                </a:lnTo>
                <a:lnTo>
                  <a:pt x="1248467" y="218027"/>
                </a:lnTo>
                <a:lnTo>
                  <a:pt x="1253992" y="161036"/>
                </a:lnTo>
                <a:lnTo>
                  <a:pt x="1252611" y="131560"/>
                </a:lnTo>
                <a:lnTo>
                  <a:pt x="1241562" y="78704"/>
                </a:lnTo>
                <a:lnTo>
                  <a:pt x="1219771" y="35129"/>
                </a:lnTo>
                <a:lnTo>
                  <a:pt x="1188478" y="7455"/>
                </a:lnTo>
                <a:lnTo>
                  <a:pt x="1169283" y="0"/>
                </a:lnTo>
                <a:close/>
              </a:path>
              <a:path w="1254125" h="322579">
                <a:moveTo>
                  <a:pt x="84576" y="0"/>
                </a:moveTo>
                <a:lnTo>
                  <a:pt x="48603" y="19161"/>
                </a:lnTo>
                <a:lnTo>
                  <a:pt x="21965" y="55372"/>
                </a:lnTo>
                <a:lnTo>
                  <a:pt x="5455" y="104108"/>
                </a:lnTo>
                <a:lnTo>
                  <a:pt x="0" y="161162"/>
                </a:lnTo>
                <a:lnTo>
                  <a:pt x="1355" y="190567"/>
                </a:lnTo>
                <a:lnTo>
                  <a:pt x="12317" y="243439"/>
                </a:lnTo>
                <a:lnTo>
                  <a:pt x="34105" y="286998"/>
                </a:lnTo>
                <a:lnTo>
                  <a:pt x="65434" y="314672"/>
                </a:lnTo>
                <a:lnTo>
                  <a:pt x="84576" y="322199"/>
                </a:lnTo>
                <a:lnTo>
                  <a:pt x="87878" y="311404"/>
                </a:lnTo>
                <a:lnTo>
                  <a:pt x="73040" y="303758"/>
                </a:lnTo>
                <a:lnTo>
                  <a:pt x="60144" y="292623"/>
                </a:lnTo>
                <a:lnTo>
                  <a:pt x="40126" y="259842"/>
                </a:lnTo>
                <a:lnTo>
                  <a:pt x="27950" y="215264"/>
                </a:lnTo>
                <a:lnTo>
                  <a:pt x="23874" y="161036"/>
                </a:lnTo>
                <a:lnTo>
                  <a:pt x="24892" y="132901"/>
                </a:lnTo>
                <a:lnTo>
                  <a:pt x="33032" y="83474"/>
                </a:lnTo>
                <a:lnTo>
                  <a:pt x="49176" y="44190"/>
                </a:lnTo>
                <a:lnTo>
                  <a:pt x="87878" y="10668"/>
                </a:lnTo>
                <a:lnTo>
                  <a:pt x="8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3240" y="3765306"/>
            <a:ext cx="6978650" cy="115443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73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95" dirty="0">
                <a:latin typeface="Times New Roman"/>
                <a:cs typeface="Times New Roman"/>
              </a:rPr>
              <a:t>Passes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5" dirty="0">
                <a:latin typeface="Times New Roman"/>
                <a:cs typeface="Times New Roman"/>
              </a:rPr>
              <a:t>this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20" dirty="0">
                <a:latin typeface="Times New Roman"/>
                <a:cs typeface="Times New Roman"/>
              </a:rPr>
              <a:t>sum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through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its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activation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ts val="1825"/>
              </a:lnSpc>
              <a:spcBef>
                <a:spcPts val="143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  <a:tab pos="939800" algn="l"/>
                <a:tab pos="1501775" algn="l"/>
              </a:tabLst>
            </a:pPr>
            <a:r>
              <a:rPr sz="2100" spc="-50" dirty="0">
                <a:latin typeface="STIXGeneral"/>
                <a:cs typeface="STIXGeneral"/>
              </a:rPr>
              <a:t>𝑓</a:t>
            </a:r>
            <a:r>
              <a:rPr lang="en-US" sz="2100" spc="-50" dirty="0">
                <a:latin typeface="STIXGeneral"/>
                <a:cs typeface="STIXGeneral"/>
              </a:rPr>
              <a:t>  </a:t>
            </a:r>
            <a:r>
              <a:rPr lang="en-US" sz="3150" spc="292" baseline="2645" dirty="0">
                <a:latin typeface="STIXGeneral"/>
                <a:cs typeface="STIXGeneral"/>
              </a:rPr>
              <a:t>∑</a:t>
            </a:r>
            <a:r>
              <a:rPr sz="2250" spc="277" baseline="31481" dirty="0">
                <a:latin typeface="STIXGeneral"/>
                <a:cs typeface="STIXGeneral"/>
              </a:rPr>
              <a:t>𝑘</a:t>
            </a:r>
            <a:r>
              <a:rPr sz="2250" baseline="31481" dirty="0">
                <a:latin typeface="STIXGeneral"/>
                <a:cs typeface="STIXGeneral"/>
              </a:rPr>
              <a:t>	</a:t>
            </a:r>
            <a:r>
              <a:rPr sz="2100" spc="-20" dirty="0">
                <a:latin typeface="STIXGeneral"/>
                <a:cs typeface="STIXGeneral"/>
              </a:rPr>
              <a:t>𝑤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r>
              <a:rPr sz="2100" spc="-20" dirty="0">
                <a:latin typeface="STIXGeneral"/>
                <a:cs typeface="STIXGeneral"/>
              </a:rPr>
              <a:t>𝑥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endParaRPr sz="2250" baseline="-16666" dirty="0">
              <a:latin typeface="STIXGeneral"/>
              <a:cs typeface="STIXGeneral"/>
            </a:endParaRPr>
          </a:p>
          <a:p>
            <a:pPr marL="1128395">
              <a:lnSpc>
                <a:spcPts val="1105"/>
              </a:lnSpc>
            </a:pPr>
            <a:r>
              <a:rPr sz="1500" spc="80" dirty="0">
                <a:latin typeface="STIXGeneral"/>
                <a:cs typeface="STIXGeneral"/>
              </a:rPr>
              <a:t>𝑖=0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4156075" cy="2115323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90" dirty="0">
                <a:latin typeface="Times New Roman"/>
                <a:cs typeface="Times New Roman"/>
              </a:rPr>
              <a:t>Logical NOT</a:t>
            </a:r>
          </a:p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0" dirty="0">
                <a:latin typeface="Times New Roman"/>
                <a:cs typeface="Times New Roman"/>
              </a:rPr>
              <a:t>Logical </a:t>
            </a:r>
            <a:r>
              <a:rPr sz="2400" spc="75" dirty="0"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0" dirty="0">
                <a:latin typeface="Times New Roman"/>
                <a:cs typeface="Times New Roman"/>
              </a:rPr>
              <a:t>Logical </a:t>
            </a:r>
            <a:r>
              <a:rPr sz="2400" spc="85" dirty="0">
                <a:latin typeface="Times New Roman"/>
                <a:cs typeface="Times New Roman"/>
              </a:rPr>
              <a:t>OR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0" dirty="0">
                <a:latin typeface="Times New Roman"/>
                <a:cs typeface="Times New Roman"/>
              </a:rPr>
              <a:t>Logical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XOR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4156075" cy="53283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90" dirty="0">
                <a:latin typeface="Times New Roman"/>
                <a:cs typeface="Times New Roman"/>
              </a:rPr>
              <a:t>Logical NOT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87AB31-1314-144C-DE55-0122E272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90732"/>
            <a:ext cx="915033" cy="398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20DE6-FF9A-A29B-83F9-4E99DE5D3B9E}"/>
              </a:ext>
            </a:extLst>
          </p:cNvPr>
          <p:cNvSpPr txBox="1"/>
          <p:nvPr/>
        </p:nvSpPr>
        <p:spPr>
          <a:xfrm>
            <a:off x="2198209" y="6223180"/>
            <a:ext cx="53578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miro.medium.com</a:t>
            </a:r>
            <a:r>
              <a:rPr lang="en-US" sz="800" dirty="0"/>
              <a:t>/v2/resize:fit:184/</a:t>
            </a:r>
            <a:r>
              <a:rPr lang="en-US" sz="800" dirty="0" err="1"/>
              <a:t>format:webp</a:t>
            </a:r>
            <a:r>
              <a:rPr lang="en-US" sz="800" dirty="0"/>
              <a:t>/1*2YxHEu05jeYvxxd9Rsf_7A.png</a:t>
            </a:r>
          </a:p>
        </p:txBody>
      </p:sp>
    </p:spTree>
    <p:extLst>
      <p:ext uri="{BB962C8B-B14F-4D97-AF65-F5344CB8AC3E}">
        <p14:creationId xmlns:p14="http://schemas.microsoft.com/office/powerpoint/2010/main" val="278086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0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8887"/>
            <a:ext cx="4156075" cy="53283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spc="90" dirty="0">
                <a:latin typeface="Times New Roman"/>
                <a:cs typeface="Times New Roman"/>
              </a:rPr>
              <a:t>Logical AND, Logical 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0DE6-FF9A-A29B-83F9-4E99DE5D3B9E}"/>
              </a:ext>
            </a:extLst>
          </p:cNvPr>
          <p:cNvSpPr txBox="1"/>
          <p:nvPr/>
        </p:nvSpPr>
        <p:spPr>
          <a:xfrm>
            <a:off x="2198209" y="6223180"/>
            <a:ext cx="53578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miro.medium.com</a:t>
            </a:r>
            <a:r>
              <a:rPr lang="en-US" sz="800" dirty="0"/>
              <a:t>/v2/resize:fit:472/</a:t>
            </a:r>
            <a:r>
              <a:rPr lang="en-US" sz="800" dirty="0" err="1"/>
              <a:t>format:webp</a:t>
            </a:r>
            <a:r>
              <a:rPr lang="en-US" sz="800" dirty="0"/>
              <a:t>/1*zNs6iNlZIs7-XhNmPHlB9Q.png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F77AE9A-93C1-9FD9-720F-7B177D48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465"/>
            <a:ext cx="2184400" cy="37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30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26274</TotalTime>
  <Words>3011</Words>
  <Application>Microsoft Macintosh PowerPoint</Application>
  <PresentationFormat>On-screen Show (4:3)</PresentationFormat>
  <Paragraphs>812</Paragraphs>
  <Slides>59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Calibri</vt:lpstr>
      <vt:lpstr>Cambria Math</vt:lpstr>
      <vt:lpstr>Century Schoolbook</vt:lpstr>
      <vt:lpstr>Comic Sans MS</vt:lpstr>
      <vt:lpstr>Courier New</vt:lpstr>
      <vt:lpstr>STIXGeneral</vt:lpstr>
      <vt:lpstr>Times New Roman</vt:lpstr>
      <vt:lpstr>Verdana</vt:lpstr>
      <vt:lpstr>Wingdings</vt:lpstr>
      <vt:lpstr>Wingdings 2</vt:lpstr>
      <vt:lpstr>WPI</vt:lpstr>
      <vt:lpstr>CS584 Machine Learning</vt:lpstr>
      <vt:lpstr>Neuron</vt:lpstr>
      <vt:lpstr>Neuron</vt:lpstr>
      <vt:lpstr>Artificial Neural Networks</vt:lpstr>
      <vt:lpstr>Perceptron</vt:lpstr>
      <vt:lpstr>What AN Artificial Neuron Does</vt:lpstr>
      <vt:lpstr>Examples</vt:lpstr>
      <vt:lpstr>Examples</vt:lpstr>
      <vt:lpstr>Examples</vt:lpstr>
      <vt:lpstr>Simple Multilayer Network for XOR</vt:lpstr>
      <vt:lpstr>Simple Multilayer Network for XOR</vt:lpstr>
      <vt:lpstr>Various Activation Functions</vt:lpstr>
      <vt:lpstr>Bipolar Step Function</vt:lpstr>
      <vt:lpstr>Bipolar Sigmoid</vt:lpstr>
      <vt:lpstr>Identity Function</vt:lpstr>
      <vt:lpstr>Binary Sigmoid</vt:lpstr>
      <vt:lpstr>Hyperbolic Tangent</vt:lpstr>
      <vt:lpstr>Relu</vt:lpstr>
      <vt:lpstr>Activation Function Plots</vt:lpstr>
      <vt:lpstr>Universal Approximation</vt:lpstr>
      <vt:lpstr>Universal Approximation</vt:lpstr>
      <vt:lpstr>Deep Learning</vt:lpstr>
      <vt:lpstr>Example DL Network Architectures</vt:lpstr>
      <vt:lpstr>Convolutional Neural Networks</vt:lpstr>
      <vt:lpstr>Convolution</vt:lpstr>
      <vt:lpstr>Pooling</vt:lpstr>
      <vt:lpstr>Learning the Weights</vt:lpstr>
      <vt:lpstr>Fully Connected Neural Network</vt:lpstr>
      <vt:lpstr>Forward Pass</vt:lpstr>
      <vt:lpstr>Forward Pass</vt:lpstr>
      <vt:lpstr>Backpropagation</vt:lpstr>
      <vt:lpstr>Chain Rule</vt:lpstr>
      <vt:lpstr>Jacobian Matrix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Some Error/Loss Functions</vt:lpstr>
      <vt:lpstr>Cross-Entropy Gradients</vt:lpstr>
      <vt:lpstr>Derivatives of the Activation Functions</vt:lpstr>
      <vt:lpstr>Autograd</vt:lpstr>
      <vt:lpstr>Autograd</vt:lpstr>
      <vt:lpstr>Autograd</vt:lpstr>
      <vt:lpstr>Overfitting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Weight Initialization</vt:lpstr>
      <vt:lpstr>Some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1160</cp:revision>
  <dcterms:created xsi:type="dcterms:W3CDTF">2011-08-15T21:03:01Z</dcterms:created>
  <dcterms:modified xsi:type="dcterms:W3CDTF">2024-10-10T13:41:00Z</dcterms:modified>
</cp:coreProperties>
</file>