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8"/>
  </p:notesMasterIdLst>
  <p:handoutMasterIdLst>
    <p:handoutMasterId r:id="rId49"/>
  </p:handoutMasterIdLst>
  <p:sldIdLst>
    <p:sldId id="329" r:id="rId2"/>
    <p:sldId id="557" r:id="rId3"/>
    <p:sldId id="562" r:id="rId4"/>
    <p:sldId id="563" r:id="rId5"/>
    <p:sldId id="564" r:id="rId6"/>
    <p:sldId id="567" r:id="rId7"/>
    <p:sldId id="568" r:id="rId8"/>
    <p:sldId id="565" r:id="rId9"/>
    <p:sldId id="566" r:id="rId10"/>
    <p:sldId id="558" r:id="rId11"/>
    <p:sldId id="570" r:id="rId12"/>
    <p:sldId id="569" r:id="rId13"/>
    <p:sldId id="560" r:id="rId14"/>
    <p:sldId id="561" r:id="rId15"/>
    <p:sldId id="559" r:id="rId16"/>
    <p:sldId id="573" r:id="rId17"/>
    <p:sldId id="577" r:id="rId18"/>
    <p:sldId id="575" r:id="rId19"/>
    <p:sldId id="572" r:id="rId20"/>
    <p:sldId id="574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  <p:sldId id="592" r:id="rId30"/>
    <p:sldId id="586" r:id="rId31"/>
    <p:sldId id="587" r:id="rId32"/>
    <p:sldId id="588" r:id="rId33"/>
    <p:sldId id="589" r:id="rId34"/>
    <p:sldId id="590" r:id="rId35"/>
    <p:sldId id="591" r:id="rId36"/>
    <p:sldId id="593" r:id="rId37"/>
    <p:sldId id="594" r:id="rId38"/>
    <p:sldId id="595" r:id="rId39"/>
    <p:sldId id="596" r:id="rId40"/>
    <p:sldId id="597" r:id="rId41"/>
    <p:sldId id="598" r:id="rId42"/>
    <p:sldId id="599" r:id="rId43"/>
    <p:sldId id="600" r:id="rId44"/>
    <p:sldId id="601" r:id="rId45"/>
    <p:sldId id="602" r:id="rId46"/>
    <p:sldId id="60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0FA99"/>
    <a:srgbClr val="90F3B8"/>
    <a:srgbClr val="9AE26E"/>
    <a:srgbClr val="9DD975"/>
    <a:srgbClr val="BB2532"/>
    <a:srgbClr val="E2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98" autoAdjust="0"/>
    <p:restoredTop sz="79332" autoAdjust="0"/>
  </p:normalViewPr>
  <p:slideViewPr>
    <p:cSldViewPr>
      <p:cViewPr>
        <p:scale>
          <a:sx n="105" d="100"/>
          <a:sy n="105" d="100"/>
        </p:scale>
        <p:origin x="872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D107-E88A-D5EA-3258-0C4C495D6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159B3-DB10-9DC7-7721-970A61CB4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194E1C-BD2C-E2DB-6628-709FC4A9B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3EFC1-37D1-077B-18FC-5904CCF03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2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02E47-2D1A-4852-7D2A-DDD12456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7A696-A940-8208-6202-A8A8E0C06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084E0A-A0DE-A0B4-0A8E-154B5DB40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8F955-74F4-963F-8C25-07D2819AD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2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AB481-650C-B05A-3BAB-415F81AC1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43F97-1127-CB88-1298-A8E7718E98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7E119-A022-8460-9918-14D42EB56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B6F9-9F97-D3EE-9944-46E2B990A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9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89669-CEC7-5CE4-6C68-15D29FB9B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C9F38-B07B-A12A-3C43-89548D22F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84AEB6-B90A-183A-CAFC-5CB7DBD7C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0C46E-F1E2-CB2C-3819-24FE18E86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2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76AAC-787F-E82C-DD03-06F38E74E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10A5C7-438C-024A-4116-05B94BFEC0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AEA77-8802-8A9E-E07C-656C056AB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A4A65-9EB6-B9AF-B10E-AEDB9ED58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76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3E244-ABA5-FF37-1854-986AF70B8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331E7-7F2E-0232-F15A-413A1A401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89F06-B28A-05B5-2B4A-717CA08BD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09D9C-127D-47C9-3A8F-0A38B8B18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8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3E450-CEA2-C446-ECE0-545BF53C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8D7F96-4B2D-DAE5-909F-D1169C287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FC60B5-A6D9-384C-1D97-D42BE1817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D4754-F5B4-3A52-1BA4-A34C35B7B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0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34695-5D56-76E8-8AC3-624555C58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A0B40-E513-EB41-86F3-906D0883E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07D5524B-CD4E-E271-86B7-998CD06F81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07D5524B-CD4E-E271-86B7-998CD06F81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C207E-F2C9-BE0B-70E5-5FE660546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0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78334-6848-6746-35B5-1B5C1E956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44614C-72C4-08DC-6503-BA7AED755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027E71F-E7D0-6528-8E7C-F9B53DA006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027E71F-E7D0-6528-8E7C-F9B53DA006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35B00-1B04-6ADC-E319-6BC03A033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05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2DE2-2DE6-CFC2-791B-5AFD3F007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2DFECA-C52E-445E-397F-E5853A0962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EC38432-9B99-01B2-A22A-8611211B67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EC38432-9B99-01B2-A22A-8611211B676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0F359-C4C3-2F47-A762-888B4FD9E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6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19C41-5DD9-D463-CEF7-2E5318BF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82349-C9EB-3AA2-2BBF-61D7B51CE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A656EF2-FA57-2EB5-2BF8-051C7878789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A656EF2-FA57-2EB5-2BF8-051C7878789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5738B-FABB-AF9A-5BA0-184A976B7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77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60AED-BCF8-F875-B456-1F013210E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31ED1-EC06-7786-7FA1-31650DFE7E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7830D5-8561-44D4-CD92-E210379C8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CC413-4893-5CB3-7B76-393210988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9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17DA-4B12-190A-D616-6906F0635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70D333-84FD-1CE7-063C-231C543683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18461A8-A7CB-26B1-8E0E-62039FC8CE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18461A8-A7CB-26B1-8E0E-62039FC8CE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8F7CB-61C3-A25D-289E-B737CFA7B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50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544A7-77EC-638E-9DE4-45D681161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D29EC2-0F0B-C7B6-3B8A-4D31E4CB0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22CDFC8-55DF-655D-B1E7-E899236A2FC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22CDFC8-55DF-655D-B1E7-E899236A2FC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C4857-A670-269B-91BF-153884E49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2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B8105-40D3-2E9E-F1CF-4527118E0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B65BAC-2EBD-47C6-C685-C34AF9C96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3413D28-B7B7-0F68-2CC9-ADF222609C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3413D28-B7B7-0F68-2CC9-ADF222609C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3B7F-E2F5-D9AA-1020-CF058EB0B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87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73433-5E25-3368-A5F7-D91241B2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034329-4BBE-5A61-D0AF-EB2D522FD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D7577A5-FCAF-7E9E-281E-9F384519047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E8E8E8"/>
                    </a:solidFill>
                    <a:effectLst/>
                    <a:latin typeface="Google Sans"/>
                  </a:rPr>
                  <a:t>The degrees of freedom are calculated as 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Google Sans"/>
                  </a:rPr>
                  <a:t>the sum of the sample sizes minus 2 or (n1 + n2 - 2) when the variances of two populations are assumed to be the same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= 11.2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IN" dirty="0"/>
                  <a:t>14.16 ,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= 1.075,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dirty="0"/>
                  <a:t> = 7.293</a:t>
                </a:r>
              </a:p>
              <a:p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= 2.287,</a:t>
                </a:r>
                <a:r>
                  <a:rPr lang="en-IN" baseline="-25000" dirty="0"/>
                  <a:t>  </a:t>
                </a:r>
                <a:r>
                  <a:rPr lang="en-IN" dirty="0"/>
                  <a:t>t </a:t>
                </a:r>
                <a:r>
                  <a:rPr lang="en-IN" baseline="-25000" dirty="0"/>
                  <a:t>table </a:t>
                </a:r>
                <a:r>
                  <a:rPr lang="en-IN" dirty="0"/>
                  <a:t>= 2.306,  </a:t>
                </a:r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&gt; t </a:t>
                </a:r>
                <a:r>
                  <a:rPr lang="en-IN" baseline="-25000" dirty="0"/>
                  <a:t>table value </a:t>
                </a:r>
                <a:r>
                  <a:rPr lang="en-IN" dirty="0"/>
                  <a:t>; reject H</a:t>
                </a:r>
                <a:r>
                  <a:rPr lang="en-IN" baseline="-25000" dirty="0"/>
                  <a:t>0.</a:t>
                </a:r>
                <a:endParaRPr lang="en-IN" dirty="0"/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D7577A5-FCAF-7E9E-281E-9F384519047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E8E8E8"/>
                    </a:solidFill>
                    <a:effectLst/>
                    <a:latin typeface="Google Sans"/>
                  </a:rPr>
                  <a:t>The degrees of freedom are calculated as </a:t>
                </a:r>
                <a:r>
                  <a:rPr lang="en-US" b="0" i="0" dirty="0">
                    <a:solidFill>
                      <a:srgbClr val="FFFFFF"/>
                    </a:solidFill>
                    <a:effectLst/>
                    <a:latin typeface="Google Sans"/>
                  </a:rPr>
                  <a:t>the sum of the sample sizes minus 2 or (n1 + n2 - 2) when the variances of two populations are assumed to be the same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IN" i="0">
                    <a:latin typeface="Cambria Math" panose="02040503050406030204" pitchFamily="18" charset="0"/>
                  </a:rPr>
                  <a:t>(𝑥_1 ) ̅</a:t>
                </a:r>
                <a:r>
                  <a:rPr lang="en-IN" dirty="0"/>
                  <a:t> = 11.2 , </a:t>
                </a:r>
                <a:r>
                  <a:rPr lang="en-IN" i="0">
                    <a:latin typeface="Cambria Math" panose="02040503050406030204" pitchFamily="18" charset="0"/>
                  </a:rPr>
                  <a:t>(𝑥_2 ) ̅  =</a:t>
                </a:r>
                <a:r>
                  <a:rPr lang="en-IN" dirty="0"/>
                  <a:t>14.16 , </a:t>
                </a:r>
                <a:r>
                  <a:rPr lang="en-IN" i="0">
                    <a:latin typeface="Cambria Math" panose="02040503050406030204" pitchFamily="18" charset="0"/>
                  </a:rPr>
                  <a:t>𝑆_1^2</a:t>
                </a:r>
                <a:r>
                  <a:rPr lang="en-IN" dirty="0"/>
                  <a:t> = 1.075, </a:t>
                </a:r>
                <a:r>
                  <a:rPr lang="en-IN" i="0">
                    <a:latin typeface="Cambria Math" panose="02040503050406030204" pitchFamily="18" charset="0"/>
                  </a:rPr>
                  <a:t>𝑆_2^2</a:t>
                </a:r>
                <a:r>
                  <a:rPr lang="en-IN" dirty="0"/>
                  <a:t> = 7.293</a:t>
                </a:r>
              </a:p>
              <a:p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= 2.287,</a:t>
                </a:r>
                <a:r>
                  <a:rPr lang="en-IN" baseline="-25000" dirty="0"/>
                  <a:t>  </a:t>
                </a:r>
                <a:r>
                  <a:rPr lang="en-IN" dirty="0"/>
                  <a:t>t </a:t>
                </a:r>
                <a:r>
                  <a:rPr lang="en-IN" baseline="-25000" dirty="0"/>
                  <a:t>table </a:t>
                </a:r>
                <a:r>
                  <a:rPr lang="en-IN" dirty="0"/>
                  <a:t>= 2.306,  </a:t>
                </a:r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&gt; t </a:t>
                </a:r>
                <a:r>
                  <a:rPr lang="en-IN" baseline="-25000" dirty="0"/>
                  <a:t>table value </a:t>
                </a:r>
                <a:r>
                  <a:rPr lang="en-IN" dirty="0"/>
                  <a:t>; reject H</a:t>
                </a:r>
                <a:r>
                  <a:rPr lang="en-IN" baseline="-25000" dirty="0"/>
                  <a:t>0.</a:t>
                </a:r>
                <a:endParaRPr lang="en-IN" dirty="0"/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15902-A636-47E7-B593-17727A8A8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2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1C384-D7CB-55D9-D153-7FB0AB4A5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02059-D4F1-BB2F-B72D-BB162F500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7C21DD6-2A98-AB78-E79A-5BC31167725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7C21DD6-2A98-AB78-E79A-5BC31167725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FD911-22A8-C57F-2C48-FF0952321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30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785E6-70B8-9B18-1D73-C4F8ABA24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CFB055-7D46-2A2A-177B-A3A1604F3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BF1CA248-F11A-3106-FCA0-D9B7CD4253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BF1CA248-F11A-3106-FCA0-D9B7CD4253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1C5CE-A2E7-1973-B4A1-89AA8C44D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28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20540-3844-6542-8A0C-199ADA788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F0CB1-6A8D-A556-9DB9-9C3A13F75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5C1A88F-355F-F02F-F783-424F7A56E4A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IN" dirty="0"/>
                  <a:t> = 22, S</a:t>
                </a:r>
                <a:r>
                  <a:rPr lang="en-IN" baseline="-25000" dirty="0"/>
                  <a:t>d </a:t>
                </a:r>
                <a:r>
                  <a:rPr lang="en-IN" dirty="0"/>
                  <a:t>= 23.875 </a:t>
                </a:r>
              </a:p>
              <a:p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= 2.060,</a:t>
                </a:r>
                <a:r>
                  <a:rPr lang="en-IN" baseline="-25000" dirty="0"/>
                  <a:t>  </a:t>
                </a:r>
                <a:r>
                  <a:rPr lang="en-IN" dirty="0"/>
                  <a:t>t </a:t>
                </a:r>
                <a:r>
                  <a:rPr lang="en-IN" baseline="-25000" dirty="0"/>
                  <a:t>table </a:t>
                </a:r>
                <a:r>
                  <a:rPr lang="en-IN" dirty="0"/>
                  <a:t>= 2.567,  </a:t>
                </a:r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&lt; t </a:t>
                </a:r>
                <a:r>
                  <a:rPr lang="en-IN" baseline="-25000" dirty="0"/>
                  <a:t>table value </a:t>
                </a:r>
                <a:r>
                  <a:rPr lang="en-IN" dirty="0"/>
                  <a:t>; Accept H</a:t>
                </a:r>
                <a:r>
                  <a:rPr lang="en-IN" baseline="-25000" dirty="0"/>
                  <a:t>0.</a:t>
                </a:r>
                <a:endParaRPr lang="en-IN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5C1A88F-355F-F02F-F783-424F7A56E4A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i="0">
                    <a:latin typeface="Cambria Math" panose="02040503050406030204" pitchFamily="18" charset="0"/>
                  </a:rPr>
                  <a:t>𝑑 ̅</a:t>
                </a:r>
                <a:r>
                  <a:rPr lang="en-IN" dirty="0"/>
                  <a:t> = 22, S</a:t>
                </a:r>
                <a:r>
                  <a:rPr lang="en-IN" baseline="-25000" dirty="0"/>
                  <a:t>d </a:t>
                </a:r>
                <a:r>
                  <a:rPr lang="en-IN" dirty="0"/>
                  <a:t>= 23.875 </a:t>
                </a:r>
              </a:p>
              <a:p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= 2.060,</a:t>
                </a:r>
                <a:r>
                  <a:rPr lang="en-IN" baseline="-25000" dirty="0"/>
                  <a:t>  </a:t>
                </a:r>
                <a:r>
                  <a:rPr lang="en-IN" dirty="0"/>
                  <a:t>t </a:t>
                </a:r>
                <a:r>
                  <a:rPr lang="en-IN" baseline="-25000" dirty="0"/>
                  <a:t>table </a:t>
                </a:r>
                <a:r>
                  <a:rPr lang="en-IN" dirty="0"/>
                  <a:t>= 2.567,  </a:t>
                </a:r>
                <a:r>
                  <a:rPr lang="en-IN" dirty="0" err="1"/>
                  <a:t>t</a:t>
                </a:r>
                <a:r>
                  <a:rPr lang="en-IN" baseline="-25000" dirty="0" err="1"/>
                  <a:t>calculated</a:t>
                </a:r>
                <a:r>
                  <a:rPr lang="en-IN" baseline="-25000" dirty="0"/>
                  <a:t> </a:t>
                </a:r>
                <a:r>
                  <a:rPr lang="en-IN" dirty="0"/>
                  <a:t>&lt; t </a:t>
                </a:r>
                <a:r>
                  <a:rPr lang="en-IN" baseline="-25000" dirty="0"/>
                  <a:t>table value </a:t>
                </a:r>
                <a:r>
                  <a:rPr lang="en-IN" dirty="0"/>
                  <a:t>; Accept H</a:t>
                </a:r>
                <a:r>
                  <a:rPr lang="en-IN" baseline="-25000" dirty="0"/>
                  <a:t>0.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319A6-95F0-3A0C-464F-933DB4096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5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2740C-8875-86B2-61F7-60872DE0B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9FAB48-1738-DE09-2258-D9BBBBCE6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E08028F-0202-8463-4B55-A60C222FD50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E08028F-0202-8463-4B55-A60C222FD50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DD8-91B6-96CF-F305-E6F48C4AB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7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094D0-0EC6-0496-720E-F3588C5B3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699050-75EA-13D4-1E0E-F5EF15E360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A512B3A-845C-D248-81C7-B730A28472C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A512B3A-845C-D248-81C7-B730A28472C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D3EBD-2011-BF9D-1936-01CD0394C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1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C755B-4C36-8E25-B5CA-814F7C22C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E8B73-D9CA-BE3A-A0F7-C24BDB2BB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CB1E9790-CA83-C548-49A4-A3C16B111DA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CB1E9790-CA83-C548-49A4-A3C16B111DA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869EE-4549-6EAE-2058-6569D218B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8A609-4A2E-7D01-0BEC-15FBDE3B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75A65-3FA1-4AD4-6B4D-312253A84E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0B89B-00B5-BA7E-80C8-4FDDA364D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8935A-1103-B6F6-DA48-D50898785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83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7529A-3E67-F3DD-93A0-F6B958E4B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3B40DF-A81A-6A17-1514-8FFF8DA20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FE45E808-E594-97FF-787F-E31C64DEE4D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FE45E808-E594-97FF-787F-E31C64DEE4D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C1725-C772-82A4-D7A7-911284B90F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77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65128-BFC6-DB2C-EA80-C273DED8D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EDDDB-1B36-7E7E-F837-C5233B0CC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CA23A369-9BC9-A6AE-396F-522A8DC643D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CA23A369-9BC9-A6AE-396F-522A8DC643D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dirty="0"/>
                  <a:t>mean = 40 , </a:t>
                </a:r>
                <a:r>
                  <a:rPr lang="en-IN" i="0">
                    <a:latin typeface="Cambria Math" panose="02040503050406030204" pitchFamily="18" charset="0"/>
                  </a:rPr>
                  <a:t>𝜇=44</a:t>
                </a:r>
                <a:r>
                  <a:rPr lang="en-IN" dirty="0"/>
                  <a:t>, n = 20 and S = 6</a:t>
                </a:r>
              </a:p>
              <a:p>
                <a:endParaRPr lang="en-US" dirty="0"/>
              </a:p>
              <a:p>
                <a:r>
                  <a:rPr lang="en-US" dirty="0"/>
                  <a:t>Reject H0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 err="1">
                    <a:latin typeface="Century Schoolbook" panose="02040604050505020304" pitchFamily="18" charset="0"/>
                  </a:rPr>
                  <a:t>t</a:t>
                </a:r>
                <a:r>
                  <a:rPr lang="en-IN" sz="1200" baseline="-25000" dirty="0" err="1">
                    <a:latin typeface="Century Schoolbook" panose="02040604050505020304" pitchFamily="18" charset="0"/>
                  </a:rPr>
                  <a:t>calculated</a:t>
                </a:r>
                <a:r>
                  <a:rPr lang="en-IN" sz="1200" dirty="0">
                    <a:latin typeface="Century Schoolbook" panose="02040604050505020304" pitchFamily="18" charset="0"/>
                  </a:rPr>
                  <a:t> = 2.981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C5541-C568-3F75-4FD2-06812498B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66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97FD5-8403-B49B-5E1A-C1C4FA52A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F2D0B5-4514-4DC0-BA16-67D5271AF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A8805-B31E-AD64-4790-EFE193E59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6EF01-F22D-B4D2-D86B-A3AFEAC9C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4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533BC-1E04-EAAB-73BB-836DE6860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A48FE7-B7F2-49AD-7A3E-D2C97216E4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395E69-C2A9-70C0-1D6D-46F982293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626F5-AC26-A5CA-749D-C6C8ADD95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5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4E796-A591-AF35-F222-BCA542610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06554-824D-466A-00D3-11F554BC8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E6C06D-1368-E3C9-852F-B57376834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B0CD2-0C38-6715-2BDB-0DADDE884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66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1F59D-0D9E-EF16-829B-5BE791AFD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8F09C-5E36-5391-3A65-F103D82C8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01E5B-E64B-488D-5F50-F2E020EF7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0DFB1-8425-8661-4F2F-21948D05D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30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B1986-3254-0080-2C47-879D81CB3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8A93F5-70AC-3512-6C1B-2276DFB860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6DC42-E8FB-86B9-D30A-D81894874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BDA69-60B8-5AA8-719B-655CC3243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36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ECC51-A974-6005-E247-8A1A789E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61CFB0-0A26-CCE0-6A41-CC58484B5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A45931-15DC-8EF1-99BA-8590B1F75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01DDC-EFFD-66CC-7CB6-B9352909C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45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27506-5E3F-287F-8F93-1A8A91A94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E5AF5B-7EB8-ECB7-D67C-DFED33A82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50417-1140-41AD-F0C5-7B1D08ED6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8146-37AE-FBD3-52BC-3D268BA32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881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27031-2FF5-7D33-953C-94CECC858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6A413-E2B0-BE36-37E1-16051DAAA9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3C4107-3269-5CBB-68EC-706336FB4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60307-38EC-E192-2260-4FDF128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9494B-AAAA-E1E4-F294-4ABFED38C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7CFB84-2E64-33FC-0FDA-0B3900BF3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F6963-F094-C168-622A-E403436D6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7B93F-9C2B-6509-F8DF-12BC56602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8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91353-2B79-FD42-36B8-6F7BCFDCD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861FE4-495F-0450-2244-A830A2FD0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AE5B2-D07E-A272-888D-1B61C9813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DD8D7-9710-7DBE-A1A7-EAFA0498A0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5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A675A-DEE4-B7B5-4D62-C34D37359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B8DA0E-7FF7-5C65-273D-CB659A169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CAB56F-738E-EB11-DB7A-E50B344BF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D139E-DBCC-B553-7357-090FC0AE0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240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F0FF2-104A-1AC6-F216-EF041A3C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858AF8-B326-089F-D723-4197049CA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E0070C-D193-EACA-9FAB-56FB90518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95C0D-3DD2-CCC9-E78C-91291B798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140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794FF-5864-C1F5-C208-BA6F35115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1ADFC-5F84-DC24-DD9B-2867D04EB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9A3D1E-56F4-6B7A-966C-2B3CB1389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469B4-FC8A-0E96-794E-48F57CD1A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41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FD795-4EC5-E087-C6EB-F542AC8A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248F46-E65C-0C2C-104B-87677BD50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B1B43-4880-2BB0-ED7C-773CBA498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08391-373E-05EB-8F62-8D656BDD8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07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E49AB-2B66-5A2A-0D69-A6E9490FB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51F85-BF48-E3B6-C222-9633B4929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2BA83-3B97-E6B2-7A9C-3C28D3BEC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DA178-AC92-29B2-3F65-3C16E3116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73854-B5CE-265B-32AC-85BAAE1CE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B4528-29FA-A83B-6453-E8100867E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B97E8-2E8D-C10E-30B6-BC85BE5A0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6667D-18D3-66DB-26F7-200EC2D09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4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B3C04-DCE2-105A-6627-3D2ECD58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4BE17-316E-4D12-E7FD-73E69F9BE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50C2B-6409-36FE-1406-2347FAA3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4B12C-AA39-0104-0F5D-309A858DD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9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AA0F-1777-746F-B631-E9AC44D27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3644C-29D8-FFFA-BCF8-EBB90E9CA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AE24D-E451-41B1-2A0F-EE8517073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DE9B9-0976-2F10-F6AE-4D57289BE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91186-DB6B-A378-0B3A-29277087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8A70E1-69EA-D0B0-FF35-8F8481EEB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D275FE-28D1-E74F-4DAC-FFD4303C9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D817A-A245-B8B3-F1A3-15294FCDE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51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EC6C-A90A-D540-EA7A-6EA5DFC59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E12A70-73C5-2A37-C30B-40E2E0157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AF3295-D393-5DB5-5319-0998303B0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D8422-0A70-DB99-21BF-7E679990D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7543800" cy="1524000"/>
          </a:xfrm>
        </p:spPr>
        <p:txBody>
          <a:bodyPr/>
          <a:lstStyle/>
          <a:p>
            <a:r>
              <a:rPr lang="en-US" dirty="0"/>
              <a:t>CSP571 Data Preparation and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75438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17. Statistical Methods for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7B4AB-EB8B-ABF4-A580-9931EF363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6BC1D0-1F62-F110-153E-58DDE7E80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Hypothesis Testing</a:t>
            </a:r>
            <a:endParaRPr cap="small" spc="13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22014A6-2A53-AA98-3A00-28D8F2D0E2AC}"/>
              </a:ext>
            </a:extLst>
          </p:cNvPr>
          <p:cNvSpPr txBox="1"/>
          <p:nvPr/>
        </p:nvSpPr>
        <p:spPr>
          <a:xfrm>
            <a:off x="725170" y="1524000"/>
            <a:ext cx="7693660" cy="3234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Hypothesis - something one asserts to be true. 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When attempting to determine if an outcome is related to a cause, it is necessary to know if the outcomes or results could have occurred by chance alone.</a:t>
            </a:r>
          </a:p>
          <a:p>
            <a:pPr>
              <a:lnSpc>
                <a:spcPct val="120000"/>
              </a:lnSpc>
            </a:pPr>
            <a:r>
              <a:rPr lang="en-IN" sz="2200" dirty="0">
                <a:latin typeface="Century Schoolbook" panose="02040604050505020304" pitchFamily="18" charset="0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This cannot be done with certainty, but researchers can determine the probability that the hypothesis is true. </a:t>
            </a:r>
          </a:p>
        </p:txBody>
      </p:sp>
    </p:spTree>
    <p:extLst>
      <p:ext uri="{BB962C8B-B14F-4D97-AF65-F5344CB8AC3E}">
        <p14:creationId xmlns:p14="http://schemas.microsoft.com/office/powerpoint/2010/main" val="238658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CB9BF-3738-14AE-0A43-15B2DAA1E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7C36E5-7AF4-E959-A428-2CBF332D9E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Hypothesis Testing</a:t>
            </a:r>
            <a:endParaRPr cap="small" spc="13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D3F9574-A70A-4AC6-B752-533269C52CDB}"/>
              </a:ext>
            </a:extLst>
          </p:cNvPr>
          <p:cNvSpPr txBox="1"/>
          <p:nvPr/>
        </p:nvSpPr>
        <p:spPr>
          <a:xfrm>
            <a:off x="725170" y="1524000"/>
            <a:ext cx="7693660" cy="4047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Hypothesis - something one asserts to be true. 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Accepting a null hypothesis is a statement that there are no differences in the outcomes based on the intervention or observation(that is, there is no cause-and-effect relationship).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Using a null hypothesis enables the researcher to quantify and report the probability that the outcome was due to random error.</a:t>
            </a:r>
          </a:p>
        </p:txBody>
      </p:sp>
    </p:spTree>
    <p:extLst>
      <p:ext uri="{BB962C8B-B14F-4D97-AF65-F5344CB8AC3E}">
        <p14:creationId xmlns:p14="http://schemas.microsoft.com/office/powerpoint/2010/main" val="234672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66533-623B-0DED-B0F6-CD263F946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5E3D1D-C2DE-BDF1-18CC-B4C1B771C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Hypothesis Testing</a:t>
            </a:r>
            <a:endParaRPr cap="small" spc="13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E2EF2FE-F3A7-5F00-D2DE-7088C54F0202}"/>
              </a:ext>
            </a:extLst>
          </p:cNvPr>
          <p:cNvSpPr txBox="1"/>
          <p:nvPr/>
        </p:nvSpPr>
        <p:spPr>
          <a:xfrm>
            <a:off x="725170" y="1524000"/>
            <a:ext cx="7693660" cy="2871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Hypothesis - something one asserts to be true. 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Classical Approach: 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H0 : null hypothesis -- some “default” value (usually that one’s hypothesis is false)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 H1 : the alternative -- usually that one’s “hypothesis” is true</a:t>
            </a:r>
          </a:p>
        </p:txBody>
      </p:sp>
    </p:spTree>
    <p:extLst>
      <p:ext uri="{BB962C8B-B14F-4D97-AF65-F5344CB8AC3E}">
        <p14:creationId xmlns:p14="http://schemas.microsoft.com/office/powerpoint/2010/main" val="93358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E6A34-7965-D9D1-83C6-89D44FFC2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5132F25-2B21-E30B-260A-B94165FFF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Hypothesis Testing</a:t>
            </a:r>
            <a:endParaRPr cap="small" spc="13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C23ADCA-D86E-5953-2495-B5EB16C92C46}"/>
              </a:ext>
            </a:extLst>
          </p:cNvPr>
          <p:cNvSpPr txBox="1"/>
          <p:nvPr/>
        </p:nvSpPr>
        <p:spPr>
          <a:xfrm>
            <a:off x="725170" y="1447800"/>
            <a:ext cx="7693660" cy="5494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Hypothesis - something one asserts to be true. 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Classical Approach: 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H0 : null hypothesis -- some “default” value (usually that one’s hypothesis is false)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 H1 : the alternative -- usually that one’s “hypothesis” is true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Goal: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Century Schoolbook" panose="02040604050505020304" pitchFamily="18" charset="0"/>
                <a:cs typeface="Arial" panose="020B0604020202020204" pitchFamily="34" charset="0"/>
              </a:rPr>
              <a:t>: Use probability to determine if we can “reject the null”(H0 ) in favor of H1 . “There is less than a 5% chance the null is true” (i.e. 95% alternative is true).</a:t>
            </a: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9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F133D-2961-129B-382B-F7943C7C1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76A924-95D4-5A5E-6A61-5CFC102497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Hypothesis Testing</a:t>
            </a:r>
            <a:endParaRPr cap="small" spc="13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6C42D96-9BB1-1107-7E83-FD063771ECEC}"/>
              </a:ext>
            </a:extLst>
          </p:cNvPr>
          <p:cNvSpPr txBox="1"/>
          <p:nvPr/>
        </p:nvSpPr>
        <p:spPr>
          <a:xfrm>
            <a:off x="725170" y="1447800"/>
            <a:ext cx="7693660" cy="5494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Hypothesis - something one asserts to be true. 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Classical Approach: 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H0 : null hypothesis -- some “default” value (usually that one’s hypothesis is false)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 H1 : the alternative -- usually that one’s “hypothesis” is true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r>
              <a:rPr lang="en-US" sz="2200" dirty="0">
                <a:latin typeface="Century Schoolbook" panose="02040604050505020304" pitchFamily="18" charset="0"/>
                <a:cs typeface="Arial" panose="020B0604020202020204" pitchFamily="34" charset="0"/>
              </a:rPr>
              <a:t>Goal:</a:t>
            </a:r>
          </a:p>
          <a:p>
            <a:pPr marL="743585" marR="164465" lvl="1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Century Schoolbook" panose="02040604050505020304" pitchFamily="18" charset="0"/>
                <a:cs typeface="Arial" panose="020B0604020202020204" pitchFamily="34" charset="0"/>
              </a:rPr>
              <a:t>: Use probability to determine if we can “reject the null”(H0 ) in favor of H1 . “There is less than a 5% chance the null is true” (i.e. 95% alternative is true).</a:t>
            </a: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46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2B51C-98A8-4FC0-1F40-3ACFDE52B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96F8950-8CC3-EB77-6A36-FBD439037C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Student’s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AF5064A-BD27-3E37-7884-627F87FDBDC3}"/>
              </a:ext>
            </a:extLst>
          </p:cNvPr>
          <p:cNvSpPr txBox="1"/>
          <p:nvPr/>
        </p:nvSpPr>
        <p:spPr>
          <a:xfrm>
            <a:off x="725170" y="1447800"/>
            <a:ext cx="7693660" cy="3438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2200" dirty="0">
                <a:latin typeface="Century Schoolbook" panose="02040604050505020304" pitchFamily="18" charset="0"/>
              </a:rPr>
              <a:t>Student's </a:t>
            </a:r>
            <a:r>
              <a:rPr lang="en-IN" sz="2200" i="1" dirty="0">
                <a:latin typeface="Century Schoolbook" panose="02040604050505020304" pitchFamily="18" charset="0"/>
              </a:rPr>
              <a:t>t</a:t>
            </a:r>
            <a:r>
              <a:rPr lang="en-IN" sz="2200" dirty="0">
                <a:latin typeface="Century Schoolbook" panose="02040604050505020304" pitchFamily="18" charset="0"/>
              </a:rPr>
              <a:t>-test is used to test the null hypothesis that there is no difference between the means of the two groups</a:t>
            </a:r>
          </a:p>
          <a:p>
            <a:endParaRPr lang="en-IN" sz="2200" b="1" dirty="0">
              <a:latin typeface="Century Schoolbook" panose="02040604050505020304" pitchFamily="18" charset="0"/>
            </a:endParaRPr>
          </a:p>
          <a:p>
            <a:endParaRPr lang="en-IN" sz="2200" b="1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One-sample </a:t>
            </a:r>
            <a:r>
              <a:rPr lang="en-IN" sz="2200" i="1" dirty="0">
                <a:latin typeface="Century Schoolbook" panose="02040604050505020304" pitchFamily="18" charset="0"/>
              </a:rPr>
              <a:t>t</a:t>
            </a:r>
            <a:r>
              <a:rPr lang="en-IN" sz="2200" dirty="0">
                <a:latin typeface="Century Schoolbook" panose="02040604050505020304" pitchFamily="18" charset="0"/>
              </a:rPr>
              <a:t>-test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Independent Two Sample T Test  (the unpaired </a:t>
            </a:r>
            <a:r>
              <a:rPr lang="en-IN" sz="2200" i="1" dirty="0">
                <a:latin typeface="Century Schoolbook" panose="02040604050505020304" pitchFamily="18" charset="0"/>
              </a:rPr>
              <a:t>t</a:t>
            </a:r>
            <a:r>
              <a:rPr lang="en-IN" sz="2200" dirty="0">
                <a:latin typeface="Century Schoolbook" panose="02040604050505020304" pitchFamily="18" charset="0"/>
              </a:rPr>
              <a:t>-test)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The paired </a:t>
            </a:r>
            <a:r>
              <a:rPr lang="en-IN" sz="2200" i="1" dirty="0">
                <a:latin typeface="Century Schoolbook" panose="02040604050505020304" pitchFamily="18" charset="0"/>
              </a:rPr>
              <a:t>t</a:t>
            </a:r>
            <a:r>
              <a:rPr lang="en-IN" sz="2200" dirty="0">
                <a:latin typeface="Century Schoolbook" panose="02040604050505020304" pitchFamily="18" charset="0"/>
              </a:rPr>
              <a:t>-test</a:t>
            </a: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200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4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6F151-BA08-6E0A-39B8-4AD318C15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40A310-1919-9587-9BBB-64B578C8A0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One-sample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018907F4-CC8C-D10B-5B1C-46621076A24F}"/>
                  </a:ext>
                </a:extLst>
              </p:cNvPr>
              <p:cNvSpPr txBox="1"/>
              <p:nvPr/>
            </p:nvSpPr>
            <p:spPr>
              <a:xfrm>
                <a:off x="725170" y="1447800"/>
                <a:ext cx="7961630" cy="441402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latin typeface="Century Schoolbook" panose="02040604050505020304" pitchFamily="18" charset="0"/>
                  </a:rPr>
                  <a:t>Testing if a sample mean (as an estimate of a population mean) differs significantly from a given population mean.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latin typeface="Century Schoolbook" panose="02040604050505020304" pitchFamily="18" charset="0"/>
                  </a:rPr>
                  <a:t>The mean of one sample is compared with population mean</a:t>
                </a:r>
              </a:p>
              <a:p>
                <a:endParaRPr lang="en-US" sz="2200" dirty="0">
                  <a:latin typeface="Century Schoolbook" panose="02040604050505020304" pitchFamily="18" charset="0"/>
                </a:endParaRPr>
              </a:p>
              <a:p>
                <a:endParaRPr lang="en-US" sz="2200" dirty="0">
                  <a:latin typeface="Century Schoolbook" panose="02040604050505020304" pitchFamily="18" charset="0"/>
                </a:endParaRPr>
              </a:p>
              <a:p>
                <a:endParaRPr lang="en-US" sz="2200" dirty="0">
                  <a:latin typeface="Century Schoolbook" panose="02040604050505020304" pitchFamily="18" charset="0"/>
                </a:endParaRPr>
              </a:p>
              <a:p>
                <a:endParaRPr lang="en-US" sz="22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endParaRPr lang="en-IN" sz="22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endParaRPr lang="en-IN" sz="22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endParaRPr lang="en-IN" sz="22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IN" sz="2200" dirty="0">
                    <a:latin typeface="Century Schoolbook" panose="02040604050505020304" pitchFamily="18" charset="0"/>
                  </a:rPr>
                  <a:t>where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 dirty="0">
                    <a:latin typeface="Century Schoolbook" panose="02040604050505020304" pitchFamily="18" charset="0"/>
                  </a:rPr>
                  <a:t>= sample mean, </a:t>
                </a:r>
                <a:r>
                  <a:rPr lang="en-IN" sz="2200" i="1" dirty="0">
                    <a:latin typeface="Century Schoolbook" panose="02040604050505020304" pitchFamily="18" charset="0"/>
                  </a:rPr>
                  <a:t>μ</a:t>
                </a:r>
                <a:r>
                  <a:rPr lang="en-IN" sz="2200" dirty="0">
                    <a:latin typeface="Century Schoolbook" panose="02040604050505020304" pitchFamily="18" charset="0"/>
                  </a:rPr>
                  <a:t> = population mean and S = standard deviation, n = sample size</a:t>
                </a:r>
              </a:p>
            </p:txBody>
          </p:sp>
        </mc:Choice>
        <mc:Fallback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018907F4-CC8C-D10B-5B1C-46621076A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70" y="1447800"/>
                <a:ext cx="7961630" cy="4414029"/>
              </a:xfrm>
              <a:prstGeom prst="rect">
                <a:avLst/>
              </a:prstGeom>
              <a:blipFill>
                <a:blip r:embed="rId3"/>
                <a:stretch>
                  <a:fillRect l="-2233" t="-1724" r="-638" b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one sample t test formula">
            <a:extLst>
              <a:ext uri="{FF2B5EF4-FFF2-40B4-BE49-F238E27FC236}">
                <a16:creationId xmlns:a16="http://schemas.microsoft.com/office/drawing/2014/main" id="{204A2446-1409-116F-4CF7-1B249C32499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52800"/>
            <a:ext cx="2057400" cy="1441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06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FEE36-77FF-F002-7BD5-B60F0BEA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F2904A-12C4-C626-0229-2185EB9E2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One-sample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D3C11-0D6A-7ACE-C0D2-20031E88E451}"/>
              </a:ext>
            </a:extLst>
          </p:cNvPr>
          <p:cNvSpPr txBox="1"/>
          <p:nvPr/>
        </p:nvSpPr>
        <p:spPr>
          <a:xfrm>
            <a:off x="762000" y="1752600"/>
            <a:ext cx="7239000" cy="4520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First, find the t-value for which you want the right-tail probability (call it t), and find the sample size (for example, n).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Next, find the row corresponding to the degrees of freedom (</a:t>
            </a:r>
            <a:r>
              <a:rPr lang="en-IN" sz="2200" dirty="0" err="1">
                <a:latin typeface="Century Schoolbook" panose="02040604050505020304" pitchFamily="18" charset="0"/>
              </a:rPr>
              <a:t>df</a:t>
            </a:r>
            <a:r>
              <a:rPr lang="en-IN" sz="2200" dirty="0">
                <a:latin typeface="Century Schoolbook" panose="02040604050505020304" pitchFamily="18" charset="0"/>
              </a:rPr>
              <a:t>) for your problem (for example, n – 1). Go across that row to find the two t-values between which your t falls.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Then, go to the top of the columns containing the two t-values from Step 2. The right-tail (greater-than) probability for your t-value is somewhere between the two values at the top of these columns. </a:t>
            </a:r>
          </a:p>
        </p:txBody>
      </p:sp>
    </p:spTree>
    <p:extLst>
      <p:ext uri="{BB962C8B-B14F-4D97-AF65-F5344CB8AC3E}">
        <p14:creationId xmlns:p14="http://schemas.microsoft.com/office/powerpoint/2010/main" val="220181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5971E-FE7D-9BDE-1214-CEF71D56B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C6764B-9322-84C9-3FC5-4699B8414E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One-sample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34C46-37A6-DCC5-0710-60B944BB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b="43506"/>
          <a:stretch/>
        </p:blipFill>
        <p:spPr>
          <a:xfrm>
            <a:off x="849313" y="1295400"/>
            <a:ext cx="7445374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08974-4850-C276-D7E0-C3F7AC5D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000"/>
          <a:stretch/>
        </p:blipFill>
        <p:spPr>
          <a:xfrm>
            <a:off x="849313" y="5410200"/>
            <a:ext cx="739986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2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3A59A-CC9D-366A-CD38-B1272980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A2EEA9-C09F-32B4-6B27-C4C5B1EB5A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One-sample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 example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A09C0-B382-9A34-48A0-3CCCE5A512C3}"/>
              </a:ext>
            </a:extLst>
          </p:cNvPr>
          <p:cNvSpPr txBox="1"/>
          <p:nvPr/>
        </p:nvSpPr>
        <p:spPr>
          <a:xfrm>
            <a:off x="762000" y="1752600"/>
            <a:ext cx="7239000" cy="3707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200" dirty="0">
                <a:latin typeface="Century Schoolbook" panose="02040604050505020304" pitchFamily="18" charset="0"/>
              </a:rPr>
              <a:t>A random sample of size 20 from a normal population gives a sample mean of 40, standard deviation of 6. Test the hypothesis is population mean is 44. Check whether there is any difference between mean.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</a:t>
            </a:r>
            <a:r>
              <a:rPr lang="en-IN" sz="2200" baseline="-25000" dirty="0">
                <a:latin typeface="Century Schoolbook" panose="02040604050505020304" pitchFamily="18" charset="0"/>
              </a:rPr>
              <a:t>0</a:t>
            </a:r>
            <a:r>
              <a:rPr lang="en-IN" sz="2200" dirty="0">
                <a:latin typeface="Century Schoolbook" panose="02040604050505020304" pitchFamily="18" charset="0"/>
              </a:rPr>
              <a:t>: There is no significant difference between sample mean and population mean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</a:t>
            </a:r>
            <a:r>
              <a:rPr lang="en-IN" sz="2200" baseline="-25000" dirty="0">
                <a:latin typeface="Century Schoolbook" panose="02040604050505020304" pitchFamily="18" charset="0"/>
              </a:rPr>
              <a:t>1</a:t>
            </a:r>
            <a:r>
              <a:rPr lang="en-IN" sz="2200" dirty="0">
                <a:latin typeface="Century Schoolbook" panose="02040604050505020304" pitchFamily="18" charset="0"/>
              </a:rPr>
              <a:t>: There is no significant difference between sample mean and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102854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8CBD7-774C-52D5-6A13-6994926CB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89E25E-42AB-67C2-82C4-4DFCCA1B5F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Scientific Method</a:t>
            </a:r>
            <a:endParaRPr cap="small" spc="13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21785-6BF9-F722-E47D-D38F0896C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7772400" cy="49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5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75B1A-0332-4B34-44E5-2DB712446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872545F-3D48-16C3-4DB0-5C861FA53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One-sample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 example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F094D-A9B3-5AE1-D45E-CA6E7A80F896}"/>
              </a:ext>
            </a:extLst>
          </p:cNvPr>
          <p:cNvSpPr txBox="1"/>
          <p:nvPr/>
        </p:nvSpPr>
        <p:spPr>
          <a:xfrm>
            <a:off x="762000" y="4169913"/>
            <a:ext cx="7239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 err="1">
                <a:latin typeface="Century Schoolbook" panose="02040604050505020304" pitchFamily="18" charset="0"/>
              </a:rPr>
              <a:t>t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calculated</a:t>
            </a:r>
            <a:r>
              <a:rPr lang="en-IN" sz="2200" dirty="0">
                <a:latin typeface="Century Schoolbook" panose="02040604050505020304" pitchFamily="18" charset="0"/>
              </a:rPr>
              <a:t> = 2.981</a:t>
            </a:r>
          </a:p>
          <a:p>
            <a:r>
              <a:rPr lang="en-IN" sz="2200" dirty="0" err="1">
                <a:latin typeface="Century Schoolbook" panose="02040604050505020304" pitchFamily="18" charset="0"/>
              </a:rPr>
              <a:t>t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table</a:t>
            </a:r>
            <a:r>
              <a:rPr lang="en-IN" sz="2200" baseline="-25000" dirty="0">
                <a:latin typeface="Century Schoolbook" panose="02040604050505020304" pitchFamily="18" charset="0"/>
              </a:rPr>
              <a:t> value</a:t>
            </a:r>
            <a:r>
              <a:rPr lang="en-IN" sz="2200" dirty="0">
                <a:latin typeface="Century Schoolbook" panose="02040604050505020304" pitchFamily="18" charset="0"/>
              </a:rPr>
              <a:t> = 2.093</a:t>
            </a:r>
          </a:p>
          <a:p>
            <a:r>
              <a:rPr lang="en-IN" sz="2200" dirty="0" err="1">
                <a:latin typeface="Century Schoolbook" panose="02040604050505020304" pitchFamily="18" charset="0"/>
              </a:rPr>
              <a:t>t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calculated</a:t>
            </a:r>
            <a:r>
              <a:rPr lang="en-IN" sz="2200" baseline="-25000" dirty="0">
                <a:latin typeface="Century Schoolbook" panose="02040604050505020304" pitchFamily="18" charset="0"/>
              </a:rPr>
              <a:t> </a:t>
            </a:r>
            <a:r>
              <a:rPr lang="en-IN" sz="2200" dirty="0">
                <a:latin typeface="Century Schoolbook" panose="02040604050505020304" pitchFamily="18" charset="0"/>
              </a:rPr>
              <a:t>&gt; t </a:t>
            </a:r>
            <a:r>
              <a:rPr lang="en-IN" sz="2200" baseline="-25000" dirty="0">
                <a:latin typeface="Century Schoolbook" panose="02040604050505020304" pitchFamily="18" charset="0"/>
              </a:rPr>
              <a:t>table value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 descr="Image result for one sample t test formula">
            <a:extLst>
              <a:ext uri="{FF2B5EF4-FFF2-40B4-BE49-F238E27FC236}">
                <a16:creationId xmlns:a16="http://schemas.microsoft.com/office/drawing/2014/main" id="{34852D47-A605-78F4-2DC4-4918BA9580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7333"/>
            <a:ext cx="2057400" cy="1441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75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C5126-8F6D-D020-F37B-EA140DF80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A813AA-54B4-0EFC-F386-87BF2065E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Independent Two 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83A1D-FD6D-9444-F2BF-02734E3EE5C9}"/>
              </a:ext>
            </a:extLst>
          </p:cNvPr>
          <p:cNvSpPr txBox="1"/>
          <p:nvPr/>
        </p:nvSpPr>
        <p:spPr>
          <a:xfrm>
            <a:off x="457200" y="1752600"/>
            <a:ext cx="7239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Testing if the population means estimated by two independent samples differ significantly.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Two different samples with the same mean at the initial point and compared mean at the end</a:t>
            </a:r>
          </a:p>
          <a:p>
            <a:endParaRPr lang="en-IN" sz="2200" dirty="0">
              <a:latin typeface="Century Schoolbook" panose="02040604050505020304" pitchFamily="18" charset="0"/>
            </a:endParaRPr>
          </a:p>
          <a:p>
            <a:r>
              <a:rPr lang="en-IN" sz="2200" dirty="0">
                <a:latin typeface="Century Schoolbook" panose="02040604050505020304" pitchFamily="18" charset="0"/>
              </a:rPr>
              <a:t>1. Assume equal variance</a:t>
            </a:r>
          </a:p>
        </p:txBody>
      </p:sp>
      <p:pic>
        <p:nvPicPr>
          <p:cNvPr id="4" name="Picture 3" descr="C:\Users\Princy\AppData\Local\Microsoft\Windows\INetCache\Content.MSO\C4A88025.tmp">
            <a:extLst>
              <a:ext uri="{FF2B5EF4-FFF2-40B4-BE49-F238E27FC236}">
                <a16:creationId xmlns:a16="http://schemas.microsoft.com/office/drawing/2014/main" id="{BAD866B9-0646-224D-B852-08746C20601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85"/>
          <a:stretch/>
        </p:blipFill>
        <p:spPr bwMode="auto">
          <a:xfrm>
            <a:off x="2895600" y="4419600"/>
            <a:ext cx="4191000" cy="1066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F38A28-C052-6087-7C1D-654006D76480}"/>
                  </a:ext>
                </a:extLst>
              </p:cNvPr>
              <p:cNvSpPr txBox="1"/>
              <p:nvPr/>
            </p:nvSpPr>
            <p:spPr>
              <a:xfrm>
                <a:off x="838200" y="5793948"/>
                <a:ext cx="708660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IN" sz="2200" dirty="0">
                    <a:latin typeface="Century Schoolbook" panose="020406040505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2200" baseline="-25000" dirty="0">
                    <a:latin typeface="Century Schoolbook" panose="02040604050505020304" pitchFamily="18" charset="0"/>
                  </a:rPr>
                  <a:t>1 </a:t>
                </a:r>
                <a:r>
                  <a:rPr lang="en-IN" sz="2200" dirty="0">
                    <a:latin typeface="Century Schoolbook" panose="02040604050505020304" pitchFamily="18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2200" baseline="-25000" dirty="0">
                    <a:latin typeface="Century Schoolbook" panose="02040604050505020304" pitchFamily="18" charset="0"/>
                  </a:rPr>
                  <a:t>2</a:t>
                </a:r>
                <a:r>
                  <a:rPr lang="en-IN" sz="2200" dirty="0">
                    <a:latin typeface="Century Schoolbook" panose="02040604050505020304" pitchFamily="18" charset="0"/>
                  </a:rPr>
                  <a:t>  is the difference between the means of the two groups and S denotes the standard deviation.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F38A28-C052-6087-7C1D-654006D7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93948"/>
                <a:ext cx="7086600" cy="769441"/>
              </a:xfrm>
              <a:prstGeom prst="rect">
                <a:avLst/>
              </a:prstGeom>
              <a:blipFill>
                <a:blip r:embed="rId4"/>
                <a:stretch>
                  <a:fillRect l="-1075" t="-4918" r="-107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36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3B1F3-572C-6020-3D7B-B19701F14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2B4573-8DFE-DFDA-856C-5D057333A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Independent Two 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69717-6EF2-D839-CE91-C72B2AA6EDBE}"/>
              </a:ext>
            </a:extLst>
          </p:cNvPr>
          <p:cNvSpPr txBox="1"/>
          <p:nvPr/>
        </p:nvSpPr>
        <p:spPr>
          <a:xfrm>
            <a:off x="457200" y="1752600"/>
            <a:ext cx="7239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Testing if the population means estimated by two independent samples differ significantly.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Two different samples with the same mean at the initial point and compared mean at the end</a:t>
            </a:r>
          </a:p>
          <a:p>
            <a:endParaRPr lang="en-IN" sz="2200" dirty="0">
              <a:latin typeface="Century Schoolbook" panose="02040604050505020304" pitchFamily="18" charset="0"/>
            </a:endParaRPr>
          </a:p>
          <a:p>
            <a:r>
              <a:rPr lang="en-IN" sz="2200" dirty="0">
                <a:latin typeface="Century Schoolbook" panose="02040604050505020304" pitchFamily="18" charset="0"/>
              </a:rPr>
              <a:t>2. Assume non-equal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EA20F0-CF80-2A8C-BEBD-D37CDC3612F2}"/>
                  </a:ext>
                </a:extLst>
              </p:cNvPr>
              <p:cNvSpPr txBox="1"/>
              <p:nvPr/>
            </p:nvSpPr>
            <p:spPr>
              <a:xfrm>
                <a:off x="1447800" y="4658426"/>
                <a:ext cx="5791200" cy="2023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IN" sz="3200" dirty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endParaRPr lang="en-IN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EA20F0-CF80-2A8C-BEBD-D37CDC36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58426"/>
                <a:ext cx="5791200" cy="2023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332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7957E-E588-EB07-5A52-6809669F4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E5B437-A2DD-A307-5907-7FF4B8968D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Independent Two 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 example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DEA2E-ECF9-10CA-F9B7-6F04827033B0}"/>
              </a:ext>
            </a:extLst>
          </p:cNvPr>
          <p:cNvSpPr txBox="1"/>
          <p:nvPr/>
        </p:nvSpPr>
        <p:spPr>
          <a:xfrm>
            <a:off x="952500" y="1828800"/>
            <a:ext cx="7239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Century Schoolbook" panose="02040604050505020304" pitchFamily="18" charset="0"/>
              </a:rPr>
              <a:t>Mean Hb level of 5 male are 10, 11, 12.5, 10.5, 12 and 5 female are 10, 17.5, 14.2,15 and 14.1 . Test whether there is any significant difference between Hb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H0: There is no significant difference between Hb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H1: There is no significant difference between Hb level.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CC072B-B49B-870D-9B66-342C18C0EF52}"/>
                  </a:ext>
                </a:extLst>
              </p:cNvPr>
              <p:cNvSpPr txBox="1"/>
              <p:nvPr/>
            </p:nvSpPr>
            <p:spPr>
              <a:xfrm>
                <a:off x="1447800" y="4658426"/>
                <a:ext cx="5791200" cy="2023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IN" sz="3200" dirty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IN" sz="3200" dirty="0"/>
              </a:p>
              <a:p>
                <a:pPr marL="0" indent="0">
                  <a:buNone/>
                </a:pPr>
                <a:endParaRPr lang="en-IN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CC072B-B49B-870D-9B66-342C18C0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658426"/>
                <a:ext cx="5791200" cy="2023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286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E677B-FF82-FE88-2F05-F40A110E4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889A77-9458-C623-E443-2E2D8B42A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316372"/>
            <a:ext cx="8229600" cy="1459374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Independent Two Sample </a:t>
            </a:r>
            <a:r>
              <a:rPr lang="en-US" i="1" cap="small" spc="130" dirty="0"/>
              <a:t>t</a:t>
            </a:r>
            <a:r>
              <a:rPr lang="en-US" cap="small" spc="130" dirty="0"/>
              <a:t>-test example</a:t>
            </a:r>
            <a:endParaRPr cap="small" spc="1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D9B1841-15F8-FF16-6BB0-F7ADB7D1A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006682"/>
                  </p:ext>
                </p:extLst>
              </p:nvPr>
            </p:nvGraphicFramePr>
            <p:xfrm>
              <a:off x="762000" y="1447800"/>
              <a:ext cx="7924800" cy="4919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71789">
                      <a:extLst>
                        <a:ext uri="{9D8B030D-6E8A-4147-A177-3AD203B41FA5}">
                          <a16:colId xmlns:a16="http://schemas.microsoft.com/office/drawing/2014/main" val="1323673313"/>
                        </a:ext>
                      </a:extLst>
                    </a:gridCol>
                    <a:gridCol w="1206234">
                      <a:extLst>
                        <a:ext uri="{9D8B030D-6E8A-4147-A177-3AD203B41FA5}">
                          <a16:colId xmlns:a16="http://schemas.microsoft.com/office/drawing/2014/main" val="2698617987"/>
                        </a:ext>
                      </a:extLst>
                    </a:gridCol>
                    <a:gridCol w="1179577">
                      <a:extLst>
                        <a:ext uri="{9D8B030D-6E8A-4147-A177-3AD203B41FA5}">
                          <a16:colId xmlns:a16="http://schemas.microsoft.com/office/drawing/2014/main" val="306286269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16702789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54766830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743549065"/>
                        </a:ext>
                      </a:extLst>
                    </a:gridCol>
                  </a:tblGrid>
                  <a:tr h="13915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X</a:t>
                          </a:r>
                          <a:r>
                            <a:rPr lang="en-IN" sz="2200" baseline="-25000" dirty="0">
                              <a:effectLst/>
                            </a:rPr>
                            <a:t>1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X</a:t>
                          </a:r>
                          <a:r>
                            <a:rPr lang="en-IN" sz="2200" baseline="-25000" dirty="0">
                              <a:effectLst/>
                            </a:rPr>
                            <a:t>2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X</a:t>
                          </a:r>
                          <a:r>
                            <a:rPr lang="en-IN" sz="2200" baseline="-25000">
                              <a:effectLst/>
                            </a:rPr>
                            <a:t>1 </a:t>
                          </a:r>
                          <a:r>
                            <a:rPr lang="en-IN" sz="2200">
                              <a:effectLst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sz="2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X</a:t>
                          </a:r>
                          <a:r>
                            <a:rPr lang="en-IN" sz="2200" baseline="-25000">
                              <a:effectLst/>
                            </a:rPr>
                            <a:t>2 </a:t>
                          </a:r>
                          <a:r>
                            <a:rPr lang="en-IN" sz="2200">
                              <a:effectLst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sz="2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(X</a:t>
                          </a:r>
                          <a:r>
                            <a:rPr lang="en-IN" sz="2200" baseline="-25000">
                              <a:effectLst/>
                            </a:rPr>
                            <a:t>1 </a:t>
                          </a:r>
                          <a:r>
                            <a:rPr lang="en-IN" sz="2200">
                              <a:effectLst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sz="2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IN" sz="2200">
                              <a:effectLst/>
                            </a:rPr>
                            <a:t>)</a:t>
                          </a:r>
                          <a:r>
                            <a:rPr lang="en-IN" sz="2200" baseline="30000">
                              <a:effectLst/>
                            </a:rPr>
                            <a:t>2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(X</a:t>
                          </a:r>
                          <a:r>
                            <a:rPr lang="en-IN" sz="2200" baseline="-25000">
                              <a:effectLst/>
                            </a:rPr>
                            <a:t>2 </a:t>
                          </a:r>
                          <a:r>
                            <a:rPr lang="en-IN" sz="2200">
                              <a:effectLst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sz="2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2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IN" sz="2200">
                              <a:effectLst/>
                            </a:rPr>
                            <a:t>)</a:t>
                          </a:r>
                          <a:r>
                            <a:rPr lang="en-IN" sz="2200" baseline="30000">
                              <a:effectLst/>
                            </a:rPr>
                            <a:t>2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01921160"/>
                      </a:ext>
                    </a:extLst>
                  </a:tr>
                  <a:tr h="26459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12.5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12</a:t>
                          </a:r>
                          <a:endParaRPr lang="en-IN" sz="2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10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17.5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14.2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14.1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-1.2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- 0.2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1.3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-0.7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0.8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-4.16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3.34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0.04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0.84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-0.06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1.44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0.04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1.69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0.49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0.64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17.305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11.156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0.0016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0.706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0.0036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0228828"/>
                      </a:ext>
                    </a:extLst>
                  </a:tr>
                  <a:tr h="88235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IN" sz="22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  = 56</a:t>
                          </a:r>
                          <a:endParaRPr lang="en-IN" sz="2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   70.8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 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 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         4.3              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29.172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469412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D9B1841-15F8-FF16-6BB0-F7ADB7D1A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006682"/>
                  </p:ext>
                </p:extLst>
              </p:nvPr>
            </p:nvGraphicFramePr>
            <p:xfrm>
              <a:off x="762000" y="1447800"/>
              <a:ext cx="7924800" cy="4919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71789">
                      <a:extLst>
                        <a:ext uri="{9D8B030D-6E8A-4147-A177-3AD203B41FA5}">
                          <a16:colId xmlns:a16="http://schemas.microsoft.com/office/drawing/2014/main" val="1323673313"/>
                        </a:ext>
                      </a:extLst>
                    </a:gridCol>
                    <a:gridCol w="1206234">
                      <a:extLst>
                        <a:ext uri="{9D8B030D-6E8A-4147-A177-3AD203B41FA5}">
                          <a16:colId xmlns:a16="http://schemas.microsoft.com/office/drawing/2014/main" val="2698617987"/>
                        </a:ext>
                      </a:extLst>
                    </a:gridCol>
                    <a:gridCol w="1179577">
                      <a:extLst>
                        <a:ext uri="{9D8B030D-6E8A-4147-A177-3AD203B41FA5}">
                          <a16:colId xmlns:a16="http://schemas.microsoft.com/office/drawing/2014/main" val="306286269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16702789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54766830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743549065"/>
                        </a:ext>
                      </a:extLst>
                    </a:gridCol>
                  </a:tblGrid>
                  <a:tr h="139157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X</a:t>
                          </a:r>
                          <a:r>
                            <a:rPr lang="en-IN" sz="2200" baseline="-25000" dirty="0">
                              <a:effectLst/>
                            </a:rPr>
                            <a:t>1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X</a:t>
                          </a:r>
                          <a:r>
                            <a:rPr lang="en-IN" sz="2200" baseline="-25000" dirty="0">
                              <a:effectLst/>
                            </a:rPr>
                            <a:t>2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10753" t="-7273" r="-364516" b="-25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1042" t="-7273" r="-253125" b="-25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20833" t="-7273" r="-102500" b="-25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20833" t="-7273" r="-2500" b="-25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1921160"/>
                      </a:ext>
                    </a:extLst>
                  </a:tr>
                  <a:tr h="26459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11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12.5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10.5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12</a:t>
                          </a:r>
                          <a:endParaRPr lang="en-IN" sz="22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10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17.5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14.2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14.1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-1.2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- 0.2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1.3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-0.7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0.8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-4.16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3.34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0.04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0.84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-0.06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1.44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0.04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1.69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0.49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0.64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17.305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11.156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0.0016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0.706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0.0036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0228828"/>
                      </a:ext>
                    </a:extLst>
                  </a:tr>
                  <a:tr h="8823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" t="-465714" r="-527000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   70.8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 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 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         4.3              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29.172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469412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72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D2297-357F-29F1-707F-1DB931C2F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A86B8CF-3394-37AE-63FA-DE25422872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Paired </a:t>
            </a:r>
            <a:r>
              <a:rPr lang="en-US" i="1" cap="small" spc="130" dirty="0"/>
              <a:t>t</a:t>
            </a:r>
            <a:r>
              <a:rPr lang="en-US" cap="small" spc="130" dirty="0"/>
              <a:t>-test</a:t>
            </a:r>
            <a:endParaRPr cap="small" spc="1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336AA-C579-EA18-6D8F-05ABAD705AC1}"/>
                  </a:ext>
                </a:extLst>
              </p:cNvPr>
              <p:cNvSpPr txBox="1"/>
              <p:nvPr/>
            </p:nvSpPr>
            <p:spPr>
              <a:xfrm>
                <a:off x="952500" y="1828800"/>
                <a:ext cx="7581900" cy="4501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latin typeface="Century Schoolbook" panose="02040604050505020304" pitchFamily="18" charset="0"/>
                  </a:rPr>
                  <a:t>Testing if the population means estimated </a:t>
                </a:r>
                <a:r>
                  <a:rPr lang="en-IN" sz="2200" i="1" dirty="0">
                    <a:latin typeface="Century Schoolbook" panose="02040604050505020304" pitchFamily="18" charset="0"/>
                  </a:rPr>
                  <a:t>by two dependent samples</a:t>
                </a:r>
                <a:r>
                  <a:rPr lang="en-IN" sz="2200" dirty="0">
                    <a:latin typeface="Century Schoolbook" panose="02040604050505020304" pitchFamily="18" charset="0"/>
                  </a:rPr>
                  <a:t> differ significantly 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200" dirty="0">
                    <a:latin typeface="Century Schoolbook" panose="02040604050505020304" pitchFamily="18" charset="0"/>
                  </a:rPr>
                  <a:t>A usual setting for paired </a:t>
                </a:r>
                <a:r>
                  <a:rPr lang="en-IN" sz="2200" i="1" dirty="0">
                    <a:latin typeface="Century Schoolbook" panose="02040604050505020304" pitchFamily="18" charset="0"/>
                  </a:rPr>
                  <a:t>t</a:t>
                </a:r>
                <a:r>
                  <a:rPr lang="en-IN" sz="2200" dirty="0">
                    <a:latin typeface="Century Schoolbook" panose="02040604050505020304" pitchFamily="18" charset="0"/>
                  </a:rPr>
                  <a:t>-test is when measurements are made on the same subjects before and after a treatment.</a:t>
                </a:r>
              </a:p>
              <a:p>
                <a:endParaRPr lang="en-IN" sz="2200" dirty="0">
                  <a:latin typeface="Century Schoolbook" panose="02040604050505020304" pitchFamily="18" charset="0"/>
                </a:endParaRPr>
              </a:p>
              <a:p>
                <a:endParaRPr lang="en-IN" sz="2200" dirty="0">
                  <a:latin typeface="Century Schoolbook" panose="02040604050505020304" pitchFamily="18" charset="0"/>
                </a:endParaRPr>
              </a:p>
              <a:p>
                <a:endParaRPr lang="en-IN" sz="2200" dirty="0">
                  <a:latin typeface="Century Schoolbook" panose="02040604050505020304" pitchFamily="18" charset="0"/>
                </a:endParaRPr>
              </a:p>
              <a:p>
                <a:endParaRPr lang="en-US" sz="2200" dirty="0">
                  <a:latin typeface="Century Schoolbook" panose="02040604050505020304" pitchFamily="18" charset="0"/>
                </a:endParaRPr>
              </a:p>
              <a:p>
                <a:endParaRPr lang="en-US" sz="2200" dirty="0">
                  <a:latin typeface="Century Schoolbook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IN" sz="2200" dirty="0">
                    <a:latin typeface="Century Schoolbook" panose="02040604050505020304" pitchFamily="18" charset="0"/>
                  </a:rPr>
                  <a:t>where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IN" sz="2200" dirty="0">
                    <a:latin typeface="Century Schoolbook" panose="02040604050505020304" pitchFamily="18" charset="0"/>
                  </a:rPr>
                  <a:t> is the mean difference and S</a:t>
                </a:r>
                <a:r>
                  <a:rPr lang="en-IN" sz="2200" baseline="-25000" dirty="0">
                    <a:latin typeface="Century Schoolbook" panose="02040604050505020304" pitchFamily="18" charset="0"/>
                  </a:rPr>
                  <a:t>d</a:t>
                </a:r>
                <a:r>
                  <a:rPr lang="en-IN" sz="2200" dirty="0">
                    <a:latin typeface="Century Schoolbook" panose="02040604050505020304" pitchFamily="18" charset="0"/>
                  </a:rPr>
                  <a:t> denotes the standard deviation of the difference.</a:t>
                </a:r>
              </a:p>
              <a:p>
                <a:endParaRPr lang="en-IN" sz="2200" dirty="0"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336AA-C579-EA18-6D8F-05ABAD705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1828800"/>
                <a:ext cx="7581900" cy="4501040"/>
              </a:xfrm>
              <a:prstGeom prst="rect">
                <a:avLst/>
              </a:prstGeom>
              <a:blipFill>
                <a:blip r:embed="rId3"/>
                <a:stretch>
                  <a:fillRect l="-836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Paired t test formula">
            <a:extLst>
              <a:ext uri="{FF2B5EF4-FFF2-40B4-BE49-F238E27FC236}">
                <a16:creationId xmlns:a16="http://schemas.microsoft.com/office/drawing/2014/main" id="{CC91358D-756C-45B3-4A1F-4896F15871B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0"/>
            <a:ext cx="1447800" cy="91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26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797BC-657C-E5E5-613D-50591867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07ED93-2518-E17A-C7ED-D45E752718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Paired </a:t>
            </a:r>
            <a:r>
              <a:rPr lang="en-US" i="1" cap="small" spc="130" dirty="0"/>
              <a:t>t</a:t>
            </a:r>
            <a:r>
              <a:rPr lang="en-US" cap="small" spc="130" dirty="0"/>
              <a:t>-test example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F4FAE-E6E9-48AA-DF71-5059C4C1D9E8}"/>
              </a:ext>
            </a:extLst>
          </p:cNvPr>
          <p:cNvSpPr txBox="1"/>
          <p:nvPr/>
        </p:nvSpPr>
        <p:spPr>
          <a:xfrm>
            <a:off x="609600" y="1828800"/>
            <a:ext cx="7924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Century Schoolbook" panose="02040604050505020304" pitchFamily="18" charset="0"/>
              </a:rPr>
              <a:t>Systolic BP of 5 patients before and after a drug therapy 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Before: 160, 150, 170, 130, 140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After:   140, 110, 120, 140, 130</a:t>
            </a:r>
          </a:p>
          <a:p>
            <a:r>
              <a:rPr lang="en-IN" sz="2200" dirty="0">
                <a:latin typeface="Century Schoolbook" panose="02040604050505020304" pitchFamily="18" charset="0"/>
              </a:rPr>
              <a:t>Test whether there is any significant difference between BP levels.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H0: There is no significant difference between BP levels before and after the drug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H1: There is a significant difference between BP levels before and after the drug</a:t>
            </a:r>
          </a:p>
          <a:p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07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564BA-040F-6374-F351-FF11B7C5F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4FEF20-9C7D-A79F-B0E8-2E688A246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Paired </a:t>
            </a:r>
            <a:r>
              <a:rPr lang="en-US" i="1" cap="small" spc="130" dirty="0"/>
              <a:t>t</a:t>
            </a:r>
            <a:r>
              <a:rPr lang="en-US" cap="small" spc="130" dirty="0"/>
              <a:t>-test example</a:t>
            </a:r>
            <a:endParaRPr cap="small" spc="1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736B44A-0CE0-1154-7185-578CDADDE2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7086"/>
                  </p:ext>
                </p:extLst>
              </p:nvPr>
            </p:nvGraphicFramePr>
            <p:xfrm>
              <a:off x="533400" y="1752600"/>
              <a:ext cx="8229599" cy="35145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19930">
                      <a:extLst>
                        <a:ext uri="{9D8B030D-6E8A-4147-A177-3AD203B41FA5}">
                          <a16:colId xmlns:a16="http://schemas.microsoft.com/office/drawing/2014/main" val="3294201816"/>
                        </a:ext>
                      </a:extLst>
                    </a:gridCol>
                    <a:gridCol w="1685402">
                      <a:extLst>
                        <a:ext uri="{9D8B030D-6E8A-4147-A177-3AD203B41FA5}">
                          <a16:colId xmlns:a16="http://schemas.microsoft.com/office/drawing/2014/main" val="135693532"/>
                        </a:ext>
                      </a:extLst>
                    </a:gridCol>
                    <a:gridCol w="1632825">
                      <a:extLst>
                        <a:ext uri="{9D8B030D-6E8A-4147-A177-3AD203B41FA5}">
                          <a16:colId xmlns:a16="http://schemas.microsoft.com/office/drawing/2014/main" val="114668125"/>
                        </a:ext>
                      </a:extLst>
                    </a:gridCol>
                    <a:gridCol w="1640761">
                      <a:extLst>
                        <a:ext uri="{9D8B030D-6E8A-4147-A177-3AD203B41FA5}">
                          <a16:colId xmlns:a16="http://schemas.microsoft.com/office/drawing/2014/main" val="2993602912"/>
                        </a:ext>
                      </a:extLst>
                    </a:gridCol>
                    <a:gridCol w="1650681">
                      <a:extLst>
                        <a:ext uri="{9D8B030D-6E8A-4147-A177-3AD203B41FA5}">
                          <a16:colId xmlns:a16="http://schemas.microsoft.com/office/drawing/2014/main" val="941774359"/>
                        </a:ext>
                      </a:extLst>
                    </a:gridCol>
                  </a:tblGrid>
                  <a:tr h="4177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Before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After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d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d-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oMath>
                          </a14:m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(d-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oMath>
                          </a14:m>
                          <a:r>
                            <a:rPr lang="en-IN" sz="2200" dirty="0">
                              <a:effectLst/>
                            </a:rPr>
                            <a:t> )</a:t>
                          </a:r>
                          <a:r>
                            <a:rPr lang="en-IN" sz="2200" baseline="30000" dirty="0">
                              <a:effectLst/>
                            </a:rPr>
                            <a:t>2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95252034"/>
                      </a:ext>
                    </a:extLst>
                  </a:tr>
                  <a:tr h="25255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160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150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170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130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140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140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110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120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140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130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20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40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50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-10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-2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18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28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-32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-12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324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784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1024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144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83843866"/>
                      </a:ext>
                    </a:extLst>
                  </a:tr>
                  <a:tr h="4094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 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>
                              <a:effectLst/>
                            </a:rPr>
                            <a:t> </a:t>
                          </a:r>
                          <a:endParaRPr lang="en-IN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IN" sz="2800">
                                  <a:effectLst/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r>
                            <a:rPr lang="en-IN" sz="2800" dirty="0">
                              <a:effectLst/>
                            </a:rPr>
                            <a:t> = 110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>
                              <a:effectLst/>
                            </a:rPr>
                            <a:t> </a:t>
                          </a:r>
                          <a:endParaRPr lang="en-IN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2280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95543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736B44A-0CE0-1154-7185-578CDADDE2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57086"/>
                  </p:ext>
                </p:extLst>
              </p:nvPr>
            </p:nvGraphicFramePr>
            <p:xfrm>
              <a:off x="533400" y="1752600"/>
              <a:ext cx="8229599" cy="35145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19930">
                      <a:extLst>
                        <a:ext uri="{9D8B030D-6E8A-4147-A177-3AD203B41FA5}">
                          <a16:colId xmlns:a16="http://schemas.microsoft.com/office/drawing/2014/main" val="3294201816"/>
                        </a:ext>
                      </a:extLst>
                    </a:gridCol>
                    <a:gridCol w="1685402">
                      <a:extLst>
                        <a:ext uri="{9D8B030D-6E8A-4147-A177-3AD203B41FA5}">
                          <a16:colId xmlns:a16="http://schemas.microsoft.com/office/drawing/2014/main" val="135693532"/>
                        </a:ext>
                      </a:extLst>
                    </a:gridCol>
                    <a:gridCol w="1632825">
                      <a:extLst>
                        <a:ext uri="{9D8B030D-6E8A-4147-A177-3AD203B41FA5}">
                          <a16:colId xmlns:a16="http://schemas.microsoft.com/office/drawing/2014/main" val="114668125"/>
                        </a:ext>
                      </a:extLst>
                    </a:gridCol>
                    <a:gridCol w="1640761">
                      <a:extLst>
                        <a:ext uri="{9D8B030D-6E8A-4147-A177-3AD203B41FA5}">
                          <a16:colId xmlns:a16="http://schemas.microsoft.com/office/drawing/2014/main" val="2993602912"/>
                        </a:ext>
                      </a:extLst>
                    </a:gridCol>
                    <a:gridCol w="1650681">
                      <a:extLst>
                        <a:ext uri="{9D8B030D-6E8A-4147-A177-3AD203B41FA5}">
                          <a16:colId xmlns:a16="http://schemas.microsoft.com/office/drawing/2014/main" val="941774359"/>
                        </a:ext>
                      </a:extLst>
                    </a:gridCol>
                  </a:tblGrid>
                  <a:tr h="4177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 dirty="0">
                              <a:effectLst/>
                            </a:rPr>
                            <a:t>Before</a:t>
                          </a:r>
                          <a:endParaRPr lang="en-IN" sz="2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After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200">
                              <a:effectLst/>
                            </a:rPr>
                            <a:t>d</a:t>
                          </a:r>
                          <a:endParaRPr lang="en-IN" sz="2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2326" t="-24242" r="-103101" b="-7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99231" t="-24242" r="-2308" b="-7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252034"/>
                      </a:ext>
                    </a:extLst>
                  </a:tr>
                  <a:tr h="26647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160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150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170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130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140</a:t>
                          </a:r>
                          <a:endParaRPr lang="en-IN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140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110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120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140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130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20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40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50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-10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-2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18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28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-32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-12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324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784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1024</a:t>
                          </a:r>
                          <a:endParaRPr lang="en-IN" sz="2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144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83843866"/>
                      </a:ext>
                    </a:extLst>
                  </a:tr>
                  <a:tr h="4320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 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>
                              <a:effectLst/>
                            </a:rPr>
                            <a:t> </a:t>
                          </a:r>
                          <a:endParaRPr lang="en-IN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2326" t="-738235" r="-203101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>
                              <a:effectLst/>
                            </a:rPr>
                            <a:t> </a:t>
                          </a:r>
                          <a:endParaRPr lang="en-IN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IN" sz="2800" dirty="0">
                              <a:effectLst/>
                            </a:rPr>
                            <a:t>2280</a:t>
                          </a:r>
                          <a:endParaRPr lang="en-IN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95543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837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D6EDC-352D-62DC-D38F-D2C4F3B7C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6203BA-BE0F-AFBF-347E-AE9AB16F5F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ANOVA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81DE0-020D-AAD5-B8B3-71A26EA503FE}"/>
              </a:ext>
            </a:extLst>
          </p:cNvPr>
          <p:cNvSpPr txBox="1"/>
          <p:nvPr/>
        </p:nvSpPr>
        <p:spPr>
          <a:xfrm>
            <a:off x="609600" y="1828800"/>
            <a:ext cx="7924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Schoolbook" panose="02040604050505020304" pitchFamily="18" charset="0"/>
              </a:rPr>
              <a:t>ANOVA tests the following hypotheses: 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r>
              <a:rPr lang="en-US" sz="2400" dirty="0">
                <a:latin typeface="Century Schoolbook" panose="02040604050505020304" pitchFamily="18" charset="0"/>
              </a:rPr>
              <a:t>• </a:t>
            </a:r>
            <a:r>
              <a:rPr lang="en-US" sz="2400" i="1" dirty="0">
                <a:latin typeface="Century Schoolbook" panose="02040604050505020304" pitchFamily="18" charset="0"/>
              </a:rPr>
              <a:t>H</a:t>
            </a:r>
            <a:r>
              <a:rPr lang="en-US" sz="2400" i="1" baseline="-25000" dirty="0">
                <a:latin typeface="Century Schoolbook" panose="02040604050505020304" pitchFamily="18" charset="0"/>
              </a:rPr>
              <a:t>0</a:t>
            </a:r>
            <a:r>
              <a:rPr lang="en-US" sz="2400" dirty="0">
                <a:latin typeface="Century Schoolbook" panose="02040604050505020304" pitchFamily="18" charset="0"/>
              </a:rPr>
              <a:t> (null hypothesis): The means of all the groups are equal. 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r>
              <a:rPr lang="en-US" sz="2400" dirty="0">
                <a:latin typeface="Century Schoolbook" panose="02040604050505020304" pitchFamily="18" charset="0"/>
              </a:rPr>
              <a:t>• </a:t>
            </a:r>
            <a:r>
              <a:rPr lang="en-US" sz="2400" i="1" dirty="0">
                <a:latin typeface="Century Schoolbook" panose="02040604050505020304" pitchFamily="18" charset="0"/>
              </a:rPr>
              <a:t>H</a:t>
            </a:r>
            <a:r>
              <a:rPr lang="en-US" sz="2400" i="1" baseline="-25000" dirty="0">
                <a:latin typeface="Century Schoolbook" panose="02040604050505020304" pitchFamily="18" charset="0"/>
              </a:rPr>
              <a:t>1</a:t>
            </a:r>
            <a:r>
              <a:rPr lang="en-US" sz="2400" baseline="-25000" dirty="0">
                <a:latin typeface="Century Schoolbook" panose="02040604050505020304" pitchFamily="18" charset="0"/>
              </a:rPr>
              <a:t> </a:t>
            </a:r>
            <a:r>
              <a:rPr lang="en-US" sz="2400" dirty="0">
                <a:latin typeface="Century Schoolbook" panose="02040604050505020304" pitchFamily="18" charset="0"/>
              </a:rPr>
              <a:t>: Not all the means are equal </a:t>
            </a:r>
          </a:p>
          <a:p>
            <a:r>
              <a:rPr lang="en-US" sz="2400" dirty="0">
                <a:latin typeface="Century Schoolbook" panose="02040604050505020304" pitchFamily="18" charset="0"/>
              </a:rPr>
              <a:t>	• doesn’t say how or which ones differ. </a:t>
            </a:r>
          </a:p>
          <a:p>
            <a:r>
              <a:rPr lang="en-US" sz="2400" dirty="0">
                <a:latin typeface="Century Schoolbook" panose="02040604050505020304" pitchFamily="18" charset="0"/>
              </a:rPr>
              <a:t>	• can follow up with “multiple comparisons”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37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527A-0BEF-2508-8998-410E83249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F0A2B5-2B9D-160D-F518-6A318337D0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ANOVA assumptions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75837-CF83-F8ED-4AF7-29A286CA24B0}"/>
              </a:ext>
            </a:extLst>
          </p:cNvPr>
          <p:cNvSpPr txBox="1"/>
          <p:nvPr/>
        </p:nvSpPr>
        <p:spPr>
          <a:xfrm>
            <a:off x="457200" y="1524000"/>
            <a:ext cx="8229600" cy="4923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The distribution of data in each group is approximately normal 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• check this by looking at histograms and/or normal quantile plots 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• can handle some non-normality, but not severe outliers 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Standard deviations of each group are approximately equal 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• rule of thumb: ratio of largest to smallest sample </a:t>
            </a:r>
            <a:r>
              <a:rPr lang="en-US" sz="2400" dirty="0" err="1">
                <a:latin typeface="Century Schoolbook" panose="02040604050505020304" pitchFamily="18" charset="0"/>
              </a:rPr>
              <a:t>st.</a:t>
            </a:r>
            <a:r>
              <a:rPr lang="en-US" sz="2400" dirty="0">
                <a:latin typeface="Century Schoolbook" panose="02040604050505020304" pitchFamily="18" charset="0"/>
              </a:rPr>
              <a:t> dev. must be less than 2:1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DBB14-DC6E-7ED7-F3A5-DA4FCFA8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DC4367-DD96-093A-103E-11DD26047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Statistical Analysis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F08A96-7AA6-8C0B-F42F-CD047D1D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3189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b="1" dirty="0"/>
              <a:t>Statistical analysis </a:t>
            </a:r>
            <a:r>
              <a:rPr lang="en-IN" dirty="0"/>
              <a:t>is the organization and analysis of quantitative or qualitative data using statistical procedures, including both descriptive and inferential statistics.</a:t>
            </a:r>
          </a:p>
          <a:p>
            <a:pPr>
              <a:lnSpc>
                <a:spcPct val="120000"/>
              </a:lnSpc>
            </a:pPr>
            <a:endParaRPr lang="en-IN" dirty="0"/>
          </a:p>
          <a:p>
            <a:pPr>
              <a:lnSpc>
                <a:spcPct val="120000"/>
              </a:lnSpc>
            </a:pPr>
            <a:r>
              <a:rPr lang="en-IN" dirty="0"/>
              <a:t>It’s the science of collecting, exploring and presenting large amounts of data to discover underlying patterns and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627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C88B7-1517-903D-5F3C-5DD93FE57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0BC73B6-358B-B8B2-89CF-2EF298EE3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ANOVA Notations</a:t>
            </a:r>
            <a:endParaRPr cap="small" spc="13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2A88B8-3BF1-4252-2078-DEB52DA04D59}"/>
                  </a:ext>
                </a:extLst>
              </p:cNvPr>
              <p:cNvSpPr txBox="1"/>
              <p:nvPr/>
            </p:nvSpPr>
            <p:spPr>
              <a:xfrm>
                <a:off x="609600" y="1828800"/>
                <a:ext cx="7924800" cy="3815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400" dirty="0">
                  <a:latin typeface="Century Schoolbook" panose="02040604050505020304" pitchFamily="18" charset="0"/>
                </a:endParaRP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• </a:t>
                </a:r>
                <a:r>
                  <a:rPr lang="en-US" sz="2400" i="1" dirty="0">
                    <a:latin typeface="Century Schoolbook" panose="02040604050505020304" pitchFamily="18" charset="0"/>
                  </a:rPr>
                  <a:t>n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= number of individuals all together </a:t>
                </a: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• </a:t>
                </a:r>
                <a:r>
                  <a:rPr lang="en-US" sz="2400" i="1" dirty="0" err="1">
                    <a:latin typeface="Century Schoolbook" panose="02040604050505020304" pitchFamily="18" charset="0"/>
                  </a:rPr>
                  <a:t>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 = number of groups</a:t>
                </a: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•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= mean for entire data set is </a:t>
                </a:r>
              </a:p>
              <a:p>
                <a:endParaRPr lang="en-US" sz="2400" dirty="0">
                  <a:latin typeface="Century Schoolbook" panose="02040604050505020304" pitchFamily="18" charset="0"/>
                </a:endParaRP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Group </a:t>
                </a:r>
                <a:r>
                  <a:rPr lang="en-US" sz="2400" i="1" dirty="0" err="1">
                    <a:latin typeface="Century Schoolbook" panose="02040604050505020304" pitchFamily="18" charset="0"/>
                  </a:rPr>
                  <a:t>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has </a:t>
                </a: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	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= # of individuals in group </a:t>
                </a:r>
                <a:r>
                  <a:rPr lang="en-US" sz="2400" i="1" dirty="0" err="1">
                    <a:latin typeface="Century Schoolbook" panose="02040604050505020304" pitchFamily="18" charset="0"/>
                  </a:rPr>
                  <a:t>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	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= value for individual </a:t>
                </a:r>
                <a:r>
                  <a:rPr lang="en-US" sz="2400" i="1" dirty="0">
                    <a:latin typeface="Century Schoolbook" panose="02040604050505020304" pitchFamily="18" charset="0"/>
                  </a:rPr>
                  <a:t>j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in group </a:t>
                </a:r>
                <a:r>
                  <a:rPr lang="en-US" sz="2400" i="1" dirty="0" err="1">
                    <a:latin typeface="Century Schoolbook" panose="02040604050505020304" pitchFamily="18" charset="0"/>
                  </a:rPr>
                  <a:t>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	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= mean for group </a:t>
                </a:r>
                <a:r>
                  <a:rPr lang="en-US" sz="2400" i="1" dirty="0" err="1">
                    <a:latin typeface="Century Schoolbook" panose="02040604050505020304" pitchFamily="18" charset="0"/>
                  </a:rPr>
                  <a:t>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</a:p>
              <a:p>
                <a:r>
                  <a:rPr lang="en-US" sz="2400" dirty="0">
                    <a:latin typeface="Century Schoolbook" panose="02040604050505020304" pitchFamily="18" charset="0"/>
                  </a:rPr>
                  <a:t>	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entury Schoolbook" panose="02040604050505020304" pitchFamily="18" charset="0"/>
                  </a:rPr>
                  <a:t> = standard deviation for group </a:t>
                </a:r>
                <a:r>
                  <a:rPr lang="en-US" sz="2400" i="1" dirty="0" err="1">
                    <a:latin typeface="Century Schoolbook" panose="02040604050505020304" pitchFamily="18" charset="0"/>
                  </a:rPr>
                  <a:t>i</a:t>
                </a:r>
                <a:endParaRPr lang="en-IN" sz="2200" i="1" dirty="0"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2A88B8-3BF1-4252-2078-DEB52DA04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28800"/>
                <a:ext cx="7924800" cy="3815403"/>
              </a:xfrm>
              <a:prstGeom prst="rect">
                <a:avLst/>
              </a:prstGeom>
              <a:blipFill>
                <a:blip r:embed="rId3"/>
                <a:stretch>
                  <a:fillRect l="-1282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13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5ABFD-E980-A436-0078-A06AE29A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C09F36-AE5B-BD66-FCB9-90297C329A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ANOVA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B071E-BCA2-C735-3227-6689DA54CE27}"/>
              </a:ext>
            </a:extLst>
          </p:cNvPr>
          <p:cNvSpPr txBox="1"/>
          <p:nvPr/>
        </p:nvSpPr>
        <p:spPr>
          <a:xfrm>
            <a:off x="737616" y="1676400"/>
            <a:ext cx="7924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entury Schoolbook" panose="02040604050505020304" pitchFamily="18" charset="0"/>
              </a:rPr>
              <a:t>ANOVA measures two sources of variation in the data and compares their relative sizes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dirty="0">
                <a:latin typeface="Century Schoolbook" panose="02040604050505020304" pitchFamily="18" charset="0"/>
              </a:rPr>
              <a:t>• variation BETWEEN groups </a:t>
            </a:r>
          </a:p>
          <a:p>
            <a:r>
              <a:rPr lang="en-US" sz="2200" dirty="0">
                <a:latin typeface="Century Schoolbook" panose="02040604050505020304" pitchFamily="18" charset="0"/>
              </a:rPr>
              <a:t>	• for each data value look at the difference between its group mean and the overall mean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dirty="0">
                <a:latin typeface="Century Schoolbook" panose="02040604050505020304" pitchFamily="18" charset="0"/>
              </a:rPr>
              <a:t>• variation WITHIN groups </a:t>
            </a:r>
          </a:p>
          <a:p>
            <a:r>
              <a:rPr lang="en-US" sz="2200" dirty="0">
                <a:latin typeface="Century Schoolbook" panose="02040604050505020304" pitchFamily="18" charset="0"/>
              </a:rPr>
              <a:t>	• for each data value we look at the difference between that value and the mean of its group</a:t>
            </a:r>
            <a:endParaRPr lang="en-IN" sz="2200" i="1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2F391F-985D-476C-9104-4C876F7C0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886200"/>
            <a:ext cx="1790701" cy="570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FF9C35-8B67-C449-3BAF-C68654E3D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301" y="5943600"/>
            <a:ext cx="1690600" cy="6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3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BB11D-0B42-9CD8-E675-EDB52260B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5E2B66-948E-5BCD-274D-7CCAD2981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F-score</a:t>
            </a:r>
            <a:endParaRPr cap="small" spc="13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47737-BBE5-BD72-4CB1-13609FEB5B92}"/>
              </a:ext>
            </a:extLst>
          </p:cNvPr>
          <p:cNvSpPr txBox="1"/>
          <p:nvPr/>
        </p:nvSpPr>
        <p:spPr>
          <a:xfrm>
            <a:off x="737616" y="1676400"/>
            <a:ext cx="7924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The ANOVA F-statistic is a ratio of the Between Group </a:t>
            </a:r>
            <a:r>
              <a:rPr lang="en-US" sz="2200" dirty="0" err="1">
                <a:latin typeface="Century Schoolbook" panose="02040604050505020304" pitchFamily="18" charset="0"/>
              </a:rPr>
              <a:t>Variaton</a:t>
            </a:r>
            <a:r>
              <a:rPr lang="en-US" sz="2200" dirty="0">
                <a:latin typeface="Century Schoolbook" panose="02040604050505020304" pitchFamily="18" charset="0"/>
              </a:rPr>
              <a:t> divided by the Within Group Variation: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A large F is evidence against H0, since it indicates that there is more difference between groups than within groups.</a:t>
            </a:r>
            <a:endParaRPr lang="en-IN" sz="2200" i="1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E0098-9810-6F7E-0294-61834291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667000"/>
            <a:ext cx="2134197" cy="8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96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6426A-C497-70B7-A0D9-2F384BA20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A9C4A2-4B64-A0C8-96E2-5DE5FAD90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ANOVA Example Output</a:t>
            </a:r>
            <a:endParaRPr cap="small" spc="13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3AD09-BBA2-26A3-ECCE-C727E9A8D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4" y="1814369"/>
            <a:ext cx="767495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66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E3BA7-1178-C9FF-98F5-2E3378E5D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80DAC2-18AC-8710-2ED4-15E170818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ANOVA Example Output</a:t>
            </a:r>
            <a:endParaRPr cap="small" spc="13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37523-5D4E-6521-85FB-28C2FF629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4" y="1814369"/>
            <a:ext cx="767495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28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6083D-0A3D-1BA6-FA6E-D4331E9C8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83339AD-48BE-A043-33C0-14C3415C3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Post-hoc analysis</a:t>
            </a:r>
            <a:endParaRPr cap="small" spc="1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1DEF7-947A-91E4-42FF-0F0F3C82B654}"/>
              </a:ext>
            </a:extLst>
          </p:cNvPr>
          <p:cNvSpPr txBox="1"/>
          <p:nvPr/>
        </p:nvSpPr>
        <p:spPr>
          <a:xfrm>
            <a:off x="990600" y="1524000"/>
            <a:ext cx="7467600" cy="492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ANOVA indicates that the groups do not all appear to have the same means… what next? How do we know what the differences really are? 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If we only had two groups, then we’re done, we know the difference between them is significant. 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If we have three or more groups, then a post hoc test is needed to determine which groups are significantly different from each other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entury Schoolbook" panose="02040604050505020304" pitchFamily="18" charset="0"/>
              </a:rPr>
              <a:t>Tukey test is commonly used for post-hoc analysis</a:t>
            </a:r>
          </a:p>
        </p:txBody>
      </p:sp>
    </p:spTree>
    <p:extLst>
      <p:ext uri="{BB962C8B-B14F-4D97-AF65-F5344CB8AC3E}">
        <p14:creationId xmlns:p14="http://schemas.microsoft.com/office/powerpoint/2010/main" val="850635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73BC2-287A-52FC-E005-BECD3864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7F27A6-E937-1AAD-608B-4D2CCA86A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Statistical Analysis Pitfalls</a:t>
            </a:r>
            <a:endParaRPr cap="small" spc="1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860C2-BF88-7A37-2D6A-CD6090F319C1}"/>
              </a:ext>
            </a:extLst>
          </p:cNvPr>
          <p:cNvSpPr txBox="1"/>
          <p:nvPr/>
        </p:nvSpPr>
        <p:spPr>
          <a:xfrm>
            <a:off x="990600" y="1981200"/>
            <a:ext cx="7467600" cy="3707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Statistics can be used, intentionally or unintentionally, to reach faulty conclusions.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Data dredging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Survey questions 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2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200" dirty="0">
                <a:latin typeface="Century Schoolbook" panose="02040604050505020304" pitchFamily="18" charset="0"/>
              </a:rPr>
              <a:t>It is, therefore, important to understand not just the numbers but the meaning behind the numbers. Statistics is a tool, not a substitute for in-depth reasoning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2924822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188E3-2872-040B-153C-21CF39EED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85BEFB-A053-C3C9-0D2D-BF6EC7C22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Multiple Hypothesis Testing</a:t>
            </a:r>
            <a:endParaRPr cap="small" spc="13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58FE8-3E79-577E-AEBE-9FB5559B8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62" y="2743200"/>
            <a:ext cx="7509076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E796E-A3CD-CC34-CF5C-C4236326F325}"/>
              </a:ext>
            </a:extLst>
          </p:cNvPr>
          <p:cNvSpPr txBox="1"/>
          <p:nvPr/>
        </p:nvSpPr>
        <p:spPr>
          <a:xfrm>
            <a:off x="914400" y="1676400"/>
            <a:ext cx="6781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entury Schoolbook" panose="02040604050505020304" pitchFamily="18" charset="0"/>
              </a:rPr>
              <a:t>Consider testing 100 true null hypotheses — how many will be rejected?</a:t>
            </a:r>
          </a:p>
        </p:txBody>
      </p:sp>
    </p:spTree>
    <p:extLst>
      <p:ext uri="{BB962C8B-B14F-4D97-AF65-F5344CB8AC3E}">
        <p14:creationId xmlns:p14="http://schemas.microsoft.com/office/powerpoint/2010/main" val="2873243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50A0A-27EC-4600-4107-007E7C19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CBEEDF-5D79-EA4D-E74D-F80D1C32D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Multiple Hypothesis Testing</a:t>
            </a:r>
            <a:endParaRPr cap="small" spc="13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3B595-9212-CDE7-78BA-1B8B2CF9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29" y="1600200"/>
            <a:ext cx="709414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63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5A5C9-CE67-8E4D-686E-7D7C37FCB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5A09CF-EED2-7AD0-33E4-E9E48F6D7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Multiple Hypothesis Testing</a:t>
            </a:r>
            <a:endParaRPr cap="small" spc="1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94CCB-8552-3D38-6D29-C1364C86D9E4}"/>
              </a:ext>
            </a:extLst>
          </p:cNvPr>
          <p:cNvSpPr txBox="1"/>
          <p:nvPr/>
        </p:nvSpPr>
        <p:spPr>
          <a:xfrm>
            <a:off x="926592" y="1600200"/>
            <a:ext cx="7772400" cy="492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How can we (credibly) test multiple hypotheses?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Valid reasons for testing many hypotheses: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Studies often have 2 or 3 treatment arms (and rightly so!)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Difficult to predict which outcomes will be affected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Particularly true for secondary hypotheses/treatment effects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Different measures of the same outcome often available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Heterogeneity in treatment effects (across sub-samples)</a:t>
            </a:r>
          </a:p>
        </p:txBody>
      </p:sp>
    </p:spTree>
    <p:extLst>
      <p:ext uri="{BB962C8B-B14F-4D97-AF65-F5344CB8AC3E}">
        <p14:creationId xmlns:p14="http://schemas.microsoft.com/office/powerpoint/2010/main" val="419595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0EFD-E1C6-CC97-FDF8-F58733249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62255D-49CB-9928-6C45-56BE0BC8B8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Statistical Analysis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E250B3-0FEE-1BB5-E91B-A65584AB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3189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2400" dirty="0"/>
              <a:t>Statistics is a branch of science that deals with the collection, organisation, analysis of data and drawing of inferences from the samples to the whole population.</a:t>
            </a:r>
          </a:p>
          <a:p>
            <a:pPr>
              <a:lnSpc>
                <a:spcPct val="120000"/>
              </a:lnSpc>
            </a:pPr>
            <a:r>
              <a:rPr lang="en-IN" sz="2400" dirty="0"/>
              <a:t>Sample is a small portion of population which truly represents the population with respect to the study characteristic of the population.</a:t>
            </a:r>
          </a:p>
          <a:p>
            <a:pPr>
              <a:lnSpc>
                <a:spcPct val="12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562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A54E4-E54E-236B-6A3D-6999432E3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B76CD8-F070-EFEF-B521-693FA84ED4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Bonferroni Correction</a:t>
            </a:r>
            <a:endParaRPr cap="small" spc="1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2F1C4-D34F-56FF-2660-8C3A46377D11}"/>
              </a:ext>
            </a:extLst>
          </p:cNvPr>
          <p:cNvSpPr txBox="1"/>
          <p:nvPr/>
        </p:nvSpPr>
        <p:spPr>
          <a:xfrm>
            <a:off x="457200" y="1371600"/>
            <a:ext cx="8077200" cy="5332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Most conservative approach is the Bonferroni method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Problem: you wish to test hypotheses </a:t>
            </a:r>
            <a:r>
              <a:rPr lang="en-IN" sz="2200" i="1" dirty="0">
                <a:latin typeface="Century Schoolbook" panose="02040604050505020304" pitchFamily="18" charset="0"/>
              </a:rPr>
              <a:t>H</a:t>
            </a:r>
            <a:r>
              <a:rPr lang="en-IN" sz="2200" baseline="-25000" dirty="0">
                <a:latin typeface="Century Schoolbook" panose="02040604050505020304" pitchFamily="18" charset="0"/>
              </a:rPr>
              <a:t>1</a:t>
            </a:r>
            <a:r>
              <a:rPr lang="en-IN" sz="2200" dirty="0">
                <a:latin typeface="Century Schoolbook" panose="02040604050505020304" pitchFamily="18" charset="0"/>
              </a:rPr>
              <a:t>,...,</a:t>
            </a:r>
            <a:r>
              <a:rPr lang="en-IN" sz="2200" i="1" dirty="0" err="1">
                <a:latin typeface="Century Schoolbook" panose="02040604050505020304" pitchFamily="18" charset="0"/>
              </a:rPr>
              <a:t>H</a:t>
            </a:r>
            <a:r>
              <a:rPr lang="en-IN" sz="2200" baseline="-25000" dirty="0" err="1">
                <a:latin typeface="Century Schoolbook" panose="02040604050505020304" pitchFamily="18" charset="0"/>
              </a:rPr>
              <a:t>k</a:t>
            </a:r>
            <a:r>
              <a:rPr lang="en-IN" sz="2200" dirty="0">
                <a:latin typeface="Century Schoolbook" panose="02040604050505020304" pitchFamily="18" charset="0"/>
              </a:rPr>
              <a:t> using a test size of </a:t>
            </a:r>
            <a:r>
              <a:rPr lang="el-GR" sz="2200" dirty="0">
                <a:latin typeface="Century Schoolbook" panose="02040604050505020304" pitchFamily="18" charset="0"/>
              </a:rPr>
              <a:t>α </a:t>
            </a:r>
            <a:endParaRPr lang="en-US" sz="22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Solution (of sorts): use a test size of </a:t>
            </a:r>
            <a:r>
              <a:rPr lang="el-GR" sz="2200" dirty="0">
                <a:latin typeface="Century Schoolbook" panose="02040604050505020304" pitchFamily="18" charset="0"/>
              </a:rPr>
              <a:t>α/</a:t>
            </a:r>
            <a:r>
              <a:rPr lang="en-IN" sz="2200" dirty="0">
                <a:latin typeface="Century Schoolbook" panose="02040604050505020304" pitchFamily="18" charset="0"/>
              </a:rPr>
              <a:t>k instead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Family-wise error rate (FWER): the probability of rejecting a true null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Bonferroni correction holds FWER below </a:t>
            </a:r>
            <a:r>
              <a:rPr lang="el-GR" sz="2200" dirty="0">
                <a:latin typeface="Century Schoolbook" panose="02040604050505020304" pitchFamily="18" charset="0"/>
              </a:rPr>
              <a:t>α </a:t>
            </a:r>
            <a:endParaRPr lang="en-IN" sz="2200" dirty="0">
              <a:latin typeface="Century Schoolbook" panose="020406040505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Bonferroni corrections are too conservative: 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FWER ≈ 0.04877 when number of independent tests is large 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Century Schoolbook" panose="02040604050505020304" pitchFamily="18" charset="0"/>
              </a:rPr>
              <a:t>Bonferroni corrections can be extremely conservative when tests are not independent (consider example of perfectly correlated tests)</a:t>
            </a:r>
          </a:p>
        </p:txBody>
      </p:sp>
    </p:spTree>
    <p:extLst>
      <p:ext uri="{BB962C8B-B14F-4D97-AF65-F5344CB8AC3E}">
        <p14:creationId xmlns:p14="http://schemas.microsoft.com/office/powerpoint/2010/main" val="485774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CFBFC-0696-6BC2-2F35-89DE54EC8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C987BC-1D29-25B9-E2FD-346233C5FF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Controlling False Discovery Rate</a:t>
            </a:r>
            <a:endParaRPr cap="small" spc="13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2AF4F-DF3A-CAAB-2B19-9B7340152F5A}"/>
              </a:ext>
            </a:extLst>
          </p:cNvPr>
          <p:cNvSpPr txBox="1"/>
          <p:nvPr/>
        </p:nvSpPr>
        <p:spPr>
          <a:xfrm>
            <a:off x="609600" y="2209800"/>
            <a:ext cx="8077200" cy="289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Anderson (JASA, 2008): “[Family-wise error rate] adjustments become increasingly severe as the number of tests grows — it is inherent in controlling the probability of making a single false rejection.”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Alternative is to tolerate some small number of false positives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80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1C793-8B1C-D528-F0F4-1244AFC03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6DBF04-A384-8379-5AD8-C8E36B6C7B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Controlling False Discovery Rate</a:t>
            </a:r>
            <a:endParaRPr cap="small" spc="13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98609B-888F-CA7C-8F3D-7246A5830654}"/>
              </a:ext>
            </a:extLst>
          </p:cNvPr>
          <p:cNvSpPr txBox="1"/>
          <p:nvPr/>
        </p:nvSpPr>
        <p:spPr>
          <a:xfrm>
            <a:off x="617220" y="1828800"/>
            <a:ext cx="8039100" cy="411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The false discovery rate: expected proportion of rejections that are Type I errors (i.e. where null was true and should not have been rejected) 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FWER and FDR are identical under the null (all rejections are errors) </a:t>
            </a:r>
          </a:p>
          <a:p>
            <a:pPr lvl="1"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When some null hypotheses are false, FDR adjustments can be less stringent than FWER adjustments (because FDR &lt; FWER) </a:t>
            </a:r>
          </a:p>
        </p:txBody>
      </p:sp>
    </p:spTree>
    <p:extLst>
      <p:ext uri="{BB962C8B-B14F-4D97-AF65-F5344CB8AC3E}">
        <p14:creationId xmlns:p14="http://schemas.microsoft.com/office/powerpoint/2010/main" val="2675909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26F69-3AAF-615C-1EA8-58D67E0AF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56AA3D-91EE-5A84-2C3B-D8D3F7B99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Controlling False Discovery Rate</a:t>
            </a:r>
            <a:endParaRPr cap="small" spc="13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4D464-C01D-FAAB-89AB-C9AFF99BBB79}"/>
              </a:ext>
            </a:extLst>
          </p:cNvPr>
          <p:cNvSpPr txBox="1"/>
          <p:nvPr/>
        </p:nvSpPr>
        <p:spPr>
          <a:xfrm>
            <a:off x="838200" y="2819400"/>
            <a:ext cx="8039100" cy="1676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Thought experiment: Let k = 100. The first 20 hypotheses are false, and clearly rejected using any approach. What expected number of false rejections you are willing to accept in the remaining set of 80 hypotheses?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69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90551-6624-9539-FF20-8CDA5F870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27558B-9BC4-ACB3-2556-E49A023701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 err="1"/>
              <a:t>Benjamini</a:t>
            </a:r>
            <a:r>
              <a:rPr lang="en-US" cap="small" spc="130" dirty="0"/>
              <a:t> and Hochberg FDR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2382F-CEC3-FCAA-8154-1713E4FAA251}"/>
              </a:ext>
            </a:extLst>
          </p:cNvPr>
          <p:cNvSpPr txBox="1"/>
          <p:nvPr/>
        </p:nvSpPr>
        <p:spPr>
          <a:xfrm>
            <a:off x="672084" y="2286000"/>
            <a:ext cx="8039100" cy="2895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1. Order k p-values from smallest to largest, p</a:t>
            </a:r>
            <a:r>
              <a:rPr lang="en-US" sz="2200" baseline="-25000" dirty="0">
                <a:latin typeface="Century Schoolbook" panose="02040604050505020304" pitchFamily="18" charset="0"/>
              </a:rPr>
              <a:t>1</a:t>
            </a:r>
            <a:r>
              <a:rPr lang="en-US" sz="2200" dirty="0">
                <a:latin typeface="Century Schoolbook" panose="02040604050505020304" pitchFamily="18" charset="0"/>
              </a:rPr>
              <a:t>, p</a:t>
            </a:r>
            <a:r>
              <a:rPr lang="en-US" sz="2200" baseline="-25000" dirty="0">
                <a:latin typeface="Century Schoolbook" panose="02040604050505020304" pitchFamily="18" charset="0"/>
              </a:rPr>
              <a:t>2</a:t>
            </a:r>
            <a:r>
              <a:rPr lang="en-US" sz="2200" dirty="0">
                <a:latin typeface="Century Schoolbook" panose="02040604050505020304" pitchFamily="18" charset="0"/>
              </a:rPr>
              <a:t>, ..., </a:t>
            </a:r>
            <a:r>
              <a:rPr lang="en-US" sz="2200" dirty="0" err="1">
                <a:latin typeface="Century Schoolbook" panose="02040604050505020304" pitchFamily="18" charset="0"/>
              </a:rPr>
              <a:t>p</a:t>
            </a:r>
            <a:r>
              <a:rPr lang="en-US" sz="2200" baseline="-25000" dirty="0" err="1">
                <a:latin typeface="Century Schoolbook" panose="02040604050505020304" pitchFamily="18" charset="0"/>
              </a:rPr>
              <a:t>j</a:t>
            </a:r>
            <a:r>
              <a:rPr lang="en-US" sz="2200" dirty="0">
                <a:latin typeface="Century Schoolbook" panose="02040604050505020304" pitchFamily="18" charset="0"/>
              </a:rPr>
              <a:t> , ..., p</a:t>
            </a:r>
            <a:r>
              <a:rPr lang="en-US" sz="2200" baseline="-25000" dirty="0">
                <a:latin typeface="Century Schoolbook" panose="02040604050505020304" pitchFamily="18" charset="0"/>
              </a:rPr>
              <a:t>k</a:t>
            </a:r>
            <a:r>
              <a:rPr lang="en-US" sz="2200" dirty="0">
                <a:latin typeface="Century Schoolbook" panose="02040604050505020304" pitchFamily="18" charset="0"/>
              </a:rPr>
              <a:t>, where j indicates the rank of the p-value for a specific hypothesis 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2. Rejecting all p-values with </a:t>
            </a:r>
            <a:r>
              <a:rPr lang="en-US" sz="2200" i="1" dirty="0" err="1">
                <a:latin typeface="Century Schoolbook" panose="02040604050505020304" pitchFamily="18" charset="0"/>
              </a:rPr>
              <a:t>p</a:t>
            </a:r>
            <a:r>
              <a:rPr lang="en-US" sz="2200" i="1" baseline="-25000" dirty="0" err="1">
                <a:latin typeface="Century Schoolbook" panose="02040604050505020304" pitchFamily="18" charset="0"/>
              </a:rPr>
              <a:t>j</a:t>
            </a:r>
            <a:r>
              <a:rPr lang="en-US" sz="2200" i="1" dirty="0">
                <a:latin typeface="Century Schoolbook" panose="02040604050505020304" pitchFamily="18" charset="0"/>
              </a:rPr>
              <a:t> &lt; </a:t>
            </a:r>
            <a:r>
              <a:rPr lang="en-US" sz="2200" i="1" dirty="0" err="1">
                <a:latin typeface="Century Schoolbook" panose="02040604050505020304" pitchFamily="18" charset="0"/>
              </a:rPr>
              <a:t>q</a:t>
            </a:r>
            <a:r>
              <a:rPr lang="en-US" sz="2200" i="1" baseline="-25000" dirty="0" err="1">
                <a:latin typeface="Century Schoolbook" panose="02040604050505020304" pitchFamily="18" charset="0"/>
              </a:rPr>
              <a:t>j</a:t>
            </a:r>
            <a:r>
              <a:rPr lang="en-US" sz="2200" i="1" dirty="0">
                <a:latin typeface="Century Schoolbook" panose="02040604050505020304" pitchFamily="18" charset="0"/>
              </a:rPr>
              <a:t>/k</a:t>
            </a:r>
            <a:r>
              <a:rPr lang="en-US" sz="2200" dirty="0">
                <a:latin typeface="Century Schoolbook" panose="02040604050505020304" pitchFamily="18" charset="0"/>
              </a:rPr>
              <a:t> yields an expected FDR no higher than q when p-values are independent or positively correlated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67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734B2-0B7C-F1AD-1371-0FFEF9240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58F08D-4E50-CA38-0922-B8D4162629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 err="1"/>
              <a:t>Benjamini</a:t>
            </a:r>
            <a:r>
              <a:rPr lang="en-US" cap="small" spc="130" dirty="0"/>
              <a:t> and Hochberg FDR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5B52D-1262-E79D-53D3-F91C4474481F}"/>
              </a:ext>
            </a:extLst>
          </p:cNvPr>
          <p:cNvSpPr txBox="1"/>
          <p:nvPr/>
        </p:nvSpPr>
        <p:spPr>
          <a:xfrm>
            <a:off x="681228" y="2133600"/>
            <a:ext cx="8039100" cy="3707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All of the procedures discussed so far modify test sizes (“accept”/reject) 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We often want an adjusted p-value, not a yes/no decision 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Century Schoolbook" panose="020406040505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Anderson (2008) proposed intuitive approach to calculating BH q-values: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Rescale p-values by number of hypotheses / p-value rank 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Century Schoolbook" panose="02040604050505020304" pitchFamily="18" charset="0"/>
              </a:rPr>
              <a:t>• Adjust for non-monotonicity</a:t>
            </a:r>
            <a:endParaRPr lang="en-IN" sz="2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03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1BCF-C43A-9027-D0B7-5A27BBF9B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A790EB-1DBE-90A3-8171-403998049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6C4B1-9186-5D36-B891-E0895C8EFD76}"/>
              </a:ext>
            </a:extLst>
          </p:cNvPr>
          <p:cNvSpPr txBox="1"/>
          <p:nvPr/>
        </p:nvSpPr>
        <p:spPr>
          <a:xfrm>
            <a:off x="647700" y="1348800"/>
            <a:ext cx="78486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Century Schoolbook" panose="02040604050505020304" pitchFamily="18" charset="0"/>
              </a:rPr>
              <a:t>Try to avoid testing a large number of hypotheses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pPr lvl="1"/>
            <a:r>
              <a:rPr lang="en-US" sz="2200" dirty="0">
                <a:latin typeface="Century Schoolbook" panose="02040604050505020304" pitchFamily="18" charset="0"/>
              </a:rPr>
              <a:t>• Aggregate your main outcomes into indices (when appropriate) </a:t>
            </a:r>
          </a:p>
          <a:p>
            <a:pPr lvl="1"/>
            <a:r>
              <a:rPr lang="en-US" sz="2200" dirty="0">
                <a:latin typeface="Century Schoolbook" panose="02040604050505020304" pitchFamily="18" charset="0"/>
              </a:rPr>
              <a:t>• Consider pre-specifying “surprising” relationships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dirty="0">
                <a:latin typeface="Century Schoolbook" panose="02040604050505020304" pitchFamily="18" charset="0"/>
              </a:rPr>
              <a:t>Acceptable adjustments differ in complexity, control/power tradeoffs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pPr lvl="1"/>
            <a:r>
              <a:rPr lang="en-US" sz="2200" dirty="0">
                <a:latin typeface="Century Schoolbook" panose="02040604050505020304" pitchFamily="18" charset="0"/>
              </a:rPr>
              <a:t>• Use simple approaches (Bonferroni, Holm) when they work </a:t>
            </a:r>
          </a:p>
          <a:p>
            <a:pPr lvl="1"/>
            <a:r>
              <a:rPr lang="en-US" sz="2200" dirty="0">
                <a:latin typeface="Century Schoolbook" panose="02040604050505020304" pitchFamily="18" charset="0"/>
              </a:rPr>
              <a:t>• Choose more control vs. more power when appropriate </a:t>
            </a:r>
          </a:p>
          <a:p>
            <a:endParaRPr lang="en-US" sz="2200" dirty="0">
              <a:latin typeface="Century Schoolbook" panose="02040604050505020304" pitchFamily="18" charset="0"/>
            </a:endParaRPr>
          </a:p>
          <a:p>
            <a:r>
              <a:rPr lang="en-US" sz="2200" dirty="0">
                <a:latin typeface="Century Schoolbook" panose="02040604050505020304" pitchFamily="18" charset="0"/>
              </a:rPr>
              <a:t>Be suspicious of (your own and others’) p-values near significance cutoffs</a:t>
            </a:r>
          </a:p>
        </p:txBody>
      </p:sp>
    </p:spTree>
    <p:extLst>
      <p:ext uri="{BB962C8B-B14F-4D97-AF65-F5344CB8AC3E}">
        <p14:creationId xmlns:p14="http://schemas.microsoft.com/office/powerpoint/2010/main" val="395160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C0397-2AED-2C73-56BA-0E6957D06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E7C89D6-FC8A-2895-B116-9C2B464468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Tasks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FA0E12-DD7D-0E00-6897-00F66C0F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318936"/>
          </a:xfrm>
        </p:spPr>
        <p:txBody>
          <a:bodyPr>
            <a:normAutofit fontScale="92500"/>
          </a:bodyPr>
          <a:lstStyle/>
          <a:p>
            <a:pPr lvl="0"/>
            <a:r>
              <a:rPr lang="en-IN" sz="2400" dirty="0"/>
              <a:t>Summarize</a:t>
            </a:r>
          </a:p>
          <a:p>
            <a:pPr lvl="0"/>
            <a:r>
              <a:rPr lang="en-IN" sz="2400" dirty="0"/>
              <a:t>Explore the meaning of deviations in data</a:t>
            </a:r>
          </a:p>
          <a:p>
            <a:pPr lvl="0"/>
            <a:r>
              <a:rPr lang="en-IN" sz="2400" dirty="0"/>
              <a:t>Compare or contrast descriptively</a:t>
            </a:r>
          </a:p>
          <a:p>
            <a:pPr lvl="0"/>
            <a:r>
              <a:rPr lang="en-IN" sz="2400" dirty="0"/>
              <a:t>Test the proposed relationships in a theoretical model</a:t>
            </a:r>
          </a:p>
          <a:p>
            <a:pPr lvl="0"/>
            <a:r>
              <a:rPr lang="en-IN" sz="2400" dirty="0"/>
              <a:t>Infer that the findings from sample are indicative</a:t>
            </a:r>
          </a:p>
          <a:p>
            <a:pPr lvl="0"/>
            <a:r>
              <a:rPr lang="en-IN" sz="2400" dirty="0"/>
              <a:t>Examine causality.</a:t>
            </a:r>
          </a:p>
          <a:p>
            <a:pPr lvl="0"/>
            <a:r>
              <a:rPr lang="en-IN" sz="2400" dirty="0"/>
              <a:t>Predict or infer from the sample to a theoretical model.</a:t>
            </a:r>
          </a:p>
        </p:txBody>
      </p:sp>
    </p:spTree>
    <p:extLst>
      <p:ext uri="{BB962C8B-B14F-4D97-AF65-F5344CB8AC3E}">
        <p14:creationId xmlns:p14="http://schemas.microsoft.com/office/powerpoint/2010/main" val="594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1BDC7-B2CE-DC04-97AE-9DADF9706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6168D59-2D49-84F1-8E7A-45B8AD1730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Assumptions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E5645D-2DA3-3217-0B8E-466BDFCC4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318936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en-IN" dirty="0"/>
              <a:t>The assumption of normality which specifies that the means of the sample group are normally distributed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The assumption of equal variance which specifies that the variances of the samples and of their corresponding population are equal.</a:t>
            </a:r>
          </a:p>
          <a:p>
            <a:pPr lvl="0">
              <a:lnSpc>
                <a:spcPct val="150000"/>
              </a:lnSpc>
            </a:pPr>
            <a:r>
              <a:rPr lang="en-IN" dirty="0"/>
              <a:t>The data can be treated as random samples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78222-6074-50A8-F2AE-3572D111DE23}"/>
              </a:ext>
            </a:extLst>
          </p:cNvPr>
          <p:cNvSpPr txBox="1"/>
          <p:nvPr/>
        </p:nvSpPr>
        <p:spPr>
          <a:xfrm>
            <a:off x="1318161" y="64126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23679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287A2-9074-35CC-8DEE-39F61B470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EC20FE-03DE-C081-4F0A-0C0A87A9FD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Statistical Analysis Types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E8617D-D37C-03B7-5185-CD14F74F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5052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IN" dirty="0"/>
              <a:t>By purpose:</a:t>
            </a:r>
          </a:p>
          <a:p>
            <a:pPr lvl="0"/>
            <a:r>
              <a:rPr lang="en-IN" sz="2400" dirty="0"/>
              <a:t>Exploratory data analysis</a:t>
            </a:r>
          </a:p>
          <a:p>
            <a:pPr lvl="0"/>
            <a:r>
              <a:rPr lang="en-IN" dirty="0"/>
              <a:t>Confirmatory data analysis</a:t>
            </a:r>
            <a:endParaRPr lang="en-IN" sz="2400" dirty="0"/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endParaRPr lang="en-IN" sz="2400" dirty="0"/>
          </a:p>
          <a:p>
            <a:pPr marL="0" lvl="0" indent="0">
              <a:buNone/>
            </a:pPr>
            <a:r>
              <a:rPr lang="en-IN" sz="2400" dirty="0"/>
              <a:t>By methods:</a:t>
            </a:r>
          </a:p>
          <a:p>
            <a:pPr lvl="0"/>
            <a:r>
              <a:rPr lang="en-IN" sz="2400" dirty="0"/>
              <a:t>Parametric analysis</a:t>
            </a:r>
          </a:p>
          <a:p>
            <a:pPr lvl="0"/>
            <a:r>
              <a:rPr lang="en-IN" sz="2400" dirty="0"/>
              <a:t>Non-parametric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45E58-27FB-C9E4-2C46-46808910D9E0}"/>
              </a:ext>
            </a:extLst>
          </p:cNvPr>
          <p:cNvSpPr txBox="1"/>
          <p:nvPr/>
        </p:nvSpPr>
        <p:spPr>
          <a:xfrm>
            <a:off x="1318161" y="64126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8754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099C7-9D16-AB1F-C919-FFD2520BD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FAC2AD-4646-C25C-4152-7FCA33982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Statistical Analysis Purposes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4F9B90-CED7-6B9B-EAFD-EEC667DD0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505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Exploratory data analysis </a:t>
            </a:r>
            <a:r>
              <a:rPr lang="en-IN" dirty="0"/>
              <a:t>to obtain a preliminary indication of the nature of the data and to search data for hidden structure or models.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Confirmatory data analysis </a:t>
            </a:r>
            <a:r>
              <a:rPr lang="en-IN" dirty="0"/>
              <a:t>involves traditional inferential statistics , which you can use to make an inference about a population or a process based on evidence from the study sample.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A1318-2683-F302-75F2-391D346C6857}"/>
              </a:ext>
            </a:extLst>
          </p:cNvPr>
          <p:cNvSpPr txBox="1"/>
          <p:nvPr/>
        </p:nvSpPr>
        <p:spPr>
          <a:xfrm>
            <a:off x="1318161" y="64126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56025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2F4EA-CA0A-791A-4A94-E8617B859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8CD7B5-C71D-4CF8-8959-5BCF5BB30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cap="small" spc="130" dirty="0"/>
              <a:t>Parametric Analysis</a:t>
            </a:r>
            <a:endParaRPr cap="small" spc="13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D332A3-75B1-EC3D-A93A-C65F1D77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981200"/>
            <a:ext cx="7848600" cy="33189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Most commonly used type of statistical analysis. </a:t>
            </a:r>
          </a:p>
          <a:p>
            <a:pPr>
              <a:lnSpc>
                <a:spcPct val="150000"/>
              </a:lnSpc>
            </a:pPr>
            <a:r>
              <a:rPr lang="en-IN" dirty="0"/>
              <a:t>This analysis is referred to as parametric statistical analysis because the findings are inferred to the parameters of a normally distributed populations. </a:t>
            </a:r>
          </a:p>
          <a:p>
            <a:pPr>
              <a:lnSpc>
                <a:spcPct val="150000"/>
              </a:lnSpc>
            </a:pPr>
            <a:r>
              <a:rPr lang="en-IN" dirty="0"/>
              <a:t>Numerical data (quantitative variables) that are normally distributed are analysed with parametric tests.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B5100-D665-B7BD-E004-EB5A28F84B79}"/>
              </a:ext>
            </a:extLst>
          </p:cNvPr>
          <p:cNvSpPr txBox="1"/>
          <p:nvPr/>
        </p:nvSpPr>
        <p:spPr>
          <a:xfrm>
            <a:off x="1318161" y="64126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304077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33095</TotalTime>
  <Words>2769</Words>
  <Application>Microsoft Macintosh PowerPoint</Application>
  <PresentationFormat>On-screen Show (4:3)</PresentationFormat>
  <Paragraphs>450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Cambria Math</vt:lpstr>
      <vt:lpstr>Century Schoolbook</vt:lpstr>
      <vt:lpstr>Courier New</vt:lpstr>
      <vt:lpstr>Google Sans</vt:lpstr>
      <vt:lpstr>Verdana</vt:lpstr>
      <vt:lpstr>Wingdings</vt:lpstr>
      <vt:lpstr>WPI</vt:lpstr>
      <vt:lpstr>CSP571 Data Preparation and Analysis</vt:lpstr>
      <vt:lpstr>Scientific Method</vt:lpstr>
      <vt:lpstr>Statistical Analysis</vt:lpstr>
      <vt:lpstr>Statistical Analysis</vt:lpstr>
      <vt:lpstr>Tasks</vt:lpstr>
      <vt:lpstr>Assumptions</vt:lpstr>
      <vt:lpstr>Statistical Analysis Types</vt:lpstr>
      <vt:lpstr>Statistical Analysis Purposes</vt:lpstr>
      <vt:lpstr>Parametric Analysis</vt:lpstr>
      <vt:lpstr>Hypothesis Testing</vt:lpstr>
      <vt:lpstr>Hypothesis Testing</vt:lpstr>
      <vt:lpstr>Hypothesis Testing</vt:lpstr>
      <vt:lpstr>Hypothesis Testing</vt:lpstr>
      <vt:lpstr>Hypothesis Testing</vt:lpstr>
      <vt:lpstr>Student’s t-test</vt:lpstr>
      <vt:lpstr>One-sample t-test</vt:lpstr>
      <vt:lpstr>One-sample t-test</vt:lpstr>
      <vt:lpstr>One-sample t-test</vt:lpstr>
      <vt:lpstr>One-sample t-test example</vt:lpstr>
      <vt:lpstr>One-sample t-test example</vt:lpstr>
      <vt:lpstr>Independent Two Sample t-test</vt:lpstr>
      <vt:lpstr>Independent Two Sample t-test</vt:lpstr>
      <vt:lpstr>Independent Two Sample t-test example</vt:lpstr>
      <vt:lpstr>Independent Two Sample t-test example</vt:lpstr>
      <vt:lpstr>Paired t-test</vt:lpstr>
      <vt:lpstr>Paired t-test example</vt:lpstr>
      <vt:lpstr>Paired t-test example</vt:lpstr>
      <vt:lpstr>ANOVA</vt:lpstr>
      <vt:lpstr>ANOVA assumptions</vt:lpstr>
      <vt:lpstr>ANOVA Notations</vt:lpstr>
      <vt:lpstr>ANOVA</vt:lpstr>
      <vt:lpstr>F-score</vt:lpstr>
      <vt:lpstr>ANOVA Example Output</vt:lpstr>
      <vt:lpstr>ANOVA Example Output</vt:lpstr>
      <vt:lpstr>Post-hoc analysis</vt:lpstr>
      <vt:lpstr>Statistical Analysis Pitfalls</vt:lpstr>
      <vt:lpstr>Multiple Hypothesis Testing</vt:lpstr>
      <vt:lpstr>Multiple Hypothesis Testing</vt:lpstr>
      <vt:lpstr>Multiple Hypothesis Testing</vt:lpstr>
      <vt:lpstr>Bonferroni Correction</vt:lpstr>
      <vt:lpstr>Controlling False Discovery Rate</vt:lpstr>
      <vt:lpstr>Controlling False Discovery Rate</vt:lpstr>
      <vt:lpstr>Controlling False Discovery Rate</vt:lpstr>
      <vt:lpstr>Benjamini and Hochberg FDR</vt:lpstr>
      <vt:lpstr>Benjamini and Hochberg FDR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1410</cp:revision>
  <dcterms:created xsi:type="dcterms:W3CDTF">2011-08-15T21:03:01Z</dcterms:created>
  <dcterms:modified xsi:type="dcterms:W3CDTF">2024-10-29T13:40:48Z</dcterms:modified>
</cp:coreProperties>
</file>