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47"/>
  </p:notesMasterIdLst>
  <p:handoutMasterIdLst>
    <p:handoutMasterId r:id="rId48"/>
  </p:handoutMasterIdLst>
  <p:sldIdLst>
    <p:sldId id="329" r:id="rId2"/>
    <p:sldId id="500" r:id="rId3"/>
    <p:sldId id="397" r:id="rId4"/>
    <p:sldId id="493" r:id="rId5"/>
    <p:sldId id="496" r:id="rId6"/>
    <p:sldId id="495" r:id="rId7"/>
    <p:sldId id="497" r:id="rId8"/>
    <p:sldId id="498" r:id="rId9"/>
    <p:sldId id="295" r:id="rId10"/>
    <p:sldId id="499" r:id="rId11"/>
    <p:sldId id="264" r:id="rId12"/>
    <p:sldId id="330" r:id="rId13"/>
    <p:sldId id="331" r:id="rId14"/>
    <p:sldId id="332" r:id="rId15"/>
    <p:sldId id="333" r:id="rId16"/>
    <p:sldId id="334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501" r:id="rId43"/>
    <p:sldId id="503" r:id="rId44"/>
    <p:sldId id="502" r:id="rId45"/>
    <p:sldId id="504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532"/>
    <a:srgbClr val="9AE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37" autoAdjust="0"/>
    <p:restoredTop sz="79456" autoAdjust="0"/>
  </p:normalViewPr>
  <p:slideViewPr>
    <p:cSldViewPr>
      <p:cViewPr varScale="1">
        <p:scale>
          <a:sx n="100" d="100"/>
          <a:sy n="100" d="100"/>
        </p:scale>
        <p:origin x="10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263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5:38:16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20056 14023 24575,'0'0'0</inkml:trace>
  <inkml:trace contextRef="#ctx0" brushRef="#br0" timeOffset="893">20197 14323 24575,'0'0'0</inkml:trace>
  <inkml:trace contextRef="#ctx0" brushRef="#br0" timeOffset="1546">20920 13952 24575,'0'0'0</inkml:trace>
  <inkml:trace contextRef="#ctx0" brushRef="#br0" timeOffset="2246">20779 13529 24575,'0'0'0</inkml:trace>
  <inkml:trace contextRef="#ctx0" brushRef="#br0" timeOffset="3099">20338 13600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5:38:16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20056 14023 24575,'0'0'0</inkml:trace>
  <inkml:trace contextRef="#ctx0" brushRef="#br0" timeOffset="893">20197 14323 24575,'0'0'0</inkml:trace>
  <inkml:trace contextRef="#ctx0" brushRef="#br0" timeOffset="1546">20920 13952 24575,'0'0'0</inkml:trace>
  <inkml:trace contextRef="#ctx0" brushRef="#br0" timeOffset="2246">20779 13529 24575,'0'0'0</inkml:trace>
  <inkml:trace contextRef="#ctx0" brushRef="#br0" timeOffset="3099">20338 13600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5:38:16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20056 14023 24575,'0'0'0</inkml:trace>
  <inkml:trace contextRef="#ctx0" brushRef="#br0" timeOffset="893">20197 14323 24575,'0'0'0</inkml:trace>
  <inkml:trace contextRef="#ctx0" brushRef="#br0" timeOffset="1546">20920 13952 24575,'0'0'0</inkml:trace>
  <inkml:trace contextRef="#ctx0" brushRef="#br0" timeOffset="2246">20779 13529 24575,'0'0'0</inkml:trace>
  <inkml:trace contextRef="#ctx0" brushRef="#br0" timeOffset="3099">20338 13600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72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33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42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67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75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6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2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74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36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44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3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29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12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71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27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21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759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061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999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051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83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850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370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098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39F1E-D732-0F70-8B43-A09765D6E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786F49-79BF-715A-00D9-093BAE7141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A37D49-DD7A-E490-85B0-D708F808A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07FAB-C0E8-64F0-0E57-AC1B9E0BEC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363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CD9D0-7DC1-A5A2-28E2-2540D8892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9289C2-E00B-88CE-9DED-1A11118DFA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37E9DD-C69C-A796-29C9-A38E35474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2E7C5-1334-9885-3E27-02FAE1252F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012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4ACE3-FFC6-8B37-1BA0-4C90EEE03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9DA983-29EA-D396-274A-3EB28F8514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4516DA-031E-1023-CA5C-BF72A00B6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84840-9C58-C110-31B2-CF29C62D57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768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EB5ED-C921-3A82-EAB9-4127EA118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BE5F6C-5C25-0EF6-7A3B-88B7F222DC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E91992-E9DD-3E4D-F79C-058A85810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BB4A3-F5C3-D435-6EC1-9ED062494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02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8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3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56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37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8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7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79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0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95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1392237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33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720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0063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60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386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2424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95763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3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" TargetMode="External"/><Relationship Id="rId2" Type="http://schemas.openxmlformats.org/officeDocument/2006/relationships/hyperlink" Target="http://scikit-learn.org/stable/modules/tree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ap.readthedocs.io/en/master/" TargetMode="External"/><Relationship Id="rId4" Type="http://schemas.openxmlformats.org/officeDocument/2006/relationships/hyperlink" Target="https://scikit-learn.org/stable/modules/ensemb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CS584 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 dirty="0"/>
              <a:t>Lecture 12. Boosting. Support Vector Machines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47800"/>
            <a:ext cx="7467600" cy="1676400"/>
          </a:xfrm>
        </p:spPr>
        <p:txBody>
          <a:bodyPr/>
          <a:lstStyle/>
          <a:p>
            <a:r>
              <a:rPr lang="en-US" dirty="0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152091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49494"/>
            <a:ext cx="8303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cap="small" spc="110" dirty="0"/>
              <a:t>Background</a:t>
            </a:r>
            <a:r>
              <a:rPr sz="2800" cap="small" spc="200" dirty="0"/>
              <a:t> </a:t>
            </a:r>
            <a:r>
              <a:rPr sz="2800" cap="small" spc="150" dirty="0"/>
              <a:t>–</a:t>
            </a:r>
            <a:r>
              <a:rPr sz="2800" cap="small" spc="114" dirty="0"/>
              <a:t> </a:t>
            </a:r>
            <a:r>
              <a:rPr sz="2800" cap="small" spc="135" dirty="0"/>
              <a:t>Constrained</a:t>
            </a:r>
            <a:r>
              <a:rPr sz="2800" cap="small" spc="215" dirty="0"/>
              <a:t> </a:t>
            </a:r>
            <a:r>
              <a:rPr sz="2800" cap="small" spc="110" dirty="0"/>
              <a:t>optimization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8894" y="1353658"/>
            <a:ext cx="3465829" cy="33210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42595">
              <a:lnSpc>
                <a:spcPct val="100000"/>
              </a:lnSpc>
              <a:spcBef>
                <a:spcPts val="770"/>
              </a:spcBef>
              <a:tabLst>
                <a:tab pos="1982470" algn="l"/>
              </a:tabLst>
            </a:pPr>
            <a:r>
              <a:rPr sz="2100" spc="-20" dirty="0">
                <a:latin typeface="Times New Roman"/>
                <a:cs typeface="Times New Roman"/>
              </a:rPr>
              <a:t>Find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b="1" spc="-50" dirty="0">
                <a:latin typeface="Times New Roman"/>
                <a:cs typeface="Times New Roman"/>
              </a:rPr>
              <a:t>θ</a:t>
            </a:r>
            <a:endParaRPr sz="2100">
              <a:latin typeface="Times New Roman"/>
              <a:cs typeface="Times New Roman"/>
            </a:endParaRPr>
          </a:p>
          <a:p>
            <a:pPr marL="433705" marR="954405" indent="8255">
              <a:lnSpc>
                <a:spcPct val="127000"/>
              </a:lnSpc>
              <a:tabLst>
                <a:tab pos="2042160" algn="l"/>
              </a:tabLst>
            </a:pPr>
            <a:r>
              <a:rPr sz="2100" spc="-10" dirty="0">
                <a:latin typeface="Times New Roman"/>
                <a:cs typeface="Times New Roman"/>
              </a:rPr>
              <a:t>maximizing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i="1" dirty="0">
                <a:latin typeface="Times New Roman"/>
                <a:cs typeface="Times New Roman"/>
              </a:rPr>
              <a:t>f</a:t>
            </a:r>
            <a:r>
              <a:rPr sz="2100" i="1" spc="-3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(</a:t>
            </a:r>
            <a:r>
              <a:rPr sz="2100" b="1" spc="-25" dirty="0">
                <a:latin typeface="Times New Roman"/>
                <a:cs typeface="Times New Roman"/>
              </a:rPr>
              <a:t>θ</a:t>
            </a:r>
            <a:r>
              <a:rPr sz="2100" spc="-25" dirty="0">
                <a:latin typeface="Times New Roman"/>
                <a:cs typeface="Times New Roman"/>
              </a:rPr>
              <a:t>) </a:t>
            </a:r>
            <a:r>
              <a:rPr sz="2100" dirty="0">
                <a:latin typeface="Times New Roman"/>
                <a:cs typeface="Times New Roman"/>
              </a:rPr>
              <a:t>subject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to</a:t>
            </a:r>
            <a:endParaRPr sz="2100">
              <a:latin typeface="Times New Roman"/>
              <a:cs typeface="Times New Roman"/>
            </a:endParaRPr>
          </a:p>
          <a:p>
            <a:pPr marL="1986914">
              <a:lnSpc>
                <a:spcPct val="100000"/>
              </a:lnSpc>
              <a:spcBef>
                <a:spcPts val="680"/>
              </a:spcBef>
              <a:tabLst>
                <a:tab pos="2830830" algn="l"/>
                <a:tab pos="3253104" algn="l"/>
              </a:tabLst>
            </a:pPr>
            <a:r>
              <a:rPr sz="2100" i="1" spc="-90" dirty="0">
                <a:latin typeface="Times New Roman"/>
                <a:cs typeface="Times New Roman"/>
              </a:rPr>
              <a:t>c</a:t>
            </a:r>
            <a:r>
              <a:rPr sz="1875" spc="-135" baseline="-24444" dirty="0">
                <a:latin typeface="Times New Roman"/>
                <a:cs typeface="Times New Roman"/>
              </a:rPr>
              <a:t>1</a:t>
            </a:r>
            <a:r>
              <a:rPr sz="1875" spc="-232" baseline="-24444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(</a:t>
            </a:r>
            <a:r>
              <a:rPr sz="2100" b="1" spc="-25" dirty="0">
                <a:latin typeface="Times New Roman"/>
                <a:cs typeface="Times New Roman"/>
              </a:rPr>
              <a:t>θ</a:t>
            </a:r>
            <a:r>
              <a:rPr sz="2100" spc="-25" dirty="0">
                <a:latin typeface="Times New Roman"/>
                <a:cs typeface="Times New Roman"/>
              </a:rPr>
              <a:t>)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-50" dirty="0">
                <a:latin typeface="Arial"/>
                <a:cs typeface="Arial"/>
              </a:rPr>
              <a:t>=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50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  <a:p>
            <a:pPr marR="440055" algn="r">
              <a:lnSpc>
                <a:spcPct val="100000"/>
              </a:lnSpc>
              <a:spcBef>
                <a:spcPts val="680"/>
              </a:spcBef>
            </a:pPr>
            <a:r>
              <a:rPr sz="2100" spc="-25" dirty="0">
                <a:latin typeface="Times New Roman"/>
                <a:cs typeface="Times New Roman"/>
              </a:rPr>
              <a:t>...</a:t>
            </a:r>
            <a:endParaRPr sz="2100">
              <a:latin typeface="Times New Roman"/>
              <a:cs typeface="Times New Roman"/>
            </a:endParaRPr>
          </a:p>
          <a:p>
            <a:pPr marL="1986914">
              <a:lnSpc>
                <a:spcPct val="100000"/>
              </a:lnSpc>
              <a:spcBef>
                <a:spcPts val="680"/>
              </a:spcBef>
              <a:tabLst>
                <a:tab pos="2830830" algn="l"/>
                <a:tab pos="3253740" algn="l"/>
              </a:tabLst>
            </a:pPr>
            <a:r>
              <a:rPr sz="2100" i="1" spc="-10" dirty="0">
                <a:latin typeface="Times New Roman"/>
                <a:cs typeface="Times New Roman"/>
              </a:rPr>
              <a:t>c</a:t>
            </a:r>
            <a:r>
              <a:rPr sz="1875" i="1" spc="-15" baseline="-24444" dirty="0">
                <a:latin typeface="Times New Roman"/>
                <a:cs typeface="Times New Roman"/>
              </a:rPr>
              <a:t>m</a:t>
            </a:r>
            <a:r>
              <a:rPr sz="1875" i="1" spc="-97" baseline="-24444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(</a:t>
            </a:r>
            <a:r>
              <a:rPr sz="2100" b="1" spc="-25" dirty="0">
                <a:latin typeface="Times New Roman"/>
                <a:cs typeface="Times New Roman"/>
              </a:rPr>
              <a:t>θ</a:t>
            </a:r>
            <a:r>
              <a:rPr sz="2100" spc="-25" dirty="0">
                <a:latin typeface="Times New Roman"/>
                <a:cs typeface="Times New Roman"/>
              </a:rPr>
              <a:t>)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-50" dirty="0">
                <a:latin typeface="Arial"/>
                <a:cs typeface="Arial"/>
              </a:rPr>
              <a:t>=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50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9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1800" spc="140" dirty="0">
                <a:latin typeface="Times New Roman"/>
                <a:cs typeface="Times New Roman"/>
              </a:rPr>
              <a:t>Form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60" dirty="0">
                <a:latin typeface="Times New Roman"/>
                <a:cs typeface="Times New Roman"/>
              </a:rPr>
              <a:t>the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Lagrangian: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1698" y="4960142"/>
            <a:ext cx="15621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i="1" spc="15" dirty="0"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7452" y="4937998"/>
            <a:ext cx="3378200" cy="8718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15"/>
              </a:spcBef>
              <a:tabLst>
                <a:tab pos="1278255" algn="l"/>
              </a:tabLst>
            </a:pP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3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spc="-10" dirty="0">
                <a:latin typeface="Times New Roman"/>
                <a:cs typeface="Times New Roman"/>
              </a:rPr>
              <a:t>θ</a:t>
            </a:r>
            <a:r>
              <a:rPr sz="2400" spc="-10" dirty="0">
                <a:latin typeface="Times New Roman"/>
                <a:cs typeface="Times New Roman"/>
              </a:rPr>
              <a:t>,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b="1" spc="70" dirty="0">
                <a:latin typeface="Times New Roman"/>
                <a:cs typeface="Times New Roman"/>
              </a:rPr>
              <a:t>λ</a:t>
            </a:r>
            <a:r>
              <a:rPr sz="2400" spc="70" dirty="0">
                <a:latin typeface="Times New Roman"/>
                <a:cs typeface="Times New Roman"/>
              </a:rPr>
              <a:t>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Arial"/>
                <a:cs typeface="Arial"/>
              </a:rPr>
              <a:t>=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b="1" dirty="0">
                <a:latin typeface="Times New Roman"/>
                <a:cs typeface="Times New Roman"/>
              </a:rPr>
              <a:t>θ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Arial"/>
                <a:cs typeface="Arial"/>
              </a:rPr>
              <a:t>−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5475" spc="284" baseline="-8371" dirty="0">
                <a:latin typeface="Arial"/>
                <a:cs typeface="Arial"/>
              </a:rPr>
              <a:t>∑</a:t>
            </a:r>
            <a:r>
              <a:rPr sz="2550" i="1" spc="190" dirty="0">
                <a:latin typeface="Arial"/>
                <a:cs typeface="Arial"/>
              </a:rPr>
              <a:t>λ</a:t>
            </a:r>
            <a:r>
              <a:rPr sz="2100" i="1" spc="284" baseline="-23809" dirty="0">
                <a:latin typeface="Times New Roman"/>
                <a:cs typeface="Times New Roman"/>
              </a:rPr>
              <a:t>j</a:t>
            </a:r>
            <a:r>
              <a:rPr sz="2400" i="1" spc="190" dirty="0">
                <a:latin typeface="Times New Roman"/>
                <a:cs typeface="Times New Roman"/>
              </a:rPr>
              <a:t>c</a:t>
            </a:r>
            <a:r>
              <a:rPr sz="2100" i="1" spc="284" baseline="-23809" dirty="0">
                <a:latin typeface="Times New Roman"/>
                <a:cs typeface="Times New Roman"/>
              </a:rPr>
              <a:t>j</a:t>
            </a:r>
            <a:r>
              <a:rPr sz="2100" i="1" spc="-15" baseline="-23809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(</a:t>
            </a:r>
            <a:r>
              <a:rPr sz="2400" b="1" spc="-25" dirty="0">
                <a:latin typeface="Times New Roman"/>
                <a:cs typeface="Times New Roman"/>
              </a:rPr>
              <a:t>θ</a:t>
            </a:r>
            <a:r>
              <a:rPr sz="2400" spc="-25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2143125">
              <a:lnSpc>
                <a:spcPct val="100000"/>
              </a:lnSpc>
              <a:spcBef>
                <a:spcPts val="185"/>
              </a:spcBef>
            </a:pPr>
            <a:r>
              <a:rPr sz="1400" i="1" dirty="0">
                <a:latin typeface="Times New Roman"/>
                <a:cs typeface="Times New Roman"/>
              </a:rPr>
              <a:t>j</a:t>
            </a:r>
            <a:r>
              <a:rPr sz="1400" i="1" spc="-2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rial"/>
                <a:cs typeface="Arial"/>
              </a:rPr>
              <a:t>=</a:t>
            </a:r>
            <a:r>
              <a:rPr sz="1400" spc="-25" dirty="0">
                <a:latin typeface="Times New Roman"/>
                <a:cs typeface="Times New Roman"/>
              </a:rPr>
              <a:t>1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68345C-BF8D-C71C-E690-ADD01B98D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652" y="3785238"/>
            <a:ext cx="3242887" cy="25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95ED7F4-AFF4-62EB-231E-7A32FEA0DF15}"/>
                  </a:ext>
                </a:extLst>
              </p14:cNvPr>
              <p14:cNvContentPartPr/>
              <p14:nvPr/>
            </p14:nvContentPartPr>
            <p14:xfrm>
              <a:off x="7220160" y="4870440"/>
              <a:ext cx="311400" cy="286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95ED7F4-AFF4-62EB-231E-7A32FEA0DF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10800" y="4861080"/>
                <a:ext cx="330120" cy="3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849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49494"/>
            <a:ext cx="8303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 err="1"/>
              <a:t>Karush</a:t>
            </a:r>
            <a:r>
              <a:rPr lang="en-US" sz="2800" cap="small" spc="110" dirty="0"/>
              <a:t>-Kuhn-Tucker (KKT) Conditions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448549" y="2662181"/>
                <a:ext cx="3465829" cy="3379258"/>
              </a:xfrm>
              <a:prstGeom prst="rect">
                <a:avLst/>
              </a:prstGeom>
            </p:spPr>
            <p:txBody>
              <a:bodyPr vert="horz" wrap="square" lIns="0" tIns="97790" rIns="0" bIns="0" rtlCol="0">
                <a:spAutoFit/>
              </a:bodyPr>
              <a:lstStyle/>
              <a:p>
                <a:pPr marL="442595">
                  <a:lnSpc>
                    <a:spcPct val="100000"/>
                  </a:lnSpc>
                  <a:spcBef>
                    <a:spcPts val="770"/>
                  </a:spcBef>
                  <a:tabLst>
                    <a:tab pos="1982470" algn="l"/>
                  </a:tabLst>
                </a:pPr>
                <a:r>
                  <a:rPr lang="en-US" sz="2100" spc="-20" dirty="0">
                    <a:latin typeface="Times New Roman"/>
                    <a:cs typeface="Times New Roman"/>
                  </a:rPr>
                  <a:t>Find</a:t>
                </a:r>
                <a:r>
                  <a:rPr lang="en-US" sz="2100" dirty="0">
                    <a:latin typeface="Times New Roman"/>
                    <a:cs typeface="Times New Roman"/>
                  </a:rPr>
                  <a:t>	</a:t>
                </a:r>
                <a:r>
                  <a:rPr lang="el-GR" sz="2100" b="1" spc="-50" dirty="0">
                    <a:latin typeface="Times New Roman"/>
                    <a:cs typeface="Times New Roman"/>
                  </a:rPr>
                  <a:t>θ</a:t>
                </a:r>
                <a:endParaRPr lang="el-GR" sz="2100" dirty="0">
                  <a:latin typeface="Times New Roman"/>
                  <a:cs typeface="Times New Roman"/>
                </a:endParaRPr>
              </a:p>
              <a:p>
                <a:pPr marL="433705" marR="954405" indent="8255">
                  <a:lnSpc>
                    <a:spcPct val="127000"/>
                  </a:lnSpc>
                  <a:tabLst>
                    <a:tab pos="2042160" algn="l"/>
                  </a:tabLst>
                </a:pPr>
                <a:r>
                  <a:rPr lang="en-US" sz="2100" spc="-10" dirty="0">
                    <a:latin typeface="Times New Roman"/>
                    <a:cs typeface="Times New Roman"/>
                  </a:rPr>
                  <a:t>maximizing</a:t>
                </a:r>
                <a:r>
                  <a:rPr lang="en-US" sz="2100" dirty="0">
                    <a:latin typeface="Times New Roman"/>
                    <a:cs typeface="Times New Roman"/>
                  </a:rPr>
                  <a:t>	</a:t>
                </a:r>
                <a:r>
                  <a:rPr lang="en-US" sz="2100" i="1" dirty="0">
                    <a:latin typeface="Times New Roman"/>
                    <a:cs typeface="Times New Roman"/>
                  </a:rPr>
                  <a:t>f</a:t>
                </a:r>
                <a:r>
                  <a:rPr lang="en-US" sz="2100" i="1" spc="-3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-25" dirty="0">
                    <a:latin typeface="Times New Roman"/>
                    <a:cs typeface="Times New Roman"/>
                  </a:rPr>
                  <a:t>(</a:t>
                </a:r>
                <a:r>
                  <a:rPr lang="el-GR" sz="2100" b="1" spc="-25" dirty="0">
                    <a:latin typeface="Times New Roman"/>
                    <a:cs typeface="Times New Roman"/>
                  </a:rPr>
                  <a:t>θ</a:t>
                </a:r>
                <a:r>
                  <a:rPr lang="el-GR" sz="2100" spc="-25" dirty="0">
                    <a:latin typeface="Times New Roman"/>
                    <a:cs typeface="Times New Roman"/>
                  </a:rPr>
                  <a:t>) </a:t>
                </a:r>
                <a:r>
                  <a:rPr lang="en-US" sz="2100" dirty="0">
                    <a:latin typeface="Times New Roman"/>
                    <a:cs typeface="Times New Roman"/>
                  </a:rPr>
                  <a:t>subject</a:t>
                </a:r>
                <a:r>
                  <a:rPr lang="en-US" sz="2100" spc="25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-25" dirty="0">
                    <a:latin typeface="Times New Roman"/>
                    <a:cs typeface="Times New Roman"/>
                  </a:rPr>
                  <a:t>to</a:t>
                </a:r>
                <a:endParaRPr lang="en-US" sz="2100" dirty="0">
                  <a:latin typeface="Times New Roman"/>
                  <a:cs typeface="Times New Roman"/>
                </a:endParaRPr>
              </a:p>
              <a:p>
                <a:pPr marL="1986914">
                  <a:lnSpc>
                    <a:spcPct val="100000"/>
                  </a:lnSpc>
                  <a:spcBef>
                    <a:spcPts val="680"/>
                  </a:spcBef>
                  <a:tabLst>
                    <a:tab pos="2830830" algn="l"/>
                    <a:tab pos="3253104" algn="l"/>
                  </a:tabLst>
                </a:pPr>
                <a:r>
                  <a:rPr lang="en-US" sz="2100" i="1" spc="-90" dirty="0">
                    <a:latin typeface="Times New Roman"/>
                    <a:cs typeface="Times New Roman"/>
                  </a:rPr>
                  <a:t>c</a:t>
                </a:r>
                <a:r>
                  <a:rPr lang="en-US" sz="1875" spc="-135" baseline="-24444" dirty="0">
                    <a:latin typeface="Times New Roman"/>
                    <a:cs typeface="Times New Roman"/>
                  </a:rPr>
                  <a:t>1</a:t>
                </a:r>
                <a:r>
                  <a:rPr lang="en-US" sz="1875" spc="-232" baseline="-24444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-25" dirty="0">
                    <a:latin typeface="Times New Roman"/>
                    <a:cs typeface="Times New Roman"/>
                  </a:rPr>
                  <a:t>(</a:t>
                </a:r>
                <a:r>
                  <a:rPr lang="el-GR" sz="2100" b="1" spc="-25" dirty="0">
                    <a:latin typeface="Times New Roman"/>
                    <a:cs typeface="Times New Roman"/>
                  </a:rPr>
                  <a:t>θ</a:t>
                </a:r>
                <a:r>
                  <a:rPr lang="el-GR" sz="2100" spc="-25" dirty="0">
                    <a:latin typeface="Times New Roman"/>
                    <a:cs typeface="Times New Roman"/>
                  </a:rPr>
                  <a:t>)</a:t>
                </a:r>
                <a:r>
                  <a:rPr lang="el-GR" sz="2100" dirty="0">
                    <a:latin typeface="Times New Roman"/>
                    <a:cs typeface="Times New Roman"/>
                  </a:rPr>
                  <a:t>	</a:t>
                </a:r>
                <a:r>
                  <a:rPr lang="en-US" sz="2100" spc="-50" dirty="0">
                    <a:ea typeface="Cambria Math" panose="02040503050406030204" pitchFamily="18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 spc="-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≤ </m:t>
                    </m:r>
                  </m:oMath>
                </a14:m>
                <a:r>
                  <a:rPr lang="el-GR" sz="2100" dirty="0">
                    <a:latin typeface="Arial"/>
                    <a:cs typeface="Arial"/>
                  </a:rPr>
                  <a:t>	</a:t>
                </a:r>
                <a:r>
                  <a:rPr lang="el-GR" sz="2100" spc="-50" dirty="0">
                    <a:latin typeface="Times New Roman"/>
                    <a:cs typeface="Times New Roman"/>
                  </a:rPr>
                  <a:t>0</a:t>
                </a:r>
                <a:endParaRPr lang="el-GR" sz="2100" dirty="0">
                  <a:latin typeface="Times New Roman"/>
                  <a:cs typeface="Times New Roman"/>
                </a:endParaRPr>
              </a:p>
              <a:p>
                <a:pPr marR="440055" algn="r">
                  <a:lnSpc>
                    <a:spcPct val="100000"/>
                  </a:lnSpc>
                  <a:spcBef>
                    <a:spcPts val="680"/>
                  </a:spcBef>
                </a:pPr>
                <a:r>
                  <a:rPr lang="el-GR" sz="2100" spc="-25" dirty="0">
                    <a:latin typeface="Times New Roman"/>
                    <a:cs typeface="Times New Roman"/>
                  </a:rPr>
                  <a:t>...</a:t>
                </a:r>
                <a:endParaRPr lang="el-GR" sz="2100" dirty="0">
                  <a:latin typeface="Times New Roman"/>
                  <a:cs typeface="Times New Roman"/>
                </a:endParaRPr>
              </a:p>
              <a:p>
                <a:pPr marL="1986914">
                  <a:lnSpc>
                    <a:spcPct val="100000"/>
                  </a:lnSpc>
                  <a:spcBef>
                    <a:spcPts val="680"/>
                  </a:spcBef>
                  <a:tabLst>
                    <a:tab pos="2830830" algn="l"/>
                    <a:tab pos="3253740" algn="l"/>
                  </a:tabLst>
                </a:pPr>
                <a:r>
                  <a:rPr lang="en-US" sz="2100" i="1" spc="-10" dirty="0">
                    <a:latin typeface="Times New Roman"/>
                    <a:cs typeface="Times New Roman"/>
                  </a:rPr>
                  <a:t>c</a:t>
                </a:r>
                <a:r>
                  <a:rPr lang="en-US" sz="1875" i="1" spc="-15" baseline="-24444" dirty="0">
                    <a:latin typeface="Times New Roman"/>
                    <a:cs typeface="Times New Roman"/>
                  </a:rPr>
                  <a:t>m</a:t>
                </a:r>
                <a:r>
                  <a:rPr lang="en-US" sz="1875" i="1" spc="-97" baseline="-24444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-25" dirty="0">
                    <a:latin typeface="Times New Roman"/>
                    <a:cs typeface="Times New Roman"/>
                  </a:rPr>
                  <a:t>(</a:t>
                </a:r>
                <a:r>
                  <a:rPr lang="el-GR" sz="2100" b="1" spc="-25" dirty="0">
                    <a:latin typeface="Times New Roman"/>
                    <a:cs typeface="Times New Roman"/>
                  </a:rPr>
                  <a:t>θ</a:t>
                </a:r>
                <a:r>
                  <a:rPr lang="el-GR" sz="2100" spc="-25" dirty="0">
                    <a:latin typeface="Times New Roman"/>
                    <a:cs typeface="Times New Roman"/>
                  </a:rPr>
                  <a:t>)</a:t>
                </a:r>
                <a:r>
                  <a:rPr lang="el-GR" sz="2100" dirty="0">
                    <a:latin typeface="Times New Roman"/>
                    <a:cs typeface="Times New Roman"/>
                  </a:rPr>
                  <a:t>	</a:t>
                </a:r>
                <a:r>
                  <a:rPr lang="en-US" sz="2100" spc="-5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 spc="-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≤</m:t>
                    </m:r>
                  </m:oMath>
                </a14:m>
                <a:r>
                  <a:rPr lang="el-GR" sz="2100" dirty="0">
                    <a:latin typeface="Arial"/>
                    <a:cs typeface="Arial"/>
                  </a:rPr>
                  <a:t>	</a:t>
                </a:r>
                <a:r>
                  <a:rPr lang="el-GR" sz="2100" spc="-50" dirty="0">
                    <a:latin typeface="Times New Roman"/>
                    <a:cs typeface="Times New Roman"/>
                  </a:rPr>
                  <a:t>0</a:t>
                </a:r>
                <a:endParaRPr lang="el-GR" sz="21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0"/>
                  </a:spcBef>
                </a:pPr>
                <a:endParaRPr lang="el-GR" sz="3950" dirty="0">
                  <a:latin typeface="Times New Roman"/>
                  <a:cs typeface="Times New Roman"/>
                </a:endParaRPr>
              </a:p>
              <a:p>
                <a:pPr marL="25400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800" spc="140" dirty="0">
                    <a:latin typeface="Times New Roman"/>
                    <a:cs typeface="Times New Roman"/>
                  </a:rPr>
                  <a:t>Form</a:t>
                </a:r>
                <a:r>
                  <a:rPr lang="en-US" sz="1800" spc="55" dirty="0">
                    <a:latin typeface="Times New Roman"/>
                    <a:cs typeface="Times New Roman"/>
                  </a:rPr>
                  <a:t> </a:t>
                </a:r>
                <a:r>
                  <a:rPr lang="en-US" sz="1800" spc="160" dirty="0">
                    <a:latin typeface="Times New Roman"/>
                    <a:cs typeface="Times New Roman"/>
                  </a:rPr>
                  <a:t>the</a:t>
                </a:r>
                <a:r>
                  <a:rPr lang="en-US" sz="1800" spc="50" dirty="0">
                    <a:latin typeface="Times New Roman"/>
                    <a:cs typeface="Times New Roman"/>
                  </a:rPr>
                  <a:t> </a:t>
                </a:r>
                <a:r>
                  <a:rPr lang="en-US" sz="1800" spc="114" dirty="0">
                    <a:latin typeface="Times New Roman"/>
                    <a:cs typeface="Times New Roman"/>
                  </a:rPr>
                  <a:t>dual problem:</a:t>
                </a:r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49" y="2662181"/>
                <a:ext cx="3465829" cy="3379258"/>
              </a:xfrm>
              <a:prstGeom prst="rect">
                <a:avLst/>
              </a:prstGeom>
              <a:blipFill>
                <a:blip r:embed="rId3"/>
                <a:stretch>
                  <a:fillRect l="-3650" r="-2190" b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 txBox="1"/>
          <p:nvPr/>
        </p:nvSpPr>
        <p:spPr>
          <a:xfrm>
            <a:off x="2667000" y="5885640"/>
            <a:ext cx="15621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i="1" spc="15" dirty="0">
                <a:latin typeface="Times New Roman"/>
                <a:cs typeface="Times New Roman"/>
              </a:rPr>
              <a:t>m</a:t>
            </a:r>
            <a:endParaRPr sz="14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463878" y="5885640"/>
                <a:ext cx="3378200" cy="871855"/>
              </a:xfrm>
              <a:prstGeom prst="rect">
                <a:avLst/>
              </a:prstGeom>
            </p:spPr>
            <p:txBody>
              <a:bodyPr vert="horz" wrap="square" lIns="0" tIns="6540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515"/>
                  </a:spcBef>
                  <a:tabLst>
                    <a:tab pos="1278255" algn="l"/>
                  </a:tabLst>
                </a:pPr>
                <a:r>
                  <a:rPr sz="2400" i="1" dirty="0">
                    <a:latin typeface="Times New Roman"/>
                    <a:cs typeface="Times New Roman"/>
                  </a:rPr>
                  <a:t>F</a:t>
                </a:r>
                <a:r>
                  <a:rPr sz="2400" i="1" spc="-340" dirty="0">
                    <a:latin typeface="Times New Roman"/>
                    <a:cs typeface="Times New Roman"/>
                  </a:rPr>
                  <a:t> </a:t>
                </a:r>
                <a:r>
                  <a:rPr sz="2400" spc="-10" dirty="0">
                    <a:latin typeface="Times New Roman"/>
                    <a:cs typeface="Times New Roman"/>
                  </a:rPr>
                  <a:t>(</a:t>
                </a:r>
                <a:r>
                  <a:rPr sz="2400" b="1" spc="-10" dirty="0">
                    <a:latin typeface="Times New Roman"/>
                    <a:cs typeface="Times New Roman"/>
                  </a:rPr>
                  <a:t>θ</a:t>
                </a:r>
                <a:r>
                  <a:rPr sz="2400" spc="-10" dirty="0">
                    <a:latin typeface="Times New Roman"/>
                    <a:cs typeface="Times New Roman"/>
                  </a:rPr>
                  <a:t>,</a:t>
                </a:r>
                <a:r>
                  <a:rPr sz="2400" spc="-290" dirty="0">
                    <a:latin typeface="Times New Roman"/>
                    <a:cs typeface="Times New Roman"/>
                  </a:rPr>
                  <a:t> </a:t>
                </a:r>
                <a:r>
                  <a:rPr sz="2400" b="1" spc="70" dirty="0">
                    <a:latin typeface="Times New Roman"/>
                    <a:cs typeface="Times New Roman"/>
                  </a:rPr>
                  <a:t>λ</a:t>
                </a:r>
                <a:r>
                  <a:rPr sz="2400" spc="70" dirty="0">
                    <a:latin typeface="Times New Roman"/>
                    <a:cs typeface="Times New Roman"/>
                  </a:rPr>
                  <a:t>)</a:t>
                </a:r>
                <a:r>
                  <a:rPr sz="2400" spc="-25" dirty="0">
                    <a:latin typeface="Times New Roman"/>
                    <a:cs typeface="Times New Roman"/>
                  </a:rPr>
                  <a:t> </a:t>
                </a:r>
                <a:r>
                  <a:rPr sz="2400" spc="-50" dirty="0">
                    <a:latin typeface="Arial"/>
                    <a:cs typeface="Arial"/>
                  </a:rPr>
                  <a:t>=</a:t>
                </a:r>
                <a:r>
                  <a:rPr sz="2400" dirty="0">
                    <a:latin typeface="Arial"/>
                    <a:cs typeface="Arial"/>
                  </a:rPr>
                  <a:t>	</a:t>
                </a:r>
                <a:r>
                  <a:rPr sz="2400" i="1" dirty="0">
                    <a:latin typeface="Times New Roman"/>
                    <a:cs typeface="Times New Roman"/>
                  </a:rPr>
                  <a:t>f</a:t>
                </a:r>
                <a:r>
                  <a:rPr sz="2400" i="1" spc="-20" dirty="0">
                    <a:latin typeface="Times New Roman"/>
                    <a:cs typeface="Times New Roman"/>
                  </a:rPr>
                  <a:t> </a:t>
                </a:r>
                <a:r>
                  <a:rPr sz="2400" dirty="0">
                    <a:latin typeface="Times New Roman"/>
                    <a:cs typeface="Times New Roman"/>
                  </a:rPr>
                  <a:t>(</a:t>
                </a:r>
                <a:r>
                  <a:rPr sz="2400" b="1" dirty="0">
                    <a:latin typeface="Times New Roman"/>
                    <a:cs typeface="Times New Roman"/>
                  </a:rPr>
                  <a:t>θ</a:t>
                </a:r>
                <a:r>
                  <a:rPr sz="2400" dirty="0">
                    <a:latin typeface="Times New Roman"/>
                    <a:cs typeface="Times New Roman"/>
                  </a:rPr>
                  <a:t>)</a:t>
                </a:r>
                <a:r>
                  <a:rPr sz="2400" spc="-170" dirty="0">
                    <a:latin typeface="Times New Roman"/>
                    <a:cs typeface="Times New Roman"/>
                  </a:rPr>
                  <a:t> </a:t>
                </a:r>
                <a:r>
                  <a:rPr sz="2400" spc="-80" dirty="0">
                    <a:latin typeface="Arial"/>
                    <a:cs typeface="Arial"/>
                  </a:rPr>
                  <a:t>−</a:t>
                </a:r>
                <a:r>
                  <a:rPr sz="2400" spc="-260" dirty="0">
                    <a:latin typeface="Arial"/>
                    <a:cs typeface="Arial"/>
                  </a:rPr>
                  <a:t> </a:t>
                </a:r>
                <a:r>
                  <a:rPr sz="5475" spc="284" baseline="-8371" dirty="0">
                    <a:latin typeface="Arial"/>
                    <a:cs typeface="Arial"/>
                  </a:rPr>
                  <a:t>∑</a:t>
                </a:r>
                <a14:m>
                  <m:oMath xmlns:m="http://schemas.openxmlformats.org/officeDocument/2006/math">
                    <m:r>
                      <a:rPr lang="en-US" sz="2550" i="1" spc="190" dirty="0" smtClean="0">
                        <a:latin typeface="Cambria Math" panose="02040503050406030204" pitchFamily="18" charset="0"/>
                        <a:cs typeface="Arial"/>
                      </a:rPr>
                      <m:t>𝜆</m:t>
                    </m:r>
                  </m:oMath>
                </a14:m>
                <a:r>
                  <a:rPr sz="2100" i="1" spc="284" baseline="-23809" dirty="0">
                    <a:latin typeface="Times New Roman"/>
                    <a:cs typeface="Times New Roman"/>
                  </a:rPr>
                  <a:t>j</a:t>
                </a:r>
                <a:r>
                  <a:rPr sz="2400" i="1" spc="190" dirty="0">
                    <a:latin typeface="Times New Roman"/>
                    <a:cs typeface="Times New Roman"/>
                  </a:rPr>
                  <a:t>c</a:t>
                </a:r>
                <a:r>
                  <a:rPr sz="2100" i="1" spc="284" baseline="-23809" dirty="0">
                    <a:latin typeface="Times New Roman"/>
                    <a:cs typeface="Times New Roman"/>
                  </a:rPr>
                  <a:t>j</a:t>
                </a:r>
                <a:r>
                  <a:rPr sz="2100" i="1" spc="-15" baseline="-23809" dirty="0">
                    <a:latin typeface="Times New Roman"/>
                    <a:cs typeface="Times New Roman"/>
                  </a:rPr>
                  <a:t> </a:t>
                </a:r>
                <a:r>
                  <a:rPr sz="2400" spc="-25" dirty="0">
                    <a:latin typeface="Times New Roman"/>
                    <a:cs typeface="Times New Roman"/>
                  </a:rPr>
                  <a:t>(</a:t>
                </a:r>
                <a:r>
                  <a:rPr sz="2400" b="1" spc="-25" dirty="0">
                    <a:latin typeface="Times New Roman"/>
                    <a:cs typeface="Times New Roman"/>
                  </a:rPr>
                  <a:t>θ</a:t>
                </a:r>
                <a:r>
                  <a:rPr sz="2400" spc="-25" dirty="0">
                    <a:latin typeface="Times New Roman"/>
                    <a:cs typeface="Times New Roman"/>
                  </a:rPr>
                  <a:t>)</a:t>
                </a:r>
                <a:endParaRPr sz="2400" dirty="0">
                  <a:latin typeface="Times New Roman"/>
                  <a:cs typeface="Times New Roman"/>
                </a:endParaRPr>
              </a:p>
              <a:p>
                <a:pPr marL="2143125">
                  <a:lnSpc>
                    <a:spcPct val="100000"/>
                  </a:lnSpc>
                  <a:spcBef>
                    <a:spcPts val="185"/>
                  </a:spcBef>
                </a:pPr>
                <a:r>
                  <a:rPr sz="1400" i="1" dirty="0">
                    <a:latin typeface="Times New Roman"/>
                    <a:cs typeface="Times New Roman"/>
                  </a:rPr>
                  <a:t>j</a:t>
                </a:r>
                <a:r>
                  <a:rPr sz="1400" i="1" spc="-220" dirty="0">
                    <a:latin typeface="Times New Roman"/>
                    <a:cs typeface="Times New Roman"/>
                  </a:rPr>
                  <a:t> </a:t>
                </a:r>
                <a:r>
                  <a:rPr sz="1400" spc="-25" dirty="0">
                    <a:latin typeface="Arial"/>
                    <a:cs typeface="Arial"/>
                  </a:rPr>
                  <a:t>=</a:t>
                </a:r>
                <a:r>
                  <a:rPr sz="1400" spc="-25" dirty="0">
                    <a:latin typeface="Times New Roman"/>
                    <a:cs typeface="Times New Roman"/>
                  </a:rPr>
                  <a:t>1</a:t>
                </a:r>
                <a:endParaRPr sz="1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" y="5885640"/>
                <a:ext cx="3378200" cy="871855"/>
              </a:xfrm>
              <a:prstGeom prst="rect">
                <a:avLst/>
              </a:prstGeom>
              <a:blipFill>
                <a:blip r:embed="rId4"/>
                <a:stretch>
                  <a:fillRect l="-4494" t="-4286" r="-37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A68345C-BF8D-C71C-E690-ADD01B98D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652" y="3785238"/>
            <a:ext cx="3242887" cy="25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95ED7F4-AFF4-62EB-231E-7A32FEA0DF15}"/>
                  </a:ext>
                </a:extLst>
              </p14:cNvPr>
              <p14:cNvContentPartPr/>
              <p14:nvPr/>
            </p14:nvContentPartPr>
            <p14:xfrm>
              <a:off x="7220160" y="4870440"/>
              <a:ext cx="311400" cy="286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95ED7F4-AFF4-62EB-231E-7A32FEA0DF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10800" y="4861080"/>
                <a:ext cx="330120" cy="3049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415386"/>
            <a:ext cx="6248400" cy="8605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Generalization of the Lagrange Multipliers for inequality setting </a:t>
            </a:r>
            <a:endParaRPr sz="2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7069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49494"/>
            <a:ext cx="8303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 err="1"/>
              <a:t>Karush</a:t>
            </a:r>
            <a:r>
              <a:rPr lang="en-US" sz="2800" cap="small" spc="110" dirty="0"/>
              <a:t>-Kuhn-Tucker (KKT) Conditions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448549" y="2662181"/>
                <a:ext cx="3465829" cy="3379258"/>
              </a:xfrm>
              <a:prstGeom prst="rect">
                <a:avLst/>
              </a:prstGeom>
            </p:spPr>
            <p:txBody>
              <a:bodyPr vert="horz" wrap="square" lIns="0" tIns="97790" rIns="0" bIns="0" rtlCol="0">
                <a:spAutoFit/>
              </a:bodyPr>
              <a:lstStyle/>
              <a:p>
                <a:pPr marL="442595">
                  <a:lnSpc>
                    <a:spcPct val="100000"/>
                  </a:lnSpc>
                  <a:spcBef>
                    <a:spcPts val="770"/>
                  </a:spcBef>
                  <a:tabLst>
                    <a:tab pos="1982470" algn="l"/>
                  </a:tabLst>
                </a:pPr>
                <a:r>
                  <a:rPr lang="en-US" sz="2100" spc="-20" dirty="0">
                    <a:latin typeface="Times New Roman"/>
                    <a:cs typeface="Times New Roman"/>
                  </a:rPr>
                  <a:t>Find</a:t>
                </a:r>
                <a:r>
                  <a:rPr lang="en-US" sz="2100" dirty="0">
                    <a:latin typeface="Times New Roman"/>
                    <a:cs typeface="Times New Roman"/>
                  </a:rPr>
                  <a:t>	</a:t>
                </a:r>
                <a:r>
                  <a:rPr lang="el-GR" sz="2100" b="1" spc="-50" dirty="0">
                    <a:latin typeface="Times New Roman"/>
                    <a:cs typeface="Times New Roman"/>
                  </a:rPr>
                  <a:t>θ</a:t>
                </a:r>
                <a:endParaRPr lang="el-GR" sz="2100" dirty="0">
                  <a:latin typeface="Times New Roman"/>
                  <a:cs typeface="Times New Roman"/>
                </a:endParaRPr>
              </a:p>
              <a:p>
                <a:pPr marL="433705" marR="954405" indent="8255">
                  <a:lnSpc>
                    <a:spcPct val="127000"/>
                  </a:lnSpc>
                  <a:tabLst>
                    <a:tab pos="2042160" algn="l"/>
                  </a:tabLst>
                </a:pPr>
                <a:r>
                  <a:rPr lang="en-US" sz="2100" spc="-10" dirty="0">
                    <a:latin typeface="Times New Roman"/>
                    <a:cs typeface="Times New Roman"/>
                  </a:rPr>
                  <a:t>maximizing</a:t>
                </a:r>
                <a:r>
                  <a:rPr lang="en-US" sz="2100" dirty="0">
                    <a:latin typeface="Times New Roman"/>
                    <a:cs typeface="Times New Roman"/>
                  </a:rPr>
                  <a:t>	</a:t>
                </a:r>
                <a:r>
                  <a:rPr lang="en-US" sz="2100" i="1" dirty="0">
                    <a:latin typeface="Times New Roman"/>
                    <a:cs typeface="Times New Roman"/>
                  </a:rPr>
                  <a:t>f</a:t>
                </a:r>
                <a:r>
                  <a:rPr lang="en-US" sz="2100" i="1" spc="-3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-25" dirty="0">
                    <a:latin typeface="Times New Roman"/>
                    <a:cs typeface="Times New Roman"/>
                  </a:rPr>
                  <a:t>(</a:t>
                </a:r>
                <a:r>
                  <a:rPr lang="el-GR" sz="2100" b="1" spc="-25" dirty="0">
                    <a:latin typeface="Times New Roman"/>
                    <a:cs typeface="Times New Roman"/>
                  </a:rPr>
                  <a:t>θ</a:t>
                </a:r>
                <a:r>
                  <a:rPr lang="el-GR" sz="2100" spc="-25" dirty="0">
                    <a:latin typeface="Times New Roman"/>
                    <a:cs typeface="Times New Roman"/>
                  </a:rPr>
                  <a:t>) </a:t>
                </a:r>
                <a:r>
                  <a:rPr lang="en-US" sz="2100" dirty="0">
                    <a:latin typeface="Times New Roman"/>
                    <a:cs typeface="Times New Roman"/>
                  </a:rPr>
                  <a:t>subject</a:t>
                </a:r>
                <a:r>
                  <a:rPr lang="en-US" sz="2100" spc="25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-25" dirty="0">
                    <a:latin typeface="Times New Roman"/>
                    <a:cs typeface="Times New Roman"/>
                  </a:rPr>
                  <a:t>to</a:t>
                </a:r>
                <a:endParaRPr lang="en-US" sz="2100" dirty="0">
                  <a:latin typeface="Times New Roman"/>
                  <a:cs typeface="Times New Roman"/>
                </a:endParaRPr>
              </a:p>
              <a:p>
                <a:pPr marL="1986914">
                  <a:lnSpc>
                    <a:spcPct val="100000"/>
                  </a:lnSpc>
                  <a:spcBef>
                    <a:spcPts val="680"/>
                  </a:spcBef>
                  <a:tabLst>
                    <a:tab pos="2830830" algn="l"/>
                    <a:tab pos="3253104" algn="l"/>
                  </a:tabLst>
                </a:pPr>
                <a:r>
                  <a:rPr lang="en-US" sz="2100" i="1" spc="-90" dirty="0">
                    <a:latin typeface="Times New Roman"/>
                    <a:cs typeface="Times New Roman"/>
                  </a:rPr>
                  <a:t>c</a:t>
                </a:r>
                <a:r>
                  <a:rPr lang="en-US" sz="1875" spc="-135" baseline="-24444" dirty="0">
                    <a:latin typeface="Times New Roman"/>
                    <a:cs typeface="Times New Roman"/>
                  </a:rPr>
                  <a:t>1</a:t>
                </a:r>
                <a:r>
                  <a:rPr lang="en-US" sz="1875" spc="-232" baseline="-24444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-25" dirty="0">
                    <a:latin typeface="Times New Roman"/>
                    <a:cs typeface="Times New Roman"/>
                  </a:rPr>
                  <a:t>(</a:t>
                </a:r>
                <a:r>
                  <a:rPr lang="el-GR" sz="2100" b="1" spc="-25" dirty="0">
                    <a:latin typeface="Times New Roman"/>
                    <a:cs typeface="Times New Roman"/>
                  </a:rPr>
                  <a:t>θ</a:t>
                </a:r>
                <a:r>
                  <a:rPr lang="el-GR" sz="2100" spc="-25" dirty="0">
                    <a:latin typeface="Times New Roman"/>
                    <a:cs typeface="Times New Roman"/>
                  </a:rPr>
                  <a:t>)</a:t>
                </a:r>
                <a:r>
                  <a:rPr lang="el-GR" sz="2100" dirty="0">
                    <a:latin typeface="Times New Roman"/>
                    <a:cs typeface="Times New Roman"/>
                  </a:rPr>
                  <a:t>	</a:t>
                </a:r>
                <a:r>
                  <a:rPr lang="en-US" sz="2100" spc="-50" dirty="0">
                    <a:ea typeface="Cambria Math" panose="02040503050406030204" pitchFamily="18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 spc="-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≤ </m:t>
                    </m:r>
                  </m:oMath>
                </a14:m>
                <a:r>
                  <a:rPr lang="el-GR" sz="2100" dirty="0">
                    <a:latin typeface="Arial"/>
                    <a:cs typeface="Arial"/>
                  </a:rPr>
                  <a:t>	</a:t>
                </a:r>
                <a:r>
                  <a:rPr lang="el-GR" sz="2100" spc="-50" dirty="0">
                    <a:latin typeface="Times New Roman"/>
                    <a:cs typeface="Times New Roman"/>
                  </a:rPr>
                  <a:t>0</a:t>
                </a:r>
                <a:endParaRPr lang="el-GR" sz="2100" dirty="0">
                  <a:latin typeface="Times New Roman"/>
                  <a:cs typeface="Times New Roman"/>
                </a:endParaRPr>
              </a:p>
              <a:p>
                <a:pPr marR="440055" algn="r">
                  <a:lnSpc>
                    <a:spcPct val="100000"/>
                  </a:lnSpc>
                  <a:spcBef>
                    <a:spcPts val="680"/>
                  </a:spcBef>
                </a:pPr>
                <a:r>
                  <a:rPr lang="el-GR" sz="2100" spc="-25" dirty="0">
                    <a:latin typeface="Times New Roman"/>
                    <a:cs typeface="Times New Roman"/>
                  </a:rPr>
                  <a:t>...</a:t>
                </a:r>
                <a:endParaRPr lang="el-GR" sz="2100" dirty="0">
                  <a:latin typeface="Times New Roman"/>
                  <a:cs typeface="Times New Roman"/>
                </a:endParaRPr>
              </a:p>
              <a:p>
                <a:pPr marL="1986914">
                  <a:lnSpc>
                    <a:spcPct val="100000"/>
                  </a:lnSpc>
                  <a:spcBef>
                    <a:spcPts val="680"/>
                  </a:spcBef>
                  <a:tabLst>
                    <a:tab pos="2830830" algn="l"/>
                    <a:tab pos="3253740" algn="l"/>
                  </a:tabLst>
                </a:pPr>
                <a:r>
                  <a:rPr lang="en-US" sz="2100" i="1" spc="-10" dirty="0">
                    <a:latin typeface="Times New Roman"/>
                    <a:cs typeface="Times New Roman"/>
                  </a:rPr>
                  <a:t>c</a:t>
                </a:r>
                <a:r>
                  <a:rPr lang="en-US" sz="1875" i="1" spc="-15" baseline="-24444" dirty="0">
                    <a:latin typeface="Times New Roman"/>
                    <a:cs typeface="Times New Roman"/>
                  </a:rPr>
                  <a:t>m</a:t>
                </a:r>
                <a:r>
                  <a:rPr lang="en-US" sz="1875" i="1" spc="-97" baseline="-24444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-25" dirty="0">
                    <a:latin typeface="Times New Roman"/>
                    <a:cs typeface="Times New Roman"/>
                  </a:rPr>
                  <a:t>(</a:t>
                </a:r>
                <a:r>
                  <a:rPr lang="el-GR" sz="2100" b="1" spc="-25" dirty="0">
                    <a:latin typeface="Times New Roman"/>
                    <a:cs typeface="Times New Roman"/>
                  </a:rPr>
                  <a:t>θ</a:t>
                </a:r>
                <a:r>
                  <a:rPr lang="el-GR" sz="2100" spc="-25" dirty="0">
                    <a:latin typeface="Times New Roman"/>
                    <a:cs typeface="Times New Roman"/>
                  </a:rPr>
                  <a:t>)</a:t>
                </a:r>
                <a:r>
                  <a:rPr lang="el-GR" sz="2100" dirty="0">
                    <a:latin typeface="Times New Roman"/>
                    <a:cs typeface="Times New Roman"/>
                  </a:rPr>
                  <a:t>	</a:t>
                </a:r>
                <a:r>
                  <a:rPr lang="en-US" sz="2100" spc="-5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 spc="-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≤</m:t>
                    </m:r>
                  </m:oMath>
                </a14:m>
                <a:r>
                  <a:rPr lang="el-GR" sz="2100" dirty="0">
                    <a:latin typeface="Arial"/>
                    <a:cs typeface="Arial"/>
                  </a:rPr>
                  <a:t>	</a:t>
                </a:r>
                <a:r>
                  <a:rPr lang="el-GR" sz="2100" spc="-50" dirty="0">
                    <a:latin typeface="Times New Roman"/>
                    <a:cs typeface="Times New Roman"/>
                  </a:rPr>
                  <a:t>0</a:t>
                </a:r>
                <a:endParaRPr lang="el-GR" sz="21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0"/>
                  </a:spcBef>
                </a:pPr>
                <a:endParaRPr lang="el-GR" sz="3950" dirty="0">
                  <a:latin typeface="Times New Roman"/>
                  <a:cs typeface="Times New Roman"/>
                </a:endParaRPr>
              </a:p>
              <a:p>
                <a:pPr marL="25400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800" spc="140" dirty="0">
                    <a:latin typeface="Times New Roman"/>
                    <a:cs typeface="Times New Roman"/>
                  </a:rPr>
                  <a:t>Form</a:t>
                </a:r>
                <a:r>
                  <a:rPr lang="en-US" sz="1800" spc="55" dirty="0">
                    <a:latin typeface="Times New Roman"/>
                    <a:cs typeface="Times New Roman"/>
                  </a:rPr>
                  <a:t> </a:t>
                </a:r>
                <a:r>
                  <a:rPr lang="en-US" sz="1800" spc="160" dirty="0">
                    <a:latin typeface="Times New Roman"/>
                    <a:cs typeface="Times New Roman"/>
                  </a:rPr>
                  <a:t>the</a:t>
                </a:r>
                <a:r>
                  <a:rPr lang="en-US" sz="1800" spc="50" dirty="0">
                    <a:latin typeface="Times New Roman"/>
                    <a:cs typeface="Times New Roman"/>
                  </a:rPr>
                  <a:t> </a:t>
                </a:r>
                <a:r>
                  <a:rPr lang="en-US" sz="1800" spc="114" dirty="0">
                    <a:latin typeface="Times New Roman"/>
                    <a:cs typeface="Times New Roman"/>
                  </a:rPr>
                  <a:t>dual problem:</a:t>
                </a:r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49" y="2662181"/>
                <a:ext cx="3465829" cy="3379258"/>
              </a:xfrm>
              <a:prstGeom prst="rect">
                <a:avLst/>
              </a:prstGeom>
              <a:blipFill>
                <a:blip r:embed="rId3"/>
                <a:stretch>
                  <a:fillRect l="-3650" r="-2190" b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 txBox="1"/>
          <p:nvPr/>
        </p:nvSpPr>
        <p:spPr>
          <a:xfrm>
            <a:off x="2667000" y="5885640"/>
            <a:ext cx="15621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i="1" spc="15" dirty="0">
                <a:latin typeface="Times New Roman"/>
                <a:cs typeface="Times New Roman"/>
              </a:rPr>
              <a:t>m</a:t>
            </a:r>
            <a:endParaRPr sz="14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463878" y="5885640"/>
                <a:ext cx="3378200" cy="871855"/>
              </a:xfrm>
              <a:prstGeom prst="rect">
                <a:avLst/>
              </a:prstGeom>
            </p:spPr>
            <p:txBody>
              <a:bodyPr vert="horz" wrap="square" lIns="0" tIns="6540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515"/>
                  </a:spcBef>
                  <a:tabLst>
                    <a:tab pos="1278255" algn="l"/>
                  </a:tabLst>
                </a:pPr>
                <a:r>
                  <a:rPr sz="2400" i="1" dirty="0">
                    <a:latin typeface="Times New Roman"/>
                    <a:cs typeface="Times New Roman"/>
                  </a:rPr>
                  <a:t>F</a:t>
                </a:r>
                <a:r>
                  <a:rPr sz="2400" i="1" spc="-340" dirty="0">
                    <a:latin typeface="Times New Roman"/>
                    <a:cs typeface="Times New Roman"/>
                  </a:rPr>
                  <a:t> </a:t>
                </a:r>
                <a:r>
                  <a:rPr sz="2400" spc="-10" dirty="0">
                    <a:latin typeface="Times New Roman"/>
                    <a:cs typeface="Times New Roman"/>
                  </a:rPr>
                  <a:t>(</a:t>
                </a:r>
                <a:r>
                  <a:rPr sz="2400" b="1" spc="-10" dirty="0">
                    <a:latin typeface="Times New Roman"/>
                    <a:cs typeface="Times New Roman"/>
                  </a:rPr>
                  <a:t>θ</a:t>
                </a:r>
                <a:r>
                  <a:rPr sz="2400" spc="-10" dirty="0">
                    <a:latin typeface="Times New Roman"/>
                    <a:cs typeface="Times New Roman"/>
                  </a:rPr>
                  <a:t>,</a:t>
                </a:r>
                <a:r>
                  <a:rPr sz="2400" spc="-290" dirty="0">
                    <a:latin typeface="Times New Roman"/>
                    <a:cs typeface="Times New Roman"/>
                  </a:rPr>
                  <a:t> </a:t>
                </a:r>
                <a:r>
                  <a:rPr sz="2400" b="1" spc="70" dirty="0">
                    <a:latin typeface="Times New Roman"/>
                    <a:cs typeface="Times New Roman"/>
                  </a:rPr>
                  <a:t>λ</a:t>
                </a:r>
                <a:r>
                  <a:rPr sz="2400" spc="70" dirty="0">
                    <a:latin typeface="Times New Roman"/>
                    <a:cs typeface="Times New Roman"/>
                  </a:rPr>
                  <a:t>)</a:t>
                </a:r>
                <a:r>
                  <a:rPr sz="2400" spc="-25" dirty="0">
                    <a:latin typeface="Times New Roman"/>
                    <a:cs typeface="Times New Roman"/>
                  </a:rPr>
                  <a:t> </a:t>
                </a:r>
                <a:r>
                  <a:rPr sz="2400" spc="-50" dirty="0">
                    <a:latin typeface="Arial"/>
                    <a:cs typeface="Arial"/>
                  </a:rPr>
                  <a:t>=</a:t>
                </a:r>
                <a:r>
                  <a:rPr sz="2400" dirty="0">
                    <a:latin typeface="Arial"/>
                    <a:cs typeface="Arial"/>
                  </a:rPr>
                  <a:t>	</a:t>
                </a:r>
                <a:r>
                  <a:rPr sz="2400" i="1" dirty="0">
                    <a:latin typeface="Times New Roman"/>
                    <a:cs typeface="Times New Roman"/>
                  </a:rPr>
                  <a:t>f</a:t>
                </a:r>
                <a:r>
                  <a:rPr sz="2400" i="1" spc="-20" dirty="0">
                    <a:latin typeface="Times New Roman"/>
                    <a:cs typeface="Times New Roman"/>
                  </a:rPr>
                  <a:t> </a:t>
                </a:r>
                <a:r>
                  <a:rPr sz="2400" dirty="0">
                    <a:latin typeface="Times New Roman"/>
                    <a:cs typeface="Times New Roman"/>
                  </a:rPr>
                  <a:t>(</a:t>
                </a:r>
                <a:r>
                  <a:rPr sz="2400" b="1" dirty="0">
                    <a:latin typeface="Times New Roman"/>
                    <a:cs typeface="Times New Roman"/>
                  </a:rPr>
                  <a:t>θ</a:t>
                </a:r>
                <a:r>
                  <a:rPr sz="2400" dirty="0">
                    <a:latin typeface="Times New Roman"/>
                    <a:cs typeface="Times New Roman"/>
                  </a:rPr>
                  <a:t>)</a:t>
                </a:r>
                <a:r>
                  <a:rPr sz="2400" spc="-170" dirty="0">
                    <a:latin typeface="Times New Roman"/>
                    <a:cs typeface="Times New Roman"/>
                  </a:rPr>
                  <a:t> </a:t>
                </a:r>
                <a:r>
                  <a:rPr sz="2400" spc="-80" dirty="0">
                    <a:latin typeface="Arial"/>
                    <a:cs typeface="Arial"/>
                  </a:rPr>
                  <a:t>−</a:t>
                </a:r>
                <a:r>
                  <a:rPr sz="2400" spc="-260" dirty="0">
                    <a:latin typeface="Arial"/>
                    <a:cs typeface="Arial"/>
                  </a:rPr>
                  <a:t> </a:t>
                </a:r>
                <a:r>
                  <a:rPr sz="5475" spc="284" baseline="-8371" dirty="0">
                    <a:latin typeface="Arial"/>
                    <a:cs typeface="Arial"/>
                  </a:rPr>
                  <a:t>∑</a:t>
                </a:r>
                <a14:m>
                  <m:oMath xmlns:m="http://schemas.openxmlformats.org/officeDocument/2006/math">
                    <m:r>
                      <a:rPr lang="en-US" sz="2550" i="1" spc="190" dirty="0" smtClean="0">
                        <a:latin typeface="Cambria Math" panose="02040503050406030204" pitchFamily="18" charset="0"/>
                        <a:cs typeface="Arial"/>
                      </a:rPr>
                      <m:t>𝜆</m:t>
                    </m:r>
                  </m:oMath>
                </a14:m>
                <a:r>
                  <a:rPr sz="2100" i="1" spc="284" baseline="-23809" dirty="0">
                    <a:latin typeface="Times New Roman"/>
                    <a:cs typeface="Times New Roman"/>
                  </a:rPr>
                  <a:t>j</a:t>
                </a:r>
                <a:r>
                  <a:rPr sz="2400" i="1" spc="190" dirty="0">
                    <a:latin typeface="Times New Roman"/>
                    <a:cs typeface="Times New Roman"/>
                  </a:rPr>
                  <a:t>c</a:t>
                </a:r>
                <a:r>
                  <a:rPr sz="2100" i="1" spc="284" baseline="-23809" dirty="0">
                    <a:latin typeface="Times New Roman"/>
                    <a:cs typeface="Times New Roman"/>
                  </a:rPr>
                  <a:t>j</a:t>
                </a:r>
                <a:r>
                  <a:rPr sz="2100" i="1" spc="-15" baseline="-23809" dirty="0">
                    <a:latin typeface="Times New Roman"/>
                    <a:cs typeface="Times New Roman"/>
                  </a:rPr>
                  <a:t> </a:t>
                </a:r>
                <a:r>
                  <a:rPr sz="2400" spc="-25" dirty="0">
                    <a:latin typeface="Times New Roman"/>
                    <a:cs typeface="Times New Roman"/>
                  </a:rPr>
                  <a:t>(</a:t>
                </a:r>
                <a:r>
                  <a:rPr sz="2400" b="1" spc="-25" dirty="0">
                    <a:latin typeface="Times New Roman"/>
                    <a:cs typeface="Times New Roman"/>
                  </a:rPr>
                  <a:t>θ</a:t>
                </a:r>
                <a:r>
                  <a:rPr sz="2400" spc="-25" dirty="0">
                    <a:latin typeface="Times New Roman"/>
                    <a:cs typeface="Times New Roman"/>
                  </a:rPr>
                  <a:t>)</a:t>
                </a:r>
                <a:endParaRPr sz="2400" dirty="0">
                  <a:latin typeface="Times New Roman"/>
                  <a:cs typeface="Times New Roman"/>
                </a:endParaRPr>
              </a:p>
              <a:p>
                <a:pPr marL="2143125">
                  <a:lnSpc>
                    <a:spcPct val="100000"/>
                  </a:lnSpc>
                  <a:spcBef>
                    <a:spcPts val="185"/>
                  </a:spcBef>
                </a:pPr>
                <a:r>
                  <a:rPr sz="1400" i="1" dirty="0">
                    <a:latin typeface="Times New Roman"/>
                    <a:cs typeface="Times New Roman"/>
                  </a:rPr>
                  <a:t>j</a:t>
                </a:r>
                <a:r>
                  <a:rPr sz="1400" i="1" spc="-220" dirty="0">
                    <a:latin typeface="Times New Roman"/>
                    <a:cs typeface="Times New Roman"/>
                  </a:rPr>
                  <a:t> </a:t>
                </a:r>
                <a:r>
                  <a:rPr sz="1400" spc="-25" dirty="0">
                    <a:latin typeface="Arial"/>
                    <a:cs typeface="Arial"/>
                  </a:rPr>
                  <a:t>=</a:t>
                </a:r>
                <a:r>
                  <a:rPr sz="1400" spc="-25" dirty="0">
                    <a:latin typeface="Times New Roman"/>
                    <a:cs typeface="Times New Roman"/>
                  </a:rPr>
                  <a:t>1</a:t>
                </a:r>
                <a:endParaRPr sz="1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" y="5885640"/>
                <a:ext cx="3378200" cy="871855"/>
              </a:xfrm>
              <a:prstGeom prst="rect">
                <a:avLst/>
              </a:prstGeom>
              <a:blipFill>
                <a:blip r:embed="rId4"/>
                <a:stretch>
                  <a:fillRect l="-4494" t="-4286" r="-37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A68345C-BF8D-C71C-E690-ADD01B98D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275" y="3886200"/>
            <a:ext cx="4356539" cy="137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415386"/>
            <a:ext cx="6248400" cy="8605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Generalization of the Lagrange Multipliers for inequality setting </a:t>
            </a:r>
            <a:endParaRPr sz="21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6BBB67D1-348B-05F7-C229-4E40AE8B6191}"/>
                  </a:ext>
                </a:extLst>
              </p:cNvPr>
              <p:cNvSpPr txBox="1"/>
              <p:nvPr/>
            </p:nvSpPr>
            <p:spPr>
              <a:xfrm>
                <a:off x="3810000" y="2048622"/>
                <a:ext cx="5301922" cy="171450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Key points:</a:t>
                </a:r>
              </a:p>
              <a:p>
                <a:pPr marL="743585" marR="164465" lvl="1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100" dirty="0">
                    <a:latin typeface="Times New Roman"/>
                    <a:cs typeface="Times New Roman"/>
                  </a:rPr>
                  <a:t>With inequality constraints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19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i="1" spc="190" dirty="0">
                            <a:latin typeface="Cambria Math" panose="02040503050406030204" pitchFamily="18" charset="0"/>
                            <a:cs typeface="Arial"/>
                          </a:rPr>
                          <m:t>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i="1" spc="284" baseline="-23809" dirty="0">
                            <a:latin typeface="Times New Roman"/>
                            <a:cs typeface="Times New Roman"/>
                          </a:rPr>
                          <m:t>j</m:t>
                        </m:r>
                      </m:sub>
                    </m:sSub>
                    <m:r>
                      <a:rPr lang="en-US" sz="2400" i="1" spc="19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≥</m:t>
                    </m:r>
                    <m:r>
                      <a:rPr lang="en-US" sz="2400" b="0" i="1" spc="19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0</m:t>
                    </m:r>
                  </m:oMath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743585" marR="164465" lvl="1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100" dirty="0">
                    <a:latin typeface="Times New Roman"/>
                    <a:cs typeface="Times New Roman"/>
                  </a:rPr>
                  <a:t>At optimal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19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000" i="1" spc="190" dirty="0">
                            <a:latin typeface="Cambria Math" panose="02040503050406030204" pitchFamily="18" charset="0"/>
                            <a:cs typeface="Arial"/>
                          </a:rPr>
                          <m:t>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i="1" spc="284" baseline="-23809" dirty="0">
                            <a:latin typeface="Times New Roman"/>
                            <a:cs typeface="Times New Roman"/>
                          </a:rPr>
                          <m:t>j</m:t>
                        </m:r>
                      </m:sub>
                    </m:sSub>
                    <m:r>
                      <a:rPr lang="en-US" sz="2000" b="0" i="1" spc="19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&gt;0</m:t>
                    </m:r>
                  </m:oMath>
                </a14:m>
                <a:r>
                  <a:rPr lang="en-US" sz="2100" dirty="0">
                    <a:latin typeface="Times New Roman"/>
                    <a:cs typeface="Times New Roman"/>
                  </a:rPr>
                  <a:t> if the constraint is </a:t>
                </a:r>
                <a:r>
                  <a:rPr lang="en-US" sz="2100" b="1" dirty="0">
                    <a:latin typeface="Times New Roman"/>
                    <a:cs typeface="Times New Roman"/>
                  </a:rPr>
                  <a:t>active</a:t>
                </a:r>
                <a:endParaRPr sz="2100" b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6BBB67D1-348B-05F7-C229-4E40AE8B6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048622"/>
                <a:ext cx="5301922" cy="1714508"/>
              </a:xfrm>
              <a:prstGeom prst="rect">
                <a:avLst/>
              </a:prstGeom>
              <a:blipFill>
                <a:blip r:embed="rId8"/>
                <a:stretch>
                  <a:fillRect l="-2153" t="-294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11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49494"/>
            <a:ext cx="8303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Hyperplanes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95ED7F4-AFF4-62EB-231E-7A32FEA0DF15}"/>
                  </a:ext>
                </a:extLst>
              </p14:cNvPr>
              <p14:cNvContentPartPr/>
              <p14:nvPr/>
            </p14:nvContentPartPr>
            <p14:xfrm>
              <a:off x="7220160" y="4870440"/>
              <a:ext cx="311400" cy="286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95ED7F4-AFF4-62EB-231E-7A32FEA0DF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800" y="4861080"/>
                <a:ext cx="3301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415386"/>
                <a:ext cx="8151114" cy="284283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A hyperplane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/>
                      </a:rPr>
                      <m:t>𝑯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is a mathematical object defined by a normal vector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𝐰</m:t>
                    </m:r>
                  </m:oMath>
                </a14:m>
                <a:r>
                  <a:rPr lang="en-US" sz="2100" b="1" dirty="0">
                    <a:latin typeface="Times New Roman"/>
                    <a:cs typeface="Times New Roman"/>
                  </a:rPr>
                  <a:t> </a:t>
                </a:r>
                <a:r>
                  <a:rPr lang="en-US" sz="2100" dirty="0">
                    <a:latin typeface="Times New Roman"/>
                    <a:cs typeface="Times New Roman"/>
                  </a:rPr>
                  <a:t>orthogonal to it and a bias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</m:oMath>
                </a14:m>
                <a:r>
                  <a:rPr lang="en-US" sz="2100" dirty="0">
                    <a:latin typeface="Times New Roman"/>
                    <a:cs typeface="Times New Roman"/>
                  </a:rPr>
                  <a:t> proportional to the distance to the center of coordinates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100" dirty="0">
                    <a:latin typeface="Times New Roman"/>
                    <a:cs typeface="Times New Roman"/>
                  </a:rPr>
                  <a:t>The points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</m:oMath>
                </a14:m>
                <a:r>
                  <a:rPr lang="en-US" sz="2100" dirty="0">
                    <a:latin typeface="Times New Roman"/>
                    <a:cs typeface="Times New Roman"/>
                  </a:rPr>
                  <a:t> the on hyperplane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/>
                      </a:rPr>
                      <m:t>𝐻</m:t>
                    </m:r>
                  </m:oMath>
                </a14:m>
                <a:r>
                  <a:rPr lang="en-US" sz="2100" dirty="0">
                    <a:latin typeface="Times New Roman"/>
                    <a:cs typeface="Times New Roman"/>
                  </a:rPr>
                  <a:t> satisfy the equation: </a:t>
                </a: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1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21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=0</m:t>
                      </m:r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100" dirty="0">
                    <a:latin typeface="Times New Roman"/>
                    <a:cs typeface="Times New Roman"/>
                  </a:rPr>
                  <a:t>All such points </a:t>
                </a:r>
                <a14:m>
                  <m:oMath xmlns:m="http://schemas.openxmlformats.org/officeDocument/2006/math">
                    <m:r>
                      <a:rPr lang="en-US" sz="2100" i="1" smtClean="0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</m:oMath>
                </a14:m>
                <a:r>
                  <a:rPr lang="en-US" sz="2100" dirty="0">
                    <a:latin typeface="Times New Roman"/>
                    <a:cs typeface="Times New Roman"/>
                  </a:rPr>
                  <a:t> belong to the hyperplane</a:t>
                </a:r>
                <a:endParaRPr lang="en-US" sz="2100" i="1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sz="21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15386"/>
                <a:ext cx="8151114" cy="2842830"/>
              </a:xfrm>
              <a:prstGeom prst="rect">
                <a:avLst/>
              </a:prstGeom>
              <a:blipFill>
                <a:blip r:embed="rId5"/>
                <a:stretch>
                  <a:fillRect l="-1402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8729C397-FA0F-990A-6255-0D576B783FFA}"/>
              </a:ext>
            </a:extLst>
          </p:cNvPr>
          <p:cNvSpPr/>
          <p:nvPr/>
        </p:nvSpPr>
        <p:spPr bwMode="auto">
          <a:xfrm>
            <a:off x="2273808" y="5232746"/>
            <a:ext cx="100584" cy="101160"/>
          </a:xfrm>
          <a:prstGeom prst="ellipse">
            <a:avLst/>
          </a:prstGeom>
          <a:solidFill>
            <a:srgbClr val="C00000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2A48C-F3C7-B43E-D3F1-641BD8BEC113}"/>
              </a:ext>
            </a:extLst>
          </p:cNvPr>
          <p:cNvSpPr txBox="1"/>
          <p:nvPr/>
        </p:nvSpPr>
        <p:spPr>
          <a:xfrm>
            <a:off x="2019300" y="5253517"/>
            <a:ext cx="990600" cy="4290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2C8428-2052-B219-41C0-5BE571417CE8}"/>
              </a:ext>
            </a:extLst>
          </p:cNvPr>
          <p:cNvCxnSpPr>
            <a:cxnSpLocks/>
          </p:cNvCxnSpPr>
          <p:nvPr/>
        </p:nvCxnSpPr>
        <p:spPr>
          <a:xfrm>
            <a:off x="2819400" y="4289640"/>
            <a:ext cx="1447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2308FA-ACF6-B7BC-A76E-B414CA99828B}"/>
              </a:ext>
            </a:extLst>
          </p:cNvPr>
          <p:cNvCxnSpPr/>
          <p:nvPr/>
        </p:nvCxnSpPr>
        <p:spPr>
          <a:xfrm flipV="1">
            <a:off x="3276600" y="4412800"/>
            <a:ext cx="381000" cy="357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B5C7D3-7158-58CC-7D46-9F6024D1FB18}"/>
                  </a:ext>
                </a:extLst>
              </p:cNvPr>
              <p:cNvSpPr txBox="1"/>
              <p:nvPr/>
            </p:nvSpPr>
            <p:spPr>
              <a:xfrm>
                <a:off x="3617133" y="4351398"/>
                <a:ext cx="457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  <a:cs typeface="Times New Roman"/>
                        </a:rPr>
                        <m:t>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B5C7D3-7158-58CC-7D46-9F6024D1F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133" y="4351398"/>
                <a:ext cx="4572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10C607-69F3-F0C5-8806-34DFA58DC3CF}"/>
                  </a:ext>
                </a:extLst>
              </p:cNvPr>
              <p:cNvSpPr txBox="1"/>
              <p:nvPr/>
            </p:nvSpPr>
            <p:spPr>
              <a:xfrm>
                <a:off x="2209800" y="5673050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10C607-69F3-F0C5-8806-34DFA58D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73050"/>
                <a:ext cx="4572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4D4C4B-DCE9-EE9C-4732-F51A2F5E2629}"/>
              </a:ext>
            </a:extLst>
          </p:cNvPr>
          <p:cNvCxnSpPr>
            <a:cxnSpLocks/>
            <a:stCxn id="29" idx="2"/>
          </p:cNvCxnSpPr>
          <p:nvPr/>
        </p:nvCxnSpPr>
        <p:spPr>
          <a:xfrm flipV="1">
            <a:off x="2404857" y="4395756"/>
            <a:ext cx="514223" cy="4311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2820B18-8E9B-96EB-A8FE-2844619F31F0}"/>
                  </a:ext>
                </a:extLst>
              </p:cNvPr>
              <p:cNvSpPr txBox="1"/>
              <p:nvPr/>
            </p:nvSpPr>
            <p:spPr>
              <a:xfrm>
                <a:off x="2138284" y="4457619"/>
                <a:ext cx="533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2820B18-8E9B-96EB-A8FE-2844619F3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284" y="4457619"/>
                <a:ext cx="53314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963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49494"/>
            <a:ext cx="8303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Hyperplanes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415386"/>
            <a:ext cx="8151114" cy="21780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Less formally, a hyperplane is a subspace with one less dimensions than an ambient space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For 3D space hyperplane is a regular plane (2D)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For 2D space hyperplane is a line</a:t>
            </a:r>
            <a:endParaRPr lang="en-US" sz="2100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sz="2100" i="1" dirty="0">
              <a:latin typeface="Times New Roman"/>
              <a:cs typeface="Times New Roman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29C397-FA0F-990A-6255-0D576B783FFA}"/>
              </a:ext>
            </a:extLst>
          </p:cNvPr>
          <p:cNvSpPr/>
          <p:nvPr/>
        </p:nvSpPr>
        <p:spPr bwMode="auto">
          <a:xfrm>
            <a:off x="1207008" y="5486827"/>
            <a:ext cx="100584" cy="101160"/>
          </a:xfrm>
          <a:prstGeom prst="ellipse">
            <a:avLst/>
          </a:prstGeom>
          <a:solidFill>
            <a:srgbClr val="C00000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2A48C-F3C7-B43E-D3F1-641BD8BEC113}"/>
              </a:ext>
            </a:extLst>
          </p:cNvPr>
          <p:cNvSpPr txBox="1"/>
          <p:nvPr/>
        </p:nvSpPr>
        <p:spPr>
          <a:xfrm>
            <a:off x="952500" y="5507598"/>
            <a:ext cx="990600" cy="4290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2C8428-2052-B219-41C0-5BE571417CE8}"/>
              </a:ext>
            </a:extLst>
          </p:cNvPr>
          <p:cNvCxnSpPr>
            <a:cxnSpLocks/>
          </p:cNvCxnSpPr>
          <p:nvPr/>
        </p:nvCxnSpPr>
        <p:spPr>
          <a:xfrm>
            <a:off x="1752600" y="4543721"/>
            <a:ext cx="1447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2308FA-ACF6-B7BC-A76E-B414CA99828B}"/>
              </a:ext>
            </a:extLst>
          </p:cNvPr>
          <p:cNvCxnSpPr/>
          <p:nvPr/>
        </p:nvCxnSpPr>
        <p:spPr>
          <a:xfrm flipV="1">
            <a:off x="2209800" y="4666881"/>
            <a:ext cx="381000" cy="357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B5C7D3-7158-58CC-7D46-9F6024D1FB18}"/>
                  </a:ext>
                </a:extLst>
              </p:cNvPr>
              <p:cNvSpPr txBox="1"/>
              <p:nvPr/>
            </p:nvSpPr>
            <p:spPr>
              <a:xfrm>
                <a:off x="2550333" y="460547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  <a:cs typeface="Times New Roman"/>
                        </a:rPr>
                        <m:t>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B5C7D3-7158-58CC-7D46-9F6024D1F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333" y="4605479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10C607-69F3-F0C5-8806-34DFA58DC3CF}"/>
                  </a:ext>
                </a:extLst>
              </p:cNvPr>
              <p:cNvSpPr txBox="1"/>
              <p:nvPr/>
            </p:nvSpPr>
            <p:spPr>
              <a:xfrm>
                <a:off x="1143000" y="5927131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10C607-69F3-F0C5-8806-34DFA58D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927131"/>
                <a:ext cx="4572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088212E-3581-545E-DAEF-F852C779CCE5}"/>
              </a:ext>
            </a:extLst>
          </p:cNvPr>
          <p:cNvSpPr txBox="1"/>
          <p:nvPr/>
        </p:nvSpPr>
        <p:spPr>
          <a:xfrm>
            <a:off x="1143000" y="3862597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2D space, 1D hyperplane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F5893-3F4C-017A-3F96-01866D241F90}"/>
              </a:ext>
            </a:extLst>
          </p:cNvPr>
          <p:cNvSpPr txBox="1"/>
          <p:nvPr/>
        </p:nvSpPr>
        <p:spPr>
          <a:xfrm>
            <a:off x="5848560" y="3856739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3D space, 2D hyperplane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895E10-A23B-CDD0-EEA7-4D6AC06A9F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485"/>
          <a:stretch/>
        </p:blipFill>
        <p:spPr>
          <a:xfrm>
            <a:off x="5801963" y="4199312"/>
            <a:ext cx="2648160" cy="256082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F0F59B-931C-20EE-3AC9-45C80B8C2CCB}"/>
              </a:ext>
            </a:extLst>
          </p:cNvPr>
          <p:cNvCxnSpPr>
            <a:cxnSpLocks/>
            <a:stCxn id="13" idx="2"/>
          </p:cNvCxnSpPr>
          <p:nvPr/>
        </p:nvCxnSpPr>
        <p:spPr>
          <a:xfrm flipV="1">
            <a:off x="1403788" y="4719952"/>
            <a:ext cx="514223" cy="4311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EA16B4-0DEA-9823-162A-C5032FD8F243}"/>
                  </a:ext>
                </a:extLst>
              </p:cNvPr>
              <p:cNvSpPr txBox="1"/>
              <p:nvPr/>
            </p:nvSpPr>
            <p:spPr>
              <a:xfrm>
                <a:off x="1137215" y="4781815"/>
                <a:ext cx="533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EA16B4-0DEA-9823-162A-C5032FD8F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15" y="4781815"/>
                <a:ext cx="5331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59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49494"/>
            <a:ext cx="8303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Hyperplanes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415386"/>
            <a:ext cx="8151114" cy="21780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Less formally, a hyperplane is a subspace with one less dimensions than an ambient space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For 3D space hyperplane is a regular plane (2D)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For 2D space hyperplane is a line</a:t>
            </a:r>
            <a:endParaRPr lang="en-US" sz="2100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sz="2100" i="1" dirty="0">
              <a:latin typeface="Times New Roman"/>
              <a:cs typeface="Times New Roman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29C397-FA0F-990A-6255-0D576B783FFA}"/>
              </a:ext>
            </a:extLst>
          </p:cNvPr>
          <p:cNvSpPr/>
          <p:nvPr/>
        </p:nvSpPr>
        <p:spPr bwMode="auto">
          <a:xfrm>
            <a:off x="1207008" y="5486827"/>
            <a:ext cx="100584" cy="101160"/>
          </a:xfrm>
          <a:prstGeom prst="ellipse">
            <a:avLst/>
          </a:prstGeom>
          <a:solidFill>
            <a:srgbClr val="C00000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2A48C-F3C7-B43E-D3F1-641BD8BEC113}"/>
              </a:ext>
            </a:extLst>
          </p:cNvPr>
          <p:cNvSpPr txBox="1"/>
          <p:nvPr/>
        </p:nvSpPr>
        <p:spPr>
          <a:xfrm>
            <a:off x="952500" y="5507598"/>
            <a:ext cx="990600" cy="4290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2C8428-2052-B219-41C0-5BE571417CE8}"/>
              </a:ext>
            </a:extLst>
          </p:cNvPr>
          <p:cNvCxnSpPr>
            <a:cxnSpLocks/>
          </p:cNvCxnSpPr>
          <p:nvPr/>
        </p:nvCxnSpPr>
        <p:spPr>
          <a:xfrm>
            <a:off x="1752600" y="4543721"/>
            <a:ext cx="1447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2308FA-ACF6-B7BC-A76E-B414CA99828B}"/>
              </a:ext>
            </a:extLst>
          </p:cNvPr>
          <p:cNvCxnSpPr/>
          <p:nvPr/>
        </p:nvCxnSpPr>
        <p:spPr>
          <a:xfrm flipV="1">
            <a:off x="2209800" y="4666881"/>
            <a:ext cx="381000" cy="357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B5C7D3-7158-58CC-7D46-9F6024D1FB18}"/>
                  </a:ext>
                </a:extLst>
              </p:cNvPr>
              <p:cNvSpPr txBox="1"/>
              <p:nvPr/>
            </p:nvSpPr>
            <p:spPr>
              <a:xfrm>
                <a:off x="2550333" y="460547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  <a:cs typeface="Times New Roman"/>
                        </a:rPr>
                        <m:t>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B5C7D3-7158-58CC-7D46-9F6024D1F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333" y="4605479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10C607-69F3-F0C5-8806-34DFA58DC3CF}"/>
                  </a:ext>
                </a:extLst>
              </p:cNvPr>
              <p:cNvSpPr txBox="1"/>
              <p:nvPr/>
            </p:nvSpPr>
            <p:spPr>
              <a:xfrm>
                <a:off x="1143000" y="5927131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10C607-69F3-F0C5-8806-34DFA58D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927131"/>
                <a:ext cx="4572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D21F02-C2A6-BA54-9906-4D3E4A98E292}"/>
              </a:ext>
            </a:extLst>
          </p:cNvPr>
          <p:cNvCxnSpPr>
            <a:cxnSpLocks/>
            <a:stCxn id="26" idx="2"/>
          </p:cNvCxnSpPr>
          <p:nvPr/>
        </p:nvCxnSpPr>
        <p:spPr>
          <a:xfrm flipV="1">
            <a:off x="1403788" y="4719952"/>
            <a:ext cx="514223" cy="4311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B92DAB2-EB81-57EB-8D60-990177EE0071}"/>
                  </a:ext>
                </a:extLst>
              </p:cNvPr>
              <p:cNvSpPr txBox="1"/>
              <p:nvPr/>
            </p:nvSpPr>
            <p:spPr>
              <a:xfrm>
                <a:off x="1137215" y="4781815"/>
                <a:ext cx="533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B92DAB2-EB81-57EB-8D60-990177EE0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15" y="4781815"/>
                <a:ext cx="5331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088212E-3581-545E-DAEF-F852C779CCE5}"/>
              </a:ext>
            </a:extLst>
          </p:cNvPr>
          <p:cNvSpPr txBox="1"/>
          <p:nvPr/>
        </p:nvSpPr>
        <p:spPr>
          <a:xfrm>
            <a:off x="1143000" y="3862597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2D space, 1D hyperplane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F5893-3F4C-017A-3F96-01866D241F90}"/>
              </a:ext>
            </a:extLst>
          </p:cNvPr>
          <p:cNvSpPr txBox="1"/>
          <p:nvPr/>
        </p:nvSpPr>
        <p:spPr>
          <a:xfrm>
            <a:off x="5848560" y="3856739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3D space, 2D hyperplane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895E10-A23B-CDD0-EEA7-4D6AC06A9FC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485"/>
          <a:stretch/>
        </p:blipFill>
        <p:spPr>
          <a:xfrm>
            <a:off x="5801963" y="4199312"/>
            <a:ext cx="2648160" cy="256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53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49494"/>
            <a:ext cx="8303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Example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09727" y="1628972"/>
                <a:ext cx="8151114" cy="41735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Hyperplane in 2D space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/>
                      </a:rPr>
                      <m:t>w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=[1,1] and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b</a:t>
                </a:r>
                <a:r>
                  <a:rPr lang="en-US" sz="2400" dirty="0">
                    <a:latin typeface="Times New Roman"/>
                    <a:cs typeface="Times New Roman"/>
                  </a:rPr>
                  <a:t>=-1</a:t>
                </a: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7" y="1628972"/>
                <a:ext cx="8151114" cy="417358"/>
              </a:xfrm>
              <a:prstGeom prst="rect">
                <a:avLst/>
              </a:prstGeom>
              <a:blipFill>
                <a:blip r:embed="rId3"/>
                <a:stretch>
                  <a:fillRect l="-1402" t="-11765" b="-4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line graph with numbers&#10;&#10;Description automatically generated">
            <a:extLst>
              <a:ext uri="{FF2B5EF4-FFF2-40B4-BE49-F238E27FC236}">
                <a16:creationId xmlns:a16="http://schemas.microsoft.com/office/drawing/2014/main" id="{A4565A02-3312-B72F-89D1-14D0E0A87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73689"/>
            <a:ext cx="5410200" cy="408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09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49494"/>
            <a:ext cx="8303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Hyperplanes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415386"/>
                <a:ext cx="8151114" cy="17220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Hyperplanes are not uniquely parametrized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Multiplying vector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𝐰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and bias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by the same constant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will result in a same hyperplane </a:t>
                </a: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sz="21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15386"/>
                <a:ext cx="8151114" cy="1722010"/>
              </a:xfrm>
              <a:prstGeom prst="rect">
                <a:avLst/>
              </a:prstGeom>
              <a:blipFill>
                <a:blip r:embed="rId3"/>
                <a:stretch>
                  <a:fillRect l="-1402" t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line graph with numbers&#10;&#10;Description automatically generated">
            <a:extLst>
              <a:ext uri="{FF2B5EF4-FFF2-40B4-BE49-F238E27FC236}">
                <a16:creationId xmlns:a16="http://schemas.microsoft.com/office/drawing/2014/main" id="{17A142CE-B978-9036-B2E5-D4D5F559F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4087723"/>
            <a:ext cx="3200400" cy="2418623"/>
          </a:xfrm>
          <a:prstGeom prst="rect">
            <a:avLst/>
          </a:prstGeom>
        </p:spPr>
      </p:pic>
      <p:pic>
        <p:nvPicPr>
          <p:cNvPr id="15" name="Picture 14" descr="A line graph with numbers&#10;&#10;Description automatically generated">
            <a:extLst>
              <a:ext uri="{FF2B5EF4-FFF2-40B4-BE49-F238E27FC236}">
                <a16:creationId xmlns:a16="http://schemas.microsoft.com/office/drawing/2014/main" id="{B694968B-7D67-C12B-AF4C-51E836A13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087722"/>
            <a:ext cx="3200400" cy="2418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021287-C298-9839-02AB-46288D6C13D9}"/>
                  </a:ext>
                </a:extLst>
              </p:cNvPr>
              <p:cNvSpPr txBox="1"/>
              <p:nvPr/>
            </p:nvSpPr>
            <p:spPr>
              <a:xfrm>
                <a:off x="6019800" y="3718390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Times New Roman"/>
                      </a:rPr>
                      <m:t>w</m:t>
                    </m:r>
                  </m:oMath>
                </a14:m>
                <a:r>
                  <a:rPr lang="en-US" sz="1800" dirty="0">
                    <a:latin typeface="Times New Roman"/>
                    <a:cs typeface="Times New Roman"/>
                  </a:rPr>
                  <a:t>=[5,5], </a:t>
                </a:r>
                <a:r>
                  <a:rPr lang="en-US" sz="1800" i="1" dirty="0">
                    <a:latin typeface="Times New Roman"/>
                    <a:cs typeface="Times New Roman"/>
                  </a:rPr>
                  <a:t>b</a:t>
                </a:r>
                <a:r>
                  <a:rPr lang="en-US" sz="1800" dirty="0">
                    <a:latin typeface="Times New Roman"/>
                    <a:cs typeface="Times New Roman"/>
                  </a:rPr>
                  <a:t>=-5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021287-C298-9839-02AB-46288D6C1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718390"/>
                <a:ext cx="1981200" cy="369332"/>
              </a:xfrm>
              <a:prstGeom prst="rect">
                <a:avLst/>
              </a:prstGeom>
              <a:blipFill>
                <a:blip r:embed="rId5"/>
                <a:stretch>
                  <a:fillRect t="-6452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C939D2-80B3-7BBC-8CE6-C0D94346F5C5}"/>
                  </a:ext>
                </a:extLst>
              </p:cNvPr>
              <p:cNvSpPr txBox="1"/>
              <p:nvPr/>
            </p:nvSpPr>
            <p:spPr>
              <a:xfrm>
                <a:off x="1524000" y="3718390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Times New Roman"/>
                      </a:rPr>
                      <m:t>w</m:t>
                    </m:r>
                  </m:oMath>
                </a14:m>
                <a:r>
                  <a:rPr lang="en-US" sz="1800" dirty="0">
                    <a:latin typeface="Times New Roman"/>
                    <a:cs typeface="Times New Roman"/>
                  </a:rPr>
                  <a:t>=[1,1], </a:t>
                </a:r>
                <a:r>
                  <a:rPr lang="en-US" sz="1800" i="1" dirty="0">
                    <a:latin typeface="Times New Roman"/>
                    <a:cs typeface="Times New Roman"/>
                  </a:rPr>
                  <a:t>b</a:t>
                </a:r>
                <a:r>
                  <a:rPr lang="en-US" sz="1800" dirty="0">
                    <a:latin typeface="Times New Roman"/>
                    <a:cs typeface="Times New Roman"/>
                  </a:rPr>
                  <a:t>=-1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C939D2-80B3-7BBC-8CE6-C0D94346F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718390"/>
                <a:ext cx="1981200" cy="369332"/>
              </a:xfrm>
              <a:prstGeom prst="rect">
                <a:avLst/>
              </a:prstGeom>
              <a:blipFill>
                <a:blip r:embed="rId6"/>
                <a:stretch>
                  <a:fillRect t="-6452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A8E5AD-2492-FA49-E65D-4C5606E4A32F}"/>
                  </a:ext>
                </a:extLst>
              </p:cNvPr>
              <p:cNvSpPr txBox="1"/>
              <p:nvPr/>
            </p:nvSpPr>
            <p:spPr>
              <a:xfrm>
                <a:off x="2286000" y="3114088"/>
                <a:ext cx="4572000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=0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A8E5AD-2492-FA49-E65D-4C5606E4A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114088"/>
                <a:ext cx="4572000" cy="424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465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Distance from the Center of Coordinates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415386"/>
                <a:ext cx="8151114" cy="255268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Define a unit vector </a:t>
                </a:r>
                <a:r>
                  <a:rPr lang="en-US" sz="2400" b="1" dirty="0">
                    <a:latin typeface="Times New Roman"/>
                    <a:cs typeface="Times New Roman"/>
                  </a:rPr>
                  <a:t>n</a:t>
                </a:r>
                <a:r>
                  <a:rPr lang="en-US" sz="2400" dirty="0">
                    <a:latin typeface="Times New Roman"/>
                    <a:cs typeface="Times New Roman"/>
                  </a:rPr>
                  <a:t> with the same direction as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𝐰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: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</a:t>
                </a: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  <a:cs typeface="Times New Roman"/>
                        </a:rPr>
                        <m:t>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w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w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The shortest line from O to H ends at </a:t>
                </a:r>
                <a:r>
                  <a:rPr lang="en-US" sz="2400" dirty="0" err="1">
                    <a:latin typeface="Times New Roman"/>
                    <a:cs typeface="Times New Roman"/>
                  </a:rPr>
                  <a:t>c</a:t>
                </a:r>
                <a:r>
                  <a:rPr lang="en-US" sz="2400" b="1" dirty="0" err="1">
                    <a:latin typeface="Times New Roman"/>
                    <a:cs typeface="Times New Roman"/>
                  </a:rPr>
                  <a:t>n</a:t>
                </a:r>
                <a:r>
                  <a:rPr lang="en-US" sz="2400" b="1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for the distance in question c</a:t>
                </a: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sz="21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15386"/>
                <a:ext cx="8151114" cy="2552686"/>
              </a:xfrm>
              <a:prstGeom prst="rect">
                <a:avLst/>
              </a:prstGeom>
              <a:blipFill>
                <a:blip r:embed="rId3"/>
                <a:stretch>
                  <a:fillRect l="-1402" t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24F36781-961E-4A0D-D1B1-13EDB3640F4F}"/>
              </a:ext>
            </a:extLst>
          </p:cNvPr>
          <p:cNvSpPr/>
          <p:nvPr/>
        </p:nvSpPr>
        <p:spPr bwMode="auto">
          <a:xfrm>
            <a:off x="2502408" y="5345756"/>
            <a:ext cx="100584" cy="101160"/>
          </a:xfrm>
          <a:prstGeom prst="ellipse">
            <a:avLst/>
          </a:prstGeom>
          <a:solidFill>
            <a:srgbClr val="C00000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F55C8-DCAA-F195-6B61-43FECE3CBF90}"/>
              </a:ext>
            </a:extLst>
          </p:cNvPr>
          <p:cNvSpPr txBox="1"/>
          <p:nvPr/>
        </p:nvSpPr>
        <p:spPr>
          <a:xfrm>
            <a:off x="2247900" y="5366527"/>
            <a:ext cx="990600" cy="4290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3A6946-D266-5223-5169-0072A5C29636}"/>
              </a:ext>
            </a:extLst>
          </p:cNvPr>
          <p:cNvCxnSpPr>
            <a:cxnSpLocks/>
          </p:cNvCxnSpPr>
          <p:nvPr/>
        </p:nvCxnSpPr>
        <p:spPr>
          <a:xfrm>
            <a:off x="3048000" y="4402650"/>
            <a:ext cx="1447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CDC60F-FFCD-CDF9-506D-DE2011033D00}"/>
              </a:ext>
            </a:extLst>
          </p:cNvPr>
          <p:cNvCxnSpPr/>
          <p:nvPr/>
        </p:nvCxnSpPr>
        <p:spPr>
          <a:xfrm flipV="1">
            <a:off x="3505200" y="4525810"/>
            <a:ext cx="381000" cy="357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9F355A-9FDB-92DD-1C57-6E93698247AC}"/>
                  </a:ext>
                </a:extLst>
              </p:cNvPr>
              <p:cNvSpPr txBox="1"/>
              <p:nvPr/>
            </p:nvSpPr>
            <p:spPr>
              <a:xfrm>
                <a:off x="3845733" y="4464408"/>
                <a:ext cx="457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  <a:cs typeface="Times New Roman"/>
                        </a:rPr>
                        <m:t>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9F355A-9FDB-92DD-1C57-6E9369824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733" y="4464408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FAF31D-669B-20B5-360F-B5F0005AB0F2}"/>
                  </a:ext>
                </a:extLst>
              </p:cNvPr>
              <p:cNvSpPr txBox="1"/>
              <p:nvPr/>
            </p:nvSpPr>
            <p:spPr>
              <a:xfrm>
                <a:off x="2438400" y="5786060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FAF31D-669B-20B5-360F-B5F0005AB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786060"/>
                <a:ext cx="4572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A88315-28C1-0B9B-02EA-5CB2DB7F3394}"/>
              </a:ext>
            </a:extLst>
          </p:cNvPr>
          <p:cNvCxnSpPr>
            <a:cxnSpLocks/>
            <a:stCxn id="12" idx="2"/>
          </p:cNvCxnSpPr>
          <p:nvPr/>
        </p:nvCxnSpPr>
        <p:spPr>
          <a:xfrm flipV="1">
            <a:off x="2699188" y="4578881"/>
            <a:ext cx="514223" cy="4311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9CF285-243E-E870-34A1-4132E9B70783}"/>
                  </a:ext>
                </a:extLst>
              </p:cNvPr>
              <p:cNvSpPr txBox="1"/>
              <p:nvPr/>
            </p:nvSpPr>
            <p:spPr>
              <a:xfrm>
                <a:off x="2432615" y="4640744"/>
                <a:ext cx="533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9CF285-243E-E870-34A1-4132E9B70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615" y="4640744"/>
                <a:ext cx="5331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50AD42-BF91-250C-3274-0E30D8814052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2588262" y="4696009"/>
            <a:ext cx="726311" cy="66456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206A81-0110-CDC9-9888-8BB5286C63DD}"/>
                  </a:ext>
                </a:extLst>
              </p:cNvPr>
              <p:cNvSpPr txBox="1"/>
              <p:nvPr/>
            </p:nvSpPr>
            <p:spPr>
              <a:xfrm>
                <a:off x="2877623" y="4947757"/>
                <a:ext cx="533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𝑐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  <a:cs typeface="Times New Roman"/>
                        </a:rPr>
                        <m:t>𝐧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206A81-0110-CDC9-9888-8BB5286C6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23" y="4947757"/>
                <a:ext cx="5331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381B940-D370-9B1E-B91D-BED4A3206CD4}"/>
              </a:ext>
            </a:extLst>
          </p:cNvPr>
          <p:cNvSpPr txBox="1"/>
          <p:nvPr/>
        </p:nvSpPr>
        <p:spPr>
          <a:xfrm>
            <a:off x="6455664" y="5340096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313968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F01D-4EB8-D99D-BB41-F33EBE52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spc="110" dirty="0"/>
              <a:t>Midterm Exam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A576F-479C-44D8-F06B-472000039EEF}"/>
              </a:ext>
            </a:extLst>
          </p:cNvPr>
          <p:cNvSpPr txBox="1"/>
          <p:nvPr/>
        </p:nvSpPr>
        <p:spPr>
          <a:xfrm>
            <a:off x="685800" y="2743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Date: Oct 8</a:t>
            </a:r>
            <a:r>
              <a:rPr lang="en-US" sz="1600" baseline="30000" dirty="0"/>
              <a:t>th</a:t>
            </a:r>
            <a:r>
              <a:rPr lang="en-US" sz="1600" dirty="0"/>
              <a:t>, Tuesday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Format: In-person or Virtual.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virtual option requires connecting to Zoom with the camera 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 parts: written part (e.g., assignment 1 problems), followed by MCQs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Last lecture covered: up to Sep 31</a:t>
            </a:r>
            <a:r>
              <a:rPr lang="en-US" sz="1600" baseline="30000" dirty="0"/>
              <a:t>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34188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Distance from the Center of Coordinates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415386"/>
                <a:ext cx="8151114" cy="372755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𝐧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lies on hyperplane,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cs typeface="Times New Roman"/>
                          </a:rPr>
                          <m:t>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𝐰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=0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We can solve this equation for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𝐰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𝐰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𝐰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=0</m:t>
                    </m:r>
                  </m:oMath>
                </a14:m>
                <a:endParaRPr lang="en-US" sz="2400" b="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𝐰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𝐰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𝐰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i="1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sz="21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15386"/>
                <a:ext cx="8151114" cy="3727559"/>
              </a:xfrm>
              <a:prstGeom prst="rect">
                <a:avLst/>
              </a:prstGeom>
              <a:blipFill>
                <a:blip r:embed="rId3"/>
                <a:stretch>
                  <a:fillRect l="-1402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24F36781-961E-4A0D-D1B1-13EDB3640F4F}"/>
              </a:ext>
            </a:extLst>
          </p:cNvPr>
          <p:cNvSpPr/>
          <p:nvPr/>
        </p:nvSpPr>
        <p:spPr bwMode="auto">
          <a:xfrm>
            <a:off x="2502408" y="5345756"/>
            <a:ext cx="100584" cy="101160"/>
          </a:xfrm>
          <a:prstGeom prst="ellipse">
            <a:avLst/>
          </a:prstGeom>
          <a:solidFill>
            <a:srgbClr val="C00000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F55C8-DCAA-F195-6B61-43FECE3CBF90}"/>
              </a:ext>
            </a:extLst>
          </p:cNvPr>
          <p:cNvSpPr txBox="1"/>
          <p:nvPr/>
        </p:nvSpPr>
        <p:spPr>
          <a:xfrm>
            <a:off x="2247900" y="5366527"/>
            <a:ext cx="990600" cy="4290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3A6946-D266-5223-5169-0072A5C29636}"/>
              </a:ext>
            </a:extLst>
          </p:cNvPr>
          <p:cNvCxnSpPr>
            <a:cxnSpLocks/>
          </p:cNvCxnSpPr>
          <p:nvPr/>
        </p:nvCxnSpPr>
        <p:spPr>
          <a:xfrm>
            <a:off x="3048000" y="4402650"/>
            <a:ext cx="1447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CDC60F-FFCD-CDF9-506D-DE2011033D00}"/>
              </a:ext>
            </a:extLst>
          </p:cNvPr>
          <p:cNvCxnSpPr/>
          <p:nvPr/>
        </p:nvCxnSpPr>
        <p:spPr>
          <a:xfrm flipV="1">
            <a:off x="3505200" y="4525810"/>
            <a:ext cx="381000" cy="357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9F355A-9FDB-92DD-1C57-6E93698247AC}"/>
                  </a:ext>
                </a:extLst>
              </p:cNvPr>
              <p:cNvSpPr txBox="1"/>
              <p:nvPr/>
            </p:nvSpPr>
            <p:spPr>
              <a:xfrm>
                <a:off x="3845733" y="4464408"/>
                <a:ext cx="457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  <a:cs typeface="Times New Roman"/>
                        </a:rPr>
                        <m:t>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9F355A-9FDB-92DD-1C57-6E9369824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733" y="4464408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FAF31D-669B-20B5-360F-B5F0005AB0F2}"/>
                  </a:ext>
                </a:extLst>
              </p:cNvPr>
              <p:cNvSpPr txBox="1"/>
              <p:nvPr/>
            </p:nvSpPr>
            <p:spPr>
              <a:xfrm>
                <a:off x="2438400" y="5786060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FAF31D-669B-20B5-360F-B5F0005AB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786060"/>
                <a:ext cx="4572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A88315-28C1-0B9B-02EA-5CB2DB7F3394}"/>
              </a:ext>
            </a:extLst>
          </p:cNvPr>
          <p:cNvCxnSpPr>
            <a:cxnSpLocks/>
            <a:stCxn id="12" idx="2"/>
          </p:cNvCxnSpPr>
          <p:nvPr/>
        </p:nvCxnSpPr>
        <p:spPr>
          <a:xfrm flipV="1">
            <a:off x="2699188" y="4578881"/>
            <a:ext cx="514223" cy="4311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9CF285-243E-E870-34A1-4132E9B70783}"/>
                  </a:ext>
                </a:extLst>
              </p:cNvPr>
              <p:cNvSpPr txBox="1"/>
              <p:nvPr/>
            </p:nvSpPr>
            <p:spPr>
              <a:xfrm>
                <a:off x="2432615" y="4640744"/>
                <a:ext cx="533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9CF285-243E-E870-34A1-4132E9B70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615" y="4640744"/>
                <a:ext cx="5331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50AD42-BF91-250C-3274-0E30D8814052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2588262" y="4696009"/>
            <a:ext cx="726311" cy="66456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206A81-0110-CDC9-9888-8BB5286C63DD}"/>
                  </a:ext>
                </a:extLst>
              </p:cNvPr>
              <p:cNvSpPr txBox="1"/>
              <p:nvPr/>
            </p:nvSpPr>
            <p:spPr>
              <a:xfrm>
                <a:off x="2877623" y="4947757"/>
                <a:ext cx="533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𝑐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  <a:cs typeface="Times New Roman"/>
                        </a:rPr>
                        <m:t>𝐧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206A81-0110-CDC9-9888-8BB5286C6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23" y="4947757"/>
                <a:ext cx="5331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381B940-D370-9B1E-B91D-BED4A3206CD4}"/>
              </a:ext>
            </a:extLst>
          </p:cNvPr>
          <p:cNvSpPr txBox="1"/>
          <p:nvPr/>
        </p:nvSpPr>
        <p:spPr>
          <a:xfrm>
            <a:off x="6455664" y="5340096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C5F859-3670-D694-6FF7-FD082D0E2D17}"/>
                  </a:ext>
                </a:extLst>
              </p:cNvPr>
              <p:cNvSpPr txBox="1"/>
              <p:nvPr/>
            </p:nvSpPr>
            <p:spPr>
              <a:xfrm>
                <a:off x="2016933" y="3826553"/>
                <a:ext cx="4572000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𝐻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={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∈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: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=0}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C5F859-3670-D694-6FF7-FD082D0E2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33" y="3826553"/>
                <a:ext cx="4572000" cy="424732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405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Distance from the Center of Coordinates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415386"/>
                <a:ext cx="8151114" cy="397961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𝐧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lies on hyperplane,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cs typeface="Times New Roman"/>
                          </a:rPr>
                          <m:t>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𝐰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=0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We can solve this equation for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cs typeface="Times New Roman"/>
                          </a:rPr>
                          <m:t>𝐰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</m:den>
                    </m:f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  <a:cs typeface="Times New Roman"/>
                          </a:rPr>
                          <m:t>𝐰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𝐰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</m:oMath>
                </a14:m>
                <a:endParaRPr lang="en-US" sz="2400" b="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cs typeface="Times New Roman"/>
                          </a:rPr>
                          <m:t>𝐰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</m:den>
                    </m:f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1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cs typeface="Times New Roman"/>
                          </a:rPr>
                          <m:t>𝐰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</m:oMath>
                </a14:m>
                <a:endParaRPr lang="en-US" sz="2400" b="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  <m:r>
                      <a:rPr lang="en-US" sz="2400" b="1">
                        <a:latin typeface="Cambria Math" panose="02040503050406030204" pitchFamily="18" charset="0"/>
                        <a:cs typeface="Times New Roman"/>
                      </a:rPr>
                      <m:t>|</m:t>
                    </m:r>
                    <m:r>
                      <a:rPr lang="en-US" sz="2400" b="1">
                        <a:latin typeface="Cambria Math" panose="02040503050406030204" pitchFamily="18" charset="0"/>
                        <a:cs typeface="Times New Roman"/>
                      </a:rPr>
                      <m:t>𝐰</m:t>
                    </m:r>
                    <m:r>
                      <a:rPr lang="en-US" sz="2400" b="1">
                        <a:latin typeface="Cambria Math" panose="02040503050406030204" pitchFamily="18" charset="0"/>
                        <a:cs typeface="Times New Roman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i="1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sz="21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15386"/>
                <a:ext cx="8151114" cy="3979616"/>
              </a:xfrm>
              <a:prstGeom prst="rect">
                <a:avLst/>
              </a:prstGeom>
              <a:blipFill>
                <a:blip r:embed="rId3"/>
                <a:stretch>
                  <a:fillRect l="-1402" t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24F36781-961E-4A0D-D1B1-13EDB3640F4F}"/>
              </a:ext>
            </a:extLst>
          </p:cNvPr>
          <p:cNvSpPr/>
          <p:nvPr/>
        </p:nvSpPr>
        <p:spPr bwMode="auto">
          <a:xfrm>
            <a:off x="2502408" y="5345756"/>
            <a:ext cx="100584" cy="101160"/>
          </a:xfrm>
          <a:prstGeom prst="ellipse">
            <a:avLst/>
          </a:prstGeom>
          <a:solidFill>
            <a:srgbClr val="C00000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F55C8-DCAA-F195-6B61-43FECE3CBF90}"/>
              </a:ext>
            </a:extLst>
          </p:cNvPr>
          <p:cNvSpPr txBox="1"/>
          <p:nvPr/>
        </p:nvSpPr>
        <p:spPr>
          <a:xfrm>
            <a:off x="2247900" y="5366527"/>
            <a:ext cx="990600" cy="4290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3A6946-D266-5223-5169-0072A5C29636}"/>
              </a:ext>
            </a:extLst>
          </p:cNvPr>
          <p:cNvCxnSpPr>
            <a:cxnSpLocks/>
          </p:cNvCxnSpPr>
          <p:nvPr/>
        </p:nvCxnSpPr>
        <p:spPr>
          <a:xfrm>
            <a:off x="3048000" y="4402650"/>
            <a:ext cx="1447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CDC60F-FFCD-CDF9-506D-DE2011033D00}"/>
              </a:ext>
            </a:extLst>
          </p:cNvPr>
          <p:cNvCxnSpPr/>
          <p:nvPr/>
        </p:nvCxnSpPr>
        <p:spPr>
          <a:xfrm flipV="1">
            <a:off x="3505200" y="4525810"/>
            <a:ext cx="381000" cy="357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9F355A-9FDB-92DD-1C57-6E93698247AC}"/>
                  </a:ext>
                </a:extLst>
              </p:cNvPr>
              <p:cNvSpPr txBox="1"/>
              <p:nvPr/>
            </p:nvSpPr>
            <p:spPr>
              <a:xfrm>
                <a:off x="3845733" y="4464408"/>
                <a:ext cx="457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  <a:cs typeface="Times New Roman"/>
                        </a:rPr>
                        <m:t>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9F355A-9FDB-92DD-1C57-6E9369824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733" y="4464408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FAF31D-669B-20B5-360F-B5F0005AB0F2}"/>
                  </a:ext>
                </a:extLst>
              </p:cNvPr>
              <p:cNvSpPr txBox="1"/>
              <p:nvPr/>
            </p:nvSpPr>
            <p:spPr>
              <a:xfrm>
                <a:off x="2438400" y="5786060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FAF31D-669B-20B5-360F-B5F0005AB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786060"/>
                <a:ext cx="4572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A88315-28C1-0B9B-02EA-5CB2DB7F3394}"/>
              </a:ext>
            </a:extLst>
          </p:cNvPr>
          <p:cNvCxnSpPr>
            <a:cxnSpLocks/>
            <a:stCxn id="12" idx="2"/>
          </p:cNvCxnSpPr>
          <p:nvPr/>
        </p:nvCxnSpPr>
        <p:spPr>
          <a:xfrm flipV="1">
            <a:off x="2699188" y="4578881"/>
            <a:ext cx="514223" cy="4311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9CF285-243E-E870-34A1-4132E9B70783}"/>
                  </a:ext>
                </a:extLst>
              </p:cNvPr>
              <p:cNvSpPr txBox="1"/>
              <p:nvPr/>
            </p:nvSpPr>
            <p:spPr>
              <a:xfrm>
                <a:off x="2432615" y="4640744"/>
                <a:ext cx="533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9CF285-243E-E870-34A1-4132E9B70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615" y="4640744"/>
                <a:ext cx="5331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50AD42-BF91-250C-3274-0E30D8814052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2588262" y="4696009"/>
            <a:ext cx="726311" cy="66456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206A81-0110-CDC9-9888-8BB5286C63DD}"/>
                  </a:ext>
                </a:extLst>
              </p:cNvPr>
              <p:cNvSpPr txBox="1"/>
              <p:nvPr/>
            </p:nvSpPr>
            <p:spPr>
              <a:xfrm>
                <a:off x="2877623" y="4947757"/>
                <a:ext cx="533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𝑐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  <a:cs typeface="Times New Roman"/>
                        </a:rPr>
                        <m:t>𝐧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206A81-0110-CDC9-9888-8BB5286C6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23" y="4947757"/>
                <a:ext cx="5331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381B940-D370-9B1E-B91D-BED4A3206CD4}"/>
              </a:ext>
            </a:extLst>
          </p:cNvPr>
          <p:cNvSpPr txBox="1"/>
          <p:nvPr/>
        </p:nvSpPr>
        <p:spPr>
          <a:xfrm>
            <a:off x="6455664" y="5340096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C5F859-3670-D694-6FF7-FD082D0E2D17}"/>
                  </a:ext>
                </a:extLst>
              </p:cNvPr>
              <p:cNvSpPr txBox="1"/>
              <p:nvPr/>
            </p:nvSpPr>
            <p:spPr>
              <a:xfrm>
                <a:off x="2016933" y="3826553"/>
                <a:ext cx="4572000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𝐻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={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∈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: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=0}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C5F859-3670-D694-6FF7-FD082D0E2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33" y="3826553"/>
                <a:ext cx="4572000" cy="424732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734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Distance from the Center of Coordinates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415386"/>
                <a:ext cx="8151114" cy="329686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𝐧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lies on hyperplane,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cs typeface="Times New Roman"/>
                          </a:rPr>
                          <m:t>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𝐰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=0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We can solve this equation for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  <m:r>
                      <a:rPr lang="en-US" sz="2400" b="1">
                        <a:latin typeface="Cambria Math" panose="02040503050406030204" pitchFamily="18" charset="0"/>
                        <a:cs typeface="Times New Roman"/>
                      </a:rPr>
                      <m:t>|</m:t>
                    </m:r>
                    <m:r>
                      <a:rPr lang="en-US" sz="2400" b="1">
                        <a:latin typeface="Cambria Math" panose="02040503050406030204" pitchFamily="18" charset="0"/>
                        <a:cs typeface="Times New Roman"/>
                      </a:rPr>
                      <m:t>𝐰</m:t>
                    </m:r>
                    <m:r>
                      <a:rPr lang="en-US" sz="2400" b="1">
                        <a:latin typeface="Cambria Math" panose="02040503050406030204" pitchFamily="18" charset="0"/>
                        <a:cs typeface="Times New Roman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=−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𝑏</m:t>
                        </m:r>
                      </m:num>
                      <m:den>
                        <m:r>
                          <a:rPr lang="en-US" sz="2400" b="1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cs typeface="Times New Roman"/>
                          </a:rPr>
                          <m:t>𝐰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</m:den>
                    </m:f>
                  </m:oMath>
                </a14:m>
                <a:endParaRPr lang="en-US" sz="2400" b="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i="1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sz="21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15386"/>
                <a:ext cx="8151114" cy="3296865"/>
              </a:xfrm>
              <a:prstGeom prst="rect">
                <a:avLst/>
              </a:prstGeom>
              <a:blipFill>
                <a:blip r:embed="rId3"/>
                <a:stretch>
                  <a:fillRect l="-1402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24F36781-961E-4A0D-D1B1-13EDB3640F4F}"/>
              </a:ext>
            </a:extLst>
          </p:cNvPr>
          <p:cNvSpPr/>
          <p:nvPr/>
        </p:nvSpPr>
        <p:spPr bwMode="auto">
          <a:xfrm>
            <a:off x="2502408" y="5345756"/>
            <a:ext cx="100584" cy="101160"/>
          </a:xfrm>
          <a:prstGeom prst="ellipse">
            <a:avLst/>
          </a:prstGeom>
          <a:solidFill>
            <a:srgbClr val="C00000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F55C8-DCAA-F195-6B61-43FECE3CBF90}"/>
              </a:ext>
            </a:extLst>
          </p:cNvPr>
          <p:cNvSpPr txBox="1"/>
          <p:nvPr/>
        </p:nvSpPr>
        <p:spPr>
          <a:xfrm>
            <a:off x="2247900" y="5366527"/>
            <a:ext cx="990600" cy="4290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3A6946-D266-5223-5169-0072A5C29636}"/>
              </a:ext>
            </a:extLst>
          </p:cNvPr>
          <p:cNvCxnSpPr>
            <a:cxnSpLocks/>
          </p:cNvCxnSpPr>
          <p:nvPr/>
        </p:nvCxnSpPr>
        <p:spPr>
          <a:xfrm>
            <a:off x="3048000" y="4402650"/>
            <a:ext cx="1447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CDC60F-FFCD-CDF9-506D-DE2011033D00}"/>
              </a:ext>
            </a:extLst>
          </p:cNvPr>
          <p:cNvCxnSpPr/>
          <p:nvPr/>
        </p:nvCxnSpPr>
        <p:spPr>
          <a:xfrm flipV="1">
            <a:off x="3505200" y="4525810"/>
            <a:ext cx="381000" cy="357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9F355A-9FDB-92DD-1C57-6E93698247AC}"/>
                  </a:ext>
                </a:extLst>
              </p:cNvPr>
              <p:cNvSpPr txBox="1"/>
              <p:nvPr/>
            </p:nvSpPr>
            <p:spPr>
              <a:xfrm>
                <a:off x="3845733" y="4464408"/>
                <a:ext cx="457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  <a:cs typeface="Times New Roman"/>
                        </a:rPr>
                        <m:t>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9F355A-9FDB-92DD-1C57-6E9369824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733" y="4464408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FAF31D-669B-20B5-360F-B5F0005AB0F2}"/>
                  </a:ext>
                </a:extLst>
              </p:cNvPr>
              <p:cNvSpPr txBox="1"/>
              <p:nvPr/>
            </p:nvSpPr>
            <p:spPr>
              <a:xfrm>
                <a:off x="2438400" y="5786060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FAF31D-669B-20B5-360F-B5F0005AB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786060"/>
                <a:ext cx="4572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A88315-28C1-0B9B-02EA-5CB2DB7F3394}"/>
              </a:ext>
            </a:extLst>
          </p:cNvPr>
          <p:cNvCxnSpPr>
            <a:cxnSpLocks/>
            <a:stCxn id="12" idx="2"/>
          </p:cNvCxnSpPr>
          <p:nvPr/>
        </p:nvCxnSpPr>
        <p:spPr>
          <a:xfrm flipV="1">
            <a:off x="2699188" y="4578881"/>
            <a:ext cx="514223" cy="4311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9CF285-243E-E870-34A1-4132E9B70783}"/>
                  </a:ext>
                </a:extLst>
              </p:cNvPr>
              <p:cNvSpPr txBox="1"/>
              <p:nvPr/>
            </p:nvSpPr>
            <p:spPr>
              <a:xfrm>
                <a:off x="2432615" y="4640744"/>
                <a:ext cx="533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9CF285-243E-E870-34A1-4132E9B70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615" y="4640744"/>
                <a:ext cx="5331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50AD42-BF91-250C-3274-0E30D8814052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2588262" y="4696009"/>
            <a:ext cx="726311" cy="66456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81B940-D370-9B1E-B91D-BED4A3206CD4}"/>
              </a:ext>
            </a:extLst>
          </p:cNvPr>
          <p:cNvSpPr txBox="1"/>
          <p:nvPr/>
        </p:nvSpPr>
        <p:spPr>
          <a:xfrm>
            <a:off x="6455664" y="5340096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C5F859-3670-D694-6FF7-FD082D0E2D17}"/>
                  </a:ext>
                </a:extLst>
              </p:cNvPr>
              <p:cNvSpPr txBox="1"/>
              <p:nvPr/>
            </p:nvSpPr>
            <p:spPr>
              <a:xfrm>
                <a:off x="2016933" y="3826553"/>
                <a:ext cx="4572000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𝐻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={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∈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: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=0}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C5F859-3670-D694-6FF7-FD082D0E2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33" y="3826553"/>
                <a:ext cx="4572000" cy="424732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1BACA0-FC65-04B5-7F66-55ED2D82BDA2}"/>
                  </a:ext>
                </a:extLst>
              </p:cNvPr>
              <p:cNvSpPr txBox="1"/>
              <p:nvPr/>
            </p:nvSpPr>
            <p:spPr>
              <a:xfrm>
                <a:off x="2746430" y="5052241"/>
                <a:ext cx="990600" cy="664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𝑏</m:t>
                          </m:r>
                        </m:num>
                        <m:den>
                          <m:r>
                            <a:rPr lang="en-US" sz="1800" b="1">
                              <a:latin typeface="Cambria Math" panose="02040503050406030204" pitchFamily="18" charset="0"/>
                              <a:cs typeface="Times New Roman"/>
                            </a:rPr>
                            <m:t>|</m:t>
                          </m:r>
                          <m:r>
                            <a:rPr lang="en-US" sz="1800" b="1">
                              <a:latin typeface="Cambria Math" panose="02040503050406030204" pitchFamily="18" charset="0"/>
                              <a:cs typeface="Times New Roman"/>
                            </a:rPr>
                            <m:t>𝐰</m:t>
                          </m:r>
                          <m:r>
                            <a:rPr lang="en-US" sz="1800" b="1">
                              <a:latin typeface="Cambria Math" panose="02040503050406030204" pitchFamily="18" charset="0"/>
                              <a:cs typeface="Times New Roman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1BACA0-FC65-04B5-7F66-55ED2D82B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430" y="5052241"/>
                <a:ext cx="990600" cy="664926"/>
              </a:xfrm>
              <a:prstGeom prst="rect">
                <a:avLst/>
              </a:prstGeom>
              <a:blipFill>
                <a:blip r:embed="rId8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993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 Machine</a:t>
            </a:r>
            <a:endParaRPr sz="280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615156"/>
            <a:ext cx="8151114" cy="30346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Support vector machine is a binary classification ML model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b="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SVMs utilize constrained optimization instead of unconstrained one (e.g., </a:t>
            </a:r>
            <a:r>
              <a:rPr lang="en-US" sz="2400" dirty="0" err="1">
                <a:latin typeface="Times New Roman"/>
                <a:cs typeface="Times New Roman"/>
              </a:rPr>
              <a:t>softmax</a:t>
            </a:r>
            <a:r>
              <a:rPr lang="en-US" sz="2400" dirty="0">
                <a:latin typeface="Times New Roman"/>
                <a:cs typeface="Times New Roman"/>
              </a:rPr>
              <a:t> regression)</a:t>
            </a:r>
            <a:endParaRPr lang="en-US" sz="2400" b="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100" i="1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sz="2100" i="1" dirty="0">
              <a:latin typeface="Times New Roman"/>
              <a:cs typeface="Times New Roman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405F56-3918-7B6D-6F9F-107A167644F8}"/>
              </a:ext>
            </a:extLst>
          </p:cNvPr>
          <p:cNvSpPr/>
          <p:nvPr/>
        </p:nvSpPr>
        <p:spPr bwMode="auto">
          <a:xfrm>
            <a:off x="1295400" y="4267200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063666-7964-5F86-C43E-15E6FA9800A4}"/>
              </a:ext>
            </a:extLst>
          </p:cNvPr>
          <p:cNvSpPr/>
          <p:nvPr/>
        </p:nvSpPr>
        <p:spPr bwMode="auto">
          <a:xfrm>
            <a:off x="2338387" y="4972058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EE69C-D73B-40D0-F4B8-480FDE0A06AD}"/>
              </a:ext>
            </a:extLst>
          </p:cNvPr>
          <p:cNvSpPr/>
          <p:nvPr/>
        </p:nvSpPr>
        <p:spPr bwMode="auto">
          <a:xfrm>
            <a:off x="2147887" y="425996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1CD0A0-3481-9B0B-FF49-52BD0D09F43B}"/>
              </a:ext>
            </a:extLst>
          </p:cNvPr>
          <p:cNvSpPr/>
          <p:nvPr/>
        </p:nvSpPr>
        <p:spPr bwMode="auto">
          <a:xfrm>
            <a:off x="3124200" y="567483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FD229-32C4-AB82-E981-DB8C1B0EAAE2}"/>
              </a:ext>
            </a:extLst>
          </p:cNvPr>
          <p:cNvSpPr/>
          <p:nvPr/>
        </p:nvSpPr>
        <p:spPr bwMode="auto">
          <a:xfrm>
            <a:off x="3990974" y="3877332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E1339-B779-3B9E-DB1C-A33B7D0F12BC}"/>
              </a:ext>
            </a:extLst>
          </p:cNvPr>
          <p:cNvSpPr/>
          <p:nvPr/>
        </p:nvSpPr>
        <p:spPr bwMode="auto">
          <a:xfrm>
            <a:off x="4371974" y="491246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D80BC4-9A0F-3E26-EC06-DE01660D8E87}"/>
              </a:ext>
            </a:extLst>
          </p:cNvPr>
          <p:cNvSpPr/>
          <p:nvPr/>
        </p:nvSpPr>
        <p:spPr bwMode="auto">
          <a:xfrm>
            <a:off x="3314700" y="3884567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7A5555-86A3-013D-C4D0-7E8124287023}"/>
              </a:ext>
            </a:extLst>
          </p:cNvPr>
          <p:cNvSpPr/>
          <p:nvPr/>
        </p:nvSpPr>
        <p:spPr bwMode="auto">
          <a:xfrm>
            <a:off x="5943600" y="3876193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9F5B92-64E4-07D6-E126-7100FA20437D}"/>
              </a:ext>
            </a:extLst>
          </p:cNvPr>
          <p:cNvSpPr/>
          <p:nvPr/>
        </p:nvSpPr>
        <p:spPr bwMode="auto">
          <a:xfrm>
            <a:off x="4832160" y="445128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4500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 Machine</a:t>
            </a:r>
            <a:endParaRPr sz="280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615156"/>
            <a:ext cx="8151114" cy="257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Let’s denote blue samples as negative, red as positive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b="0" dirty="0">
                <a:latin typeface="Times New Roman"/>
                <a:cs typeface="Times New Roman"/>
              </a:rPr>
              <a:t>Examples below the line will be classifie</a:t>
            </a:r>
            <a:r>
              <a:rPr lang="en-US" sz="2400" dirty="0">
                <a:latin typeface="Times New Roman"/>
                <a:cs typeface="Times New Roman"/>
              </a:rPr>
              <a:t>d as negative above the line – as positive</a:t>
            </a:r>
            <a:endParaRPr lang="en-US" sz="2400" b="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100" i="1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sz="2100" i="1" dirty="0">
              <a:latin typeface="Times New Roman"/>
              <a:cs typeface="Times New Roman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405F56-3918-7B6D-6F9F-107A167644F8}"/>
              </a:ext>
            </a:extLst>
          </p:cNvPr>
          <p:cNvSpPr/>
          <p:nvPr/>
        </p:nvSpPr>
        <p:spPr bwMode="auto">
          <a:xfrm>
            <a:off x="1295400" y="4267200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063666-7964-5F86-C43E-15E6FA9800A4}"/>
              </a:ext>
            </a:extLst>
          </p:cNvPr>
          <p:cNvSpPr/>
          <p:nvPr/>
        </p:nvSpPr>
        <p:spPr bwMode="auto">
          <a:xfrm>
            <a:off x="2338387" y="4972058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EE69C-D73B-40D0-F4B8-480FDE0A06AD}"/>
              </a:ext>
            </a:extLst>
          </p:cNvPr>
          <p:cNvSpPr/>
          <p:nvPr/>
        </p:nvSpPr>
        <p:spPr bwMode="auto">
          <a:xfrm>
            <a:off x="2147887" y="425996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1CD0A0-3481-9B0B-FF49-52BD0D09F43B}"/>
              </a:ext>
            </a:extLst>
          </p:cNvPr>
          <p:cNvSpPr/>
          <p:nvPr/>
        </p:nvSpPr>
        <p:spPr bwMode="auto">
          <a:xfrm>
            <a:off x="3124200" y="567483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FD229-32C4-AB82-E981-DB8C1B0EAAE2}"/>
              </a:ext>
            </a:extLst>
          </p:cNvPr>
          <p:cNvSpPr/>
          <p:nvPr/>
        </p:nvSpPr>
        <p:spPr bwMode="auto">
          <a:xfrm>
            <a:off x="3990974" y="3877332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E1339-B779-3B9E-DB1C-A33B7D0F12BC}"/>
              </a:ext>
            </a:extLst>
          </p:cNvPr>
          <p:cNvSpPr/>
          <p:nvPr/>
        </p:nvSpPr>
        <p:spPr bwMode="auto">
          <a:xfrm>
            <a:off x="4371974" y="491246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D80BC4-9A0F-3E26-EC06-DE01660D8E87}"/>
              </a:ext>
            </a:extLst>
          </p:cNvPr>
          <p:cNvSpPr/>
          <p:nvPr/>
        </p:nvSpPr>
        <p:spPr bwMode="auto">
          <a:xfrm>
            <a:off x="3314700" y="3884567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7A5555-86A3-013D-C4D0-7E8124287023}"/>
              </a:ext>
            </a:extLst>
          </p:cNvPr>
          <p:cNvSpPr/>
          <p:nvPr/>
        </p:nvSpPr>
        <p:spPr bwMode="auto">
          <a:xfrm>
            <a:off x="5943600" y="3876193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9F5B92-64E4-07D6-E126-7100FA20437D}"/>
              </a:ext>
            </a:extLst>
          </p:cNvPr>
          <p:cNvSpPr/>
          <p:nvPr/>
        </p:nvSpPr>
        <p:spPr bwMode="auto">
          <a:xfrm>
            <a:off x="4832160" y="445128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91D41C-F3B4-2EA6-C589-B0355B97D451}"/>
              </a:ext>
            </a:extLst>
          </p:cNvPr>
          <p:cNvCxnSpPr>
            <a:cxnSpLocks/>
          </p:cNvCxnSpPr>
          <p:nvPr/>
        </p:nvCxnSpPr>
        <p:spPr>
          <a:xfrm>
            <a:off x="1143000" y="3422124"/>
            <a:ext cx="4800600" cy="2902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F47A63-BF69-2C4E-FDB1-8303018451C6}"/>
              </a:ext>
            </a:extLst>
          </p:cNvPr>
          <p:cNvCxnSpPr>
            <a:cxnSpLocks/>
          </p:cNvCxnSpPr>
          <p:nvPr/>
        </p:nvCxnSpPr>
        <p:spPr>
          <a:xfrm>
            <a:off x="2114645" y="2992925"/>
            <a:ext cx="2336515" cy="3331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28874C-4310-75C6-FA10-449F9119F233}"/>
              </a:ext>
            </a:extLst>
          </p:cNvPr>
          <p:cNvSpPr txBox="1"/>
          <p:nvPr/>
        </p:nvSpPr>
        <p:spPr>
          <a:xfrm>
            <a:off x="619078" y="351630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4D4011-52EE-ED8E-775F-FB93F607458B}"/>
              </a:ext>
            </a:extLst>
          </p:cNvPr>
          <p:cNvSpPr txBox="1"/>
          <p:nvPr/>
        </p:nvSpPr>
        <p:spPr>
          <a:xfrm>
            <a:off x="2276333" y="330716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97953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 Machine</a:t>
            </a:r>
            <a:endParaRPr sz="280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615156"/>
            <a:ext cx="8151114" cy="2122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Which decision boundary is likely to perform better on testing data? Why?</a:t>
            </a:r>
            <a:endParaRPr lang="en-US" sz="2400" b="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100" i="1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sz="2100" i="1" dirty="0">
              <a:latin typeface="Times New Roman"/>
              <a:cs typeface="Times New Roman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405F56-3918-7B6D-6F9F-107A167644F8}"/>
              </a:ext>
            </a:extLst>
          </p:cNvPr>
          <p:cNvSpPr/>
          <p:nvPr/>
        </p:nvSpPr>
        <p:spPr bwMode="auto">
          <a:xfrm>
            <a:off x="1295400" y="4267200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063666-7964-5F86-C43E-15E6FA9800A4}"/>
              </a:ext>
            </a:extLst>
          </p:cNvPr>
          <p:cNvSpPr/>
          <p:nvPr/>
        </p:nvSpPr>
        <p:spPr bwMode="auto">
          <a:xfrm>
            <a:off x="2338387" y="4972058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EE69C-D73B-40D0-F4B8-480FDE0A06AD}"/>
              </a:ext>
            </a:extLst>
          </p:cNvPr>
          <p:cNvSpPr/>
          <p:nvPr/>
        </p:nvSpPr>
        <p:spPr bwMode="auto">
          <a:xfrm>
            <a:off x="2147887" y="425996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1CD0A0-3481-9B0B-FF49-52BD0D09F43B}"/>
              </a:ext>
            </a:extLst>
          </p:cNvPr>
          <p:cNvSpPr/>
          <p:nvPr/>
        </p:nvSpPr>
        <p:spPr bwMode="auto">
          <a:xfrm>
            <a:off x="3124200" y="567483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FD229-32C4-AB82-E981-DB8C1B0EAAE2}"/>
              </a:ext>
            </a:extLst>
          </p:cNvPr>
          <p:cNvSpPr/>
          <p:nvPr/>
        </p:nvSpPr>
        <p:spPr bwMode="auto">
          <a:xfrm>
            <a:off x="3990974" y="3877332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E1339-B779-3B9E-DB1C-A33B7D0F12BC}"/>
              </a:ext>
            </a:extLst>
          </p:cNvPr>
          <p:cNvSpPr/>
          <p:nvPr/>
        </p:nvSpPr>
        <p:spPr bwMode="auto">
          <a:xfrm>
            <a:off x="4371974" y="491246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D80BC4-9A0F-3E26-EC06-DE01660D8E87}"/>
              </a:ext>
            </a:extLst>
          </p:cNvPr>
          <p:cNvSpPr/>
          <p:nvPr/>
        </p:nvSpPr>
        <p:spPr bwMode="auto">
          <a:xfrm>
            <a:off x="3314700" y="3884567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7A5555-86A3-013D-C4D0-7E8124287023}"/>
              </a:ext>
            </a:extLst>
          </p:cNvPr>
          <p:cNvSpPr/>
          <p:nvPr/>
        </p:nvSpPr>
        <p:spPr bwMode="auto">
          <a:xfrm>
            <a:off x="5943600" y="3876193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9F5B92-64E4-07D6-E126-7100FA20437D}"/>
              </a:ext>
            </a:extLst>
          </p:cNvPr>
          <p:cNvSpPr/>
          <p:nvPr/>
        </p:nvSpPr>
        <p:spPr bwMode="auto">
          <a:xfrm>
            <a:off x="4832160" y="445128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91D41C-F3B4-2EA6-C589-B0355B97D451}"/>
              </a:ext>
            </a:extLst>
          </p:cNvPr>
          <p:cNvCxnSpPr>
            <a:cxnSpLocks/>
          </p:cNvCxnSpPr>
          <p:nvPr/>
        </p:nvCxnSpPr>
        <p:spPr>
          <a:xfrm>
            <a:off x="1143000" y="3422124"/>
            <a:ext cx="4800600" cy="2902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F47A63-BF69-2C4E-FDB1-8303018451C6}"/>
              </a:ext>
            </a:extLst>
          </p:cNvPr>
          <p:cNvCxnSpPr>
            <a:cxnSpLocks/>
          </p:cNvCxnSpPr>
          <p:nvPr/>
        </p:nvCxnSpPr>
        <p:spPr>
          <a:xfrm>
            <a:off x="2114645" y="2992925"/>
            <a:ext cx="2336515" cy="3331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28874C-4310-75C6-FA10-449F9119F233}"/>
              </a:ext>
            </a:extLst>
          </p:cNvPr>
          <p:cNvSpPr txBox="1"/>
          <p:nvPr/>
        </p:nvSpPr>
        <p:spPr>
          <a:xfrm>
            <a:off x="619078" y="351630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4D4011-52EE-ED8E-775F-FB93F607458B}"/>
              </a:ext>
            </a:extLst>
          </p:cNvPr>
          <p:cNvSpPr txBox="1"/>
          <p:nvPr/>
        </p:nvSpPr>
        <p:spPr>
          <a:xfrm>
            <a:off x="2276333" y="330716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66464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 Machine</a:t>
            </a:r>
            <a:endParaRPr sz="280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615156"/>
            <a:ext cx="8151114" cy="30218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The goal of SVM is to find a hyperplane with maximum margin between the data points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b="0" dirty="0">
                <a:latin typeface="Times New Roman"/>
                <a:cs typeface="Times New Roman"/>
              </a:rPr>
              <a:t>To do this, first find the subset S</a:t>
            </a:r>
            <a:r>
              <a:rPr lang="en-US" sz="2400" b="0" baseline="30000" dirty="0">
                <a:latin typeface="Times New Roman"/>
                <a:cs typeface="Times New Roman"/>
              </a:rPr>
              <a:t>-</a:t>
            </a:r>
            <a:r>
              <a:rPr lang="en-US" sz="2400" b="0" dirty="0">
                <a:latin typeface="Times New Roman"/>
                <a:cs typeface="Times New Roman"/>
              </a:rPr>
              <a:t> of the – examples that lie closest to separating hyperplane H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100" i="1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sz="2100" i="1" dirty="0">
              <a:latin typeface="Times New Roman"/>
              <a:cs typeface="Times New Roman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405F56-3918-7B6D-6F9F-107A167644F8}"/>
              </a:ext>
            </a:extLst>
          </p:cNvPr>
          <p:cNvSpPr/>
          <p:nvPr/>
        </p:nvSpPr>
        <p:spPr bwMode="auto">
          <a:xfrm>
            <a:off x="1295400" y="4267200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063666-7964-5F86-C43E-15E6FA9800A4}"/>
              </a:ext>
            </a:extLst>
          </p:cNvPr>
          <p:cNvSpPr/>
          <p:nvPr/>
        </p:nvSpPr>
        <p:spPr bwMode="auto">
          <a:xfrm>
            <a:off x="2338387" y="4972058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EE69C-D73B-40D0-F4B8-480FDE0A06AD}"/>
              </a:ext>
            </a:extLst>
          </p:cNvPr>
          <p:cNvSpPr/>
          <p:nvPr/>
        </p:nvSpPr>
        <p:spPr bwMode="auto">
          <a:xfrm>
            <a:off x="2147887" y="425996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1CD0A0-3481-9B0B-FF49-52BD0D09F43B}"/>
              </a:ext>
            </a:extLst>
          </p:cNvPr>
          <p:cNvSpPr/>
          <p:nvPr/>
        </p:nvSpPr>
        <p:spPr bwMode="auto">
          <a:xfrm>
            <a:off x="3124200" y="567483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FD229-32C4-AB82-E981-DB8C1B0EAAE2}"/>
              </a:ext>
            </a:extLst>
          </p:cNvPr>
          <p:cNvSpPr/>
          <p:nvPr/>
        </p:nvSpPr>
        <p:spPr bwMode="auto">
          <a:xfrm>
            <a:off x="3990974" y="3877332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E1339-B779-3B9E-DB1C-A33B7D0F12BC}"/>
              </a:ext>
            </a:extLst>
          </p:cNvPr>
          <p:cNvSpPr/>
          <p:nvPr/>
        </p:nvSpPr>
        <p:spPr bwMode="auto">
          <a:xfrm>
            <a:off x="4371974" y="491246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D80BC4-9A0F-3E26-EC06-DE01660D8E87}"/>
              </a:ext>
            </a:extLst>
          </p:cNvPr>
          <p:cNvSpPr/>
          <p:nvPr/>
        </p:nvSpPr>
        <p:spPr bwMode="auto">
          <a:xfrm>
            <a:off x="3314700" y="3884567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7A5555-86A3-013D-C4D0-7E8124287023}"/>
              </a:ext>
            </a:extLst>
          </p:cNvPr>
          <p:cNvSpPr/>
          <p:nvPr/>
        </p:nvSpPr>
        <p:spPr bwMode="auto">
          <a:xfrm>
            <a:off x="5943600" y="3876193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9F5B92-64E4-07D6-E126-7100FA20437D}"/>
              </a:ext>
            </a:extLst>
          </p:cNvPr>
          <p:cNvSpPr/>
          <p:nvPr/>
        </p:nvSpPr>
        <p:spPr bwMode="auto">
          <a:xfrm>
            <a:off x="4832160" y="445128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F47A63-BF69-2C4E-FDB1-8303018451C6}"/>
              </a:ext>
            </a:extLst>
          </p:cNvPr>
          <p:cNvCxnSpPr>
            <a:cxnSpLocks/>
          </p:cNvCxnSpPr>
          <p:nvPr/>
        </p:nvCxnSpPr>
        <p:spPr>
          <a:xfrm>
            <a:off x="2719387" y="3764365"/>
            <a:ext cx="1652587" cy="2301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4D4011-52EE-ED8E-775F-FB93F607458B}"/>
              </a:ext>
            </a:extLst>
          </p:cNvPr>
          <p:cNvSpPr txBox="1"/>
          <p:nvPr/>
        </p:nvSpPr>
        <p:spPr>
          <a:xfrm>
            <a:off x="4088448" y="5877221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A6D41A-18E4-2FBD-03D1-BC0E9F39FB2D}"/>
              </a:ext>
            </a:extLst>
          </p:cNvPr>
          <p:cNvCxnSpPr>
            <a:cxnSpLocks/>
          </p:cNvCxnSpPr>
          <p:nvPr/>
        </p:nvCxnSpPr>
        <p:spPr>
          <a:xfrm>
            <a:off x="1966913" y="3951536"/>
            <a:ext cx="1652587" cy="230116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CC6BBC-86D6-C44E-586D-07953AD1CD86}"/>
              </a:ext>
            </a:extLst>
          </p:cNvPr>
          <p:cNvSpPr txBox="1"/>
          <p:nvPr/>
        </p:nvSpPr>
        <p:spPr>
          <a:xfrm>
            <a:off x="3314700" y="6199456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0A84E-3EFE-7034-8EC3-C976C849E2B2}"/>
              </a:ext>
            </a:extLst>
          </p:cNvPr>
          <p:cNvSpPr txBox="1"/>
          <p:nvPr/>
        </p:nvSpPr>
        <p:spPr>
          <a:xfrm>
            <a:off x="3642560" y="5964609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d</a:t>
            </a:r>
            <a:r>
              <a:rPr lang="en-US" sz="1600" baseline="30000" dirty="0"/>
              <a:t>-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7F2476-2876-8271-88C9-8BCE0A68CBF9}"/>
              </a:ext>
            </a:extLst>
          </p:cNvPr>
          <p:cNvSpPr/>
          <p:nvPr/>
        </p:nvSpPr>
        <p:spPr bwMode="auto">
          <a:xfrm rot="19491315">
            <a:off x="2613299" y="4022493"/>
            <a:ext cx="444364" cy="2280513"/>
          </a:xfrm>
          <a:prstGeom prst="rect">
            <a:avLst/>
          </a:prstGeom>
          <a:solidFill>
            <a:schemeClr val="accent5">
              <a:lumMod val="60000"/>
              <a:lumOff val="40000"/>
              <a:alpha val="15434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2C4853-D756-D731-62F3-C22B5115958D}"/>
              </a:ext>
            </a:extLst>
          </p:cNvPr>
          <p:cNvCxnSpPr>
            <a:stCxn id="11" idx="0"/>
          </p:cNvCxnSpPr>
          <p:nvPr/>
        </p:nvCxnSpPr>
        <p:spPr>
          <a:xfrm flipV="1">
            <a:off x="3562350" y="5791200"/>
            <a:ext cx="578485" cy="408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D035F0-09E3-F1A7-5A93-AF28077B0DF9}"/>
              </a:ext>
            </a:extLst>
          </p:cNvPr>
          <p:cNvSpPr txBox="1"/>
          <p:nvPr/>
        </p:nvSpPr>
        <p:spPr>
          <a:xfrm>
            <a:off x="1630066" y="4092651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300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21735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 Machine</a:t>
            </a:r>
            <a:endParaRPr sz="280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615156"/>
            <a:ext cx="8151114" cy="21354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Those points lie on the hyperplane H</a:t>
            </a:r>
            <a:r>
              <a:rPr lang="en-US" sz="3000" baseline="30000" dirty="0">
                <a:latin typeface="Times New Roman"/>
                <a:cs typeface="Times New Roman"/>
              </a:rPr>
              <a:t>-</a:t>
            </a:r>
            <a:r>
              <a:rPr lang="en-US" sz="2400" dirty="0">
                <a:latin typeface="Times New Roman"/>
                <a:cs typeface="Times New Roman"/>
              </a:rPr>
              <a:t> parallel to H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b="0" dirty="0">
                <a:latin typeface="Times New Roman"/>
                <a:cs typeface="Times New Roman"/>
              </a:rPr>
              <a:t>The shortest distance between </a:t>
            </a:r>
            <a:r>
              <a:rPr lang="en-US" sz="2400" dirty="0">
                <a:latin typeface="Times New Roman"/>
                <a:cs typeface="Times New Roman"/>
              </a:rPr>
              <a:t>H</a:t>
            </a:r>
            <a:r>
              <a:rPr lang="en-US" sz="3000" baseline="30000" dirty="0">
                <a:latin typeface="Times New Roman"/>
                <a:cs typeface="Times New Roman"/>
              </a:rPr>
              <a:t>-</a:t>
            </a:r>
            <a:r>
              <a:rPr lang="en-US" sz="2400" b="0" dirty="0">
                <a:latin typeface="Times New Roman"/>
                <a:cs typeface="Times New Roman"/>
              </a:rPr>
              <a:t> and H is d</a:t>
            </a:r>
            <a:r>
              <a:rPr lang="en-US" sz="3000" b="0" baseline="30000" dirty="0">
                <a:latin typeface="Times New Roman"/>
                <a:cs typeface="Times New Roman"/>
              </a:rPr>
              <a:t>-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100" i="1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sz="2100" i="1" dirty="0">
              <a:latin typeface="Times New Roman"/>
              <a:cs typeface="Times New Roman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405F56-3918-7B6D-6F9F-107A167644F8}"/>
              </a:ext>
            </a:extLst>
          </p:cNvPr>
          <p:cNvSpPr/>
          <p:nvPr/>
        </p:nvSpPr>
        <p:spPr bwMode="auto">
          <a:xfrm>
            <a:off x="1295400" y="4267200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063666-7964-5F86-C43E-15E6FA9800A4}"/>
              </a:ext>
            </a:extLst>
          </p:cNvPr>
          <p:cNvSpPr/>
          <p:nvPr/>
        </p:nvSpPr>
        <p:spPr bwMode="auto">
          <a:xfrm>
            <a:off x="2338387" y="4972058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EE69C-D73B-40D0-F4B8-480FDE0A06AD}"/>
              </a:ext>
            </a:extLst>
          </p:cNvPr>
          <p:cNvSpPr/>
          <p:nvPr/>
        </p:nvSpPr>
        <p:spPr bwMode="auto">
          <a:xfrm>
            <a:off x="2147887" y="425996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1CD0A0-3481-9B0B-FF49-52BD0D09F43B}"/>
              </a:ext>
            </a:extLst>
          </p:cNvPr>
          <p:cNvSpPr/>
          <p:nvPr/>
        </p:nvSpPr>
        <p:spPr bwMode="auto">
          <a:xfrm>
            <a:off x="3124200" y="567483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FD229-32C4-AB82-E981-DB8C1B0EAAE2}"/>
              </a:ext>
            </a:extLst>
          </p:cNvPr>
          <p:cNvSpPr/>
          <p:nvPr/>
        </p:nvSpPr>
        <p:spPr bwMode="auto">
          <a:xfrm>
            <a:off x="3990974" y="3877332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E1339-B779-3B9E-DB1C-A33B7D0F12BC}"/>
              </a:ext>
            </a:extLst>
          </p:cNvPr>
          <p:cNvSpPr/>
          <p:nvPr/>
        </p:nvSpPr>
        <p:spPr bwMode="auto">
          <a:xfrm>
            <a:off x="4371974" y="491246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D80BC4-9A0F-3E26-EC06-DE01660D8E87}"/>
              </a:ext>
            </a:extLst>
          </p:cNvPr>
          <p:cNvSpPr/>
          <p:nvPr/>
        </p:nvSpPr>
        <p:spPr bwMode="auto">
          <a:xfrm>
            <a:off x="3314700" y="3884567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7A5555-86A3-013D-C4D0-7E8124287023}"/>
              </a:ext>
            </a:extLst>
          </p:cNvPr>
          <p:cNvSpPr/>
          <p:nvPr/>
        </p:nvSpPr>
        <p:spPr bwMode="auto">
          <a:xfrm>
            <a:off x="5943600" y="3876193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9F5B92-64E4-07D6-E126-7100FA20437D}"/>
              </a:ext>
            </a:extLst>
          </p:cNvPr>
          <p:cNvSpPr/>
          <p:nvPr/>
        </p:nvSpPr>
        <p:spPr bwMode="auto">
          <a:xfrm>
            <a:off x="4832160" y="445128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F47A63-BF69-2C4E-FDB1-8303018451C6}"/>
              </a:ext>
            </a:extLst>
          </p:cNvPr>
          <p:cNvCxnSpPr>
            <a:cxnSpLocks/>
          </p:cNvCxnSpPr>
          <p:nvPr/>
        </p:nvCxnSpPr>
        <p:spPr>
          <a:xfrm>
            <a:off x="2719387" y="3764365"/>
            <a:ext cx="1652587" cy="2301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4D4011-52EE-ED8E-775F-FB93F607458B}"/>
              </a:ext>
            </a:extLst>
          </p:cNvPr>
          <p:cNvSpPr txBox="1"/>
          <p:nvPr/>
        </p:nvSpPr>
        <p:spPr>
          <a:xfrm>
            <a:off x="4088448" y="5877221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A6D41A-18E4-2FBD-03D1-BC0E9F39FB2D}"/>
              </a:ext>
            </a:extLst>
          </p:cNvPr>
          <p:cNvCxnSpPr>
            <a:cxnSpLocks/>
          </p:cNvCxnSpPr>
          <p:nvPr/>
        </p:nvCxnSpPr>
        <p:spPr>
          <a:xfrm>
            <a:off x="1966913" y="3951536"/>
            <a:ext cx="1652587" cy="230116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CC6BBC-86D6-C44E-586D-07953AD1CD86}"/>
              </a:ext>
            </a:extLst>
          </p:cNvPr>
          <p:cNvSpPr txBox="1"/>
          <p:nvPr/>
        </p:nvSpPr>
        <p:spPr>
          <a:xfrm>
            <a:off x="3314700" y="6199456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0A84E-3EFE-7034-8EC3-C976C849E2B2}"/>
              </a:ext>
            </a:extLst>
          </p:cNvPr>
          <p:cNvSpPr txBox="1"/>
          <p:nvPr/>
        </p:nvSpPr>
        <p:spPr>
          <a:xfrm>
            <a:off x="3642560" y="5964609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d</a:t>
            </a:r>
            <a:r>
              <a:rPr lang="en-US" sz="1600" baseline="30000" dirty="0"/>
              <a:t>-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7F2476-2876-8271-88C9-8BCE0A68CBF9}"/>
              </a:ext>
            </a:extLst>
          </p:cNvPr>
          <p:cNvSpPr/>
          <p:nvPr/>
        </p:nvSpPr>
        <p:spPr bwMode="auto">
          <a:xfrm rot="19491315">
            <a:off x="2613299" y="4022493"/>
            <a:ext cx="444364" cy="2280513"/>
          </a:xfrm>
          <a:prstGeom prst="rect">
            <a:avLst/>
          </a:prstGeom>
          <a:solidFill>
            <a:schemeClr val="accent5">
              <a:lumMod val="60000"/>
              <a:lumOff val="40000"/>
              <a:alpha val="15434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2C4853-D756-D731-62F3-C22B5115958D}"/>
              </a:ext>
            </a:extLst>
          </p:cNvPr>
          <p:cNvCxnSpPr>
            <a:stCxn id="11" idx="0"/>
          </p:cNvCxnSpPr>
          <p:nvPr/>
        </p:nvCxnSpPr>
        <p:spPr>
          <a:xfrm flipV="1">
            <a:off x="3562350" y="5791200"/>
            <a:ext cx="578485" cy="408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D035F0-09E3-F1A7-5A93-AF28077B0DF9}"/>
              </a:ext>
            </a:extLst>
          </p:cNvPr>
          <p:cNvSpPr txBox="1"/>
          <p:nvPr/>
        </p:nvSpPr>
        <p:spPr>
          <a:xfrm>
            <a:off x="1630066" y="4092651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300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93876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 Machine</a:t>
            </a:r>
            <a:endParaRPr sz="280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615156"/>
            <a:ext cx="8151114" cy="13294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Do the same for + data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b="0" dirty="0">
                <a:latin typeface="Times New Roman"/>
                <a:cs typeface="Times New Roman"/>
              </a:rPr>
              <a:t>The sum of d</a:t>
            </a:r>
            <a:r>
              <a:rPr lang="en-US" sz="3000" b="0" baseline="30000" dirty="0">
                <a:latin typeface="Times New Roman"/>
                <a:cs typeface="Times New Roman"/>
              </a:rPr>
              <a:t>-</a:t>
            </a:r>
            <a:r>
              <a:rPr lang="en-US" sz="2400" b="0" dirty="0">
                <a:latin typeface="Times New Roman"/>
                <a:cs typeface="Times New Roman"/>
              </a:rPr>
              <a:t> and d</a:t>
            </a:r>
            <a:r>
              <a:rPr lang="en-US" sz="3000" b="0" baseline="30000" dirty="0">
                <a:latin typeface="Times New Roman"/>
                <a:cs typeface="Times New Roman"/>
              </a:rPr>
              <a:t>+</a:t>
            </a:r>
            <a:r>
              <a:rPr lang="en-US" sz="2400" b="0" dirty="0">
                <a:latin typeface="Times New Roman"/>
                <a:cs typeface="Times New Roman"/>
              </a:rPr>
              <a:t> is a margin d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The optimization objective is to find H that maximizes d</a:t>
            </a:r>
            <a:endParaRPr lang="en-US" sz="3000" b="0" dirty="0">
              <a:latin typeface="Times New Roman"/>
              <a:cs typeface="Times New Roman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405F56-3918-7B6D-6F9F-107A167644F8}"/>
              </a:ext>
            </a:extLst>
          </p:cNvPr>
          <p:cNvSpPr/>
          <p:nvPr/>
        </p:nvSpPr>
        <p:spPr bwMode="auto">
          <a:xfrm>
            <a:off x="1295400" y="4267200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063666-7964-5F86-C43E-15E6FA9800A4}"/>
              </a:ext>
            </a:extLst>
          </p:cNvPr>
          <p:cNvSpPr/>
          <p:nvPr/>
        </p:nvSpPr>
        <p:spPr bwMode="auto">
          <a:xfrm>
            <a:off x="2338387" y="4972058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EE69C-D73B-40D0-F4B8-480FDE0A06AD}"/>
              </a:ext>
            </a:extLst>
          </p:cNvPr>
          <p:cNvSpPr/>
          <p:nvPr/>
        </p:nvSpPr>
        <p:spPr bwMode="auto">
          <a:xfrm>
            <a:off x="2147887" y="425996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1CD0A0-3481-9B0B-FF49-52BD0D09F43B}"/>
              </a:ext>
            </a:extLst>
          </p:cNvPr>
          <p:cNvSpPr/>
          <p:nvPr/>
        </p:nvSpPr>
        <p:spPr bwMode="auto">
          <a:xfrm>
            <a:off x="3124200" y="567483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FD229-32C4-AB82-E981-DB8C1B0EAAE2}"/>
              </a:ext>
            </a:extLst>
          </p:cNvPr>
          <p:cNvSpPr/>
          <p:nvPr/>
        </p:nvSpPr>
        <p:spPr bwMode="auto">
          <a:xfrm>
            <a:off x="3990974" y="3877332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E1339-B779-3B9E-DB1C-A33B7D0F12BC}"/>
              </a:ext>
            </a:extLst>
          </p:cNvPr>
          <p:cNvSpPr/>
          <p:nvPr/>
        </p:nvSpPr>
        <p:spPr bwMode="auto">
          <a:xfrm>
            <a:off x="4371974" y="491246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D80BC4-9A0F-3E26-EC06-DE01660D8E87}"/>
              </a:ext>
            </a:extLst>
          </p:cNvPr>
          <p:cNvSpPr/>
          <p:nvPr/>
        </p:nvSpPr>
        <p:spPr bwMode="auto">
          <a:xfrm>
            <a:off x="3314700" y="3884567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7A5555-86A3-013D-C4D0-7E8124287023}"/>
              </a:ext>
            </a:extLst>
          </p:cNvPr>
          <p:cNvSpPr/>
          <p:nvPr/>
        </p:nvSpPr>
        <p:spPr bwMode="auto">
          <a:xfrm>
            <a:off x="5943600" y="3876193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9F5B92-64E4-07D6-E126-7100FA20437D}"/>
              </a:ext>
            </a:extLst>
          </p:cNvPr>
          <p:cNvSpPr/>
          <p:nvPr/>
        </p:nvSpPr>
        <p:spPr bwMode="auto">
          <a:xfrm>
            <a:off x="4832160" y="445128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F47A63-BF69-2C4E-FDB1-8303018451C6}"/>
              </a:ext>
            </a:extLst>
          </p:cNvPr>
          <p:cNvCxnSpPr>
            <a:cxnSpLocks/>
          </p:cNvCxnSpPr>
          <p:nvPr/>
        </p:nvCxnSpPr>
        <p:spPr>
          <a:xfrm>
            <a:off x="2719387" y="3764365"/>
            <a:ext cx="1652587" cy="2301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4D4011-52EE-ED8E-775F-FB93F607458B}"/>
              </a:ext>
            </a:extLst>
          </p:cNvPr>
          <p:cNvSpPr txBox="1"/>
          <p:nvPr/>
        </p:nvSpPr>
        <p:spPr>
          <a:xfrm>
            <a:off x="4088448" y="5877221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A6D41A-18E4-2FBD-03D1-BC0E9F39FB2D}"/>
              </a:ext>
            </a:extLst>
          </p:cNvPr>
          <p:cNvCxnSpPr>
            <a:cxnSpLocks/>
          </p:cNvCxnSpPr>
          <p:nvPr/>
        </p:nvCxnSpPr>
        <p:spPr>
          <a:xfrm>
            <a:off x="1966913" y="3951536"/>
            <a:ext cx="1652587" cy="230116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CC6BBC-86D6-C44E-586D-07953AD1CD86}"/>
              </a:ext>
            </a:extLst>
          </p:cNvPr>
          <p:cNvSpPr txBox="1"/>
          <p:nvPr/>
        </p:nvSpPr>
        <p:spPr>
          <a:xfrm>
            <a:off x="3314700" y="6199456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0A84E-3EFE-7034-8EC3-C976C849E2B2}"/>
              </a:ext>
            </a:extLst>
          </p:cNvPr>
          <p:cNvSpPr txBox="1"/>
          <p:nvPr/>
        </p:nvSpPr>
        <p:spPr>
          <a:xfrm>
            <a:off x="3642560" y="5964609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d</a:t>
            </a:r>
            <a:r>
              <a:rPr lang="en-US" sz="1600" baseline="30000" dirty="0"/>
              <a:t>-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7F2476-2876-8271-88C9-8BCE0A68CBF9}"/>
              </a:ext>
            </a:extLst>
          </p:cNvPr>
          <p:cNvSpPr/>
          <p:nvPr/>
        </p:nvSpPr>
        <p:spPr bwMode="auto">
          <a:xfrm rot="19491315">
            <a:off x="2613299" y="4022493"/>
            <a:ext cx="444364" cy="2280513"/>
          </a:xfrm>
          <a:prstGeom prst="rect">
            <a:avLst/>
          </a:prstGeom>
          <a:solidFill>
            <a:schemeClr val="accent5">
              <a:lumMod val="60000"/>
              <a:lumOff val="40000"/>
              <a:alpha val="15434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2C4853-D756-D731-62F3-C22B5115958D}"/>
              </a:ext>
            </a:extLst>
          </p:cNvPr>
          <p:cNvCxnSpPr>
            <a:stCxn id="11" idx="0"/>
          </p:cNvCxnSpPr>
          <p:nvPr/>
        </p:nvCxnSpPr>
        <p:spPr>
          <a:xfrm flipV="1">
            <a:off x="3562350" y="5791200"/>
            <a:ext cx="578485" cy="408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D035F0-09E3-F1A7-5A93-AF28077B0DF9}"/>
              </a:ext>
            </a:extLst>
          </p:cNvPr>
          <p:cNvSpPr txBox="1"/>
          <p:nvPr/>
        </p:nvSpPr>
        <p:spPr>
          <a:xfrm>
            <a:off x="2950868" y="3191173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30000" dirty="0"/>
              <a:t>+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E9AD41-3128-6C92-7367-5D127DB33232}"/>
              </a:ext>
            </a:extLst>
          </p:cNvPr>
          <p:cNvSpPr/>
          <p:nvPr/>
        </p:nvSpPr>
        <p:spPr bwMode="auto">
          <a:xfrm rot="19491315">
            <a:off x="3653924" y="3471220"/>
            <a:ext cx="444364" cy="2280513"/>
          </a:xfrm>
          <a:prstGeom prst="rect">
            <a:avLst/>
          </a:prstGeom>
          <a:solidFill>
            <a:schemeClr val="accent1">
              <a:lumMod val="60000"/>
              <a:lumOff val="40000"/>
              <a:alpha val="15434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D9CB45-B0E8-BE49-E56D-8F71C75A8B83}"/>
              </a:ext>
            </a:extLst>
          </p:cNvPr>
          <p:cNvCxnSpPr>
            <a:cxnSpLocks/>
          </p:cNvCxnSpPr>
          <p:nvPr/>
        </p:nvCxnSpPr>
        <p:spPr>
          <a:xfrm>
            <a:off x="3003385" y="3361559"/>
            <a:ext cx="1652587" cy="2301168"/>
          </a:xfrm>
          <a:prstGeom prst="line">
            <a:avLst/>
          </a:prstGeom>
          <a:ln>
            <a:solidFill>
              <a:srgbClr val="BB2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04D6B7-A327-40B0-62B1-2000F7176757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4156922" y="5543865"/>
            <a:ext cx="375566" cy="233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35D6AE-2EE8-C46F-757D-3FCD4EA96BE7}"/>
              </a:ext>
            </a:extLst>
          </p:cNvPr>
          <p:cNvSpPr txBox="1"/>
          <p:nvPr/>
        </p:nvSpPr>
        <p:spPr>
          <a:xfrm>
            <a:off x="4197985" y="5691533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d</a:t>
            </a:r>
            <a:r>
              <a:rPr lang="en-US" sz="1600" baseline="30000" dirty="0"/>
              <a:t>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07EFC2-3B6B-1DF2-53BE-7CF2572C78A2}"/>
              </a:ext>
            </a:extLst>
          </p:cNvPr>
          <p:cNvSpPr txBox="1"/>
          <p:nvPr/>
        </p:nvSpPr>
        <p:spPr>
          <a:xfrm>
            <a:off x="1782466" y="4245051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30000" dirty="0"/>
              <a:t>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C7A29F-FFBE-E0D8-9E42-20D4122BE948}"/>
              </a:ext>
            </a:extLst>
          </p:cNvPr>
          <p:cNvSpPr txBox="1"/>
          <p:nvPr/>
        </p:nvSpPr>
        <p:spPr>
          <a:xfrm>
            <a:off x="4624750" y="5435387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+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37A48F-BEB1-3F58-14A8-DB56747C0881}"/>
              </a:ext>
            </a:extLst>
          </p:cNvPr>
          <p:cNvCxnSpPr/>
          <p:nvPr/>
        </p:nvCxnSpPr>
        <p:spPr>
          <a:xfrm flipV="1">
            <a:off x="3545680" y="5435387"/>
            <a:ext cx="986808" cy="6887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20CA2AF-ADCE-216A-DF85-B9AAE6D8CB12}"/>
              </a:ext>
            </a:extLst>
          </p:cNvPr>
          <p:cNvSpPr txBox="1"/>
          <p:nvPr/>
        </p:nvSpPr>
        <p:spPr>
          <a:xfrm>
            <a:off x="3532851" y="5504736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d</a:t>
            </a:r>
            <a:endParaRPr lang="en-US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2044456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 Machine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615156"/>
                <a:ext cx="8151114" cy="40703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As </a:t>
                </a:r>
                <a:r>
                  <a:rPr lang="en-US" sz="2400" b="0" dirty="0">
                    <a:latin typeface="Times New Roman"/>
                    <a:cs typeface="Times New Roman"/>
                  </a:rPr>
                  <a:t>H</a:t>
                </a:r>
                <a:r>
                  <a:rPr lang="en-US" sz="3000" b="0" baseline="30000" dirty="0">
                    <a:latin typeface="Times New Roman"/>
                    <a:cs typeface="Times New Roman"/>
                  </a:rPr>
                  <a:t>-</a:t>
                </a:r>
                <a:r>
                  <a:rPr lang="en-US" sz="2400" dirty="0">
                    <a:latin typeface="Times New Roman"/>
                    <a:cs typeface="Times New Roman"/>
                  </a:rPr>
                  <a:t> || H || </a:t>
                </a:r>
                <a:r>
                  <a:rPr lang="en-US" sz="2400" b="0" dirty="0">
                    <a:latin typeface="Times New Roman"/>
                    <a:cs typeface="Times New Roman"/>
                  </a:rPr>
                  <a:t>H</a:t>
                </a:r>
                <a:r>
                  <a:rPr lang="en-US" sz="3000" b="0" baseline="30000" dirty="0">
                    <a:latin typeface="Times New Roman"/>
                    <a:cs typeface="Times New Roman"/>
                  </a:rPr>
                  <a:t>+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we can scale w and b such that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b="0" dirty="0">
                    <a:latin typeface="Times New Roman"/>
                    <a:cs typeface="Times New Roman"/>
                  </a:rPr>
                  <a:t>H</a:t>
                </a:r>
                <a:r>
                  <a:rPr lang="en-US" sz="2400" b="0" baseline="30000" dirty="0">
                    <a:latin typeface="Times New Roman"/>
                    <a:cs typeface="Times New Roman"/>
                  </a:rPr>
                  <a:t>-  </a:t>
                </a:r>
                <a:r>
                  <a:rPr lang="en-US" sz="2400" b="0" dirty="0">
                    <a:latin typeface="Times New Roman"/>
                    <a:cs typeface="Times New Roman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/>
                      </a:rPr>
                      <m:t>w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=−1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b="0" dirty="0">
                    <a:latin typeface="Times New Roman"/>
                    <a:cs typeface="Times New Roman"/>
                  </a:rPr>
                  <a:t>H</a:t>
                </a:r>
                <a:r>
                  <a:rPr lang="en-US" sz="2400" b="0" baseline="30000" dirty="0">
                    <a:latin typeface="Times New Roman"/>
                    <a:cs typeface="Times New Roman"/>
                  </a:rPr>
                  <a:t>  </a:t>
                </a:r>
                <a:r>
                  <a:rPr lang="en-US" sz="2400" b="0" dirty="0">
                    <a:latin typeface="Times New Roman"/>
                    <a:cs typeface="Times New Roman"/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/>
                      </a:rPr>
                      <m:t>w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=0</m:t>
                    </m:r>
                  </m:oMath>
                </a14:m>
                <a:endParaRPr lang="en-US" sz="2400" b="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b="0" dirty="0">
                    <a:latin typeface="Times New Roman"/>
                    <a:cs typeface="Times New Roman"/>
                  </a:rPr>
                  <a:t>H</a:t>
                </a:r>
                <a:r>
                  <a:rPr lang="en-US" sz="2400" b="0" baseline="30000" dirty="0">
                    <a:latin typeface="Times New Roman"/>
                    <a:cs typeface="Times New Roman"/>
                  </a:rPr>
                  <a:t>+ </a:t>
                </a:r>
                <a:r>
                  <a:rPr lang="en-US" sz="2400" b="0" dirty="0">
                    <a:latin typeface="Times New Roman"/>
                    <a:cs typeface="Times New Roman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/>
                      </a:rPr>
                      <m:t>w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=1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3000" b="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i="1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sz="21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5156"/>
                <a:ext cx="8151114" cy="4070345"/>
              </a:xfrm>
              <a:prstGeom prst="rect">
                <a:avLst/>
              </a:prstGeom>
              <a:blipFill>
                <a:blip r:embed="rId3"/>
                <a:stretch>
                  <a:fillRect l="-140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48405F56-3918-7B6D-6F9F-107A167644F8}"/>
              </a:ext>
            </a:extLst>
          </p:cNvPr>
          <p:cNvSpPr/>
          <p:nvPr/>
        </p:nvSpPr>
        <p:spPr bwMode="auto">
          <a:xfrm>
            <a:off x="1295400" y="4267200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063666-7964-5F86-C43E-15E6FA9800A4}"/>
              </a:ext>
            </a:extLst>
          </p:cNvPr>
          <p:cNvSpPr/>
          <p:nvPr/>
        </p:nvSpPr>
        <p:spPr bwMode="auto">
          <a:xfrm>
            <a:off x="2338387" y="4972058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EE69C-D73B-40D0-F4B8-480FDE0A06AD}"/>
              </a:ext>
            </a:extLst>
          </p:cNvPr>
          <p:cNvSpPr/>
          <p:nvPr/>
        </p:nvSpPr>
        <p:spPr bwMode="auto">
          <a:xfrm>
            <a:off x="2147887" y="425996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1CD0A0-3481-9B0B-FF49-52BD0D09F43B}"/>
              </a:ext>
            </a:extLst>
          </p:cNvPr>
          <p:cNvSpPr/>
          <p:nvPr/>
        </p:nvSpPr>
        <p:spPr bwMode="auto">
          <a:xfrm>
            <a:off x="3124200" y="567483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FD229-32C4-AB82-E981-DB8C1B0EAAE2}"/>
              </a:ext>
            </a:extLst>
          </p:cNvPr>
          <p:cNvSpPr/>
          <p:nvPr/>
        </p:nvSpPr>
        <p:spPr bwMode="auto">
          <a:xfrm>
            <a:off x="3990974" y="3877332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E1339-B779-3B9E-DB1C-A33B7D0F12BC}"/>
              </a:ext>
            </a:extLst>
          </p:cNvPr>
          <p:cNvSpPr/>
          <p:nvPr/>
        </p:nvSpPr>
        <p:spPr bwMode="auto">
          <a:xfrm>
            <a:off x="4371974" y="491246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D80BC4-9A0F-3E26-EC06-DE01660D8E87}"/>
              </a:ext>
            </a:extLst>
          </p:cNvPr>
          <p:cNvSpPr/>
          <p:nvPr/>
        </p:nvSpPr>
        <p:spPr bwMode="auto">
          <a:xfrm>
            <a:off x="3314700" y="3884567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7A5555-86A3-013D-C4D0-7E8124287023}"/>
              </a:ext>
            </a:extLst>
          </p:cNvPr>
          <p:cNvSpPr/>
          <p:nvPr/>
        </p:nvSpPr>
        <p:spPr bwMode="auto">
          <a:xfrm>
            <a:off x="5943600" y="3876193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9F5B92-64E4-07D6-E126-7100FA20437D}"/>
              </a:ext>
            </a:extLst>
          </p:cNvPr>
          <p:cNvSpPr/>
          <p:nvPr/>
        </p:nvSpPr>
        <p:spPr bwMode="auto">
          <a:xfrm>
            <a:off x="4832160" y="445128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F47A63-BF69-2C4E-FDB1-8303018451C6}"/>
              </a:ext>
            </a:extLst>
          </p:cNvPr>
          <p:cNvCxnSpPr>
            <a:cxnSpLocks/>
          </p:cNvCxnSpPr>
          <p:nvPr/>
        </p:nvCxnSpPr>
        <p:spPr>
          <a:xfrm>
            <a:off x="2719387" y="3764365"/>
            <a:ext cx="1652587" cy="2301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4D4011-52EE-ED8E-775F-FB93F607458B}"/>
              </a:ext>
            </a:extLst>
          </p:cNvPr>
          <p:cNvSpPr txBox="1"/>
          <p:nvPr/>
        </p:nvSpPr>
        <p:spPr>
          <a:xfrm>
            <a:off x="4088448" y="5877221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A6D41A-18E4-2FBD-03D1-BC0E9F39FB2D}"/>
              </a:ext>
            </a:extLst>
          </p:cNvPr>
          <p:cNvCxnSpPr>
            <a:cxnSpLocks/>
          </p:cNvCxnSpPr>
          <p:nvPr/>
        </p:nvCxnSpPr>
        <p:spPr>
          <a:xfrm>
            <a:off x="1966913" y="3951536"/>
            <a:ext cx="1652587" cy="230116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CC6BBC-86D6-C44E-586D-07953AD1CD86}"/>
              </a:ext>
            </a:extLst>
          </p:cNvPr>
          <p:cNvSpPr txBox="1"/>
          <p:nvPr/>
        </p:nvSpPr>
        <p:spPr>
          <a:xfrm>
            <a:off x="3314700" y="6199456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D9CB45-B0E8-BE49-E56D-8F71C75A8B83}"/>
              </a:ext>
            </a:extLst>
          </p:cNvPr>
          <p:cNvCxnSpPr>
            <a:cxnSpLocks/>
          </p:cNvCxnSpPr>
          <p:nvPr/>
        </p:nvCxnSpPr>
        <p:spPr>
          <a:xfrm>
            <a:off x="3003385" y="3361559"/>
            <a:ext cx="1652587" cy="2301168"/>
          </a:xfrm>
          <a:prstGeom prst="line">
            <a:avLst/>
          </a:prstGeom>
          <a:ln>
            <a:solidFill>
              <a:srgbClr val="BB2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C7A29F-FFBE-E0D8-9E42-20D4122BE948}"/>
              </a:ext>
            </a:extLst>
          </p:cNvPr>
          <p:cNvSpPr txBox="1"/>
          <p:nvPr/>
        </p:nvSpPr>
        <p:spPr>
          <a:xfrm>
            <a:off x="4624750" y="5435387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D815D7-3F98-3E90-F7F9-50CF15D5D0C6}"/>
              </a:ext>
            </a:extLst>
          </p:cNvPr>
          <p:cNvCxnSpPr>
            <a:cxnSpLocks/>
          </p:cNvCxnSpPr>
          <p:nvPr/>
        </p:nvCxnSpPr>
        <p:spPr>
          <a:xfrm flipV="1">
            <a:off x="3990974" y="4267200"/>
            <a:ext cx="664998" cy="4572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5C3B3C-FF51-DF16-B3AA-61358754B1DB}"/>
              </a:ext>
            </a:extLst>
          </p:cNvPr>
          <p:cNvSpPr txBox="1"/>
          <p:nvPr/>
        </p:nvSpPr>
        <p:spPr>
          <a:xfrm>
            <a:off x="4535355" y="3968956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7CFAC2-4F16-9A6B-D3C0-1DFB7F97887B}"/>
                  </a:ext>
                </a:extLst>
              </p:cNvPr>
              <p:cNvSpPr txBox="1"/>
              <p:nvPr/>
            </p:nvSpPr>
            <p:spPr>
              <a:xfrm>
                <a:off x="3310300" y="3435755"/>
                <a:ext cx="1854835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=1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7CFAC2-4F16-9A6B-D3C0-1DFB7F978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300" y="3435755"/>
                <a:ext cx="1854835" cy="424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76631-A576-D4D0-DE12-C208610C20D8}"/>
                  </a:ext>
                </a:extLst>
              </p:cNvPr>
              <p:cNvSpPr txBox="1"/>
              <p:nvPr/>
            </p:nvSpPr>
            <p:spPr>
              <a:xfrm>
                <a:off x="31668" y="3905076"/>
                <a:ext cx="2097722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=−1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76631-A576-D4D0-DE12-C208610C2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8" y="3905076"/>
                <a:ext cx="2097722" cy="424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88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47800"/>
            <a:ext cx="7467600" cy="1676400"/>
          </a:xfrm>
        </p:spPr>
        <p:txBody>
          <a:bodyPr/>
          <a:lstStyle/>
          <a:p>
            <a:r>
              <a:rPr lang="en-US" dirty="0"/>
              <a:t>Boosting</a:t>
            </a:r>
          </a:p>
        </p:txBody>
      </p:sp>
    </p:spTree>
    <p:extLst>
      <p:ext uri="{BB962C8B-B14F-4D97-AF65-F5344CB8AC3E}">
        <p14:creationId xmlns:p14="http://schemas.microsoft.com/office/powerpoint/2010/main" val="3475236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 Machine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615156"/>
                <a:ext cx="8151114" cy="362548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We classify points as</a:t>
                </a: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240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 ≥1 →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=+1</m:t>
                      </m:r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240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 ≤−1 →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=−1</m:t>
                      </m:r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3000" b="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i="1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sz="21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5156"/>
                <a:ext cx="8151114" cy="3625480"/>
              </a:xfrm>
              <a:prstGeom prst="rect">
                <a:avLst/>
              </a:prstGeom>
              <a:blipFill>
                <a:blip r:embed="rId3"/>
                <a:stretch>
                  <a:fillRect l="-1402" t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48405F56-3918-7B6D-6F9F-107A167644F8}"/>
              </a:ext>
            </a:extLst>
          </p:cNvPr>
          <p:cNvSpPr/>
          <p:nvPr/>
        </p:nvSpPr>
        <p:spPr bwMode="auto">
          <a:xfrm>
            <a:off x="1295400" y="4267200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063666-7964-5F86-C43E-15E6FA9800A4}"/>
              </a:ext>
            </a:extLst>
          </p:cNvPr>
          <p:cNvSpPr/>
          <p:nvPr/>
        </p:nvSpPr>
        <p:spPr bwMode="auto">
          <a:xfrm>
            <a:off x="2338387" y="4972058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EE69C-D73B-40D0-F4B8-480FDE0A06AD}"/>
              </a:ext>
            </a:extLst>
          </p:cNvPr>
          <p:cNvSpPr/>
          <p:nvPr/>
        </p:nvSpPr>
        <p:spPr bwMode="auto">
          <a:xfrm>
            <a:off x="2147887" y="425996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1CD0A0-3481-9B0B-FF49-52BD0D09F43B}"/>
              </a:ext>
            </a:extLst>
          </p:cNvPr>
          <p:cNvSpPr/>
          <p:nvPr/>
        </p:nvSpPr>
        <p:spPr bwMode="auto">
          <a:xfrm>
            <a:off x="3124200" y="567483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FD229-32C4-AB82-E981-DB8C1B0EAAE2}"/>
              </a:ext>
            </a:extLst>
          </p:cNvPr>
          <p:cNvSpPr/>
          <p:nvPr/>
        </p:nvSpPr>
        <p:spPr bwMode="auto">
          <a:xfrm>
            <a:off x="3990974" y="3877332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E1339-B779-3B9E-DB1C-A33B7D0F12BC}"/>
              </a:ext>
            </a:extLst>
          </p:cNvPr>
          <p:cNvSpPr/>
          <p:nvPr/>
        </p:nvSpPr>
        <p:spPr bwMode="auto">
          <a:xfrm>
            <a:off x="4371974" y="491246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D80BC4-9A0F-3E26-EC06-DE01660D8E87}"/>
              </a:ext>
            </a:extLst>
          </p:cNvPr>
          <p:cNvSpPr/>
          <p:nvPr/>
        </p:nvSpPr>
        <p:spPr bwMode="auto">
          <a:xfrm>
            <a:off x="3314700" y="3884567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7A5555-86A3-013D-C4D0-7E8124287023}"/>
              </a:ext>
            </a:extLst>
          </p:cNvPr>
          <p:cNvSpPr/>
          <p:nvPr/>
        </p:nvSpPr>
        <p:spPr bwMode="auto">
          <a:xfrm>
            <a:off x="5943600" y="3876193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9F5B92-64E4-07D6-E126-7100FA20437D}"/>
              </a:ext>
            </a:extLst>
          </p:cNvPr>
          <p:cNvSpPr/>
          <p:nvPr/>
        </p:nvSpPr>
        <p:spPr bwMode="auto">
          <a:xfrm>
            <a:off x="4832160" y="445128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F47A63-BF69-2C4E-FDB1-8303018451C6}"/>
              </a:ext>
            </a:extLst>
          </p:cNvPr>
          <p:cNvCxnSpPr>
            <a:cxnSpLocks/>
          </p:cNvCxnSpPr>
          <p:nvPr/>
        </p:nvCxnSpPr>
        <p:spPr>
          <a:xfrm>
            <a:off x="2719387" y="3764365"/>
            <a:ext cx="1652587" cy="2301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4D4011-52EE-ED8E-775F-FB93F607458B}"/>
              </a:ext>
            </a:extLst>
          </p:cNvPr>
          <p:cNvSpPr txBox="1"/>
          <p:nvPr/>
        </p:nvSpPr>
        <p:spPr>
          <a:xfrm>
            <a:off x="4088448" y="5877221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A6D41A-18E4-2FBD-03D1-BC0E9F39FB2D}"/>
              </a:ext>
            </a:extLst>
          </p:cNvPr>
          <p:cNvCxnSpPr>
            <a:cxnSpLocks/>
          </p:cNvCxnSpPr>
          <p:nvPr/>
        </p:nvCxnSpPr>
        <p:spPr>
          <a:xfrm>
            <a:off x="1966913" y="3951536"/>
            <a:ext cx="1652587" cy="230116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CC6BBC-86D6-C44E-586D-07953AD1CD86}"/>
              </a:ext>
            </a:extLst>
          </p:cNvPr>
          <p:cNvSpPr txBox="1"/>
          <p:nvPr/>
        </p:nvSpPr>
        <p:spPr>
          <a:xfrm>
            <a:off x="3314700" y="6199456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D9CB45-B0E8-BE49-E56D-8F71C75A8B83}"/>
              </a:ext>
            </a:extLst>
          </p:cNvPr>
          <p:cNvCxnSpPr>
            <a:cxnSpLocks/>
          </p:cNvCxnSpPr>
          <p:nvPr/>
        </p:nvCxnSpPr>
        <p:spPr>
          <a:xfrm>
            <a:off x="3003385" y="3361559"/>
            <a:ext cx="1652587" cy="2301168"/>
          </a:xfrm>
          <a:prstGeom prst="line">
            <a:avLst/>
          </a:prstGeom>
          <a:ln>
            <a:solidFill>
              <a:srgbClr val="BB2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C7A29F-FFBE-E0D8-9E42-20D4122BE948}"/>
              </a:ext>
            </a:extLst>
          </p:cNvPr>
          <p:cNvSpPr txBox="1"/>
          <p:nvPr/>
        </p:nvSpPr>
        <p:spPr>
          <a:xfrm>
            <a:off x="4624750" y="5435387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D815D7-3F98-3E90-F7F9-50CF15D5D0C6}"/>
              </a:ext>
            </a:extLst>
          </p:cNvPr>
          <p:cNvCxnSpPr>
            <a:cxnSpLocks/>
          </p:cNvCxnSpPr>
          <p:nvPr/>
        </p:nvCxnSpPr>
        <p:spPr>
          <a:xfrm flipV="1">
            <a:off x="3990974" y="4267200"/>
            <a:ext cx="664998" cy="4572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5C3B3C-FF51-DF16-B3AA-61358754B1DB}"/>
              </a:ext>
            </a:extLst>
          </p:cNvPr>
          <p:cNvSpPr txBox="1"/>
          <p:nvPr/>
        </p:nvSpPr>
        <p:spPr>
          <a:xfrm>
            <a:off x="4535355" y="3968956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7CFAC2-4F16-9A6B-D3C0-1DFB7F97887B}"/>
                  </a:ext>
                </a:extLst>
              </p:cNvPr>
              <p:cNvSpPr txBox="1"/>
              <p:nvPr/>
            </p:nvSpPr>
            <p:spPr>
              <a:xfrm>
                <a:off x="3310300" y="3435755"/>
                <a:ext cx="1854835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=1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7CFAC2-4F16-9A6B-D3C0-1DFB7F978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300" y="3435755"/>
                <a:ext cx="1854835" cy="424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76631-A576-D4D0-DE12-C208610C20D8}"/>
                  </a:ext>
                </a:extLst>
              </p:cNvPr>
              <p:cNvSpPr txBox="1"/>
              <p:nvPr/>
            </p:nvSpPr>
            <p:spPr>
              <a:xfrm>
                <a:off x="31668" y="3905076"/>
                <a:ext cx="2097722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=−1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76631-A576-D4D0-DE12-C208610C2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8" y="3905076"/>
                <a:ext cx="2097722" cy="424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470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 Machine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615156"/>
                <a:ext cx="8151114" cy="271946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We can unify previous equations in a set of constraints:</a:t>
                </a: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240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 ≥1</m:t>
                      </m:r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3000" b="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i="1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sz="21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5156"/>
                <a:ext cx="8151114" cy="2719462"/>
              </a:xfrm>
              <a:prstGeom prst="rect">
                <a:avLst/>
              </a:prstGeom>
              <a:blipFill>
                <a:blip r:embed="rId3"/>
                <a:stretch>
                  <a:fillRect l="-1402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48405F56-3918-7B6D-6F9F-107A167644F8}"/>
              </a:ext>
            </a:extLst>
          </p:cNvPr>
          <p:cNvSpPr/>
          <p:nvPr/>
        </p:nvSpPr>
        <p:spPr bwMode="auto">
          <a:xfrm>
            <a:off x="1295400" y="4267200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063666-7964-5F86-C43E-15E6FA9800A4}"/>
              </a:ext>
            </a:extLst>
          </p:cNvPr>
          <p:cNvSpPr/>
          <p:nvPr/>
        </p:nvSpPr>
        <p:spPr bwMode="auto">
          <a:xfrm>
            <a:off x="2338387" y="4972058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EE69C-D73B-40D0-F4B8-480FDE0A06AD}"/>
              </a:ext>
            </a:extLst>
          </p:cNvPr>
          <p:cNvSpPr/>
          <p:nvPr/>
        </p:nvSpPr>
        <p:spPr bwMode="auto">
          <a:xfrm>
            <a:off x="2147887" y="425996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1CD0A0-3481-9B0B-FF49-52BD0D09F43B}"/>
              </a:ext>
            </a:extLst>
          </p:cNvPr>
          <p:cNvSpPr/>
          <p:nvPr/>
        </p:nvSpPr>
        <p:spPr bwMode="auto">
          <a:xfrm>
            <a:off x="3124200" y="567483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FD229-32C4-AB82-E981-DB8C1B0EAAE2}"/>
              </a:ext>
            </a:extLst>
          </p:cNvPr>
          <p:cNvSpPr/>
          <p:nvPr/>
        </p:nvSpPr>
        <p:spPr bwMode="auto">
          <a:xfrm>
            <a:off x="3990974" y="3877332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E1339-B779-3B9E-DB1C-A33B7D0F12BC}"/>
              </a:ext>
            </a:extLst>
          </p:cNvPr>
          <p:cNvSpPr/>
          <p:nvPr/>
        </p:nvSpPr>
        <p:spPr bwMode="auto">
          <a:xfrm>
            <a:off x="4371974" y="491246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D80BC4-9A0F-3E26-EC06-DE01660D8E87}"/>
              </a:ext>
            </a:extLst>
          </p:cNvPr>
          <p:cNvSpPr/>
          <p:nvPr/>
        </p:nvSpPr>
        <p:spPr bwMode="auto">
          <a:xfrm>
            <a:off x="3314700" y="3884567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7A5555-86A3-013D-C4D0-7E8124287023}"/>
              </a:ext>
            </a:extLst>
          </p:cNvPr>
          <p:cNvSpPr/>
          <p:nvPr/>
        </p:nvSpPr>
        <p:spPr bwMode="auto">
          <a:xfrm>
            <a:off x="5943600" y="3876193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9F5B92-64E4-07D6-E126-7100FA20437D}"/>
              </a:ext>
            </a:extLst>
          </p:cNvPr>
          <p:cNvSpPr/>
          <p:nvPr/>
        </p:nvSpPr>
        <p:spPr bwMode="auto">
          <a:xfrm>
            <a:off x="4832160" y="445128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F47A63-BF69-2C4E-FDB1-8303018451C6}"/>
              </a:ext>
            </a:extLst>
          </p:cNvPr>
          <p:cNvCxnSpPr>
            <a:cxnSpLocks/>
          </p:cNvCxnSpPr>
          <p:nvPr/>
        </p:nvCxnSpPr>
        <p:spPr>
          <a:xfrm>
            <a:off x="2719387" y="3764365"/>
            <a:ext cx="1652587" cy="2301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4D4011-52EE-ED8E-775F-FB93F607458B}"/>
              </a:ext>
            </a:extLst>
          </p:cNvPr>
          <p:cNvSpPr txBox="1"/>
          <p:nvPr/>
        </p:nvSpPr>
        <p:spPr>
          <a:xfrm>
            <a:off x="4088448" y="5877221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A6D41A-18E4-2FBD-03D1-BC0E9F39FB2D}"/>
              </a:ext>
            </a:extLst>
          </p:cNvPr>
          <p:cNvCxnSpPr>
            <a:cxnSpLocks/>
          </p:cNvCxnSpPr>
          <p:nvPr/>
        </p:nvCxnSpPr>
        <p:spPr>
          <a:xfrm>
            <a:off x="1966913" y="3951536"/>
            <a:ext cx="1652587" cy="230116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CC6BBC-86D6-C44E-586D-07953AD1CD86}"/>
              </a:ext>
            </a:extLst>
          </p:cNvPr>
          <p:cNvSpPr txBox="1"/>
          <p:nvPr/>
        </p:nvSpPr>
        <p:spPr>
          <a:xfrm>
            <a:off x="3314700" y="6199456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D9CB45-B0E8-BE49-E56D-8F71C75A8B83}"/>
              </a:ext>
            </a:extLst>
          </p:cNvPr>
          <p:cNvCxnSpPr>
            <a:cxnSpLocks/>
          </p:cNvCxnSpPr>
          <p:nvPr/>
        </p:nvCxnSpPr>
        <p:spPr>
          <a:xfrm>
            <a:off x="3003385" y="3361559"/>
            <a:ext cx="1652587" cy="2301168"/>
          </a:xfrm>
          <a:prstGeom prst="line">
            <a:avLst/>
          </a:prstGeom>
          <a:ln>
            <a:solidFill>
              <a:srgbClr val="BB2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C7A29F-FFBE-E0D8-9E42-20D4122BE948}"/>
              </a:ext>
            </a:extLst>
          </p:cNvPr>
          <p:cNvSpPr txBox="1"/>
          <p:nvPr/>
        </p:nvSpPr>
        <p:spPr>
          <a:xfrm>
            <a:off x="4624750" y="5435387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D815D7-3F98-3E90-F7F9-50CF15D5D0C6}"/>
              </a:ext>
            </a:extLst>
          </p:cNvPr>
          <p:cNvCxnSpPr>
            <a:cxnSpLocks/>
          </p:cNvCxnSpPr>
          <p:nvPr/>
        </p:nvCxnSpPr>
        <p:spPr>
          <a:xfrm flipV="1">
            <a:off x="3990974" y="4267200"/>
            <a:ext cx="664998" cy="4572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5C3B3C-FF51-DF16-B3AA-61358754B1DB}"/>
              </a:ext>
            </a:extLst>
          </p:cNvPr>
          <p:cNvSpPr txBox="1"/>
          <p:nvPr/>
        </p:nvSpPr>
        <p:spPr>
          <a:xfrm>
            <a:off x="4535355" y="3968956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7CFAC2-4F16-9A6B-D3C0-1DFB7F97887B}"/>
                  </a:ext>
                </a:extLst>
              </p:cNvPr>
              <p:cNvSpPr txBox="1"/>
              <p:nvPr/>
            </p:nvSpPr>
            <p:spPr>
              <a:xfrm>
                <a:off x="3310300" y="3435755"/>
                <a:ext cx="1854835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=1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7CFAC2-4F16-9A6B-D3C0-1DFB7F978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300" y="3435755"/>
                <a:ext cx="1854835" cy="424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76631-A576-D4D0-DE12-C208610C20D8}"/>
                  </a:ext>
                </a:extLst>
              </p:cNvPr>
              <p:cNvSpPr txBox="1"/>
              <p:nvPr/>
            </p:nvSpPr>
            <p:spPr>
              <a:xfrm>
                <a:off x="31668" y="3905076"/>
                <a:ext cx="2097722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=−1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76631-A576-D4D0-DE12-C208610C2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8" y="3905076"/>
                <a:ext cx="2097722" cy="424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80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 Machine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615156"/>
                <a:ext cx="8151114" cy="388093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Let’s consider H that is equidistant from H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+</a:t>
                </a:r>
                <a:r>
                  <a:rPr lang="en-US" sz="2400" dirty="0">
                    <a:latin typeface="Times New Roman"/>
                    <a:cs typeface="Times New Roman"/>
                  </a:rPr>
                  <a:t> and H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-</a:t>
                </a:r>
                <a:r>
                  <a:rPr lang="en-US" sz="2400" dirty="0">
                    <a:latin typeface="Times New Roman"/>
                    <a:cs typeface="Times New Roman"/>
                  </a:rPr>
                  <a:t> 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H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- </a:t>
                </a:r>
                <a:r>
                  <a:rPr lang="en-US" sz="2400" dirty="0">
                    <a:latin typeface="Times New Roman"/>
                    <a:cs typeface="Times New Roman"/>
                  </a:rPr>
                  <a:t>is (-1-b)/|w| from the origin and H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+</a:t>
                </a:r>
                <a:r>
                  <a:rPr lang="en-US" sz="2400" dirty="0">
                    <a:latin typeface="Times New Roman"/>
                    <a:cs typeface="Times New Roman"/>
                  </a:rPr>
                  <a:t> is (1-b)/|w| from the origin. Then the margin is</a:t>
                </a:r>
              </a:p>
              <a:p>
                <a:pPr marL="354965" marR="164465" indent="-34290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Arial" panose="020B0604020202020204" pitchFamily="34" charset="0"/>
                  <a:buChar char="•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𝑏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−1−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𝑏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𝑤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</m:den>
                    </m:f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3000" b="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i="1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sz="21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5156"/>
                <a:ext cx="8151114" cy="3880934"/>
              </a:xfrm>
              <a:prstGeom prst="rect">
                <a:avLst/>
              </a:prstGeom>
              <a:blipFill>
                <a:blip r:embed="rId3"/>
                <a:stretch>
                  <a:fillRect l="-1402" t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48405F56-3918-7B6D-6F9F-107A167644F8}"/>
              </a:ext>
            </a:extLst>
          </p:cNvPr>
          <p:cNvSpPr/>
          <p:nvPr/>
        </p:nvSpPr>
        <p:spPr bwMode="auto">
          <a:xfrm>
            <a:off x="1295400" y="4267200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063666-7964-5F86-C43E-15E6FA9800A4}"/>
              </a:ext>
            </a:extLst>
          </p:cNvPr>
          <p:cNvSpPr/>
          <p:nvPr/>
        </p:nvSpPr>
        <p:spPr bwMode="auto">
          <a:xfrm>
            <a:off x="2338387" y="4972058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EE69C-D73B-40D0-F4B8-480FDE0A06AD}"/>
              </a:ext>
            </a:extLst>
          </p:cNvPr>
          <p:cNvSpPr/>
          <p:nvPr/>
        </p:nvSpPr>
        <p:spPr bwMode="auto">
          <a:xfrm>
            <a:off x="2147887" y="425996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1CD0A0-3481-9B0B-FF49-52BD0D09F43B}"/>
              </a:ext>
            </a:extLst>
          </p:cNvPr>
          <p:cNvSpPr/>
          <p:nvPr/>
        </p:nvSpPr>
        <p:spPr bwMode="auto">
          <a:xfrm>
            <a:off x="3124200" y="567483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FD229-32C4-AB82-E981-DB8C1B0EAAE2}"/>
              </a:ext>
            </a:extLst>
          </p:cNvPr>
          <p:cNvSpPr/>
          <p:nvPr/>
        </p:nvSpPr>
        <p:spPr bwMode="auto">
          <a:xfrm>
            <a:off x="3990974" y="3877332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E1339-B779-3B9E-DB1C-A33B7D0F12BC}"/>
              </a:ext>
            </a:extLst>
          </p:cNvPr>
          <p:cNvSpPr/>
          <p:nvPr/>
        </p:nvSpPr>
        <p:spPr bwMode="auto">
          <a:xfrm>
            <a:off x="4371974" y="491246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D80BC4-9A0F-3E26-EC06-DE01660D8E87}"/>
              </a:ext>
            </a:extLst>
          </p:cNvPr>
          <p:cNvSpPr/>
          <p:nvPr/>
        </p:nvSpPr>
        <p:spPr bwMode="auto">
          <a:xfrm>
            <a:off x="3314700" y="3884567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7A5555-86A3-013D-C4D0-7E8124287023}"/>
              </a:ext>
            </a:extLst>
          </p:cNvPr>
          <p:cNvSpPr/>
          <p:nvPr/>
        </p:nvSpPr>
        <p:spPr bwMode="auto">
          <a:xfrm>
            <a:off x="5943600" y="3876193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9F5B92-64E4-07D6-E126-7100FA20437D}"/>
              </a:ext>
            </a:extLst>
          </p:cNvPr>
          <p:cNvSpPr/>
          <p:nvPr/>
        </p:nvSpPr>
        <p:spPr bwMode="auto">
          <a:xfrm>
            <a:off x="4832160" y="445128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F47A63-BF69-2C4E-FDB1-8303018451C6}"/>
              </a:ext>
            </a:extLst>
          </p:cNvPr>
          <p:cNvCxnSpPr>
            <a:cxnSpLocks/>
          </p:cNvCxnSpPr>
          <p:nvPr/>
        </p:nvCxnSpPr>
        <p:spPr>
          <a:xfrm>
            <a:off x="2453927" y="3592841"/>
            <a:ext cx="1652587" cy="2301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4D4011-52EE-ED8E-775F-FB93F607458B}"/>
              </a:ext>
            </a:extLst>
          </p:cNvPr>
          <p:cNvSpPr txBox="1"/>
          <p:nvPr/>
        </p:nvSpPr>
        <p:spPr>
          <a:xfrm>
            <a:off x="3937536" y="5954638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A6D41A-18E4-2FBD-03D1-BC0E9F39FB2D}"/>
              </a:ext>
            </a:extLst>
          </p:cNvPr>
          <p:cNvCxnSpPr>
            <a:cxnSpLocks/>
          </p:cNvCxnSpPr>
          <p:nvPr/>
        </p:nvCxnSpPr>
        <p:spPr>
          <a:xfrm>
            <a:off x="1966913" y="3951536"/>
            <a:ext cx="1652587" cy="230116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CC6BBC-86D6-C44E-586D-07953AD1CD86}"/>
              </a:ext>
            </a:extLst>
          </p:cNvPr>
          <p:cNvSpPr txBox="1"/>
          <p:nvPr/>
        </p:nvSpPr>
        <p:spPr>
          <a:xfrm>
            <a:off x="3314700" y="6199456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D9CB45-B0E8-BE49-E56D-8F71C75A8B83}"/>
              </a:ext>
            </a:extLst>
          </p:cNvPr>
          <p:cNvCxnSpPr>
            <a:cxnSpLocks/>
          </p:cNvCxnSpPr>
          <p:nvPr/>
        </p:nvCxnSpPr>
        <p:spPr>
          <a:xfrm>
            <a:off x="3003385" y="3361559"/>
            <a:ext cx="1652587" cy="2301168"/>
          </a:xfrm>
          <a:prstGeom prst="line">
            <a:avLst/>
          </a:prstGeom>
          <a:ln>
            <a:solidFill>
              <a:srgbClr val="BB2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C7A29F-FFBE-E0D8-9E42-20D4122BE948}"/>
              </a:ext>
            </a:extLst>
          </p:cNvPr>
          <p:cNvSpPr txBox="1"/>
          <p:nvPr/>
        </p:nvSpPr>
        <p:spPr>
          <a:xfrm>
            <a:off x="4624750" y="5435387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D815D7-3F98-3E90-F7F9-50CF15D5D0C6}"/>
              </a:ext>
            </a:extLst>
          </p:cNvPr>
          <p:cNvCxnSpPr>
            <a:cxnSpLocks/>
          </p:cNvCxnSpPr>
          <p:nvPr/>
        </p:nvCxnSpPr>
        <p:spPr>
          <a:xfrm flipV="1">
            <a:off x="3990974" y="4267200"/>
            <a:ext cx="664998" cy="4572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5C3B3C-FF51-DF16-B3AA-61358754B1DB}"/>
              </a:ext>
            </a:extLst>
          </p:cNvPr>
          <p:cNvSpPr txBox="1"/>
          <p:nvPr/>
        </p:nvSpPr>
        <p:spPr>
          <a:xfrm>
            <a:off x="4535355" y="3968956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7CFAC2-4F16-9A6B-D3C0-1DFB7F97887B}"/>
                  </a:ext>
                </a:extLst>
              </p:cNvPr>
              <p:cNvSpPr txBox="1"/>
              <p:nvPr/>
            </p:nvSpPr>
            <p:spPr>
              <a:xfrm>
                <a:off x="3310300" y="3435755"/>
                <a:ext cx="1854835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=1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7CFAC2-4F16-9A6B-D3C0-1DFB7F978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300" y="3435755"/>
                <a:ext cx="1854835" cy="424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76631-A576-D4D0-DE12-C208610C20D8}"/>
                  </a:ext>
                </a:extLst>
              </p:cNvPr>
              <p:cNvSpPr txBox="1"/>
              <p:nvPr/>
            </p:nvSpPr>
            <p:spPr>
              <a:xfrm>
                <a:off x="31668" y="3905076"/>
                <a:ext cx="2097722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=−1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76631-A576-D4D0-DE12-C208610C2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8" y="3905076"/>
                <a:ext cx="2097722" cy="424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905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 Machine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615156"/>
                <a:ext cx="8151114" cy="146149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To maximize margin we have to minimize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|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Or, equivalently, minimize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𝑤</m:t>
                    </m:r>
                  </m:oMath>
                </a14:m>
                <a:endParaRPr lang="en-US" sz="2100" i="1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sz="21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5156"/>
                <a:ext cx="8151114" cy="1461490"/>
              </a:xfrm>
              <a:prstGeom prst="rect">
                <a:avLst/>
              </a:prstGeom>
              <a:blipFill>
                <a:blip r:embed="rId3"/>
                <a:stretch>
                  <a:fillRect l="-1402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48405F56-3918-7B6D-6F9F-107A167644F8}"/>
              </a:ext>
            </a:extLst>
          </p:cNvPr>
          <p:cNvSpPr/>
          <p:nvPr/>
        </p:nvSpPr>
        <p:spPr bwMode="auto">
          <a:xfrm>
            <a:off x="1295400" y="4267200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063666-7964-5F86-C43E-15E6FA9800A4}"/>
              </a:ext>
            </a:extLst>
          </p:cNvPr>
          <p:cNvSpPr/>
          <p:nvPr/>
        </p:nvSpPr>
        <p:spPr bwMode="auto">
          <a:xfrm>
            <a:off x="2338387" y="4972058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EE69C-D73B-40D0-F4B8-480FDE0A06AD}"/>
              </a:ext>
            </a:extLst>
          </p:cNvPr>
          <p:cNvSpPr/>
          <p:nvPr/>
        </p:nvSpPr>
        <p:spPr bwMode="auto">
          <a:xfrm>
            <a:off x="2147887" y="425996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1CD0A0-3481-9B0B-FF49-52BD0D09F43B}"/>
              </a:ext>
            </a:extLst>
          </p:cNvPr>
          <p:cNvSpPr/>
          <p:nvPr/>
        </p:nvSpPr>
        <p:spPr bwMode="auto">
          <a:xfrm>
            <a:off x="3124200" y="567483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FD229-32C4-AB82-E981-DB8C1B0EAAE2}"/>
              </a:ext>
            </a:extLst>
          </p:cNvPr>
          <p:cNvSpPr/>
          <p:nvPr/>
        </p:nvSpPr>
        <p:spPr bwMode="auto">
          <a:xfrm>
            <a:off x="3990974" y="3877332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E1339-B779-3B9E-DB1C-A33B7D0F12BC}"/>
              </a:ext>
            </a:extLst>
          </p:cNvPr>
          <p:cNvSpPr/>
          <p:nvPr/>
        </p:nvSpPr>
        <p:spPr bwMode="auto">
          <a:xfrm>
            <a:off x="4371974" y="491246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D80BC4-9A0F-3E26-EC06-DE01660D8E87}"/>
              </a:ext>
            </a:extLst>
          </p:cNvPr>
          <p:cNvSpPr/>
          <p:nvPr/>
        </p:nvSpPr>
        <p:spPr bwMode="auto">
          <a:xfrm>
            <a:off x="3314700" y="3884567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7A5555-86A3-013D-C4D0-7E8124287023}"/>
              </a:ext>
            </a:extLst>
          </p:cNvPr>
          <p:cNvSpPr/>
          <p:nvPr/>
        </p:nvSpPr>
        <p:spPr bwMode="auto">
          <a:xfrm>
            <a:off x="5943600" y="3876193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9F5B92-64E4-07D6-E126-7100FA20437D}"/>
              </a:ext>
            </a:extLst>
          </p:cNvPr>
          <p:cNvSpPr/>
          <p:nvPr/>
        </p:nvSpPr>
        <p:spPr bwMode="auto">
          <a:xfrm>
            <a:off x="4832160" y="445128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F47A63-BF69-2C4E-FDB1-8303018451C6}"/>
              </a:ext>
            </a:extLst>
          </p:cNvPr>
          <p:cNvCxnSpPr>
            <a:cxnSpLocks/>
          </p:cNvCxnSpPr>
          <p:nvPr/>
        </p:nvCxnSpPr>
        <p:spPr>
          <a:xfrm>
            <a:off x="2453927" y="3592841"/>
            <a:ext cx="1652587" cy="2301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4D4011-52EE-ED8E-775F-FB93F607458B}"/>
              </a:ext>
            </a:extLst>
          </p:cNvPr>
          <p:cNvSpPr txBox="1"/>
          <p:nvPr/>
        </p:nvSpPr>
        <p:spPr>
          <a:xfrm>
            <a:off x="3937536" y="5954638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A6D41A-18E4-2FBD-03D1-BC0E9F39FB2D}"/>
              </a:ext>
            </a:extLst>
          </p:cNvPr>
          <p:cNvCxnSpPr>
            <a:cxnSpLocks/>
          </p:cNvCxnSpPr>
          <p:nvPr/>
        </p:nvCxnSpPr>
        <p:spPr>
          <a:xfrm>
            <a:off x="1966913" y="3951536"/>
            <a:ext cx="1652587" cy="230116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CC6BBC-86D6-C44E-586D-07953AD1CD86}"/>
              </a:ext>
            </a:extLst>
          </p:cNvPr>
          <p:cNvSpPr txBox="1"/>
          <p:nvPr/>
        </p:nvSpPr>
        <p:spPr>
          <a:xfrm>
            <a:off x="3314700" y="6199456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D9CB45-B0E8-BE49-E56D-8F71C75A8B83}"/>
              </a:ext>
            </a:extLst>
          </p:cNvPr>
          <p:cNvCxnSpPr>
            <a:cxnSpLocks/>
          </p:cNvCxnSpPr>
          <p:nvPr/>
        </p:nvCxnSpPr>
        <p:spPr>
          <a:xfrm>
            <a:off x="3003385" y="3361559"/>
            <a:ext cx="1652587" cy="2301168"/>
          </a:xfrm>
          <a:prstGeom prst="line">
            <a:avLst/>
          </a:prstGeom>
          <a:ln>
            <a:solidFill>
              <a:srgbClr val="BB2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C7A29F-FFBE-E0D8-9E42-20D4122BE948}"/>
              </a:ext>
            </a:extLst>
          </p:cNvPr>
          <p:cNvSpPr txBox="1"/>
          <p:nvPr/>
        </p:nvSpPr>
        <p:spPr>
          <a:xfrm>
            <a:off x="4624750" y="5435387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D815D7-3F98-3E90-F7F9-50CF15D5D0C6}"/>
              </a:ext>
            </a:extLst>
          </p:cNvPr>
          <p:cNvCxnSpPr>
            <a:cxnSpLocks/>
          </p:cNvCxnSpPr>
          <p:nvPr/>
        </p:nvCxnSpPr>
        <p:spPr>
          <a:xfrm flipV="1">
            <a:off x="3990974" y="4267200"/>
            <a:ext cx="664998" cy="4572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5C3B3C-FF51-DF16-B3AA-61358754B1DB}"/>
              </a:ext>
            </a:extLst>
          </p:cNvPr>
          <p:cNvSpPr txBox="1"/>
          <p:nvPr/>
        </p:nvSpPr>
        <p:spPr>
          <a:xfrm>
            <a:off x="4535355" y="3968956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7CFAC2-4F16-9A6B-D3C0-1DFB7F97887B}"/>
                  </a:ext>
                </a:extLst>
              </p:cNvPr>
              <p:cNvSpPr txBox="1"/>
              <p:nvPr/>
            </p:nvSpPr>
            <p:spPr>
              <a:xfrm>
                <a:off x="3310300" y="3435755"/>
                <a:ext cx="1854835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=1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7CFAC2-4F16-9A6B-D3C0-1DFB7F978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300" y="3435755"/>
                <a:ext cx="1854835" cy="424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76631-A576-D4D0-DE12-C208610C20D8}"/>
                  </a:ext>
                </a:extLst>
              </p:cNvPr>
              <p:cNvSpPr txBox="1"/>
              <p:nvPr/>
            </p:nvSpPr>
            <p:spPr>
              <a:xfrm>
                <a:off x="31668" y="3905076"/>
                <a:ext cx="2097722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=−1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76631-A576-D4D0-DE12-C208610C2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8" y="3905076"/>
                <a:ext cx="2097722" cy="424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78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Optimization Problem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615156"/>
                <a:ext cx="8151114" cy="483536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SVM optimization objective is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Minimize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𝑤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Subject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Times New Roman"/>
                      </a:rPr>
                      <m:t>w</m:t>
                    </m:r>
                    <m:r>
                      <a:rPr lang="en-US" sz="240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 ≥1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This is a quadratic programming problem.</a:t>
                </a: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There are many efficient solvers for quadratic programs.</a:t>
                </a: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We still can approach it using dual problem.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3000" b="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5156"/>
                <a:ext cx="8151114" cy="4835363"/>
              </a:xfrm>
              <a:prstGeom prst="rect">
                <a:avLst/>
              </a:prstGeom>
              <a:blipFill>
                <a:blip r:embed="rId3"/>
                <a:stretch>
                  <a:fillRect l="-2181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085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Optimization Problem</a:t>
            </a:r>
            <a:endParaRPr sz="280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 dirty="0"/>
              <a:t>CS</a:t>
            </a:r>
            <a:r>
              <a:rPr lang="en-US" spc="45" dirty="0"/>
              <a:t> </a:t>
            </a:r>
            <a:r>
              <a:rPr lang="en-US" spc="50" dirty="0"/>
              <a:t>584 </a:t>
            </a:r>
            <a:r>
              <a:rPr lang="en-US" spc="55" dirty="0"/>
              <a:t>–</a:t>
            </a:r>
            <a:r>
              <a:rPr lang="en-US" spc="50" dirty="0"/>
              <a:t> </a:t>
            </a:r>
            <a:r>
              <a:rPr lang="en-US" spc="60" dirty="0"/>
              <a:t>Machine</a:t>
            </a:r>
            <a:r>
              <a:rPr lang="en-US" spc="65" dirty="0"/>
              <a:t> </a:t>
            </a:r>
            <a:r>
              <a:rPr lang="en-US" spc="70" dirty="0"/>
              <a:t>Learning</a:t>
            </a:r>
            <a:r>
              <a:rPr lang="en-US" spc="65" dirty="0"/>
              <a:t> </a:t>
            </a:r>
            <a:r>
              <a:rPr lang="en-US" spc="55" dirty="0"/>
              <a:t>–</a:t>
            </a:r>
            <a:r>
              <a:rPr lang="en-US" spc="45" dirty="0"/>
              <a:t> </a:t>
            </a:r>
            <a:r>
              <a:rPr lang="en-US" spc="20" dirty="0"/>
              <a:t>Illinois</a:t>
            </a:r>
            <a:r>
              <a:rPr lang="en-US" spc="45" dirty="0"/>
              <a:t> </a:t>
            </a:r>
            <a:r>
              <a:rPr lang="en-US" spc="80" dirty="0"/>
              <a:t>Institute </a:t>
            </a:r>
            <a:r>
              <a:rPr lang="en-US" spc="20" dirty="0"/>
              <a:t>of</a:t>
            </a:r>
            <a:r>
              <a:rPr lang="en-US" spc="55" dirty="0"/>
              <a:t> </a:t>
            </a:r>
            <a:r>
              <a:rPr lang="en-US" spc="-10" dirty="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615156"/>
                <a:ext cx="8151114" cy="443884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We can define a dual problem using Lagrange multipliers and KKT conditions:</a:t>
                </a: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cs typeface="Times New Roman"/>
                                </a:rPr>
                                <m:t>w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−1)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We then compute the gradient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𝐿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to solve the problem numerically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3000" b="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5156"/>
                <a:ext cx="8151114" cy="4438844"/>
              </a:xfrm>
              <a:prstGeom prst="rect">
                <a:avLst/>
              </a:prstGeom>
              <a:blipFill>
                <a:blip r:embed="rId3"/>
                <a:stretch>
                  <a:fillRect l="-1402" t="-3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122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Optimization Problem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615156"/>
                <a:ext cx="8151114" cy="552901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cs typeface="Times New Roman"/>
                                </a:rPr>
                                <m:t>w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−1)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𝑑𝑤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3000" b="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5156"/>
                <a:ext cx="8151114" cy="5529014"/>
              </a:xfrm>
              <a:prstGeom prst="rect">
                <a:avLst/>
              </a:prstGeom>
              <a:blipFill>
                <a:blip r:embed="rId3"/>
                <a:stretch>
                  <a:fillRect t="-18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090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Vectors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615156"/>
                <a:ext cx="8151114" cy="368498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will be active only for the subset of datapoints. They are called support vectors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The rest of the data does not influence location of the hyperplane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3000" b="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5156"/>
                <a:ext cx="8151114" cy="3684983"/>
              </a:xfrm>
              <a:prstGeom prst="rect">
                <a:avLst/>
              </a:prstGeom>
              <a:blipFill>
                <a:blip r:embed="rId3"/>
                <a:stretch>
                  <a:fillRect l="-1402" t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3A3691C4-047A-701B-292A-919B3D70AA7B}"/>
              </a:ext>
            </a:extLst>
          </p:cNvPr>
          <p:cNvSpPr/>
          <p:nvPr/>
        </p:nvSpPr>
        <p:spPr bwMode="auto">
          <a:xfrm>
            <a:off x="1949615" y="453042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  <a:alpha val="16075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CE6D50E-91C5-165E-275E-3CD91D9FE53F}"/>
              </a:ext>
            </a:extLst>
          </p:cNvPr>
          <p:cNvSpPr/>
          <p:nvPr/>
        </p:nvSpPr>
        <p:spPr bwMode="auto">
          <a:xfrm>
            <a:off x="2992602" y="523528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  <a:alpha val="16075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8039E0-03CD-7ECE-8705-A9732F2BA57E}"/>
              </a:ext>
            </a:extLst>
          </p:cNvPr>
          <p:cNvSpPr/>
          <p:nvPr/>
        </p:nvSpPr>
        <p:spPr bwMode="auto">
          <a:xfrm>
            <a:off x="2802102" y="4523192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09C597-491D-A441-E7C9-F1FF0913D14C}"/>
              </a:ext>
            </a:extLst>
          </p:cNvPr>
          <p:cNvSpPr/>
          <p:nvPr/>
        </p:nvSpPr>
        <p:spPr bwMode="auto">
          <a:xfrm>
            <a:off x="3778415" y="5938064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22A495-8E2A-0A47-422A-F86AB397A9C7}"/>
              </a:ext>
            </a:extLst>
          </p:cNvPr>
          <p:cNvSpPr/>
          <p:nvPr/>
        </p:nvSpPr>
        <p:spPr bwMode="auto">
          <a:xfrm>
            <a:off x="4645189" y="4140559"/>
            <a:ext cx="381000" cy="382633"/>
          </a:xfrm>
          <a:prstGeom prst="ellipse">
            <a:avLst/>
          </a:prstGeom>
          <a:solidFill>
            <a:srgbClr val="BB2532">
              <a:alpha val="16075"/>
            </a:srgb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91CCFD-5DBA-1A46-B37A-EC26803F0E4A}"/>
              </a:ext>
            </a:extLst>
          </p:cNvPr>
          <p:cNvSpPr/>
          <p:nvPr/>
        </p:nvSpPr>
        <p:spPr bwMode="auto">
          <a:xfrm>
            <a:off x="5026189" y="5175688"/>
            <a:ext cx="381000" cy="382633"/>
          </a:xfrm>
          <a:prstGeom prst="ellipse">
            <a:avLst/>
          </a:prstGeom>
          <a:solidFill>
            <a:srgbClr val="BB2532">
              <a:alpha val="16075"/>
            </a:srgb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93C2D0-643A-8655-1CC9-2A3B13BC40AB}"/>
              </a:ext>
            </a:extLst>
          </p:cNvPr>
          <p:cNvSpPr/>
          <p:nvPr/>
        </p:nvSpPr>
        <p:spPr bwMode="auto">
          <a:xfrm>
            <a:off x="3968915" y="4147794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E3FAD4-CC94-1002-1C38-E1FAA75D7D42}"/>
              </a:ext>
            </a:extLst>
          </p:cNvPr>
          <p:cNvSpPr/>
          <p:nvPr/>
        </p:nvSpPr>
        <p:spPr bwMode="auto">
          <a:xfrm>
            <a:off x="6597815" y="4139420"/>
            <a:ext cx="381000" cy="382633"/>
          </a:xfrm>
          <a:prstGeom prst="ellipse">
            <a:avLst/>
          </a:prstGeom>
          <a:solidFill>
            <a:srgbClr val="BB2532">
              <a:alpha val="16075"/>
            </a:srgb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7C0EC6-E537-B76B-3E00-5CEF8DEE635B}"/>
              </a:ext>
            </a:extLst>
          </p:cNvPr>
          <p:cNvSpPr/>
          <p:nvPr/>
        </p:nvSpPr>
        <p:spPr bwMode="auto">
          <a:xfrm>
            <a:off x="5486375" y="4714508"/>
            <a:ext cx="381000" cy="382633"/>
          </a:xfrm>
          <a:prstGeom prst="ellipse">
            <a:avLst/>
          </a:prstGeom>
          <a:solidFill>
            <a:srgbClr val="BB2532">
              <a:alpha val="16075"/>
            </a:srgb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19994-09B9-AC96-894F-FF92F90B7A63}"/>
              </a:ext>
            </a:extLst>
          </p:cNvPr>
          <p:cNvCxnSpPr>
            <a:cxnSpLocks/>
          </p:cNvCxnSpPr>
          <p:nvPr/>
        </p:nvCxnSpPr>
        <p:spPr>
          <a:xfrm>
            <a:off x="3373602" y="4027592"/>
            <a:ext cx="1652587" cy="2301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7F183A-FB56-12E8-E995-B544431E1047}"/>
              </a:ext>
            </a:extLst>
          </p:cNvPr>
          <p:cNvCxnSpPr>
            <a:cxnSpLocks/>
          </p:cNvCxnSpPr>
          <p:nvPr/>
        </p:nvCxnSpPr>
        <p:spPr>
          <a:xfrm>
            <a:off x="2621128" y="4214763"/>
            <a:ext cx="1652587" cy="230116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26683D-8799-BF7A-72EB-3CE4475018DC}"/>
              </a:ext>
            </a:extLst>
          </p:cNvPr>
          <p:cNvSpPr txBox="1"/>
          <p:nvPr/>
        </p:nvSpPr>
        <p:spPr>
          <a:xfrm>
            <a:off x="3968915" y="6462683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C69A87-2E32-69B2-342C-9A15578278B2}"/>
              </a:ext>
            </a:extLst>
          </p:cNvPr>
          <p:cNvSpPr txBox="1"/>
          <p:nvPr/>
        </p:nvSpPr>
        <p:spPr>
          <a:xfrm>
            <a:off x="4296775" y="6227836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d</a:t>
            </a:r>
            <a:r>
              <a:rPr lang="en-US" sz="1600" baseline="30000" dirty="0"/>
              <a:t>-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F3BB0E-875A-1D32-2A59-49589B446F2A}"/>
              </a:ext>
            </a:extLst>
          </p:cNvPr>
          <p:cNvSpPr/>
          <p:nvPr/>
        </p:nvSpPr>
        <p:spPr bwMode="auto">
          <a:xfrm rot="19491315">
            <a:off x="3267514" y="4285720"/>
            <a:ext cx="444364" cy="2280513"/>
          </a:xfrm>
          <a:prstGeom prst="rect">
            <a:avLst/>
          </a:prstGeom>
          <a:solidFill>
            <a:schemeClr val="accent5">
              <a:lumMod val="60000"/>
              <a:lumOff val="40000"/>
              <a:alpha val="15434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02FF22-E693-9877-A319-CCE8279B8C75}"/>
              </a:ext>
            </a:extLst>
          </p:cNvPr>
          <p:cNvCxnSpPr>
            <a:stCxn id="15" idx="0"/>
          </p:cNvCxnSpPr>
          <p:nvPr/>
        </p:nvCxnSpPr>
        <p:spPr>
          <a:xfrm flipV="1">
            <a:off x="4216565" y="6054427"/>
            <a:ext cx="578485" cy="408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D1202CF-A610-D1F2-4409-AF271A2BE3DF}"/>
              </a:ext>
            </a:extLst>
          </p:cNvPr>
          <p:cNvSpPr txBox="1"/>
          <p:nvPr/>
        </p:nvSpPr>
        <p:spPr>
          <a:xfrm>
            <a:off x="3605083" y="3454400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30000" dirty="0"/>
              <a:t>+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77E8C9-0F79-4A12-E5D4-3D43ECCC5F9D}"/>
              </a:ext>
            </a:extLst>
          </p:cNvPr>
          <p:cNvSpPr/>
          <p:nvPr/>
        </p:nvSpPr>
        <p:spPr bwMode="auto">
          <a:xfrm rot="19491315">
            <a:off x="4308139" y="3734447"/>
            <a:ext cx="444364" cy="2280513"/>
          </a:xfrm>
          <a:prstGeom prst="rect">
            <a:avLst/>
          </a:prstGeom>
          <a:solidFill>
            <a:schemeClr val="accent1">
              <a:lumMod val="60000"/>
              <a:lumOff val="40000"/>
              <a:alpha val="15434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3CB45C-5BF9-6844-639D-FC46C0ADA268}"/>
              </a:ext>
            </a:extLst>
          </p:cNvPr>
          <p:cNvCxnSpPr>
            <a:cxnSpLocks/>
          </p:cNvCxnSpPr>
          <p:nvPr/>
        </p:nvCxnSpPr>
        <p:spPr>
          <a:xfrm>
            <a:off x="3657600" y="3624786"/>
            <a:ext cx="1652587" cy="2301168"/>
          </a:xfrm>
          <a:prstGeom prst="line">
            <a:avLst/>
          </a:prstGeom>
          <a:ln>
            <a:solidFill>
              <a:srgbClr val="BB2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901558-6DBC-5C2B-25CF-F04FE242A45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4811137" y="5807092"/>
            <a:ext cx="375566" cy="233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5084017-258E-72D5-7D14-9DC04F97B18B}"/>
              </a:ext>
            </a:extLst>
          </p:cNvPr>
          <p:cNvSpPr txBox="1"/>
          <p:nvPr/>
        </p:nvSpPr>
        <p:spPr>
          <a:xfrm>
            <a:off x="4852200" y="5954760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d</a:t>
            </a:r>
            <a:r>
              <a:rPr lang="en-US" sz="1600" baseline="30000" dirty="0"/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1F0E7D-3A92-4F57-20FB-81702B4805A6}"/>
              </a:ext>
            </a:extLst>
          </p:cNvPr>
          <p:cNvSpPr txBox="1"/>
          <p:nvPr/>
        </p:nvSpPr>
        <p:spPr>
          <a:xfrm>
            <a:off x="2436681" y="4508278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30000" dirty="0"/>
              <a:t>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16F1E6-5B6A-D428-93A0-D98D950BF4FE}"/>
              </a:ext>
            </a:extLst>
          </p:cNvPr>
          <p:cNvSpPr txBox="1"/>
          <p:nvPr/>
        </p:nvSpPr>
        <p:spPr>
          <a:xfrm>
            <a:off x="5278965" y="5698614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+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51848E-7015-01E5-02D6-0298C86246B8}"/>
              </a:ext>
            </a:extLst>
          </p:cNvPr>
          <p:cNvCxnSpPr/>
          <p:nvPr/>
        </p:nvCxnSpPr>
        <p:spPr>
          <a:xfrm flipV="1">
            <a:off x="4199895" y="5698614"/>
            <a:ext cx="986808" cy="6887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6DB6FB-CCE0-B446-FE2C-F122FAD69400}"/>
              </a:ext>
            </a:extLst>
          </p:cNvPr>
          <p:cNvSpPr txBox="1"/>
          <p:nvPr/>
        </p:nvSpPr>
        <p:spPr>
          <a:xfrm>
            <a:off x="4187066" y="5767963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d</a:t>
            </a:r>
            <a:endParaRPr lang="en-US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492510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Soft vs Hard Margin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615156"/>
                <a:ext cx="8151114" cy="312784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Strict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will result in a hard margin formulation that demands a perfect separation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It is not practical for real-world datasets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Soft margin is formulated to allow “infractions” on constraints by allowing slack in position for each datapoint</a:t>
                </a: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5156"/>
                <a:ext cx="8151114" cy="3127844"/>
              </a:xfrm>
              <a:prstGeom prst="rect">
                <a:avLst/>
              </a:prstGeom>
              <a:blipFill>
                <a:blip r:embed="rId3"/>
                <a:stretch>
                  <a:fillRect l="-1402" t="-1619" r="-312" b="-4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6155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Soft vs Hard Margin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615156"/>
                <a:ext cx="8151114" cy="312784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Strict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will result in a hard margin formulation that demands a perfect separation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It is not practical for real-world datasets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Soft margin is formulated to allow “infractions” on constraints by allowing slack in position for each datapoint</a:t>
                </a: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5156"/>
                <a:ext cx="8151114" cy="3127844"/>
              </a:xfrm>
              <a:prstGeom prst="rect">
                <a:avLst/>
              </a:prstGeom>
              <a:blipFill>
                <a:blip r:embed="rId3"/>
                <a:stretch>
                  <a:fillRect l="-1402" t="-1619" r="-312" b="-4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79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Further Improvements</a:t>
            </a:r>
            <a:endParaRPr cap="small" spc="9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35940" y="1447800"/>
                <a:ext cx="8379460" cy="2855333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Averaging over models reduces variance:</a:t>
                </a: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400" i="1" spc="114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i="1" spc="114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spc="114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Decision trees often are the weak learners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Complex models are likely to be correlated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Can we also reduce bias at the same time?</a:t>
                </a: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447800"/>
                <a:ext cx="8379460" cy="2855333"/>
              </a:xfrm>
              <a:prstGeom prst="rect">
                <a:avLst/>
              </a:prstGeom>
              <a:blipFill>
                <a:blip r:embed="rId2"/>
                <a:stretch>
                  <a:fillRect l="-1210" b="-5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770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Soft vs Hard Margin</a:t>
            </a:r>
            <a:endParaRPr sz="28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D6A7C6-0D05-9B99-59EC-C8CE301AA2AC}"/>
              </a:ext>
            </a:extLst>
          </p:cNvPr>
          <p:cNvSpPr/>
          <p:nvPr/>
        </p:nvSpPr>
        <p:spPr bwMode="auto">
          <a:xfrm>
            <a:off x="1871300" y="321925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B94638-C7DB-CF6C-5952-4CBD296246DE}"/>
              </a:ext>
            </a:extLst>
          </p:cNvPr>
          <p:cNvSpPr/>
          <p:nvPr/>
        </p:nvSpPr>
        <p:spPr bwMode="auto">
          <a:xfrm>
            <a:off x="2914287" y="392411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A8B09E-2C52-21F7-8996-E036D67934D8}"/>
              </a:ext>
            </a:extLst>
          </p:cNvPr>
          <p:cNvSpPr/>
          <p:nvPr/>
        </p:nvSpPr>
        <p:spPr bwMode="auto">
          <a:xfrm>
            <a:off x="2723787" y="3212022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25F5B0-74CB-828E-A472-870412320D41}"/>
              </a:ext>
            </a:extLst>
          </p:cNvPr>
          <p:cNvSpPr/>
          <p:nvPr/>
        </p:nvSpPr>
        <p:spPr bwMode="auto">
          <a:xfrm>
            <a:off x="3700100" y="4626894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600651-10FD-9644-CC14-64CA9FFAD047}"/>
              </a:ext>
            </a:extLst>
          </p:cNvPr>
          <p:cNvSpPr/>
          <p:nvPr/>
        </p:nvSpPr>
        <p:spPr bwMode="auto">
          <a:xfrm>
            <a:off x="4566874" y="2829389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8F325C-DB0B-A9ED-A584-A8CB6B238D81}"/>
              </a:ext>
            </a:extLst>
          </p:cNvPr>
          <p:cNvSpPr/>
          <p:nvPr/>
        </p:nvSpPr>
        <p:spPr bwMode="auto">
          <a:xfrm>
            <a:off x="4947874" y="3864518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57B368-6B26-93F9-3C86-68D2B3F0DA42}"/>
              </a:ext>
            </a:extLst>
          </p:cNvPr>
          <p:cNvSpPr/>
          <p:nvPr/>
        </p:nvSpPr>
        <p:spPr bwMode="auto">
          <a:xfrm>
            <a:off x="3890600" y="2836624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CA462D-AD3E-9DAC-5144-36EEED61BB7A}"/>
              </a:ext>
            </a:extLst>
          </p:cNvPr>
          <p:cNvSpPr/>
          <p:nvPr/>
        </p:nvSpPr>
        <p:spPr bwMode="auto">
          <a:xfrm>
            <a:off x="2407420" y="4712196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761A42-31D2-7D3D-5796-2E1AAE927031}"/>
              </a:ext>
            </a:extLst>
          </p:cNvPr>
          <p:cNvSpPr/>
          <p:nvPr/>
        </p:nvSpPr>
        <p:spPr bwMode="auto">
          <a:xfrm>
            <a:off x="5408060" y="3403338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CEC371-891B-4B4A-B719-F5411523CE23}"/>
              </a:ext>
            </a:extLst>
          </p:cNvPr>
          <p:cNvCxnSpPr>
            <a:cxnSpLocks/>
          </p:cNvCxnSpPr>
          <p:nvPr/>
        </p:nvCxnSpPr>
        <p:spPr>
          <a:xfrm>
            <a:off x="3029827" y="2544898"/>
            <a:ext cx="1652587" cy="2301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B59688B-B055-C3B2-D9CA-6510CF842F35}"/>
              </a:ext>
            </a:extLst>
          </p:cNvPr>
          <p:cNvSpPr txBox="1"/>
          <p:nvPr/>
        </p:nvSpPr>
        <p:spPr>
          <a:xfrm>
            <a:off x="4513436" y="4906695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D47238-1549-2213-1AB4-E8440173CDDA}"/>
              </a:ext>
            </a:extLst>
          </p:cNvPr>
          <p:cNvCxnSpPr>
            <a:cxnSpLocks/>
          </p:cNvCxnSpPr>
          <p:nvPr/>
        </p:nvCxnSpPr>
        <p:spPr>
          <a:xfrm>
            <a:off x="2542813" y="2903593"/>
            <a:ext cx="1652587" cy="230116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349958-C0BB-E25B-4FD2-2961C0CF2CEC}"/>
              </a:ext>
            </a:extLst>
          </p:cNvPr>
          <p:cNvCxnSpPr>
            <a:cxnSpLocks/>
          </p:cNvCxnSpPr>
          <p:nvPr/>
        </p:nvCxnSpPr>
        <p:spPr>
          <a:xfrm>
            <a:off x="3579285" y="2313616"/>
            <a:ext cx="1652587" cy="2301168"/>
          </a:xfrm>
          <a:prstGeom prst="line">
            <a:avLst/>
          </a:prstGeom>
          <a:ln>
            <a:solidFill>
              <a:srgbClr val="BB2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0DBBF6-23BE-B13A-5827-1E9F96EA45F8}"/>
              </a:ext>
            </a:extLst>
          </p:cNvPr>
          <p:cNvSpPr txBox="1"/>
          <p:nvPr/>
        </p:nvSpPr>
        <p:spPr>
          <a:xfrm>
            <a:off x="5200650" y="4387444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CA843C-6DC2-3E45-2C90-AFD84EDBBD73}"/>
              </a:ext>
            </a:extLst>
          </p:cNvPr>
          <p:cNvCxnSpPr>
            <a:cxnSpLocks/>
          </p:cNvCxnSpPr>
          <p:nvPr/>
        </p:nvCxnSpPr>
        <p:spPr>
          <a:xfrm flipV="1">
            <a:off x="4566874" y="3219257"/>
            <a:ext cx="664998" cy="4572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8CAB926-BE65-D649-D3FC-E8F897275ED5}"/>
              </a:ext>
            </a:extLst>
          </p:cNvPr>
          <p:cNvSpPr txBox="1"/>
          <p:nvPr/>
        </p:nvSpPr>
        <p:spPr>
          <a:xfrm>
            <a:off x="5111255" y="2921013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2C6FD12-3C6C-9D9A-3424-17C9915DC4C2}"/>
                  </a:ext>
                </a:extLst>
              </p:cNvPr>
              <p:cNvSpPr txBox="1"/>
              <p:nvPr/>
            </p:nvSpPr>
            <p:spPr>
              <a:xfrm>
                <a:off x="3886200" y="2387812"/>
                <a:ext cx="1854835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=1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2C6FD12-3C6C-9D9A-3424-17C9915DC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387812"/>
                <a:ext cx="1854835" cy="424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4E987D-3630-4C61-FB2E-6BE7182CAFB8}"/>
              </a:ext>
            </a:extLst>
          </p:cNvPr>
          <p:cNvCxnSpPr>
            <a:endCxn id="11" idx="6"/>
          </p:cNvCxnSpPr>
          <p:nvPr/>
        </p:nvCxnSpPr>
        <p:spPr>
          <a:xfrm flipH="1">
            <a:off x="2788420" y="3786000"/>
            <a:ext cx="1864612" cy="111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56A118-2E02-C92C-71FD-6A1F5C68103E}"/>
                  </a:ext>
                </a:extLst>
              </p:cNvPr>
              <p:cNvSpPr txBox="1"/>
              <p:nvPr/>
            </p:nvSpPr>
            <p:spPr>
              <a:xfrm>
                <a:off x="3592158" y="4206514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56A118-2E02-C92C-71FD-6A1F5C681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158" y="4206514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543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Kernel Trick</a:t>
            </a:r>
            <a:endParaRPr sz="280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615156"/>
            <a:ext cx="8151114" cy="2671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We represent our data as a similarity matrix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A function that takes vectors in the original space and return the dot product of the vectors in the feature space is called a kernel function: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8DAB7-9EF9-236C-2086-40F8D9A5B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3948232"/>
            <a:ext cx="3533285" cy="675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9A43C4-A39C-C2A6-812D-8E654CA66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956" y="3273668"/>
            <a:ext cx="4382558" cy="333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34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69DBF-FDB3-987C-385B-BC490E234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DDDFCE2-D923-19C3-59F2-5A79979CA8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Kernel Trick. Examples</a:t>
            </a:r>
            <a:endParaRPr sz="280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62CB054C-0DFC-D888-846F-C0EE0DF6E5D7}"/>
              </a:ext>
            </a:extLst>
          </p:cNvPr>
          <p:cNvSpPr txBox="1"/>
          <p:nvPr/>
        </p:nvSpPr>
        <p:spPr>
          <a:xfrm>
            <a:off x="685800" y="1615156"/>
            <a:ext cx="8151114" cy="3596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Polynomial Kernel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Important trick: we can often compute kernel without actually doing the expansion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the kernel corresponding to </a:t>
            </a:r>
            <a:r>
              <a:rPr lang="el-GR" sz="2400" dirty="0">
                <a:latin typeface="Times New Roman"/>
                <a:cs typeface="Times New Roman"/>
              </a:rPr>
              <a:t>φ(</a:t>
            </a:r>
            <a:r>
              <a:rPr lang="en-US" sz="2400" dirty="0">
                <a:latin typeface="Times New Roman"/>
                <a:cs typeface="Times New Roman"/>
              </a:rPr>
              <a:t>x) 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E44AC6-9A86-4D26-7D7A-E67802E2F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350" y="3375401"/>
            <a:ext cx="3035300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E56810-131A-8FDD-AF81-ADECA316B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650" y="4018046"/>
            <a:ext cx="24003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85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70464-D117-C2E2-3BC9-929915BC9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3B323D5-A499-C75C-7DFD-29369DCFBE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Kernel Trick. Examples</a:t>
            </a:r>
            <a:endParaRPr sz="280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39B1AE3-0E03-E40D-2DF6-348B8912D9FC}"/>
              </a:ext>
            </a:extLst>
          </p:cNvPr>
          <p:cNvSpPr txBox="1"/>
          <p:nvPr/>
        </p:nvSpPr>
        <p:spPr>
          <a:xfrm>
            <a:off x="685800" y="1615156"/>
            <a:ext cx="8151114" cy="4173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Polynomial Kernel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CB43A-0BA7-AFEB-84D3-720764351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2200"/>
            <a:ext cx="3035300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5CE51B-7EEC-EC60-F980-059134124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614" y="1879600"/>
            <a:ext cx="24003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06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2A6AE-ECE7-E89D-FA8C-75C754C0A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3887B9C-A43F-93D2-385D-4688EB429C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Kernel Trick. Examples</a:t>
            </a:r>
            <a:endParaRPr sz="280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C3276CF-6D08-7B68-469B-898FE422CCC7}"/>
              </a:ext>
            </a:extLst>
          </p:cNvPr>
          <p:cNvSpPr txBox="1"/>
          <p:nvPr/>
        </p:nvSpPr>
        <p:spPr>
          <a:xfrm>
            <a:off x="685800" y="1615156"/>
            <a:ext cx="8151114" cy="269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Another polynomial Kernel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the kernel corresponding to </a:t>
            </a:r>
            <a:r>
              <a:rPr lang="el-GR" sz="2400" dirty="0">
                <a:latin typeface="Times New Roman"/>
                <a:cs typeface="Times New Roman"/>
              </a:rPr>
              <a:t>φ(</a:t>
            </a:r>
            <a:r>
              <a:rPr lang="en-US" sz="2400" dirty="0">
                <a:latin typeface="Times New Roman"/>
                <a:cs typeface="Times New Roman"/>
              </a:rPr>
              <a:t>x) 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23A6CB-363F-53A2-29ED-D1A050CA7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209800"/>
            <a:ext cx="292608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90615A-05E5-1387-E902-E1D36B04B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678" y="2819400"/>
            <a:ext cx="2297837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539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E4715-79A2-64BF-C328-1FA069399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CAFBF8F-9B31-B2F8-57D2-63C77833DF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Kernel Trick. Examples</a:t>
            </a:r>
            <a:endParaRPr sz="280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B1AAE27-82AF-928B-192E-27F7067E38D5}"/>
              </a:ext>
            </a:extLst>
          </p:cNvPr>
          <p:cNvSpPr txBox="1"/>
          <p:nvPr/>
        </p:nvSpPr>
        <p:spPr>
          <a:xfrm>
            <a:off x="685800" y="1615156"/>
            <a:ext cx="8151114" cy="269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>
                <a:latin typeface="Times New Roman"/>
                <a:cs typeface="Times New Roman"/>
              </a:rPr>
              <a:t>Gaussian </a:t>
            </a:r>
            <a:r>
              <a:rPr lang="en-US" sz="2400" dirty="0">
                <a:latin typeface="Times New Roman"/>
                <a:cs typeface="Times New Roman"/>
              </a:rPr>
              <a:t>Kernel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the kernel corresponding to </a:t>
            </a:r>
            <a:r>
              <a:rPr lang="el-GR" sz="2400" dirty="0">
                <a:latin typeface="Times New Roman"/>
                <a:cs typeface="Times New Roman"/>
              </a:rPr>
              <a:t>φ(</a:t>
            </a:r>
            <a:r>
              <a:rPr lang="en-US" sz="2400" dirty="0">
                <a:latin typeface="Times New Roman"/>
                <a:cs typeface="Times New Roman"/>
              </a:rPr>
              <a:t>x) 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2F443-2725-CE3A-2C8D-B295BCAC0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209800"/>
            <a:ext cx="292608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8F757-3633-0E93-2F3C-11F6A47B4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678" y="2819400"/>
            <a:ext cx="2297837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5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Further Improvements</a:t>
            </a:r>
            <a:endParaRPr cap="small" spc="9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35940" y="1447800"/>
                <a:ext cx="8379460" cy="3927422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Averaging over models reduces variance:</a:t>
                </a: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400" i="1" spc="114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i="1" spc="114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spc="114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Decision trees often are the weak learners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Complex models are likely to be correlated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Can we also reduce bias at the same time?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spc="114" dirty="0">
                  <a:latin typeface="Times New Roman"/>
                  <a:cs typeface="Times New Roman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Yes, using </a:t>
                </a:r>
                <a:r>
                  <a:rPr lang="en-US" sz="2400" spc="114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boosting</a:t>
                </a:r>
                <a:endParaRPr sz="2400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447800"/>
                <a:ext cx="8379460" cy="3927422"/>
              </a:xfrm>
              <a:prstGeom prst="rect">
                <a:avLst/>
              </a:prstGeom>
              <a:blipFill>
                <a:blip r:embed="rId2"/>
                <a:stretch>
                  <a:fillRect l="-1210"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030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Main Idea</a:t>
            </a:r>
            <a:endParaRPr cap="small" spc="9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47800"/>
            <a:ext cx="8379460" cy="4487767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Instead of increasing model complexity, make weak learners more relevant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spc="114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Consider independent models as an expert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Each individual can have high bias, but the team of experts can be objective</a:t>
            </a:r>
          </a:p>
          <a:p>
            <a:pPr marL="12700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400" spc="114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Identify domain expertise you are lacking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Hire the one that addresses the issue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552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Main Idea</a:t>
            </a:r>
            <a:endParaRPr cap="small" spc="9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35940" y="1447800"/>
                <a:ext cx="8379460" cy="3942554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The boosting model is a linear combination of the individual learners: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Questions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Which models should we include in the ensemble?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447800"/>
                <a:ext cx="8379460" cy="3942554"/>
              </a:xfrm>
              <a:prstGeom prst="rect">
                <a:avLst/>
              </a:prstGeom>
              <a:blipFill>
                <a:blip r:embed="rId2"/>
                <a:stretch>
                  <a:fillRect l="-1210" b="-6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826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Gradient Boosting</a:t>
            </a:r>
            <a:endParaRPr cap="small" spc="9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47800"/>
            <a:ext cx="8379460" cy="411843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Selecting the best model seems optimal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But in practice, it is not feasible, so we settle for the simplified version – making the best use of what we have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4D8DB2-CE5E-43A1-A0F3-180FE19C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31" y="2164477"/>
            <a:ext cx="7863869" cy="17682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D5F122-C2FB-2F5C-DB94-73298F284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33" y="5209091"/>
            <a:ext cx="6265934" cy="9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13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25" dirty="0"/>
              <a:t>Useful Links</a:t>
            </a:r>
            <a:endParaRPr cap="small" spc="16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7138034" cy="4016164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400" b="1" spc="125" dirty="0"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Decision Trees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u="sng" spc="125" dirty="0">
                <a:solidFill>
                  <a:srgbClr val="46A0DC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3"/>
              </a:rPr>
              <a:t>https://scikit-learn.org/stable/modules/tree.html</a:t>
            </a:r>
            <a:endParaRPr lang="en-US" sz="2400" u="sng" spc="125" dirty="0">
              <a:solidFill>
                <a:srgbClr val="46A0DC"/>
              </a:solidFill>
              <a:uFill>
                <a:solidFill>
                  <a:srgbClr val="3A435B"/>
                </a:solidFill>
              </a:uFill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u="sng" spc="114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4"/>
              </a:rPr>
              <a:t>https://scikit-learn.org/stable/modules/ensemble.html</a:t>
            </a:r>
            <a:r>
              <a:rPr lang="en-US" sz="2400" u="sng" spc="114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  <a:hlinkClick r:id="rId5"/>
            </a:endParaRPr>
          </a:p>
          <a:p>
            <a:pPr marL="12065" marR="508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400" b="1" spc="125" dirty="0">
              <a:uFill>
                <a:solidFill>
                  <a:srgbClr val="3A435B"/>
                </a:solidFill>
              </a:uFill>
              <a:latin typeface="Times New Roman"/>
              <a:cs typeface="Times New Roman"/>
            </a:endParaRPr>
          </a:p>
          <a:p>
            <a:pPr marL="12065" marR="508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400" b="1" spc="125" dirty="0"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</a:rPr>
              <a:t>Genetic Algorithm Framework</a:t>
            </a:r>
            <a:endParaRPr lang="en-US" sz="2400" dirty="0">
              <a:latin typeface="Times New Roman"/>
              <a:cs typeface="Times New Roman"/>
              <a:hlinkClick r:id="rId5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  <a:hlinkClick r:id="rId5"/>
              </a:rPr>
              <a:t>https://deap.readthedocs.io/en/master/</a:t>
            </a:r>
            <a:endParaRPr lang="en-US" sz="2400" u="sng" spc="125" dirty="0">
              <a:solidFill>
                <a:srgbClr val="3A435B"/>
              </a:solidFill>
              <a:uFill>
                <a:solidFill>
                  <a:srgbClr val="3A435B"/>
                </a:solidFill>
              </a:uFill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40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</Template>
  <TotalTime>28182</TotalTime>
  <Words>1788</Words>
  <Application>Microsoft Macintosh PowerPoint</Application>
  <PresentationFormat>On-screen Show (4:3)</PresentationFormat>
  <Paragraphs>407</Paragraphs>
  <Slides>45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Cambria Math</vt:lpstr>
      <vt:lpstr>Century Schoolbook</vt:lpstr>
      <vt:lpstr>Courier New</vt:lpstr>
      <vt:lpstr>Times New Roman</vt:lpstr>
      <vt:lpstr>Verdana</vt:lpstr>
      <vt:lpstr>Wingdings</vt:lpstr>
      <vt:lpstr>WPI</vt:lpstr>
      <vt:lpstr>CS584 Machine Learning</vt:lpstr>
      <vt:lpstr>Midterm Exam</vt:lpstr>
      <vt:lpstr>Boosting</vt:lpstr>
      <vt:lpstr>Further Improvements</vt:lpstr>
      <vt:lpstr>Further Improvements</vt:lpstr>
      <vt:lpstr>Main Idea</vt:lpstr>
      <vt:lpstr>Main Idea</vt:lpstr>
      <vt:lpstr>Gradient Boosting</vt:lpstr>
      <vt:lpstr>Useful Links</vt:lpstr>
      <vt:lpstr>Support Vector Machine</vt:lpstr>
      <vt:lpstr>Background – Constrained optimization</vt:lpstr>
      <vt:lpstr>Karush-Kuhn-Tucker (KKT) Conditions</vt:lpstr>
      <vt:lpstr>Karush-Kuhn-Tucker (KKT) Conditions</vt:lpstr>
      <vt:lpstr>Hyperplanes</vt:lpstr>
      <vt:lpstr>Hyperplanes</vt:lpstr>
      <vt:lpstr>Hyperplanes</vt:lpstr>
      <vt:lpstr>Example</vt:lpstr>
      <vt:lpstr>Hyperplanes</vt:lpstr>
      <vt:lpstr>Distance from the Center of Coordinates</vt:lpstr>
      <vt:lpstr>Distance from the Center of Coordinates</vt:lpstr>
      <vt:lpstr>Distance from the Center of Coordinates</vt:lpstr>
      <vt:lpstr>Distance from the Center of Coordinates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Optimization Problem</vt:lpstr>
      <vt:lpstr>Optimization Problem</vt:lpstr>
      <vt:lpstr>Optimization Problem</vt:lpstr>
      <vt:lpstr>Support Vectors</vt:lpstr>
      <vt:lpstr>Soft vs Hard Margin</vt:lpstr>
      <vt:lpstr>Soft vs Hard Margin</vt:lpstr>
      <vt:lpstr>Soft vs Hard Margin</vt:lpstr>
      <vt:lpstr>Kernel Trick</vt:lpstr>
      <vt:lpstr>Kernel Trick. Examples</vt:lpstr>
      <vt:lpstr>Kernel Trick. Examples</vt:lpstr>
      <vt:lpstr>Kernel Trick. Examples</vt:lpstr>
      <vt:lpstr>Kernel Trick.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1442</cp:revision>
  <dcterms:created xsi:type="dcterms:W3CDTF">2011-08-15T21:03:01Z</dcterms:created>
  <dcterms:modified xsi:type="dcterms:W3CDTF">2024-10-03T14:32:51Z</dcterms:modified>
</cp:coreProperties>
</file>