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40"/>
  </p:notesMasterIdLst>
  <p:handoutMasterIdLst>
    <p:handoutMasterId r:id="rId41"/>
  </p:handoutMasterIdLst>
  <p:sldIdLst>
    <p:sldId id="329" r:id="rId2"/>
    <p:sldId id="636" r:id="rId3"/>
    <p:sldId id="638" r:id="rId4"/>
    <p:sldId id="639" r:id="rId5"/>
    <p:sldId id="640" r:id="rId6"/>
    <p:sldId id="641" r:id="rId7"/>
    <p:sldId id="642" r:id="rId8"/>
    <p:sldId id="643" r:id="rId9"/>
    <p:sldId id="644" r:id="rId10"/>
    <p:sldId id="645" r:id="rId11"/>
    <p:sldId id="648" r:id="rId12"/>
    <p:sldId id="646" r:id="rId13"/>
    <p:sldId id="647" r:id="rId14"/>
    <p:sldId id="649" r:id="rId15"/>
    <p:sldId id="650" r:id="rId16"/>
    <p:sldId id="651" r:id="rId17"/>
    <p:sldId id="652" r:id="rId18"/>
    <p:sldId id="653" r:id="rId19"/>
    <p:sldId id="654" r:id="rId20"/>
    <p:sldId id="655" r:id="rId21"/>
    <p:sldId id="656" r:id="rId22"/>
    <p:sldId id="657" r:id="rId23"/>
    <p:sldId id="658" r:id="rId24"/>
    <p:sldId id="659" r:id="rId25"/>
    <p:sldId id="660" r:id="rId26"/>
    <p:sldId id="661" r:id="rId27"/>
    <p:sldId id="662" r:id="rId28"/>
    <p:sldId id="663" r:id="rId29"/>
    <p:sldId id="664" r:id="rId30"/>
    <p:sldId id="665" r:id="rId31"/>
    <p:sldId id="666" r:id="rId32"/>
    <p:sldId id="667" r:id="rId33"/>
    <p:sldId id="668" r:id="rId34"/>
    <p:sldId id="670" r:id="rId35"/>
    <p:sldId id="669" r:id="rId36"/>
    <p:sldId id="671" r:id="rId37"/>
    <p:sldId id="672" r:id="rId38"/>
    <p:sldId id="67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0FA99"/>
    <a:srgbClr val="90F3B8"/>
    <a:srgbClr val="9AE26E"/>
    <a:srgbClr val="9DD975"/>
    <a:srgbClr val="BB2532"/>
    <a:srgbClr val="E2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59" autoAdjust="0"/>
    <p:restoredTop sz="92169" autoAdjust="0"/>
  </p:normalViewPr>
  <p:slideViewPr>
    <p:cSldViewPr>
      <p:cViewPr>
        <p:scale>
          <a:sx n="81" d="100"/>
          <a:sy n="81" d="100"/>
        </p:scale>
        <p:origin x="352" y="1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ADFE4-198B-C57A-F6C8-05C62F86D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634AF3-F6CD-F31B-E2C5-DE6AF2B63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857773-4B20-5AF3-6CAB-D4473FD47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04E97-BC56-057C-6143-89B690E161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88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87109-BA9C-998E-9BB7-C457D8737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FD6E59-692A-87D2-6839-2F9A3F47C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1F31F-2DA6-D5A6-3E1A-35D712623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CCDC8-7BE9-29DB-CE8A-BF28C0245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14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6F360-709F-FFBD-A59E-B3B9A1F3D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F89183-CEA9-610B-24F0-708496F3C9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3C3DFA-7878-B97B-C55C-7D454B0C4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F154E-212E-AA65-5D5E-DF5B21730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55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A6239-875F-2137-7D85-3B737E73E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64D956-D5D8-DE6F-98B9-325836DD02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85513-C2FD-7339-425A-E9AC9A6F7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E4DD9-5CD6-2CA2-234A-1296A3496F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81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F2E94-4D3A-56A5-31E7-C87314186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DE4DF4-E003-BB99-FF1F-5FCC01D179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0D30D3-06E6-E252-9884-72AE57401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3ADCB-3FE4-D638-51AE-D61A5CEFC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92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A4F3B-1854-2608-15D9-63DC5937D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B6C33A-E4EB-D401-A121-1079A2C185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35EFB8-F555-5601-5459-7EB777B91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7116D-A904-FA02-1DA6-6A9972703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60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53D0E-F962-2626-E954-355BEBCEC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A80B-BA0B-0429-1FFF-2D3CD30197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C8659E-FA77-DAF6-8B83-C06B23820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080ED-2932-417A-4559-92DAA6AEF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85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12E88-3537-E915-2741-D1C1D219C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CC1D6B-F702-FD2A-F6D0-588379FA4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ED9EFA-F502-56DD-72B2-429C58288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F539B-E2C9-59AE-B5A8-2D4CB869E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2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F224-A599-69B6-A830-13DAE8242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6E5097-CB92-4D80-396A-65F6370EA3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78E190-AC14-DEA3-7BBF-094AE82B6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AB802-A46A-7C5F-2EAC-25BA5BAEE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21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E8433-3A79-F60F-F0C5-C46F11C09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47AC56-CF24-8C8B-4971-44A5103FD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9BDECF-CB22-9299-E1A7-38F115C4E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6D5F7-FA56-0DD2-89C7-B59E0C671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40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07FDC-12E8-A290-124D-86F4C5A6D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D16C0-F0ED-36EC-9C99-CD4A536508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C37EA0-C33E-411C-EDA4-E220B5F9D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9B74D-C337-BC3B-0F9A-8696569E8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1289D-633E-55AE-9DFC-898FAB879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5CA294-8368-D8EB-5C03-AF15687B7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C410D6-3F88-7806-957D-90E463A8E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599CC-C9E3-D836-D34A-3CA49A670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77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D8363-D706-5894-9B8B-98B63A74A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A57C5C-27B9-73B1-9D97-6FA9567E2F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27DB2C-7661-1FCF-EFFC-5A4F19A28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BE2B7-71D1-E117-827A-C95FF2E603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1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78E09-A669-F69C-C9C2-64DE06BBC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AE2575-CC77-4631-3EB0-1A1F785BA3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C35BB9-F874-EBA6-5488-E5B234A9C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6FF67-AB71-BC85-492E-24FC7E56A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6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A751D-ED2F-222B-2C02-EB0FA6ED4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02189E-9DDE-169F-9C4E-CEEE1A56C5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4C796-AA50-02FF-25CE-04C667522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ADC14-07D6-A873-CA27-93397BE9C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07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8BE2E-B3D2-1E3A-5513-69F3F6A7B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CE8356-D7E2-E218-EFF2-6530244A29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DEEA73-1BD5-ED8E-4602-803731655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49B93-58C4-6F69-FF9F-70DB6DB93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55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299DB-B078-F9FD-48D0-8320CDDD7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E10AAF-C02C-EC8D-D6D8-A02434BDBF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AFDD32-8AC0-1207-E832-96450B7C5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FBA2-4168-D98E-A9DB-79C07DD31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85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D86FD-5EB7-3792-11BF-6A5E3DBFA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5616C5-BB58-941B-7AE4-B6247E9BF8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0134ED-2641-BF37-77D0-AAC5F38E9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799BA-69EB-799A-51A7-242739B63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67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1B8FA-9562-9ED7-2C68-5BD5AABD4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09AE35-3BDC-398C-4200-6C8A70C97C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31F6AB-59A3-5BBE-8109-A64540A10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6B57C-AE92-DB6D-30CB-4DEA6FBD0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03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FCD9-68BF-A27C-78AD-9FB3DF071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B060BD-87AF-95E5-210F-31F78DEB11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DA8A9B-70BF-BD4F-8B16-D8BF3FC50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BF21-8D85-6C8F-0BEB-60FE3BD8C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07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BE59B-A9E1-D5D6-78D9-182AB35A1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DBEA2-29B3-E398-73DE-64FEFF696A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D21244-2200-C5FD-825B-FE5E308B7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0AC95-FE22-990D-2E2A-14BC8D296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94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1B6F1-713D-CFB5-FC75-31F11E6F3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418ED5-2EF8-71F6-DF57-CDEBE8C2F0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BA359F-8A3C-9EB9-2EAF-EE4F2FB0E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69F5B-AD93-15C1-33E8-1B5BF634F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4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BC7E9-8B77-5E78-2352-BD206AD2B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D031FD-7191-9B74-F61D-DDE63BDAA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0F3FAE-7932-6404-741D-EBAD9D9D2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E2DEA-C5E0-DD98-8DE0-5739FD239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354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A1BF0-C76A-BAA4-E836-FD12C19D9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A42E01-511B-2EA9-623C-E4F53F9E3B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F0A5E6-821D-F3E6-D4C5-9B0C5E10B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31E53-8D41-D2F0-5BDA-2B6DCA19C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713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61C53-B6B9-1F28-8AF5-22841384E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8116B8-7DB2-E3AC-4C44-0680B7A62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4A193A-9EC0-3A31-D201-0386350E7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42E31-A76A-9917-CC43-E55E11E21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2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17F7E-A8C9-6DA6-D152-AB3FFE66B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B1208D-E4FC-D31A-469B-FE4C5D436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B1372-A914-E6A1-FAA2-E1AC64E8B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EE82B-3942-5393-7DF3-F1BEA570B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9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3844D-94E1-42F2-E9C8-BB8008D54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5817C0-8A44-3C01-74DB-0E5B257C6B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CC1FD3-68FA-42E6-39BC-D89CB9DFD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D0909-8F1F-2F79-696F-4AA7AB8210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66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F033-69F1-C705-CEBC-7B845BCBF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D981E8-23A7-814E-97ED-19D390ACF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3FC441-162C-3A74-FCAE-E521F948CD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175AC-CE12-47B0-DF9F-2A9507FDE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04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B5DE7-D53B-3FD5-E5BF-043D4CC8D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F8C1F0-DEBC-651E-7850-B68D82C739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4A729F-2AE1-099C-1767-738AD40B4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6818C-0ECD-76B3-3A70-ED4002617B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804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957AD-5B49-F464-81F6-CA43C8D7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D2E176-1F19-FF45-AB10-8D34245BF9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38AA14-9241-DDC1-8299-B7E169974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82066-696B-F42D-802E-DCFC72C97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434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F41FC-B8B6-2B94-401D-80ACFB485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93A0F4-D2E9-194B-C290-A37F50F323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2A2707-A382-EFD1-AAF3-1F84036AC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1E55D-B2A5-2A82-3228-834ECE42C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35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23EF3-29B0-18D9-E377-C28E05385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9832A4-C05F-4F4D-DC19-6F942AA17B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FA5A1A-84A1-6445-42AC-1FD24AC95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59F9C-47A5-7B1E-7083-EB7CDE9F9A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11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69B89-07F0-82D6-F286-215F4E696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50FDF0-DD7B-E2A7-8C84-E0FBB7EB97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E4447A-46B8-870D-F029-075FB76B7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885AB-6DF5-9606-5A9C-ACC56BDEF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43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2C1A4-879A-F9B6-D64C-E11BBFE18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A6C3D6-951B-C1BE-37AF-A7ACC71AA3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FAB378-5A55-65E3-8F9B-8C9275D69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AC12B-FC6F-A835-F51A-442FFE636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91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D437B-000A-5327-2927-E3586FE62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DB2790-F2AF-FC06-DC47-10A6FE3A9D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32DE0E-59CC-FCB2-F2DE-890A8F1E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68B2-670A-5E80-C1E0-6F6BE80A7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06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76E11-D285-0E0B-93AB-F06DD3357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44552B-F51D-F4DE-3BB4-3340BC556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978EFD-7BA9-E467-EE38-5D1E268A0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CA888-F916-E919-F1CF-9C93156893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17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452F2-1887-815E-DF18-3F38B3E69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E3D125-AB9D-42D0-0C51-5443E006C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576A2B-FA3B-7472-05DD-AE1DFA014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12477-DF0D-61A8-F2EE-947B4B7D5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2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  <a:prstGeom prst="rect">
            <a:avLst/>
          </a:prstGeo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7543800" cy="1524000"/>
          </a:xfrm>
        </p:spPr>
        <p:txBody>
          <a:bodyPr/>
          <a:lstStyle/>
          <a:p>
            <a:r>
              <a:rPr lang="en-US" dirty="0"/>
              <a:t>CSP571 Data Preparation and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75438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20. </a:t>
            </a:r>
            <a:r>
              <a:rPr lang="en-US"/>
              <a:t>Survival Analysis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BA0D6-488F-EC92-3BC6-26CF53EEB88E}"/>
              </a:ext>
            </a:extLst>
          </p:cNvPr>
          <p:cNvSpPr txBox="1"/>
          <p:nvPr/>
        </p:nvSpPr>
        <p:spPr>
          <a:xfrm>
            <a:off x="2971800" y="5791200"/>
            <a:ext cx="57150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lvl="1" algn="ctr"/>
            <a:r>
              <a:rPr lang="en-GB" sz="1600" dirty="0">
                <a:latin typeface="+mn-lt"/>
              </a:rPr>
              <a:t>Based on the work of A. </a:t>
            </a:r>
            <a:r>
              <a:rPr lang="en-GB" sz="1600" dirty="0" err="1">
                <a:latin typeface="+mn-lt"/>
              </a:rPr>
              <a:t>Segonds</a:t>
            </a:r>
            <a:r>
              <a:rPr lang="en-GB" sz="1600" dirty="0">
                <a:latin typeface="+mn-lt"/>
              </a:rPr>
              <a:t>-Pichon, L. Winner</a:t>
            </a: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50E88-3956-DE84-BE36-078CF5188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543159E-6870-18E9-1925-0A49D5BDB8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Median Survival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24ED9-D435-1C1E-AB9B-4387A1C94F1C}"/>
              </a:ext>
            </a:extLst>
          </p:cNvPr>
          <p:cNvSpPr txBox="1"/>
          <p:nvPr/>
        </p:nvSpPr>
        <p:spPr>
          <a:xfrm>
            <a:off x="457200" y="1404033"/>
            <a:ext cx="8458200" cy="4310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It is the time (expressed in months or years) when half the patients are expected to be alive. It means that the chance of surviving beyond that time is 50%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Median survival time = 1.4 years, since the probability of surviving up to 1.4 years is 0.5. </a:t>
            </a:r>
            <a:endParaRPr lang="en-GB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1C1C7-4AD6-50FE-8C32-BDBE75596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32" y="3886200"/>
            <a:ext cx="419413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10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DBDF2-8D9C-CDE3-2173-7D973BC2F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DF80799-A806-1AF9-24DB-290FB2634D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991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Kaplan-Meier (KM) estimation of survivor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FDAA2-BC34-C9C2-81B3-A09502DCF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2223152"/>
            <a:ext cx="6629400" cy="4615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686254-1480-4831-4685-5910C2406C29}"/>
              </a:ext>
            </a:extLst>
          </p:cNvPr>
          <p:cNvSpPr txBox="1"/>
          <p:nvPr/>
        </p:nvSpPr>
        <p:spPr>
          <a:xfrm>
            <a:off x="457200" y="1447800"/>
            <a:ext cx="8458200" cy="4310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Ticks indicate censoring </a:t>
            </a:r>
            <a:r>
              <a:rPr lang="en-US" sz="2400" dirty="0" err="1"/>
              <a:t>occurance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588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EC0F9-A563-33FB-66FB-6E4A73599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86D53AC-D569-9324-EEB0-7EE0D3930F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991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Kaplan-Meier (KM) estimation of survivor function. First death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6A53BF-A64B-B04D-7F66-A878782867EB}"/>
              </a:ext>
            </a:extLst>
          </p:cNvPr>
          <p:cNvSpPr txBox="1"/>
          <p:nvPr/>
        </p:nvSpPr>
        <p:spPr>
          <a:xfrm>
            <a:off x="457200" y="1404033"/>
            <a:ext cx="8458200" cy="4310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20 individuals in study at t=0.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2400" dirty="0"/>
              <a:t>First death at t=6 weeks.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No individuals censored before t=6.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Probability of death for each individual: 1/20=0.05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Therefore probability of surviving beyond t=6 is </a:t>
            </a:r>
          </a:p>
          <a:p>
            <a:r>
              <a:rPr lang="en-US" sz="2400" dirty="0"/>
              <a:t>(1-0.05)=0.95=19/20. </a:t>
            </a:r>
            <a:endParaRPr lang="en-GB" sz="2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41B1E3E-37A4-757E-DCCE-54F53EF18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17" y="3886200"/>
            <a:ext cx="729036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45A920E-2C95-B038-8A95-594B411EB14A}"/>
              </a:ext>
            </a:extLst>
          </p:cNvPr>
          <p:cNvGrpSpPr/>
          <p:nvPr/>
        </p:nvGrpSpPr>
        <p:grpSpPr>
          <a:xfrm>
            <a:off x="1496615" y="4991100"/>
            <a:ext cx="6150769" cy="1743075"/>
            <a:chOff x="471488" y="4417268"/>
            <a:chExt cx="8201025" cy="2324100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B0ACED91-FA64-A590-35AC-582FAB2E60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8" y="4417268"/>
              <a:ext cx="8201025" cy="232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7C16B3-A565-BEBB-A962-11BF44E6CB82}"/>
                </a:ext>
              </a:extLst>
            </p:cNvPr>
            <p:cNvSpPr txBox="1"/>
            <p:nvPr/>
          </p:nvSpPr>
          <p:spPr>
            <a:xfrm>
              <a:off x="4079745" y="6237312"/>
              <a:ext cx="97505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1/20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F0D9CCF-C0B6-55E5-577A-908C3B1151AC}"/>
                </a:ext>
              </a:extLst>
            </p:cNvPr>
            <p:cNvCxnSpPr/>
            <p:nvPr/>
          </p:nvCxnSpPr>
          <p:spPr>
            <a:xfrm flipV="1">
              <a:off x="4572000" y="6021288"/>
              <a:ext cx="432048" cy="28803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88F0D2-3721-BEA4-2FAE-9AAC557CEE2F}"/>
                </a:ext>
              </a:extLst>
            </p:cNvPr>
            <p:cNvSpPr txBox="1"/>
            <p:nvPr/>
          </p:nvSpPr>
          <p:spPr>
            <a:xfrm>
              <a:off x="6466788" y="6237312"/>
              <a:ext cx="117168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19/20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CE695FA-225C-B42D-13F3-121561F27972}"/>
                </a:ext>
              </a:extLst>
            </p:cNvPr>
            <p:cNvCxnSpPr/>
            <p:nvPr/>
          </p:nvCxnSpPr>
          <p:spPr>
            <a:xfrm flipH="1" flipV="1">
              <a:off x="6466788" y="5963598"/>
              <a:ext cx="193444" cy="345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384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1924C-10F2-02A6-C917-F58D6EB3A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83346D6-CBBC-3603-0063-99F0058153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991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Kaplan-Meier (KM) estimation of survivor function. First death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E5AB2-85EB-7D44-F77F-17717434002D}"/>
              </a:ext>
            </a:extLst>
          </p:cNvPr>
          <p:cNvSpPr txBox="1"/>
          <p:nvPr/>
        </p:nvSpPr>
        <p:spPr>
          <a:xfrm>
            <a:off x="457200" y="1404033"/>
            <a:ext cx="8458200" cy="4310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19 individuals in study between t=6 and t=13.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Second death at t=13.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No individuals censored between t=6 and t=13.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Probability of death for each individual: 1/19=0.053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Therefore probability of surviving beyond t=13 is 0.95 x 0.947 =0.90.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with 0.95=(1-(1/20)) and 0.947=(1-(1/19))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C5B63-A647-047F-59E4-8D41F9C86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74883"/>
            <a:ext cx="6894637" cy="95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514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BDCA0-76CC-1137-DF15-1E85AEDDD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AFE8734-4FDE-AF95-0100-63C948A47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991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Kaplan-Meier (KM) estimation of survivor function. First death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A33F-645B-C20D-F299-FEF5A9AC420E}"/>
              </a:ext>
            </a:extLst>
          </p:cNvPr>
          <p:cNvSpPr txBox="1"/>
          <p:nvPr/>
        </p:nvSpPr>
        <p:spPr>
          <a:xfrm>
            <a:off x="457200" y="1404033"/>
            <a:ext cx="8458200" cy="4310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18 individuals in study between t=13 and t=21.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Probability of death for each individual: 1/18=0.056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Probability of surviving beyond t=21 is 0.90 x (1-(1/18)) =0.85.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9A966AF-29BA-560D-49FA-26CF199F9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52" y="3810000"/>
            <a:ext cx="6326696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247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23D96-CDC8-7CBE-6155-239955F12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152C63-55D8-2839-FEB4-B37D4A9F3C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991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Kaplan-Meier (KM) estimation of survivor function. First death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21AFA-60B6-2892-5498-1B8898542CD3}"/>
              </a:ext>
            </a:extLst>
          </p:cNvPr>
          <p:cNvSpPr txBox="1"/>
          <p:nvPr/>
        </p:nvSpPr>
        <p:spPr>
          <a:xfrm>
            <a:off x="457200" y="1404033"/>
            <a:ext cx="8458200" cy="4310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17 individuals in study between t=21 and t=30.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Probability of death for each individual: 1/17=0.059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Probability of surviving beyond t=30 is 0.85 x (1-(1/17)) =0.80.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9DEE8-56E2-D950-E037-60C480B1D6AD}"/>
              </a:ext>
            </a:extLst>
          </p:cNvPr>
          <p:cNvGrpSpPr/>
          <p:nvPr/>
        </p:nvGrpSpPr>
        <p:grpSpPr>
          <a:xfrm>
            <a:off x="1493658" y="4320221"/>
            <a:ext cx="6115050" cy="1593056"/>
            <a:chOff x="467544" y="4617293"/>
            <a:chExt cx="8153400" cy="2124075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98C39FF5-3740-14D7-E375-CE09E3A0C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617293"/>
              <a:ext cx="8153400" cy="212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109A48-9944-648D-B557-29A3995513EC}"/>
                </a:ext>
              </a:extLst>
            </p:cNvPr>
            <p:cNvSpPr txBox="1"/>
            <p:nvPr/>
          </p:nvSpPr>
          <p:spPr>
            <a:xfrm>
              <a:off x="4244727" y="6300028"/>
              <a:ext cx="73780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1/17=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AC61B0-5C74-FCFF-E38C-45B758020E81}"/>
                </a:ext>
              </a:extLst>
            </p:cNvPr>
            <p:cNvSpPr txBox="1"/>
            <p:nvPr/>
          </p:nvSpPr>
          <p:spPr>
            <a:xfrm>
              <a:off x="4261101" y="5919052"/>
              <a:ext cx="73780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1/18=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6E3037-1CC5-EA16-F965-74D05D1CFA1F}"/>
                </a:ext>
              </a:extLst>
            </p:cNvPr>
            <p:cNvSpPr txBox="1"/>
            <p:nvPr/>
          </p:nvSpPr>
          <p:spPr>
            <a:xfrm>
              <a:off x="4257303" y="5535822"/>
              <a:ext cx="73780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1/19=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55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4410C-57DF-7EC5-7F50-0D24FB77B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FE6B91-31B9-765D-967D-44856F8147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991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Kaplan-Meier (KM) estimation of survivor function. First death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3C676-DDA4-3C1D-8B8A-1557900E0DC1}"/>
              </a:ext>
            </a:extLst>
          </p:cNvPr>
          <p:cNvSpPr txBox="1"/>
          <p:nvPr/>
        </p:nvSpPr>
        <p:spPr>
          <a:xfrm>
            <a:off x="457200" y="1404033"/>
            <a:ext cx="8458200" cy="4310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16 individuals in study between t=30 and t=31.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 individual censored at t=31.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Probability of surviving beyond t=31 remains at 0.80.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15 individuals in study between t=31 and t=37.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Probability of surviving beyond t=37 is 0.80 x (1-(1/15)) =0.747.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059489-D6F3-E961-6C92-A57B1D29F564}"/>
              </a:ext>
            </a:extLst>
          </p:cNvPr>
          <p:cNvGrpSpPr/>
          <p:nvPr/>
        </p:nvGrpSpPr>
        <p:grpSpPr>
          <a:xfrm>
            <a:off x="1466655" y="4693157"/>
            <a:ext cx="6210690" cy="1521619"/>
            <a:chOff x="395536" y="4437112"/>
            <a:chExt cx="8280920" cy="2028825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A21AFD31-213C-1885-90BF-91CAC4C09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437112"/>
              <a:ext cx="8172450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AB36FE-EC9C-8149-8C78-85197DB34575}"/>
                </a:ext>
              </a:extLst>
            </p:cNvPr>
            <p:cNvSpPr/>
            <p:nvPr/>
          </p:nvSpPr>
          <p:spPr>
            <a:xfrm>
              <a:off x="395536" y="5646134"/>
              <a:ext cx="8280920" cy="4320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FABD32-561B-4163-4F8E-1ABA7C1FEC1E}"/>
                </a:ext>
              </a:extLst>
            </p:cNvPr>
            <p:cNvSpPr txBox="1"/>
            <p:nvPr/>
          </p:nvSpPr>
          <p:spPr>
            <a:xfrm>
              <a:off x="4244727" y="6093296"/>
              <a:ext cx="73780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1/15=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46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3C700-E7E6-69B6-124B-752854EA6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8B32284-1950-7F1A-2E24-D95956BB91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991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Kaplan-Meier Plots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1A6C3-3D71-DD8F-7E74-B90E1C827B85}"/>
              </a:ext>
            </a:extLst>
          </p:cNvPr>
          <p:cNvSpPr txBox="1"/>
          <p:nvPr/>
        </p:nvSpPr>
        <p:spPr>
          <a:xfrm>
            <a:off x="457200" y="1404033"/>
            <a:ext cx="8458200" cy="4310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Continue these calculations until reaching the longest event time.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K-M plot drawn as a step function:</a:t>
            </a:r>
            <a:endParaRPr lang="en-GB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875F8A-C43C-E19A-D575-AF4C6C904A45}"/>
              </a:ext>
            </a:extLst>
          </p:cNvPr>
          <p:cNvGrpSpPr/>
          <p:nvPr/>
        </p:nvGrpSpPr>
        <p:grpSpPr>
          <a:xfrm>
            <a:off x="1143000" y="2858789"/>
            <a:ext cx="6629400" cy="3823140"/>
            <a:chOff x="1835696" y="2132856"/>
            <a:chExt cx="7369975" cy="4156323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ADFB314-E223-BA89-CBDE-1D0DE785B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2564904"/>
              <a:ext cx="5486400" cy="3724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7A7150-09E0-A807-ED3E-B5F06D9DE30F}"/>
                </a:ext>
              </a:extLst>
            </p:cNvPr>
            <p:cNvSpPr txBox="1"/>
            <p:nvPr/>
          </p:nvSpPr>
          <p:spPr>
            <a:xfrm>
              <a:off x="3059832" y="2132856"/>
              <a:ext cx="519065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First death: t=6, survival probability=0.95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6A4440-1027-C4CF-C61F-4814F633E20F}"/>
                </a:ext>
              </a:extLst>
            </p:cNvPr>
            <p:cNvSpPr txBox="1"/>
            <p:nvPr/>
          </p:nvSpPr>
          <p:spPr>
            <a:xfrm>
              <a:off x="3491880" y="2420888"/>
              <a:ext cx="567582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Second death: t=13, survival probability=0.90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62AD52-8014-1EAB-567F-07FA8666F5B9}"/>
                </a:ext>
              </a:extLst>
            </p:cNvPr>
            <p:cNvSpPr txBox="1"/>
            <p:nvPr/>
          </p:nvSpPr>
          <p:spPr>
            <a:xfrm>
              <a:off x="3779912" y="2780928"/>
              <a:ext cx="542575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Third death: t=21, survival probability=0.85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27769D8-87E2-EFDF-94E3-9E16DA35BD44}"/>
                </a:ext>
              </a:extLst>
            </p:cNvPr>
            <p:cNvCxnSpPr/>
            <p:nvPr/>
          </p:nvCxnSpPr>
          <p:spPr>
            <a:xfrm flipH="1">
              <a:off x="2771800" y="2564904"/>
              <a:ext cx="360040" cy="4006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FD08FE-0708-33FA-4196-A7AC00FB7F9A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2951820" y="2620943"/>
              <a:ext cx="540060" cy="4858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18A1D4-6F95-66B3-2AFD-62B62C1B6817}"/>
                </a:ext>
              </a:extLst>
            </p:cNvPr>
            <p:cNvCxnSpPr>
              <a:stCxn id="8" idx="1"/>
            </p:cNvCxnSpPr>
            <p:nvPr/>
          </p:nvCxnSpPr>
          <p:spPr>
            <a:xfrm flipH="1">
              <a:off x="3071932" y="2980983"/>
              <a:ext cx="707980" cy="267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94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CDB2E-AFFB-4D6A-1500-58DB8A905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FF01B1C-82F6-32E9-EC8C-AC633D603A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991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Comparing Two Studies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F7FF1-07C1-0220-20EF-585AFC809CBC}"/>
              </a:ext>
            </a:extLst>
          </p:cNvPr>
          <p:cNvSpPr txBox="1"/>
          <p:nvPr/>
        </p:nvSpPr>
        <p:spPr>
          <a:xfrm>
            <a:off x="457200" y="1404033"/>
            <a:ext cx="8458200" cy="4310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Weeks to death or censoring (*) in </a:t>
            </a:r>
            <a:r>
              <a:rPr lang="en-US" sz="2400" b="1" dirty="0"/>
              <a:t>20 adults </a:t>
            </a:r>
            <a:r>
              <a:rPr lang="en-US" sz="2400" dirty="0"/>
              <a:t>with recurrent astrocytoma: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Weeks to death or censoring (*) in </a:t>
            </a:r>
            <a:r>
              <a:rPr lang="en-US" sz="2400" b="1" dirty="0"/>
              <a:t>31 adults </a:t>
            </a:r>
            <a:r>
              <a:rPr lang="en-US" sz="2400" dirty="0"/>
              <a:t>with recurrent glioblastoma: </a:t>
            </a:r>
            <a:endParaRPr lang="en-GB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5F17F0B-5511-78AB-FE51-2BA7E4002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662481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85E2847B-FAFE-E7F3-B486-671E26CE7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580048"/>
            <a:ext cx="6775439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730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6C763-DFEC-D723-BF22-4AD02CFA9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260CD32-53A5-DF15-6C0D-CEB974A10F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991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K-M Plots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56E91-F12D-3704-B52E-4E4D1554850D}"/>
              </a:ext>
            </a:extLst>
          </p:cNvPr>
          <p:cNvSpPr txBox="1"/>
          <p:nvPr/>
        </p:nvSpPr>
        <p:spPr>
          <a:xfrm>
            <a:off x="342900" y="5099733"/>
            <a:ext cx="8458200" cy="17963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Survival chances appear better in individuals with astrocytoma than with glioblastoma, but is the </a:t>
            </a:r>
            <a:r>
              <a:rPr lang="en-US" sz="2400" b="1" dirty="0"/>
              <a:t>difference between groups statistically significant</a:t>
            </a:r>
            <a:r>
              <a:rPr lang="en-US" sz="2400" dirty="0"/>
              <a:t>? </a:t>
            </a: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DAD0A-F9C8-0F4D-2A2E-C42DC2B95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95399"/>
            <a:ext cx="5209698" cy="38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9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B69DD-49A8-975D-D603-59EFBAF82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DF12CA3-EE75-0C11-1D68-3687C9E6A8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Survival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BEDFD-1DC9-73CA-F17B-6EC07F2B1CD7}"/>
              </a:ext>
            </a:extLst>
          </p:cNvPr>
          <p:cNvSpPr txBox="1"/>
          <p:nvPr/>
        </p:nvSpPr>
        <p:spPr>
          <a:xfrm>
            <a:off x="457200" y="1329813"/>
            <a:ext cx="8229600" cy="392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to event data.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Censoring. 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Survivor function – Kaplan-Meier plot.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Log-rank test.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Hazard function and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Hazard ratio 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2459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03CC1-08BC-AE6C-9648-3A8723AC8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186A77E-5B05-28D1-642E-95E1471193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991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Comparing Two Samples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44C39-D651-FA3E-27D1-E507156E63CC}"/>
              </a:ext>
            </a:extLst>
          </p:cNvPr>
          <p:cNvSpPr txBox="1"/>
          <p:nvPr/>
        </p:nvSpPr>
        <p:spPr>
          <a:xfrm>
            <a:off x="457200" y="1295400"/>
            <a:ext cx="8458200" cy="17963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200" dirty="0"/>
              <a:t>Could compare median survival time, or probability of surviving up to any particular time.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200" dirty="0"/>
              <a:t>It is better to use a test that compares survivor functions over the whole follow-up period.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200" b="1" dirty="0"/>
              <a:t>Log rank test</a:t>
            </a:r>
            <a:r>
              <a:rPr lang="en-US" sz="2200" dirty="0"/>
              <a:t>: tests null hypothesis of no difference between samples in probability of an event (death in this example) at any time point during follow-up.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200" b="1" dirty="0"/>
              <a:t>Log rank test statistic</a:t>
            </a:r>
            <a:r>
              <a:rPr lang="en-US" sz="2200" dirty="0"/>
              <a:t>: 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en-US" sz="2200" dirty="0"/>
              <a:t>Based on calculating expected number of events that would occur under null hypothesis at each event time, and comparing to observed number of events. 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en-US" sz="2200" dirty="0"/>
              <a:t>Under null hypothesis has a Chi2 distribution with 1 degree of freedom. </a:t>
            </a:r>
          </a:p>
        </p:txBody>
      </p:sp>
    </p:spTree>
    <p:extLst>
      <p:ext uri="{BB962C8B-B14F-4D97-AF65-F5344CB8AC3E}">
        <p14:creationId xmlns:p14="http://schemas.microsoft.com/office/powerpoint/2010/main" val="4200220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BC33B-7359-4CFC-E09C-F4F275B24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640767D-DE79-3F50-1BAD-241DB6CF0A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991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Log-Rank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F1DAA-2C8A-1A39-E290-0E594F67465B}"/>
              </a:ext>
            </a:extLst>
          </p:cNvPr>
          <p:cNvSpPr txBox="1"/>
          <p:nvPr/>
        </p:nvSpPr>
        <p:spPr>
          <a:xfrm>
            <a:off x="457200" y="1295400"/>
            <a:ext cx="8458200" cy="17963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200" dirty="0"/>
              <a:t>Goal: Test whether two groups (treatments) differ </a:t>
            </a:r>
            <a:r>
              <a:rPr lang="en-US" altLang="en-US" sz="2200" dirty="0" err="1"/>
              <a:t>wrt</a:t>
            </a:r>
            <a:r>
              <a:rPr lang="en-US" altLang="en-US" sz="2200" dirty="0"/>
              <a:t> population survival functions. Notation: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200" i="1" dirty="0"/>
              <a:t>t</a:t>
            </a:r>
            <a:r>
              <a:rPr lang="en-US" altLang="en-US" sz="2200" baseline="-25000" dirty="0"/>
              <a:t>(</a:t>
            </a:r>
            <a:r>
              <a:rPr lang="en-US" altLang="en-US" sz="2200" baseline="-25000" dirty="0" err="1"/>
              <a:t>i</a:t>
            </a:r>
            <a:r>
              <a:rPr lang="en-US" altLang="en-US" sz="2200" baseline="-25000" dirty="0"/>
              <a:t>)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itchFamily="2" charset="2"/>
              </a:rPr>
              <a:t> Time of the </a:t>
            </a:r>
            <a:r>
              <a:rPr lang="en-US" altLang="en-US" sz="2200" i="1" dirty="0" err="1">
                <a:sym typeface="Symbol" pitchFamily="2" charset="2"/>
              </a:rPr>
              <a:t>i</a:t>
            </a:r>
            <a:r>
              <a:rPr lang="en-US" altLang="en-US" sz="2200" baseline="30000" dirty="0" err="1">
                <a:sym typeface="Symbol" pitchFamily="2" charset="2"/>
              </a:rPr>
              <a:t>th</a:t>
            </a:r>
            <a:r>
              <a:rPr lang="en-US" altLang="en-US" sz="2200" dirty="0">
                <a:sym typeface="Symbol" pitchFamily="2" charset="2"/>
              </a:rPr>
              <a:t> failure time (across groups)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200" i="1" dirty="0"/>
              <a:t>d</a:t>
            </a:r>
            <a:r>
              <a:rPr lang="en-US" altLang="en-US" sz="2200" baseline="-25000" dirty="0"/>
              <a:t>1i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itchFamily="2" charset="2"/>
              </a:rPr>
              <a:t> Number of failures for group 1 at time </a:t>
            </a:r>
            <a:r>
              <a:rPr lang="en-US" altLang="en-US" sz="2200" i="1" dirty="0"/>
              <a:t>t</a:t>
            </a:r>
            <a:r>
              <a:rPr lang="en-US" altLang="en-US" sz="2200" baseline="-25000" dirty="0"/>
              <a:t>(</a:t>
            </a:r>
            <a:r>
              <a:rPr lang="en-US" altLang="en-US" sz="2200" baseline="-25000" dirty="0" err="1"/>
              <a:t>i</a:t>
            </a:r>
            <a:r>
              <a:rPr lang="en-US" altLang="en-US" sz="2200" baseline="-25000" dirty="0"/>
              <a:t>)</a:t>
            </a:r>
            <a:r>
              <a:rPr lang="en-US" altLang="en-US" sz="22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200" i="1" dirty="0"/>
              <a:t>d</a:t>
            </a:r>
            <a:r>
              <a:rPr lang="en-US" altLang="en-US" sz="2200" baseline="-25000" dirty="0"/>
              <a:t>2i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itchFamily="2" charset="2"/>
              </a:rPr>
              <a:t> Number of failures for group 2 at time </a:t>
            </a:r>
            <a:r>
              <a:rPr lang="en-US" altLang="en-US" sz="2200" i="1" dirty="0"/>
              <a:t>t</a:t>
            </a:r>
            <a:r>
              <a:rPr lang="en-US" altLang="en-US" sz="2200" baseline="-25000" dirty="0"/>
              <a:t>(</a:t>
            </a:r>
            <a:r>
              <a:rPr lang="en-US" altLang="en-US" sz="2200" baseline="-25000" dirty="0" err="1"/>
              <a:t>i</a:t>
            </a:r>
            <a:r>
              <a:rPr lang="en-US" altLang="en-US" sz="2200" baseline="-25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200" i="1" dirty="0"/>
              <a:t>n</a:t>
            </a:r>
            <a:r>
              <a:rPr lang="en-US" altLang="en-US" sz="2200" baseline="-25000" dirty="0"/>
              <a:t>1i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itchFamily="2" charset="2"/>
              </a:rPr>
              <a:t> Number at risk prior for group 1 prior to time </a:t>
            </a:r>
            <a:r>
              <a:rPr lang="en-US" altLang="en-US" sz="2200" i="1" dirty="0"/>
              <a:t>t</a:t>
            </a:r>
            <a:r>
              <a:rPr lang="en-US" altLang="en-US" sz="2200" baseline="-25000" dirty="0"/>
              <a:t>(</a:t>
            </a:r>
            <a:r>
              <a:rPr lang="en-US" altLang="en-US" sz="2200" baseline="-25000" dirty="0" err="1"/>
              <a:t>i</a:t>
            </a:r>
            <a:r>
              <a:rPr lang="en-US" altLang="en-US" sz="2200" baseline="-25000" dirty="0"/>
              <a:t>)</a:t>
            </a:r>
            <a:r>
              <a:rPr lang="en-US" altLang="en-US" sz="22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200" i="1" dirty="0"/>
              <a:t>n</a:t>
            </a:r>
            <a:r>
              <a:rPr lang="en-US" altLang="en-US" sz="2200" baseline="-25000" dirty="0"/>
              <a:t>2i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itchFamily="2" charset="2"/>
              </a:rPr>
              <a:t> Number at risk prior for group 2 prior to time </a:t>
            </a:r>
            <a:r>
              <a:rPr lang="en-US" altLang="en-US" sz="2200" i="1" dirty="0"/>
              <a:t>t</a:t>
            </a:r>
            <a:r>
              <a:rPr lang="en-US" altLang="en-US" sz="2200" baseline="-25000" dirty="0"/>
              <a:t>(</a:t>
            </a:r>
            <a:r>
              <a:rPr lang="en-US" altLang="en-US" sz="2200" baseline="-25000" dirty="0" err="1"/>
              <a:t>i</a:t>
            </a:r>
            <a:r>
              <a:rPr lang="en-US" altLang="en-US" sz="2200" baseline="-25000" dirty="0"/>
              <a:t>)</a:t>
            </a:r>
          </a:p>
          <a:p>
            <a:r>
              <a:rPr lang="en-US" altLang="en-US" sz="2200" dirty="0"/>
              <a:t>Computations:</a:t>
            </a:r>
            <a:endParaRPr lang="en-US" altLang="en-US" sz="2200" baseline="-25000" dirty="0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6E11F96F-8368-78CE-0C5C-48A9FAE8F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517078"/>
              </p:ext>
            </p:extLst>
          </p:nvPr>
        </p:nvGraphicFramePr>
        <p:xfrm>
          <a:off x="3011859" y="4305300"/>
          <a:ext cx="5884491" cy="2338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666900" imgH="21945600" progId="Equation.3">
                  <p:embed/>
                </p:oleObj>
              </mc:Choice>
              <mc:Fallback>
                <p:oleObj name="Equation" r:id="rId3" imgW="52666900" imgH="21945600" progId="Equation.3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9F1D7194-6877-0775-1F2D-8B9613B5D8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859" y="4305300"/>
                        <a:ext cx="5884491" cy="2338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293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55A8F-B7FA-9DAF-B36B-32D6FA970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911F774-444F-3393-2F06-895EF41D00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991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Log-Rank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894BA-8163-C3AF-4FD6-63B1112EEBC7}"/>
              </a:ext>
            </a:extLst>
          </p:cNvPr>
          <p:cNvSpPr txBox="1"/>
          <p:nvPr/>
        </p:nvSpPr>
        <p:spPr>
          <a:xfrm>
            <a:off x="457200" y="1295400"/>
            <a:ext cx="8458200" cy="17963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200" i="1" dirty="0"/>
              <a:t>H</a:t>
            </a:r>
            <a:r>
              <a:rPr lang="en-US" altLang="en-US" sz="2200" baseline="-25000" dirty="0"/>
              <a:t>0</a:t>
            </a:r>
            <a:r>
              <a:rPr lang="en-US" altLang="en-US" sz="2200" dirty="0"/>
              <a:t>: Two Survival Functions are Identical</a:t>
            </a:r>
          </a:p>
          <a:p>
            <a:r>
              <a:rPr lang="en-US" altLang="en-US" sz="2200" i="1" dirty="0"/>
              <a:t>H</a:t>
            </a:r>
            <a:r>
              <a:rPr lang="en-US" altLang="en-US" sz="2200" baseline="-25000" dirty="0"/>
              <a:t>A</a:t>
            </a:r>
            <a:r>
              <a:rPr lang="en-US" altLang="en-US" sz="2200" dirty="0"/>
              <a:t>: Two Survival Functions Differ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C3340-7161-B42F-D3C7-E891ADA1236D}"/>
              </a:ext>
            </a:extLst>
          </p:cNvPr>
          <p:cNvSpPr txBox="1"/>
          <p:nvPr/>
        </p:nvSpPr>
        <p:spPr>
          <a:xfrm>
            <a:off x="685800" y="5715000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Some software packages conduct this identically as a chi-square test, with test statistic (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MH</a:t>
            </a:r>
            <a:r>
              <a:rPr lang="en-US" altLang="en-US" dirty="0"/>
              <a:t>)</a:t>
            </a:r>
            <a:r>
              <a:rPr lang="en-US" altLang="en-US" baseline="30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which is distributed </a:t>
            </a:r>
            <a:r>
              <a:rPr lang="en-US" altLang="en-US" i="1" dirty="0">
                <a:latin typeface="Symbol" pitchFamily="2" charset="2"/>
              </a:rPr>
              <a:t>c</a:t>
            </a:r>
            <a:r>
              <a:rPr lang="en-US" altLang="en-US" baseline="-25000" dirty="0"/>
              <a:t>1</a:t>
            </a:r>
            <a:r>
              <a:rPr lang="en-US" altLang="en-US" baseline="30000" dirty="0"/>
              <a:t>2 </a:t>
            </a:r>
            <a:r>
              <a:rPr lang="en-US" altLang="en-US" dirty="0"/>
              <a:t>under </a:t>
            </a:r>
            <a:r>
              <a:rPr lang="en-US" altLang="en-US" i="1" dirty="0"/>
              <a:t>H</a:t>
            </a:r>
            <a:r>
              <a:rPr lang="en-US" altLang="en-US" baseline="-25000" dirty="0"/>
              <a:t>0</a:t>
            </a:r>
            <a:endParaRPr lang="en-US" altLang="en-US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A56EB3AB-F0B0-4F0B-A752-9A24A6A736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115505"/>
              </p:ext>
            </p:extLst>
          </p:nvPr>
        </p:nvGraphicFramePr>
        <p:xfrm>
          <a:off x="2186810" y="2335869"/>
          <a:ext cx="4770379" cy="286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766000" imgH="21361400" progId="Equation.3">
                  <p:embed/>
                </p:oleObj>
              </mc:Choice>
              <mc:Fallback>
                <p:oleObj name="Equation" r:id="rId3" imgW="32766000" imgH="21361400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7B6AD188-A2E3-6771-E2E6-A573EDA00B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810" y="2335869"/>
                        <a:ext cx="4770379" cy="2860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302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B2CB2-3C46-0F2A-88E6-D6EE1493E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C577B17-2CFC-042A-83A6-B0052EC80F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991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Example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C1D34B-CB7C-11C6-C794-51B972C43CCD}"/>
              </a:ext>
            </a:extLst>
          </p:cNvPr>
          <p:cNvGrpSpPr/>
          <p:nvPr/>
        </p:nvGrpSpPr>
        <p:grpSpPr>
          <a:xfrm>
            <a:off x="246931" y="1563170"/>
            <a:ext cx="2278441" cy="5294830"/>
            <a:chOff x="251520" y="1340768"/>
            <a:chExt cx="2221007" cy="5540621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56EF0DE8-3684-DEF3-B913-359456D95D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340768"/>
              <a:ext cx="2036123" cy="5325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FF7385-1660-0A3F-9820-4E7CF1F1ACFA}"/>
                </a:ext>
              </a:extLst>
            </p:cNvPr>
            <p:cNvSpPr txBox="1"/>
            <p:nvPr/>
          </p:nvSpPr>
          <p:spPr>
            <a:xfrm>
              <a:off x="285641" y="1431885"/>
              <a:ext cx="526828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600" b="1" dirty="0">
                  <a:latin typeface="Bookman Old Style" panose="02050604050505020204" pitchFamily="18" charset="0"/>
                </a:rPr>
                <a:t>Astro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017A22-174D-39A4-D579-CDCE0C1D3091}"/>
                </a:ext>
              </a:extLst>
            </p:cNvPr>
            <p:cNvSpPr txBox="1"/>
            <p:nvPr/>
          </p:nvSpPr>
          <p:spPr>
            <a:xfrm>
              <a:off x="1236860" y="1435447"/>
              <a:ext cx="526828" cy="2462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600" b="1" dirty="0" err="1">
                  <a:latin typeface="Bookman Old Style" panose="02050604050505020204" pitchFamily="18" charset="0"/>
                </a:rPr>
                <a:t>Glio</a:t>
              </a:r>
              <a:endParaRPr lang="en-GB" sz="6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0C5AFB-EE59-3196-DE95-FABBC7779830}"/>
                </a:ext>
              </a:extLst>
            </p:cNvPr>
            <p:cNvSpPr txBox="1"/>
            <p:nvPr/>
          </p:nvSpPr>
          <p:spPr>
            <a:xfrm>
              <a:off x="406553" y="4912980"/>
              <a:ext cx="981465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750" b="1" dirty="0">
                  <a:latin typeface="Bookman Old Style" panose="02050604050505020204" pitchFamily="18" charset="0"/>
                </a:rPr>
                <a:t>=14 deaths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9F25CE-27BC-0441-DC4E-6E2A923F5481}"/>
                </a:ext>
              </a:extLst>
            </p:cNvPr>
            <p:cNvSpPr txBox="1"/>
            <p:nvPr/>
          </p:nvSpPr>
          <p:spPr>
            <a:xfrm>
              <a:off x="1491062" y="6604390"/>
              <a:ext cx="981465" cy="27699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750" b="1" dirty="0">
                  <a:latin typeface="Bookman Old Style" panose="02050604050505020204" pitchFamily="18" charset="0"/>
                </a:rPr>
                <a:t>=28 deaths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213016-A6FD-F2A2-2F46-0B7F2C3FFED2}"/>
              </a:ext>
            </a:extLst>
          </p:cNvPr>
          <p:cNvGrpSpPr/>
          <p:nvPr/>
        </p:nvGrpSpPr>
        <p:grpSpPr>
          <a:xfrm>
            <a:off x="2649522" y="1563170"/>
            <a:ext cx="6279647" cy="3033839"/>
            <a:chOff x="2411760" y="1373882"/>
            <a:chExt cx="6143625" cy="234315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5DE02647-CEDB-3E2C-4ED7-5B04686E1E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373882"/>
              <a:ext cx="6143625" cy="234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7B621B-43C6-72D5-F282-0E02EE0044BF}"/>
                </a:ext>
              </a:extLst>
            </p:cNvPr>
            <p:cNvSpPr txBox="1"/>
            <p:nvPr/>
          </p:nvSpPr>
          <p:spPr>
            <a:xfrm>
              <a:off x="4355976" y="1611961"/>
              <a:ext cx="526828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600" b="1" dirty="0"/>
                <a:t>Astro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E067BAD-85AE-DEAD-4E0D-579DD29BD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55724" y="1737521"/>
              <a:ext cx="542591" cy="2377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85680EF-0A22-445C-E1C6-6E0081B2A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2115" y="1611960"/>
              <a:ext cx="542591" cy="2377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7758E53-FB59-21C2-59C2-1FA6203AC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51393" y="1728516"/>
              <a:ext cx="542591" cy="237765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F5D22A8-A4D2-C42F-EC16-0220F8115507}"/>
              </a:ext>
            </a:extLst>
          </p:cNvPr>
          <p:cNvSpPr txBox="1"/>
          <p:nvPr/>
        </p:nvSpPr>
        <p:spPr>
          <a:xfrm>
            <a:off x="4193414" y="1450077"/>
            <a:ext cx="758541" cy="323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500" dirty="0"/>
              <a:t>20/51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7E1438-2B9E-B910-F8EB-53290B38F3B9}"/>
              </a:ext>
            </a:extLst>
          </p:cNvPr>
          <p:cNvSpPr txBox="1"/>
          <p:nvPr/>
        </p:nvSpPr>
        <p:spPr>
          <a:xfrm>
            <a:off x="6244018" y="1418551"/>
            <a:ext cx="758541" cy="323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500" dirty="0"/>
              <a:t>31/51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D5DE64-4771-574D-BDF2-628FF361B417}"/>
              </a:ext>
            </a:extLst>
          </p:cNvPr>
          <p:cNvSpPr txBox="1"/>
          <p:nvPr/>
        </p:nvSpPr>
        <p:spPr>
          <a:xfrm>
            <a:off x="4193414" y="2836170"/>
            <a:ext cx="1175322" cy="323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500" dirty="0"/>
              <a:t>(19/50)*2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D6ACFD-C3A6-015F-8ECD-B154E8E52FB4}"/>
              </a:ext>
            </a:extLst>
          </p:cNvPr>
          <p:cNvSpPr txBox="1"/>
          <p:nvPr/>
        </p:nvSpPr>
        <p:spPr>
          <a:xfrm>
            <a:off x="6180635" y="2792060"/>
            <a:ext cx="1175322" cy="323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500" dirty="0"/>
              <a:t>(31/50)*2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71BE12-F82E-C389-9407-1A01653E990C}"/>
              </a:ext>
            </a:extLst>
          </p:cNvPr>
          <p:cNvCxnSpPr>
            <a:stCxn id="18" idx="2"/>
          </p:cNvCxnSpPr>
          <p:nvPr/>
        </p:nvCxnSpPr>
        <p:spPr>
          <a:xfrm>
            <a:off x="4572685" y="1773242"/>
            <a:ext cx="276127" cy="59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0CE9F9-00EE-7774-3A98-DB11F1F7DB88}"/>
              </a:ext>
            </a:extLst>
          </p:cNvPr>
          <p:cNvCxnSpPr>
            <a:stCxn id="19" idx="2"/>
          </p:cNvCxnSpPr>
          <p:nvPr/>
        </p:nvCxnSpPr>
        <p:spPr>
          <a:xfrm flipH="1">
            <a:off x="6254145" y="1741716"/>
            <a:ext cx="369144" cy="62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20C822-B826-8D72-E097-3B2ABDAECB98}"/>
              </a:ext>
            </a:extLst>
          </p:cNvPr>
          <p:cNvCxnSpPr/>
          <p:nvPr/>
        </p:nvCxnSpPr>
        <p:spPr>
          <a:xfrm flipV="1">
            <a:off x="4671754" y="2495133"/>
            <a:ext cx="277743" cy="33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5DD32D-C0F2-A502-ECFB-E22CA8F31AE8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6180634" y="2526657"/>
            <a:ext cx="587662" cy="26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E779FBD9-C437-A6A6-3B42-2495338D9D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6784" y="4985928"/>
            <a:ext cx="2599621" cy="12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6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760FA-2154-2700-935A-044BF8AEF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E27044D-DB7B-26C0-9CA6-4EE433B16B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991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Log-Rank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2A579-C929-8223-F22D-929DEA59CCC4}"/>
              </a:ext>
            </a:extLst>
          </p:cNvPr>
          <p:cNvSpPr txBox="1"/>
          <p:nvPr/>
        </p:nvSpPr>
        <p:spPr>
          <a:xfrm>
            <a:off x="457200" y="1295400"/>
            <a:ext cx="3962400" cy="17963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Unlikely to detect a difference between Groups if survivor </a:t>
            </a:r>
          </a:p>
          <a:p>
            <a:r>
              <a:rPr lang="en-US" dirty="0"/>
              <a:t>functions cross over during follow-up. </a:t>
            </a:r>
          </a:p>
          <a:p>
            <a:endParaRPr lang="en-GB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/>
              <a:t>Assumes </a:t>
            </a:r>
            <a:r>
              <a:rPr lang="en-GB" b="1" dirty="0"/>
              <a:t>non-informative censoring</a:t>
            </a:r>
          </a:p>
          <a:p>
            <a:r>
              <a:rPr lang="en-US" dirty="0"/>
              <a:t>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Can be extended to compare more than 2 groups.</a:t>
            </a:r>
          </a:p>
          <a:p>
            <a:endParaRPr lang="en-US" u="sng" dirty="0"/>
          </a:p>
          <a:p>
            <a:r>
              <a:rPr lang="en-US" u="sng" dirty="0"/>
              <a:t>But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Only provides a p-value, not an estimate of size of difference between groups or a confidence interval.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/>
              <a:t>Estimate of size of difference = </a:t>
            </a:r>
            <a:r>
              <a:rPr lang="en-US" b="1" dirty="0"/>
              <a:t>Hazard Ratio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7FAC2-F758-0458-2C29-F5683CACB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084" y="1828800"/>
            <a:ext cx="4366725" cy="405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38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8FE4E-EF0C-6B51-5C03-639D756C3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FF507A9-9B5F-A8E8-F5AA-D6390B1CCD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991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Hazard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73D95-29B5-54BF-DB6C-F2810B8B6F64}"/>
              </a:ext>
            </a:extLst>
          </p:cNvPr>
          <p:cNvSpPr txBox="1"/>
          <p:nvPr/>
        </p:nvSpPr>
        <p:spPr>
          <a:xfrm>
            <a:off x="457200" y="1295400"/>
            <a:ext cx="7772400" cy="17963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/>
              <a:t>Hazard</a:t>
            </a:r>
            <a:r>
              <a:rPr lang="en-US" dirty="0"/>
              <a:t> is defined as the slope of the survival curve :a measure of how rapidly subjects are dying.</a:t>
            </a:r>
          </a:p>
          <a:p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Hazard function describes how hazard varies over time.</a:t>
            </a:r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091779D-044C-A806-3438-BB3853DB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0" y="3091767"/>
            <a:ext cx="8038830" cy="203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641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E0386-BBD6-BEA8-0DCE-D9DB4F8E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1A3068-99CF-0C67-5E60-C34E0134D5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991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Hazard Ratio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1D0F5-5A18-01F0-16B9-7C3B8BE3D611}"/>
              </a:ext>
            </a:extLst>
          </p:cNvPr>
          <p:cNvSpPr txBox="1"/>
          <p:nvPr/>
        </p:nvSpPr>
        <p:spPr>
          <a:xfrm>
            <a:off x="457200" y="1295400"/>
            <a:ext cx="7772400" cy="17963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Hazards may vary over time, but assume that </a:t>
            </a:r>
            <a:r>
              <a:rPr lang="en-US" b="1" dirty="0"/>
              <a:t>HR is constant over time</a:t>
            </a:r>
            <a:r>
              <a:rPr lang="en-US" dirty="0"/>
              <a:t>. </a:t>
            </a:r>
          </a:p>
          <a:p>
            <a:endParaRPr lang="en-US" sz="75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The hazard ratio is not directly related to the ratio of median survival times.</a:t>
            </a:r>
          </a:p>
          <a:p>
            <a:endParaRPr lang="en-US" sz="75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When comparing 2 groups (a and b):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500" dirty="0"/>
              <a:t>observed events (deaths) in each group: </a:t>
            </a:r>
            <a:r>
              <a:rPr lang="en-US" sz="1500" b="1" dirty="0"/>
              <a:t>Oa</a:t>
            </a:r>
            <a:r>
              <a:rPr lang="en-US" sz="1500" dirty="0"/>
              <a:t> and </a:t>
            </a:r>
            <a:r>
              <a:rPr lang="en-US" sz="1500" b="1" dirty="0"/>
              <a:t>Ob</a:t>
            </a:r>
            <a:r>
              <a:rPr lang="en-US" sz="1500" dirty="0"/>
              <a:t>,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500" dirty="0"/>
              <a:t>expected events (deaths) in each group: </a:t>
            </a:r>
            <a:r>
              <a:rPr lang="en-US" sz="1500" b="1" dirty="0" err="1"/>
              <a:t>Ea</a:t>
            </a:r>
            <a:r>
              <a:rPr lang="en-US" sz="1500" dirty="0"/>
              <a:t> and </a:t>
            </a:r>
            <a:r>
              <a:rPr lang="en-US" sz="1500" b="1" dirty="0"/>
              <a:t>Eb,</a:t>
            </a:r>
            <a:endParaRPr lang="en-US" sz="1500" dirty="0"/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sz="1500" dirty="0"/>
              <a:t>assuming a null hypothesis of no difference in survival</a:t>
            </a:r>
            <a:r>
              <a:rPr lang="en-US" dirty="0"/>
              <a:t>.</a:t>
            </a:r>
          </a:p>
          <a:p>
            <a:endParaRPr lang="en-US" sz="75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b="1" dirty="0"/>
              <a:t>HR= (Oa/</a:t>
            </a:r>
            <a:r>
              <a:rPr lang="en-GB" b="1" dirty="0" err="1"/>
              <a:t>Ea</a:t>
            </a:r>
            <a:r>
              <a:rPr lang="en-GB" b="1" dirty="0"/>
              <a:t>)/(Ob/Eb)</a:t>
            </a:r>
            <a:endParaRPr lang="en-US" b="1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75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No assumption is needed about shape of hazard functions or underlying distribution of time to event data. </a:t>
            </a:r>
          </a:p>
          <a:p>
            <a:endParaRPr lang="en-US" sz="75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HR is obtained from </a:t>
            </a:r>
            <a:r>
              <a:rPr lang="en-US" b="1" dirty="0"/>
              <a:t>Cox regression</a:t>
            </a:r>
          </a:p>
        </p:txBody>
      </p:sp>
    </p:spTree>
    <p:extLst>
      <p:ext uri="{BB962C8B-B14F-4D97-AF65-F5344CB8AC3E}">
        <p14:creationId xmlns:p14="http://schemas.microsoft.com/office/powerpoint/2010/main" val="745835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1BB41-130D-2F70-D560-4067AE2F3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81C55CB-1DF8-2AD6-50D8-D738812F03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991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Relative Risk Regression - Proportional Hazards (Cox)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739CB-D28D-EA43-4001-02FEF95F2E4B}"/>
              </a:ext>
            </a:extLst>
          </p:cNvPr>
          <p:cNvSpPr txBox="1"/>
          <p:nvPr/>
        </p:nvSpPr>
        <p:spPr>
          <a:xfrm>
            <a:off x="457200" y="1295400"/>
            <a:ext cx="7772400" cy="2590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200" dirty="0"/>
              <a:t>Goal: Compare two or more groups (treatments), adjusting for other risk factors on survival times (like Multiple 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200" i="1" dirty="0"/>
              <a:t>p</a:t>
            </a:r>
            <a:r>
              <a:rPr lang="en-US" altLang="en-US" sz="2200" dirty="0"/>
              <a:t> Explanatory variables (including dummy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200" dirty="0"/>
              <a:t>Models Relative Risk of the event as function of time and covariates: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2B57B554-737B-926F-9B64-B0677A3021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560310"/>
              </p:ext>
            </p:extLst>
          </p:nvPr>
        </p:nvGraphicFramePr>
        <p:xfrm>
          <a:off x="838200" y="4876800"/>
          <a:ext cx="72390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049900" imgH="10528300" progId="Equation.3">
                  <p:embed/>
                </p:oleObj>
              </mc:Choice>
              <mc:Fallback>
                <p:oleObj name="Equation" r:id="rId3" imgW="69049900" imgH="10528300" progId="Equation.3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1C2E427C-2672-C938-A5AD-8890EFCB5A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76800"/>
                        <a:ext cx="72390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3493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F43F4-FA30-CF19-0ADB-942568878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2474057-1BCF-A467-1572-181693455E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991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Cox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5DA24-F021-DAC9-DED7-272014BDE497}"/>
              </a:ext>
            </a:extLst>
          </p:cNvPr>
          <p:cNvSpPr txBox="1"/>
          <p:nvPr/>
        </p:nvSpPr>
        <p:spPr>
          <a:xfrm>
            <a:off x="685800" y="1371600"/>
            <a:ext cx="7772400" cy="2590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200" dirty="0"/>
              <a:t>Common assumption: Relative Risk is constant over time. </a:t>
            </a:r>
            <a:r>
              <a:rPr lang="en-US" altLang="en-US" sz="2200" b="1" dirty="0"/>
              <a:t>Proportional Hazards</a:t>
            </a:r>
            <a:endParaRPr lang="en-US" altLang="en-US" sz="2200" dirty="0"/>
          </a:p>
          <a:p>
            <a:r>
              <a:rPr lang="en-US" altLang="en-US" sz="2200" dirty="0"/>
              <a:t>Log-linear Model:</a:t>
            </a:r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altLang="en-US" sz="22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/>
              <a:t>Test for effect of variable </a:t>
            </a:r>
            <a:r>
              <a:rPr lang="en-US" altLang="en-US" sz="2200" i="1" dirty="0"/>
              <a:t>x</a:t>
            </a:r>
            <a:r>
              <a:rPr lang="en-US" altLang="en-US" sz="2200" baseline="-25000" dirty="0"/>
              <a:t>i</a:t>
            </a:r>
            <a:r>
              <a:rPr lang="en-US" altLang="en-US" sz="2200" dirty="0"/>
              <a:t>, adjusting for all other predictors: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i="1" dirty="0"/>
              <a:t>H</a:t>
            </a:r>
            <a:r>
              <a:rPr lang="en-US" altLang="en-US" sz="2200" baseline="-25000" dirty="0"/>
              <a:t>0</a:t>
            </a:r>
            <a:r>
              <a:rPr lang="en-US" altLang="en-US" sz="2200" dirty="0"/>
              <a:t>: </a:t>
            </a:r>
            <a:r>
              <a:rPr lang="en-US" altLang="en-US" sz="2200" i="1" dirty="0">
                <a:latin typeface="Symbol" pitchFamily="2" charset="2"/>
              </a:rPr>
              <a:t>b</a:t>
            </a:r>
            <a:r>
              <a:rPr lang="en-US" altLang="en-US" sz="2200" baseline="-25000" dirty="0"/>
              <a:t>i</a:t>
            </a:r>
            <a:r>
              <a:rPr lang="en-US" altLang="en-US" sz="2200" dirty="0"/>
              <a:t> = 0      (No association between risk of event and </a:t>
            </a:r>
            <a:r>
              <a:rPr lang="en-US" altLang="en-US" sz="2200" i="1" dirty="0"/>
              <a:t>x</a:t>
            </a:r>
            <a:r>
              <a:rPr lang="en-US" altLang="en-US" sz="2200" baseline="-25000" dirty="0"/>
              <a:t>i</a:t>
            </a:r>
            <a:r>
              <a:rPr lang="en-US" altLang="en-US" sz="2200" dirty="0"/>
              <a:t>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/>
              <a:t> </a:t>
            </a:r>
            <a:r>
              <a:rPr lang="en-US" altLang="en-US" sz="2200" i="1" dirty="0"/>
              <a:t>H</a:t>
            </a:r>
            <a:r>
              <a:rPr lang="en-US" altLang="en-US" sz="2200" baseline="-25000" dirty="0"/>
              <a:t>A</a:t>
            </a:r>
            <a:r>
              <a:rPr lang="en-US" altLang="en-US" sz="2200" dirty="0"/>
              <a:t>: </a:t>
            </a:r>
            <a:r>
              <a:rPr lang="en-US" altLang="en-US" sz="2200" i="1" dirty="0">
                <a:latin typeface="Symbol" pitchFamily="2" charset="2"/>
              </a:rPr>
              <a:t>b</a:t>
            </a:r>
            <a:r>
              <a:rPr lang="en-US" altLang="en-US" sz="2200" baseline="-25000" dirty="0"/>
              <a:t>i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itchFamily="2" charset="2"/>
              </a:rPr>
              <a:t></a:t>
            </a:r>
            <a:r>
              <a:rPr lang="en-US" altLang="en-US" sz="2200" dirty="0"/>
              <a:t> 0      (Association between risk of event and </a:t>
            </a:r>
            <a:r>
              <a:rPr lang="en-US" altLang="en-US" sz="2200" i="1" dirty="0"/>
              <a:t>x</a:t>
            </a:r>
            <a:r>
              <a:rPr lang="en-US" altLang="en-US" sz="2200" baseline="-25000" dirty="0"/>
              <a:t>i</a:t>
            </a:r>
            <a:r>
              <a:rPr lang="en-US" altLang="en-US" sz="2200" dirty="0"/>
              <a:t>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9C0DDE6-0268-B859-54BA-CA2451310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625823"/>
              </p:ext>
            </p:extLst>
          </p:nvPr>
        </p:nvGraphicFramePr>
        <p:xfrm>
          <a:off x="1219200" y="2667000"/>
          <a:ext cx="67056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65400" imgH="6146800" progId="Equation.3">
                  <p:embed/>
                </p:oleObj>
              </mc:Choice>
              <mc:Fallback>
                <p:oleObj name="Equation" r:id="rId3" imgW="40665400" imgH="6146800" progId="Equation.3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4A548947-F1D9-77FF-D110-027BC57907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67000"/>
                        <a:ext cx="67056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876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E95A5-3F62-19D1-2E08-18F0BC033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BA741B5-C44A-692C-1EF7-FF9D38BC56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991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Relative Risk for Individual Factors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693B2-0F26-10D6-BA80-179D89C9A7BE}"/>
              </a:ext>
            </a:extLst>
          </p:cNvPr>
          <p:cNvSpPr txBox="1"/>
          <p:nvPr/>
        </p:nvSpPr>
        <p:spPr>
          <a:xfrm>
            <a:off x="685800" y="1371600"/>
            <a:ext cx="7772400" cy="2590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 dirty="0"/>
              <a:t>Relative Risk for increasing predictor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by 1 unit, controlling for all other predictors: 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/>
              <a:t> 95% CI for Relative Risk for Predictor </a:t>
            </a:r>
            <a:r>
              <a:rPr lang="en-US" altLang="en-US" sz="2200" i="1" dirty="0"/>
              <a:t>x</a:t>
            </a:r>
            <a:r>
              <a:rPr lang="en-US" altLang="en-US" sz="2200" baseline="-25000" dirty="0"/>
              <a:t>i</a:t>
            </a:r>
            <a:r>
              <a:rPr lang="en-US" altLang="en-US" sz="2200" dirty="0"/>
              <a:t>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/>
              <a:t> Compute a 95% CI for </a:t>
            </a:r>
            <a:r>
              <a:rPr lang="en-US" altLang="en-US" sz="2200" i="1" dirty="0">
                <a:latin typeface="Symbol" pitchFamily="2" charset="2"/>
              </a:rPr>
              <a:t>b</a:t>
            </a:r>
            <a:r>
              <a:rPr lang="en-US" altLang="en-US" sz="2200" baseline="-25000" dirty="0"/>
              <a:t>i</a:t>
            </a:r>
            <a:r>
              <a:rPr lang="en-US" altLang="en-US" sz="2200" dirty="0"/>
              <a:t> :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2200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22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/>
              <a:t>Exponentiate the lower and upper bounds for CI for </a:t>
            </a:r>
            <a:r>
              <a:rPr lang="en-US" altLang="en-US" sz="2200" i="1" dirty="0" err="1"/>
              <a:t>RR</a:t>
            </a:r>
            <a:r>
              <a:rPr lang="en-US" altLang="en-US" sz="2200" baseline="-25000" dirty="0" err="1"/>
              <a:t>i</a:t>
            </a:r>
            <a:r>
              <a:rPr lang="en-US" altLang="en-US" sz="2200" dirty="0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2200" dirty="0"/>
          </a:p>
          <a:p>
            <a:endParaRPr lang="en-US" altLang="en-US" sz="2400" dirty="0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EE56D515-5AEB-43C1-D032-AF121D37E3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609022"/>
              </p:ext>
            </p:extLst>
          </p:nvPr>
        </p:nvGraphicFramePr>
        <p:xfrm>
          <a:off x="3352800" y="2438400"/>
          <a:ext cx="18224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54100" imgH="5562600" progId="Equation.3">
                  <p:embed/>
                </p:oleObj>
              </mc:Choice>
              <mc:Fallback>
                <p:oleObj name="Equation" r:id="rId3" imgW="13754100" imgH="5562600" progId="Equation.3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484982CB-5797-1278-0CA6-B396C6D38F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38400"/>
                        <a:ext cx="182245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7D1003A8-0C11-45CA-AB37-07F4E84A82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957055"/>
              </p:ext>
            </p:extLst>
          </p:nvPr>
        </p:nvGraphicFramePr>
        <p:xfrm>
          <a:off x="3121025" y="4419600"/>
          <a:ext cx="2286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427700" imgH="7315200" progId="Equation.3">
                  <p:embed/>
                </p:oleObj>
              </mc:Choice>
              <mc:Fallback>
                <p:oleObj name="Equation" r:id="rId5" imgW="18427700" imgH="7315200" progId="Equation.3">
                  <p:embed/>
                  <p:pic>
                    <p:nvPicPr>
                      <p:cNvPr id="12294" name="Object 6">
                        <a:extLst>
                          <a:ext uri="{FF2B5EF4-FFF2-40B4-BE49-F238E27FC236}">
                            <a16:creationId xmlns:a16="http://schemas.microsoft.com/office/drawing/2014/main" id="{0F06A480-B1D1-A2E2-FD0D-597898E25F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4419600"/>
                        <a:ext cx="2286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25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1CB0E-C757-600E-FAA0-5CDBBD6C0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34CCBA1-FC65-41B1-EA39-E81F45BB7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Time-to-Event Data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459FC-B545-6365-C84D-2B20F48797BE}"/>
              </a:ext>
            </a:extLst>
          </p:cNvPr>
          <p:cNvSpPr txBox="1"/>
          <p:nvPr/>
        </p:nvSpPr>
        <p:spPr>
          <a:xfrm>
            <a:off x="457200" y="1404033"/>
            <a:ext cx="8229600" cy="392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Non-negative values.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normally distributed (usually positively skewed).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is usually not observed for all individuals during the study.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observation is censored if an individual does not experience an event during the study.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Censoring time: time from baseline/randomization until the latest date at which the individual is known to be still alive and event-free. </a:t>
            </a:r>
          </a:p>
        </p:txBody>
      </p:sp>
    </p:spTree>
    <p:extLst>
      <p:ext uri="{BB962C8B-B14F-4D97-AF65-F5344CB8AC3E}">
        <p14:creationId xmlns:p14="http://schemas.microsoft.com/office/powerpoint/2010/main" val="1250158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8A54A-5204-C774-7736-6E0887D7E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D7EBF5-5F90-F859-66F4-F26B2077DD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991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1756C-A833-D969-5E79-8AF41D3D9F87}"/>
              </a:ext>
            </a:extLst>
          </p:cNvPr>
          <p:cNvSpPr txBox="1"/>
          <p:nvPr/>
        </p:nvSpPr>
        <p:spPr>
          <a:xfrm>
            <a:off x="685800" y="1371600"/>
            <a:ext cx="7772400" cy="2590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Subjects: Patients with multiple myeloma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Treatments (HDM considered less intensive):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High-dose melphalan (HDM)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Thiotepa, Busulfan, Cyclophosphamide (TBC)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Covariates (That were significant in tests):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Durie-Salmon disease stage III at diagnosis (Yes/No)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Having received 3+ previous treatments (Yes/No)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Outcome: Progression-Free Survival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186 Subjects (97 on TBC, 89 on HDM)</a:t>
            </a:r>
          </a:p>
        </p:txBody>
      </p:sp>
    </p:spTree>
    <p:extLst>
      <p:ext uri="{BB962C8B-B14F-4D97-AF65-F5344CB8AC3E}">
        <p14:creationId xmlns:p14="http://schemas.microsoft.com/office/powerpoint/2010/main" val="2760183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A992F-0D95-E0AF-8192-61B2339E1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B815A5A-7427-7555-0070-76E07EA266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991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52E4E-ACB8-C951-7CC8-8D2576259A66}"/>
              </a:ext>
            </a:extLst>
          </p:cNvPr>
          <p:cNvSpPr txBox="1"/>
          <p:nvPr/>
        </p:nvSpPr>
        <p:spPr>
          <a:xfrm>
            <a:off x="228600" y="1371600"/>
            <a:ext cx="8763000" cy="2590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200" dirty="0"/>
              <a:t>Variables and Statistical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200" i="1" dirty="0"/>
              <a:t>x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 = 1 if Patient at Durie-Salmon Stage III, 0 otherwise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200" i="1" dirty="0"/>
              <a:t>x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 = 1 if Patient has had </a:t>
            </a:r>
            <a:r>
              <a:rPr lang="en-US" altLang="en-US" sz="2200" dirty="0">
                <a:sym typeface="Symbol" pitchFamily="2" charset="2"/>
              </a:rPr>
              <a:t> 3 previous treatments, 0 otherwise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200" i="1" dirty="0">
                <a:sym typeface="Symbol" pitchFamily="2" charset="2"/>
              </a:rPr>
              <a:t>x</a:t>
            </a:r>
            <a:r>
              <a:rPr lang="en-US" altLang="en-US" sz="2200" baseline="-25000" dirty="0">
                <a:sym typeface="Symbol" pitchFamily="2" charset="2"/>
              </a:rPr>
              <a:t>3</a:t>
            </a:r>
            <a:r>
              <a:rPr lang="en-US" altLang="en-US" sz="2200" dirty="0">
                <a:sym typeface="Symbol" pitchFamily="2" charset="2"/>
              </a:rPr>
              <a:t> = 1 if Patient received HDM, 0 if TBC</a:t>
            </a:r>
            <a:endParaRPr lang="en-US" altLang="en-US" sz="2200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24DDE04F-F0E4-011E-737C-36F5076A1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886200"/>
            <a:ext cx="8991600" cy="29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Of primary importance is </a:t>
            </a:r>
            <a:r>
              <a:rPr lang="en-US" altLang="en-US" i="1" dirty="0">
                <a:latin typeface="Symbol" pitchFamily="2" charset="2"/>
              </a:rPr>
              <a:t>b</a:t>
            </a:r>
            <a:r>
              <a:rPr lang="en-US" altLang="en-US" baseline="-25000" dirty="0"/>
              <a:t>3</a:t>
            </a:r>
            <a:r>
              <a:rPr lang="en-US" altLang="en-US" dirty="0"/>
              <a:t>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/>
              <a:t> </a:t>
            </a:r>
            <a:r>
              <a:rPr lang="en-US" altLang="en-US" sz="2200" i="1" dirty="0">
                <a:latin typeface="Symbol" pitchFamily="2" charset="2"/>
              </a:rPr>
              <a:t>b</a:t>
            </a:r>
            <a:r>
              <a:rPr lang="en-US" altLang="en-US" sz="2200" baseline="-25000" dirty="0"/>
              <a:t>3 </a:t>
            </a:r>
            <a:r>
              <a:rPr lang="en-US" altLang="en-US" sz="2200" dirty="0"/>
              <a:t>= 0  </a:t>
            </a:r>
            <a:r>
              <a:rPr lang="en-US" altLang="en-US" sz="2200" dirty="0">
                <a:sym typeface="Symbol" pitchFamily="2" charset="2"/>
              </a:rPr>
              <a:t> Adjusting for </a:t>
            </a:r>
            <a:r>
              <a:rPr lang="en-US" altLang="en-US" sz="2200" i="1" dirty="0">
                <a:sym typeface="Symbol" pitchFamily="2" charset="2"/>
              </a:rPr>
              <a:t>x</a:t>
            </a:r>
            <a:r>
              <a:rPr lang="en-US" altLang="en-US" sz="2200" baseline="-25000" dirty="0">
                <a:sym typeface="Symbol" pitchFamily="2" charset="2"/>
              </a:rPr>
              <a:t>1</a:t>
            </a:r>
            <a:r>
              <a:rPr lang="en-US" altLang="en-US" sz="2200" dirty="0">
                <a:sym typeface="Symbol" pitchFamily="2" charset="2"/>
              </a:rPr>
              <a:t> and </a:t>
            </a:r>
            <a:r>
              <a:rPr lang="en-US" altLang="en-US" sz="2200" i="1" dirty="0">
                <a:sym typeface="Symbol" pitchFamily="2" charset="2"/>
              </a:rPr>
              <a:t>x</a:t>
            </a:r>
            <a:r>
              <a:rPr lang="en-US" altLang="en-US" sz="2200" baseline="-25000" dirty="0">
                <a:sym typeface="Symbol" pitchFamily="2" charset="2"/>
              </a:rPr>
              <a:t>2</a:t>
            </a:r>
            <a:r>
              <a:rPr lang="en-US" altLang="en-US" sz="2200" dirty="0">
                <a:sym typeface="Symbol" pitchFamily="2" charset="2"/>
              </a:rPr>
              <a:t>, no difference in risk for HDM and TBC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>
                <a:sym typeface="Symbol" pitchFamily="2" charset="2"/>
              </a:rPr>
              <a:t> </a:t>
            </a:r>
            <a:r>
              <a:rPr lang="en-US" altLang="en-US" sz="2200" i="1" dirty="0">
                <a:latin typeface="Symbol" pitchFamily="2" charset="2"/>
              </a:rPr>
              <a:t>b</a:t>
            </a:r>
            <a:r>
              <a:rPr lang="en-US" altLang="en-US" sz="2200" baseline="-25000" dirty="0"/>
              <a:t>3  </a:t>
            </a:r>
            <a:r>
              <a:rPr lang="en-US" altLang="en-US" sz="2200" dirty="0"/>
              <a:t>&gt; 0  </a:t>
            </a:r>
            <a:r>
              <a:rPr lang="en-US" altLang="en-US" sz="2200" dirty="0">
                <a:sym typeface="Symbol" pitchFamily="2" charset="2"/>
              </a:rPr>
              <a:t> Adjusting for </a:t>
            </a:r>
            <a:r>
              <a:rPr lang="en-US" altLang="en-US" sz="2200" i="1" dirty="0">
                <a:sym typeface="Symbol" pitchFamily="2" charset="2"/>
              </a:rPr>
              <a:t>x</a:t>
            </a:r>
            <a:r>
              <a:rPr lang="en-US" altLang="en-US" sz="2200" baseline="-25000" dirty="0">
                <a:sym typeface="Symbol" pitchFamily="2" charset="2"/>
              </a:rPr>
              <a:t>1</a:t>
            </a:r>
            <a:r>
              <a:rPr lang="en-US" altLang="en-US" sz="2200" dirty="0">
                <a:sym typeface="Symbol" pitchFamily="2" charset="2"/>
              </a:rPr>
              <a:t> and </a:t>
            </a:r>
            <a:r>
              <a:rPr lang="en-US" altLang="en-US" sz="2200" i="1" dirty="0">
                <a:sym typeface="Symbol" pitchFamily="2" charset="2"/>
              </a:rPr>
              <a:t>x</a:t>
            </a:r>
            <a:r>
              <a:rPr lang="en-US" altLang="en-US" sz="2200" baseline="-25000" dirty="0">
                <a:sym typeface="Symbol" pitchFamily="2" charset="2"/>
              </a:rPr>
              <a:t>2</a:t>
            </a:r>
            <a:r>
              <a:rPr lang="en-US" altLang="en-US" sz="2200" dirty="0">
                <a:sym typeface="Symbol" pitchFamily="2" charset="2"/>
              </a:rPr>
              <a:t>, risk of progression higher for HDM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>
                <a:sym typeface="Symbol" pitchFamily="2" charset="2"/>
              </a:rPr>
              <a:t> </a:t>
            </a:r>
            <a:r>
              <a:rPr lang="en-US" altLang="en-US" sz="2200" i="1" dirty="0">
                <a:latin typeface="Symbol" pitchFamily="2" charset="2"/>
              </a:rPr>
              <a:t>b</a:t>
            </a:r>
            <a:r>
              <a:rPr lang="en-US" altLang="en-US" sz="2200" baseline="-25000" dirty="0"/>
              <a:t>3  </a:t>
            </a:r>
            <a:r>
              <a:rPr lang="en-US" altLang="en-US" sz="2200" dirty="0"/>
              <a:t>&lt; 0  </a:t>
            </a:r>
            <a:r>
              <a:rPr lang="en-US" altLang="en-US" sz="2200" dirty="0">
                <a:sym typeface="Symbol" pitchFamily="2" charset="2"/>
              </a:rPr>
              <a:t> Adjusting for </a:t>
            </a:r>
            <a:r>
              <a:rPr lang="en-US" altLang="en-US" sz="2200" i="1" dirty="0">
                <a:sym typeface="Symbol" pitchFamily="2" charset="2"/>
              </a:rPr>
              <a:t>x</a:t>
            </a:r>
            <a:r>
              <a:rPr lang="en-US" altLang="en-US" sz="2200" baseline="-25000" dirty="0">
                <a:sym typeface="Symbol" pitchFamily="2" charset="2"/>
              </a:rPr>
              <a:t>1</a:t>
            </a:r>
            <a:r>
              <a:rPr lang="en-US" altLang="en-US" sz="2200" dirty="0">
                <a:sym typeface="Symbol" pitchFamily="2" charset="2"/>
              </a:rPr>
              <a:t> and </a:t>
            </a:r>
            <a:r>
              <a:rPr lang="en-US" altLang="en-US" sz="2200" i="1" dirty="0">
                <a:sym typeface="Symbol" pitchFamily="2" charset="2"/>
              </a:rPr>
              <a:t>x</a:t>
            </a:r>
            <a:r>
              <a:rPr lang="en-US" altLang="en-US" sz="2200" baseline="-25000" dirty="0">
                <a:sym typeface="Symbol" pitchFamily="2" charset="2"/>
              </a:rPr>
              <a:t>2</a:t>
            </a:r>
            <a:r>
              <a:rPr lang="en-US" altLang="en-US" sz="2200" dirty="0">
                <a:sym typeface="Symbol" pitchFamily="2" charset="2"/>
              </a:rPr>
              <a:t>, risk of progression lower for HDM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86FDD4B-6C39-37E2-B996-FF3CC3BBC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743093"/>
              </p:ext>
            </p:extLst>
          </p:nvPr>
        </p:nvGraphicFramePr>
        <p:xfrm>
          <a:off x="2209800" y="3276600"/>
          <a:ext cx="4330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833800" imgH="5562600" progId="Equation.3">
                  <p:embed/>
                </p:oleObj>
              </mc:Choice>
              <mc:Fallback>
                <p:oleObj name="Equation" r:id="rId3" imgW="41833800" imgH="5562600" progId="Equation.3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3119270B-FC0B-8D23-3C09-1FA3B11727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76600"/>
                        <a:ext cx="4330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26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CCAC2-5F2D-D8EC-9320-ACB924B6A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8745429-FA0A-E874-7BAB-F773DAD3AB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991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1CAD9-58D8-1CE0-709A-7FBD9F772BB0}"/>
              </a:ext>
            </a:extLst>
          </p:cNvPr>
          <p:cNvSpPr txBox="1"/>
          <p:nvPr/>
        </p:nvSpPr>
        <p:spPr>
          <a:xfrm>
            <a:off x="685800" y="1371600"/>
            <a:ext cx="8305800" cy="2590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200" dirty="0"/>
              <a:t>Variables and Statistical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200" i="1" dirty="0"/>
              <a:t>x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 = 1 if Patient at Durie-Salmon Stage III, 0 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200" i="1" dirty="0"/>
              <a:t>x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 = 1 if Patient has had </a:t>
            </a:r>
            <a:r>
              <a:rPr lang="en-US" altLang="en-US" sz="2200" dirty="0">
                <a:sym typeface="Symbol" pitchFamily="2" charset="2"/>
              </a:rPr>
              <a:t> 3 </a:t>
            </a:r>
            <a:r>
              <a:rPr lang="en-US" altLang="en-US" sz="2200" dirty="0" err="1">
                <a:sym typeface="Symbol" pitchFamily="2" charset="2"/>
              </a:rPr>
              <a:t>previos</a:t>
            </a:r>
            <a:r>
              <a:rPr lang="en-US" altLang="en-US" sz="2200" dirty="0">
                <a:sym typeface="Symbol" pitchFamily="2" charset="2"/>
              </a:rPr>
              <a:t> treatments, 0 otherwise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200" i="1" dirty="0">
                <a:sym typeface="Symbol" pitchFamily="2" charset="2"/>
              </a:rPr>
              <a:t>x</a:t>
            </a:r>
            <a:r>
              <a:rPr lang="en-US" altLang="en-US" sz="2200" baseline="-25000" dirty="0">
                <a:sym typeface="Symbol" pitchFamily="2" charset="2"/>
              </a:rPr>
              <a:t>3</a:t>
            </a:r>
            <a:r>
              <a:rPr lang="en-US" altLang="en-US" sz="2200" dirty="0">
                <a:sym typeface="Symbol" pitchFamily="2" charset="2"/>
              </a:rPr>
              <a:t> = 1 if Patient received HDM, 0 if TBC</a:t>
            </a:r>
            <a:endParaRPr lang="en-US" altLang="en-US" sz="2200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0FF9D151-440D-AD28-44EE-97A4B40AA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32155"/>
            <a:ext cx="8991600" cy="29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Of primary importance is </a:t>
            </a:r>
            <a:r>
              <a:rPr lang="en-US" altLang="en-US" i="1" dirty="0">
                <a:latin typeface="Symbol" pitchFamily="2" charset="2"/>
              </a:rPr>
              <a:t>b</a:t>
            </a:r>
            <a:r>
              <a:rPr lang="en-US" altLang="en-US" baseline="-25000" dirty="0"/>
              <a:t>3</a:t>
            </a:r>
            <a:r>
              <a:rPr lang="en-US" altLang="en-US" dirty="0"/>
              <a:t>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/>
              <a:t> </a:t>
            </a:r>
            <a:r>
              <a:rPr lang="en-US" altLang="en-US" sz="2200" i="1" dirty="0">
                <a:latin typeface="Symbol" pitchFamily="2" charset="2"/>
              </a:rPr>
              <a:t>b</a:t>
            </a:r>
            <a:r>
              <a:rPr lang="en-US" altLang="en-US" sz="2200" baseline="-25000" dirty="0"/>
              <a:t>3 </a:t>
            </a:r>
            <a:r>
              <a:rPr lang="en-US" altLang="en-US" sz="2200" dirty="0"/>
              <a:t>= 0  </a:t>
            </a:r>
            <a:r>
              <a:rPr lang="en-US" altLang="en-US" sz="2200" dirty="0">
                <a:sym typeface="Symbol" pitchFamily="2" charset="2"/>
              </a:rPr>
              <a:t> Adjusting for </a:t>
            </a:r>
            <a:r>
              <a:rPr lang="en-US" altLang="en-US" sz="2200" i="1" dirty="0">
                <a:sym typeface="Symbol" pitchFamily="2" charset="2"/>
              </a:rPr>
              <a:t>x</a:t>
            </a:r>
            <a:r>
              <a:rPr lang="en-US" altLang="en-US" sz="2200" baseline="-25000" dirty="0">
                <a:sym typeface="Symbol" pitchFamily="2" charset="2"/>
              </a:rPr>
              <a:t>1</a:t>
            </a:r>
            <a:r>
              <a:rPr lang="en-US" altLang="en-US" sz="2200" dirty="0">
                <a:sym typeface="Symbol" pitchFamily="2" charset="2"/>
              </a:rPr>
              <a:t> and </a:t>
            </a:r>
            <a:r>
              <a:rPr lang="en-US" altLang="en-US" sz="2200" i="1" dirty="0">
                <a:sym typeface="Symbol" pitchFamily="2" charset="2"/>
              </a:rPr>
              <a:t>x</a:t>
            </a:r>
            <a:r>
              <a:rPr lang="en-US" altLang="en-US" sz="2200" baseline="-25000" dirty="0">
                <a:sym typeface="Symbol" pitchFamily="2" charset="2"/>
              </a:rPr>
              <a:t>2</a:t>
            </a:r>
            <a:r>
              <a:rPr lang="en-US" altLang="en-US" sz="2200" dirty="0">
                <a:sym typeface="Symbol" pitchFamily="2" charset="2"/>
              </a:rPr>
              <a:t>, no difference in risk for HDM and TBC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>
                <a:sym typeface="Symbol" pitchFamily="2" charset="2"/>
              </a:rPr>
              <a:t> </a:t>
            </a:r>
            <a:r>
              <a:rPr lang="en-US" altLang="en-US" sz="2200" i="1" dirty="0">
                <a:latin typeface="Symbol" pitchFamily="2" charset="2"/>
              </a:rPr>
              <a:t>b</a:t>
            </a:r>
            <a:r>
              <a:rPr lang="en-US" altLang="en-US" sz="2200" baseline="-25000" dirty="0"/>
              <a:t>3  </a:t>
            </a:r>
            <a:r>
              <a:rPr lang="en-US" altLang="en-US" sz="2200" dirty="0"/>
              <a:t>&gt; 0  </a:t>
            </a:r>
            <a:r>
              <a:rPr lang="en-US" altLang="en-US" sz="2200" dirty="0">
                <a:sym typeface="Symbol" pitchFamily="2" charset="2"/>
              </a:rPr>
              <a:t> Adjusting for </a:t>
            </a:r>
            <a:r>
              <a:rPr lang="en-US" altLang="en-US" sz="2200" i="1" dirty="0">
                <a:sym typeface="Symbol" pitchFamily="2" charset="2"/>
              </a:rPr>
              <a:t>x</a:t>
            </a:r>
            <a:r>
              <a:rPr lang="en-US" altLang="en-US" sz="2200" baseline="-25000" dirty="0">
                <a:sym typeface="Symbol" pitchFamily="2" charset="2"/>
              </a:rPr>
              <a:t>1</a:t>
            </a:r>
            <a:r>
              <a:rPr lang="en-US" altLang="en-US" sz="2200" dirty="0">
                <a:sym typeface="Symbol" pitchFamily="2" charset="2"/>
              </a:rPr>
              <a:t> and </a:t>
            </a:r>
            <a:r>
              <a:rPr lang="en-US" altLang="en-US" sz="2200" i="1" dirty="0">
                <a:sym typeface="Symbol" pitchFamily="2" charset="2"/>
              </a:rPr>
              <a:t>x</a:t>
            </a:r>
            <a:r>
              <a:rPr lang="en-US" altLang="en-US" sz="2200" baseline="-25000" dirty="0">
                <a:sym typeface="Symbol" pitchFamily="2" charset="2"/>
              </a:rPr>
              <a:t>2</a:t>
            </a:r>
            <a:r>
              <a:rPr lang="en-US" altLang="en-US" sz="2200" dirty="0">
                <a:sym typeface="Symbol" pitchFamily="2" charset="2"/>
              </a:rPr>
              <a:t>, risk of progression higher for HDM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>
                <a:sym typeface="Symbol" pitchFamily="2" charset="2"/>
              </a:rPr>
              <a:t> </a:t>
            </a:r>
            <a:r>
              <a:rPr lang="en-US" altLang="en-US" sz="2200" i="1" dirty="0">
                <a:latin typeface="Symbol" pitchFamily="2" charset="2"/>
              </a:rPr>
              <a:t>b</a:t>
            </a:r>
            <a:r>
              <a:rPr lang="en-US" altLang="en-US" sz="2200" baseline="-25000" dirty="0"/>
              <a:t>3  </a:t>
            </a:r>
            <a:r>
              <a:rPr lang="en-US" altLang="en-US" sz="2200" dirty="0"/>
              <a:t>&lt; 0  </a:t>
            </a:r>
            <a:r>
              <a:rPr lang="en-US" altLang="en-US" sz="2200" dirty="0">
                <a:sym typeface="Symbol" pitchFamily="2" charset="2"/>
              </a:rPr>
              <a:t> Adjusting for </a:t>
            </a:r>
            <a:r>
              <a:rPr lang="en-US" altLang="en-US" sz="2200" i="1" dirty="0">
                <a:sym typeface="Symbol" pitchFamily="2" charset="2"/>
              </a:rPr>
              <a:t>x</a:t>
            </a:r>
            <a:r>
              <a:rPr lang="en-US" altLang="en-US" sz="2200" baseline="-25000" dirty="0">
                <a:sym typeface="Symbol" pitchFamily="2" charset="2"/>
              </a:rPr>
              <a:t>1</a:t>
            </a:r>
            <a:r>
              <a:rPr lang="en-US" altLang="en-US" sz="2200" dirty="0">
                <a:sym typeface="Symbol" pitchFamily="2" charset="2"/>
              </a:rPr>
              <a:t> and </a:t>
            </a:r>
            <a:r>
              <a:rPr lang="en-US" altLang="en-US" sz="2200" i="1" dirty="0">
                <a:sym typeface="Symbol" pitchFamily="2" charset="2"/>
              </a:rPr>
              <a:t>x</a:t>
            </a:r>
            <a:r>
              <a:rPr lang="en-US" altLang="en-US" sz="2200" baseline="-25000" dirty="0">
                <a:sym typeface="Symbol" pitchFamily="2" charset="2"/>
              </a:rPr>
              <a:t>2</a:t>
            </a:r>
            <a:r>
              <a:rPr lang="en-US" altLang="en-US" sz="2200" dirty="0">
                <a:sym typeface="Symbol" pitchFamily="2" charset="2"/>
              </a:rPr>
              <a:t>, risk of progression lower for HDM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51984B8-7CB0-7D48-61FE-C70D1CD33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276600"/>
          <a:ext cx="4330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833800" imgH="5562600" progId="Equation.3">
                  <p:embed/>
                </p:oleObj>
              </mc:Choice>
              <mc:Fallback>
                <p:oleObj name="Equation" r:id="rId3" imgW="41833800" imgH="55626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86FDD4B-6C39-37E2-B996-FF3CC3BBC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76600"/>
                        <a:ext cx="4330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2713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BA6DA-083A-1AB4-A5A0-E37EAC1B7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BB684BB-CF47-7861-1647-4DA605F43B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991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Example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1CFB1D77-E117-41FC-550D-53483C9EB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336465"/>
            <a:ext cx="8991600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 dirty="0"/>
              <a:t>Conclusions (adjusting for all other factors):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/>
              <a:t> Patients at Durie-Salmon Stage III are at higher risk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/>
              <a:t> Patients who have had </a:t>
            </a:r>
            <a:r>
              <a:rPr lang="en-US" altLang="en-US" sz="2200" dirty="0">
                <a:sym typeface="Symbol" pitchFamily="2" charset="2"/>
              </a:rPr>
              <a:t> 3 previous treatments at higher risk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>
                <a:sym typeface="Symbol" pitchFamily="2" charset="2"/>
              </a:rPr>
              <a:t> Patients receiving HDM at same risk as patients on TBC</a:t>
            </a:r>
            <a:endParaRPr lang="en-US" altLang="en-US" sz="2200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2B81FC1-3502-F723-95C7-0069440CE5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583020"/>
              </p:ext>
            </p:extLst>
          </p:nvPr>
        </p:nvGraphicFramePr>
        <p:xfrm>
          <a:off x="568325" y="2209800"/>
          <a:ext cx="81597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8295600" imgH="4610100" progId="Word.Document.8">
                  <p:embed/>
                </p:oleObj>
              </mc:Choice>
              <mc:Fallback>
                <p:oleObj name="Document" r:id="rId3" imgW="28295600" imgH="4610100" progId="Word.Document.8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19471FE5-C518-8DF1-D94A-05CEF6834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2209800"/>
                        <a:ext cx="815975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431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BBE54-6EB3-ED40-3773-BC2B96580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5BA9C4B-3391-A668-E12C-CD9DDF2B05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991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Comparing Multiple samples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7591418F-D3D2-DD00-F292-2ABC1C8F2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83820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200" b="1" dirty="0"/>
              <a:t>Issue with plots: </a:t>
            </a:r>
            <a:r>
              <a:rPr lang="en-GB" sz="2200" dirty="0"/>
              <a:t>cannot compare more than 2 groups directly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2200" dirty="0"/>
              <a:t>As in: does not run post-hoc pairwise comparisons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200" b="1" dirty="0"/>
              <a:t>So how do we do it?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200" u="sng" dirty="0"/>
              <a:t>Step 1</a:t>
            </a:r>
            <a:r>
              <a:rPr lang="en-US" sz="2200" dirty="0"/>
              <a:t>: All groups comparisons (equivalent omnibus step in ANOVA)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200" u="sng" dirty="0"/>
              <a:t>Step 2</a:t>
            </a:r>
            <a:r>
              <a:rPr lang="en-US" sz="2200" dirty="0"/>
              <a:t>: Make all pairwise comparisons of interest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200" u="sng" dirty="0"/>
              <a:t>Step 3</a:t>
            </a:r>
            <a:r>
              <a:rPr lang="en-US" sz="2200" dirty="0"/>
              <a:t>: Apply Bonferroni correction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200" b="1" dirty="0"/>
              <a:t>Example dataset</a:t>
            </a:r>
            <a:r>
              <a:rPr lang="en-US" sz="2200" dirty="0"/>
              <a:t>: Lung infection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200" dirty="0"/>
              <a:t>Mice are infected with </a:t>
            </a:r>
            <a:r>
              <a:rPr lang="en-GB" sz="2200" i="1" dirty="0"/>
              <a:t>Streptococcus pneumoniae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GB" sz="2200" dirty="0"/>
              <a:t>3 groups: Control, treatment 1 and treatment 2</a:t>
            </a:r>
          </a:p>
        </p:txBody>
      </p:sp>
    </p:spTree>
    <p:extLst>
      <p:ext uri="{BB962C8B-B14F-4D97-AF65-F5344CB8AC3E}">
        <p14:creationId xmlns:p14="http://schemas.microsoft.com/office/powerpoint/2010/main" val="664812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1B596-210F-363A-0151-AED4A959C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32FF068-BD46-7A16-613A-779E635083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991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Step 1: All Group Comparison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28879-7706-4F29-B317-F131696C8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90" y="1676400"/>
            <a:ext cx="4975403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C8D6E0-4658-2D52-C5BB-8B08168DA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314" y="1524000"/>
            <a:ext cx="3503476" cy="4674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DFF2C0-6A0A-44EC-17A3-1191F1BF49BA}"/>
              </a:ext>
            </a:extLst>
          </p:cNvPr>
          <p:cNvSpPr txBox="1"/>
          <p:nvPr/>
        </p:nvSpPr>
        <p:spPr>
          <a:xfrm>
            <a:off x="239291" y="6182888"/>
            <a:ext cx="878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There is an overall difference in survival between the 3 groups but which group is different from which?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969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1EC34-FCA5-69A9-4126-D1C716A7C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554CBD8-851E-BD34-C342-755EB18529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991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Step 2: Pairwise Comparisons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F17CB7-6245-4000-0BEC-D071AE63A4FC}"/>
              </a:ext>
            </a:extLst>
          </p:cNvPr>
          <p:cNvSpPr/>
          <p:nvPr/>
        </p:nvSpPr>
        <p:spPr>
          <a:xfrm>
            <a:off x="83414" y="1564414"/>
            <a:ext cx="6582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u="sng" dirty="0"/>
              <a:t>Step 2</a:t>
            </a:r>
            <a:r>
              <a:rPr lang="en-US" dirty="0"/>
              <a:t>: Make all pairwise comparisons of interest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FFCDB4-18BE-38C4-A67E-F7EC205D1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8" y="2285999"/>
            <a:ext cx="3004731" cy="4277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C46E8F-0511-067E-D33A-34619B991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023" y="2274903"/>
            <a:ext cx="3023162" cy="4277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68E19D-77B4-C0E3-3ECF-14F766239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85999"/>
            <a:ext cx="2895600" cy="4277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D21C50-42F6-AFB1-8033-49A4823D4C16}"/>
              </a:ext>
            </a:extLst>
          </p:cNvPr>
          <p:cNvSpPr txBox="1"/>
          <p:nvPr/>
        </p:nvSpPr>
        <p:spPr>
          <a:xfrm>
            <a:off x="1289907" y="2020044"/>
            <a:ext cx="1883886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Bookman Old Style" panose="02050604050505020204" pitchFamily="18" charset="0"/>
              </a:rPr>
              <a:t>Control vs. T1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43FB1-8DA2-A1D9-370A-F4C3EA7106D4}"/>
              </a:ext>
            </a:extLst>
          </p:cNvPr>
          <p:cNvSpPr txBox="1"/>
          <p:nvPr/>
        </p:nvSpPr>
        <p:spPr>
          <a:xfrm>
            <a:off x="3643904" y="2033194"/>
            <a:ext cx="1883886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Bookman Old Style" panose="02050604050505020204" pitchFamily="18" charset="0"/>
              </a:rPr>
              <a:t>Control vs. T2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A972BF-92CE-FD50-6765-7FB624E15F4C}"/>
              </a:ext>
            </a:extLst>
          </p:cNvPr>
          <p:cNvSpPr txBox="1"/>
          <p:nvPr/>
        </p:nvSpPr>
        <p:spPr>
          <a:xfrm>
            <a:off x="5997902" y="2010000"/>
            <a:ext cx="1322720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Bookman Old Style" panose="02050604050505020204" pitchFamily="18" charset="0"/>
              </a:rPr>
              <a:t>T1 vs. T2</a:t>
            </a:r>
          </a:p>
        </p:txBody>
      </p:sp>
    </p:spTree>
    <p:extLst>
      <p:ext uri="{BB962C8B-B14F-4D97-AF65-F5344CB8AC3E}">
        <p14:creationId xmlns:p14="http://schemas.microsoft.com/office/powerpoint/2010/main" val="3798493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267A1-5B2D-2FB3-FFF8-4CAEC881C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25497C2-97D2-BD9F-EBD9-4ABAA623A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991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Step 3: Multiple Testing Correction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4ACB43-FAD5-705E-4F86-2CB83BC0D4E8}"/>
              </a:ext>
            </a:extLst>
          </p:cNvPr>
          <p:cNvSpPr/>
          <p:nvPr/>
        </p:nvSpPr>
        <p:spPr>
          <a:xfrm>
            <a:off x="86622" y="1397531"/>
            <a:ext cx="90605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u="sng" dirty="0"/>
              <a:t>Step 3</a:t>
            </a:r>
            <a:r>
              <a:rPr lang="en-US" dirty="0"/>
              <a:t>: Apply Bonferroni correction: 0.05/3=0.016 or initial </a:t>
            </a:r>
            <a:r>
              <a:rPr lang="en-US" b="1" dirty="0"/>
              <a:t>p-values*3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58B26-23C6-05F2-FB9C-890DC91E6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16" y="2286000"/>
            <a:ext cx="2120042" cy="3018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B267B0-D57A-3477-130F-4C5A44A89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755" y="2286000"/>
            <a:ext cx="2133047" cy="3018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DBDC36-6266-8514-62F0-E8B053677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2286000"/>
            <a:ext cx="2043043" cy="30183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E04ABE-2CC2-08CA-78F5-46016C78A83E}"/>
              </a:ext>
            </a:extLst>
          </p:cNvPr>
          <p:cNvSpPr txBox="1"/>
          <p:nvPr/>
        </p:nvSpPr>
        <p:spPr>
          <a:xfrm>
            <a:off x="1591885" y="2020044"/>
            <a:ext cx="1329210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Bookman Old Style" panose="02050604050505020204" pitchFamily="18" charset="0"/>
              </a:rPr>
              <a:t>Control vs. T1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84969-4B1A-57D6-EB0C-AC3870485B1E}"/>
              </a:ext>
            </a:extLst>
          </p:cNvPr>
          <p:cNvSpPr txBox="1"/>
          <p:nvPr/>
        </p:nvSpPr>
        <p:spPr>
          <a:xfrm>
            <a:off x="3945882" y="2033194"/>
            <a:ext cx="1329210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Bookman Old Style" panose="02050604050505020204" pitchFamily="18" charset="0"/>
              </a:rPr>
              <a:t>Control vs. T2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F71DC8-A6C4-CFA9-6A55-4199EE51FCA6}"/>
              </a:ext>
            </a:extLst>
          </p:cNvPr>
          <p:cNvSpPr txBox="1"/>
          <p:nvPr/>
        </p:nvSpPr>
        <p:spPr>
          <a:xfrm>
            <a:off x="6299880" y="2010000"/>
            <a:ext cx="933269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Bookman Old Style" panose="02050604050505020204" pitchFamily="18" charset="0"/>
              </a:rPr>
              <a:t>T1 vs. T2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770A22-16A2-6E24-60AD-33D5923D56A2}"/>
              </a:ext>
            </a:extLst>
          </p:cNvPr>
          <p:cNvSpPr/>
          <p:nvPr/>
        </p:nvSpPr>
        <p:spPr>
          <a:xfrm>
            <a:off x="2195424" y="2874095"/>
            <a:ext cx="324036" cy="16201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E123C1-E18C-CFFE-BB64-39D7B01151D4}"/>
              </a:ext>
            </a:extLst>
          </p:cNvPr>
          <p:cNvSpPr/>
          <p:nvPr/>
        </p:nvSpPr>
        <p:spPr>
          <a:xfrm>
            <a:off x="4425987" y="2871134"/>
            <a:ext cx="324036" cy="16201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136151-00EE-D8FC-6FB0-DF005E7CDB78}"/>
              </a:ext>
            </a:extLst>
          </p:cNvPr>
          <p:cNvSpPr/>
          <p:nvPr/>
        </p:nvSpPr>
        <p:spPr>
          <a:xfrm>
            <a:off x="6677922" y="2881285"/>
            <a:ext cx="324036" cy="16201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84FA60-1BB9-284E-C7B1-C3A95444BF56}"/>
              </a:ext>
            </a:extLst>
          </p:cNvPr>
          <p:cNvSpPr txBox="1"/>
          <p:nvPr/>
        </p:nvSpPr>
        <p:spPr>
          <a:xfrm>
            <a:off x="1822162" y="3069431"/>
            <a:ext cx="1491114" cy="2077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50" b="1" dirty="0">
                <a:latin typeface="Bookman Old Style" panose="02050604050505020204" pitchFamily="18" charset="0"/>
              </a:rPr>
              <a:t>Adjusted p-value = 0.5394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DD96FC-B73E-25A5-EBC8-0642A1C669BC}"/>
              </a:ext>
            </a:extLst>
          </p:cNvPr>
          <p:cNvSpPr txBox="1"/>
          <p:nvPr/>
        </p:nvSpPr>
        <p:spPr>
          <a:xfrm>
            <a:off x="3871358" y="3101294"/>
            <a:ext cx="1491114" cy="2077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50" b="1" dirty="0">
                <a:latin typeface="Bookman Old Style" panose="02050604050505020204" pitchFamily="18" charset="0"/>
              </a:rPr>
              <a:t>Adjusted p-value = 0.0405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B5500B-1047-3F91-2385-72A3F70B1745}"/>
              </a:ext>
            </a:extLst>
          </p:cNvPr>
          <p:cNvSpPr txBox="1"/>
          <p:nvPr/>
        </p:nvSpPr>
        <p:spPr>
          <a:xfrm>
            <a:off x="6199397" y="3091398"/>
            <a:ext cx="1491114" cy="2077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50" b="1" dirty="0">
                <a:latin typeface="Bookman Old Style" panose="02050604050505020204" pitchFamily="18" charset="0"/>
              </a:rPr>
              <a:t>Adjusted p-value = 0.4101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983886-6DD0-D9CA-B7CC-13424414CFC5}"/>
              </a:ext>
            </a:extLst>
          </p:cNvPr>
          <p:cNvSpPr/>
          <p:nvPr/>
        </p:nvSpPr>
        <p:spPr>
          <a:xfrm>
            <a:off x="2803221" y="3029524"/>
            <a:ext cx="463086" cy="2433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CCD257-2985-BAA1-6537-D6452012B951}"/>
              </a:ext>
            </a:extLst>
          </p:cNvPr>
          <p:cNvSpPr/>
          <p:nvPr/>
        </p:nvSpPr>
        <p:spPr>
          <a:xfrm>
            <a:off x="4855504" y="3071940"/>
            <a:ext cx="463086" cy="2433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4E34F9-3A02-4118-DD18-515ED541731C}"/>
              </a:ext>
            </a:extLst>
          </p:cNvPr>
          <p:cNvSpPr/>
          <p:nvPr/>
        </p:nvSpPr>
        <p:spPr>
          <a:xfrm>
            <a:off x="7180456" y="3052841"/>
            <a:ext cx="463086" cy="2433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1057E3-66B7-7C5A-610E-6DE2D9262AEB}"/>
              </a:ext>
            </a:extLst>
          </p:cNvPr>
          <p:cNvSpPr/>
          <p:nvPr/>
        </p:nvSpPr>
        <p:spPr>
          <a:xfrm>
            <a:off x="2194064" y="5019552"/>
            <a:ext cx="324036" cy="1620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EB02A4-EE61-5A52-A17E-D2D673BCCAAE}"/>
              </a:ext>
            </a:extLst>
          </p:cNvPr>
          <p:cNvSpPr/>
          <p:nvPr/>
        </p:nvSpPr>
        <p:spPr>
          <a:xfrm>
            <a:off x="6665657" y="5030904"/>
            <a:ext cx="324036" cy="1620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5C90712-50B7-9F62-E895-35FC15371110}"/>
              </a:ext>
            </a:extLst>
          </p:cNvPr>
          <p:cNvSpPr/>
          <p:nvPr/>
        </p:nvSpPr>
        <p:spPr>
          <a:xfrm>
            <a:off x="4417954" y="5039147"/>
            <a:ext cx="324036" cy="1620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629822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2C443-1E66-CD0D-D3FC-701937C9E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0915A19-4BFD-35C7-E3CA-F8D2CDD392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991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Step 3: Multiple Testing Correction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6D678A-A6EA-5A56-94C2-6AA5E17EA49D}"/>
              </a:ext>
            </a:extLst>
          </p:cNvPr>
          <p:cNvSpPr/>
          <p:nvPr/>
        </p:nvSpPr>
        <p:spPr>
          <a:xfrm>
            <a:off x="86622" y="1397531"/>
            <a:ext cx="906058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At any point in time, hazard of dying in mice with lung infection 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Almost 2 times higher in the control than in the treatment 1 group (p=0.54)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3.6 times higher in the control than in the treatment 1 group (p=0.04)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1055F-D4A5-4B3C-176D-38EC8CB6C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429000"/>
            <a:ext cx="4495800" cy="323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2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172E6-0D83-2594-DCDB-404740109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26E2A45-9D53-1D1B-F0B4-E467F44D78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Censoring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03BF8-4295-DAB6-4CE2-3CDB7A3833AA}"/>
              </a:ext>
            </a:extLst>
          </p:cNvPr>
          <p:cNvSpPr txBox="1"/>
          <p:nvPr/>
        </p:nvSpPr>
        <p:spPr>
          <a:xfrm>
            <a:off x="457200" y="1404033"/>
            <a:ext cx="5562600" cy="39559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Definition: Event of interest not observed for all individuals.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b="1" dirty="0"/>
              <a:t>Fixed censoring: </a:t>
            </a:r>
            <a:r>
              <a:rPr lang="en-US" sz="2400" dirty="0"/>
              <a:t>event has not occurred when study has ended or data analysis is performed.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b="1" dirty="0"/>
              <a:t>Loss to follow-up: </a:t>
            </a:r>
            <a:r>
              <a:rPr lang="en-US" sz="2400" dirty="0"/>
              <a:t>individual has been lost to follow-up (e.g. he/she no longer wishes to take part in study).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87BE0-7554-7654-4B70-1D1900DEE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42133"/>
            <a:ext cx="2971800" cy="391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58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901CD-F55E-BEE6-53AA-5ECCF380D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ECA4180-2A04-6044-DBB4-AB8143676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Censoring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39184-53F2-44BF-D9AE-4FCEF1418FB1}"/>
              </a:ext>
            </a:extLst>
          </p:cNvPr>
          <p:cNvSpPr txBox="1"/>
          <p:nvPr/>
        </p:nvSpPr>
        <p:spPr>
          <a:xfrm>
            <a:off x="457200" y="1404033"/>
            <a:ext cx="5562600" cy="39559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Survival analysis methods make use of information from censored observations. </a:t>
            </a:r>
          </a:p>
          <a:p>
            <a:endParaRPr lang="en-US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Assume censoring is </a:t>
            </a:r>
            <a:r>
              <a:rPr lang="en-US" sz="2400" b="1" dirty="0"/>
              <a:t>non-informative</a:t>
            </a:r>
            <a:r>
              <a:rPr lang="en-US" sz="2400" dirty="0"/>
              <a:t>, i.e. if an individual is censored, his/her subsequent risk of the event of interest is unaffected. </a:t>
            </a: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37872-D8C9-EDB0-ACC5-0DA8D88CF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42133"/>
            <a:ext cx="2971800" cy="391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05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8C799-6ED0-E589-C462-90478D2D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D0327B3-51F1-0553-3F45-7D21E1696D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ED86D-E667-0615-0200-0CA889A17FF3}"/>
              </a:ext>
            </a:extLst>
          </p:cNvPr>
          <p:cNvSpPr txBox="1"/>
          <p:nvPr/>
        </p:nvSpPr>
        <p:spPr>
          <a:xfrm>
            <a:off x="457200" y="1404033"/>
            <a:ext cx="5562600" cy="14915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Weeks to death or censoring (*) in 20 adults with recurrent astrocytoma: </a:t>
            </a:r>
            <a:endParaRPr lang="en-GB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2144C89-5BDF-8AEA-72D9-C1F4F3DED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404033"/>
            <a:ext cx="2438400" cy="526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F9CE3EA-8781-966D-0915-BE226BB4C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9889"/>
            <a:ext cx="5977727" cy="81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7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91877-F96B-CD33-9263-FBC47CBC2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9F50EF4-3126-881A-DA77-1DB7B8FEFA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Aims of Survival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94AB6-A1F9-2C71-5B58-6450D96B4405}"/>
              </a:ext>
            </a:extLst>
          </p:cNvPr>
          <p:cNvSpPr txBox="1"/>
          <p:nvPr/>
        </p:nvSpPr>
        <p:spPr>
          <a:xfrm>
            <a:off x="838200" y="1752600"/>
            <a:ext cx="7467600" cy="4310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To estimate probability of not experiencing event of interest (not dying = “surviving”) over any given time period  (e.g. 5 year survival rate). </a:t>
            </a:r>
          </a:p>
          <a:p>
            <a:endParaRPr lang="en-US" sz="2400" dirty="0"/>
          </a:p>
          <a:p>
            <a:endParaRPr lang="en-US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To compare overall survival experience between different groups of individuals (e.g. between groups in a </a:t>
            </a:r>
            <a:r>
              <a:rPr lang="en-US" sz="2400" dirty="0" err="1"/>
              <a:t>randomised</a:t>
            </a:r>
            <a:r>
              <a:rPr lang="en-US" sz="2400" dirty="0"/>
              <a:t> clinical trial). </a:t>
            </a:r>
          </a:p>
        </p:txBody>
      </p:sp>
    </p:spTree>
    <p:extLst>
      <p:ext uri="{BB962C8B-B14F-4D97-AF65-F5344CB8AC3E}">
        <p14:creationId xmlns:p14="http://schemas.microsoft.com/office/powerpoint/2010/main" val="389418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3774D-E1C7-804C-2B31-AFB5E613F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B467F57-9E1F-E24D-BE2D-E0F3245102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Survival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29A78-ED25-B581-00CC-07F56186D857}"/>
              </a:ext>
            </a:extLst>
          </p:cNvPr>
          <p:cNvSpPr txBox="1"/>
          <p:nvPr/>
        </p:nvSpPr>
        <p:spPr>
          <a:xfrm>
            <a:off x="457200" y="1404033"/>
            <a:ext cx="8458200" cy="4310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2400" b="1" dirty="0"/>
              <a:t>Survivor function</a:t>
            </a:r>
            <a:r>
              <a:rPr lang="en-GB" sz="2400" dirty="0"/>
              <a:t>: </a:t>
            </a:r>
            <a:r>
              <a:rPr lang="en-US" sz="2400" dirty="0"/>
              <a:t>Probability of not experiencing event of interest (“surviving”) up to time 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19A8E-6004-A534-8DA1-E17C3DF16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86050"/>
            <a:ext cx="5775168" cy="401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76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E5EF7-BE46-EF5D-96D8-38F18065D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97A63D5-1AC8-45AB-1406-691AC9DA44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Survival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2533D-8B84-A9C6-AECC-4BD7F831A5F4}"/>
              </a:ext>
            </a:extLst>
          </p:cNvPr>
          <p:cNvSpPr txBox="1"/>
          <p:nvPr/>
        </p:nvSpPr>
        <p:spPr>
          <a:xfrm>
            <a:off x="457200" y="1404033"/>
            <a:ext cx="8458200" cy="4310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Probability of surviving up to 2 years = 0.37. </a:t>
            </a:r>
            <a:endParaRPr lang="en-GB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81B1F31-B8CD-0D94-F83D-85D531FE5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9"/>
          <a:stretch/>
        </p:blipFill>
        <p:spPr bwMode="auto">
          <a:xfrm>
            <a:off x="890676" y="1995629"/>
            <a:ext cx="7362648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954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43492</TotalTime>
  <Words>2033</Words>
  <Application>Microsoft Macintosh PowerPoint</Application>
  <PresentationFormat>On-screen Show (4:3)</PresentationFormat>
  <Paragraphs>296</Paragraphs>
  <Slides>38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Bookman Old Style</vt:lpstr>
      <vt:lpstr>Calibri</vt:lpstr>
      <vt:lpstr>Century Schoolbook</vt:lpstr>
      <vt:lpstr>Courier New</vt:lpstr>
      <vt:lpstr>Symbol</vt:lpstr>
      <vt:lpstr>Verdana</vt:lpstr>
      <vt:lpstr>Wingdings</vt:lpstr>
      <vt:lpstr>WPI</vt:lpstr>
      <vt:lpstr>Microsoft Equation 3.0</vt:lpstr>
      <vt:lpstr>Equation</vt:lpstr>
      <vt:lpstr>Microsoft Word Document</vt:lpstr>
      <vt:lpstr>CSP571 Data Preparation and Analysis</vt:lpstr>
      <vt:lpstr>Survival Analysis</vt:lpstr>
      <vt:lpstr>Time-to-Event Data Features</vt:lpstr>
      <vt:lpstr>Censoring</vt:lpstr>
      <vt:lpstr>Censoring</vt:lpstr>
      <vt:lpstr>Example</vt:lpstr>
      <vt:lpstr>Aims of Survival Analysis</vt:lpstr>
      <vt:lpstr>Survival Function</vt:lpstr>
      <vt:lpstr>Survival Function</vt:lpstr>
      <vt:lpstr>Median Survival Time</vt:lpstr>
      <vt:lpstr>Kaplan-Meier (KM) estimation of survivor function</vt:lpstr>
      <vt:lpstr>Kaplan-Meier (KM) estimation of survivor function. First death </vt:lpstr>
      <vt:lpstr>Kaplan-Meier (KM) estimation of survivor function. First death </vt:lpstr>
      <vt:lpstr>Kaplan-Meier (KM) estimation of survivor function. First death </vt:lpstr>
      <vt:lpstr>Kaplan-Meier (KM) estimation of survivor function. First death </vt:lpstr>
      <vt:lpstr>Kaplan-Meier (KM) estimation of survivor function. First death </vt:lpstr>
      <vt:lpstr>Kaplan-Meier Plots</vt:lpstr>
      <vt:lpstr>Comparing Two Studies</vt:lpstr>
      <vt:lpstr>K-M Plots</vt:lpstr>
      <vt:lpstr>Comparing Two Samples</vt:lpstr>
      <vt:lpstr>Log-Rank Test</vt:lpstr>
      <vt:lpstr>Log-Rank Test</vt:lpstr>
      <vt:lpstr>Example</vt:lpstr>
      <vt:lpstr>Log-Rank Test</vt:lpstr>
      <vt:lpstr>Hazard Function</vt:lpstr>
      <vt:lpstr>Hazard Ratio</vt:lpstr>
      <vt:lpstr>Relative Risk Regression - Proportional Hazards (Cox) Model</vt:lpstr>
      <vt:lpstr>Cox Regression</vt:lpstr>
      <vt:lpstr>Relative Risk for Individual Factors</vt:lpstr>
      <vt:lpstr>Example</vt:lpstr>
      <vt:lpstr>Example</vt:lpstr>
      <vt:lpstr>Example</vt:lpstr>
      <vt:lpstr>Example</vt:lpstr>
      <vt:lpstr>Comparing Multiple samples</vt:lpstr>
      <vt:lpstr>Step 1: All Group Comparison </vt:lpstr>
      <vt:lpstr>Step 2: Pairwise Comparisons</vt:lpstr>
      <vt:lpstr>Step 3: Multiple Testing Correction</vt:lpstr>
      <vt:lpstr>Step 3: Multiple Testing Correction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1536</cp:revision>
  <dcterms:created xsi:type="dcterms:W3CDTF">2011-08-15T21:03:01Z</dcterms:created>
  <dcterms:modified xsi:type="dcterms:W3CDTF">2024-11-07T15:35:41Z</dcterms:modified>
</cp:coreProperties>
</file>