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4" r:id="rId1"/>
  </p:sldMasterIdLst>
  <p:notesMasterIdLst>
    <p:notesMasterId r:id="rId50"/>
  </p:notesMasterIdLst>
  <p:handoutMasterIdLst>
    <p:handoutMasterId r:id="rId51"/>
  </p:handoutMasterIdLst>
  <p:sldIdLst>
    <p:sldId id="329" r:id="rId2"/>
    <p:sldId id="274" r:id="rId3"/>
    <p:sldId id="258" r:id="rId4"/>
    <p:sldId id="330" r:id="rId5"/>
    <p:sldId id="260" r:id="rId6"/>
    <p:sldId id="346" r:id="rId7"/>
    <p:sldId id="290" r:id="rId8"/>
    <p:sldId id="291" r:id="rId9"/>
    <p:sldId id="332" r:id="rId10"/>
    <p:sldId id="261" r:id="rId11"/>
    <p:sldId id="333" r:id="rId12"/>
    <p:sldId id="334" r:id="rId13"/>
    <p:sldId id="335" r:id="rId14"/>
    <p:sldId id="336" r:id="rId15"/>
    <p:sldId id="337" r:id="rId16"/>
    <p:sldId id="338" r:id="rId17"/>
    <p:sldId id="262" r:id="rId18"/>
    <p:sldId id="339" r:id="rId19"/>
    <p:sldId id="263" r:id="rId20"/>
    <p:sldId id="347" r:id="rId21"/>
    <p:sldId id="269" r:id="rId22"/>
    <p:sldId id="341" r:id="rId23"/>
    <p:sldId id="270" r:id="rId24"/>
    <p:sldId id="285" r:id="rId25"/>
    <p:sldId id="264" r:id="rId26"/>
    <p:sldId id="331" r:id="rId27"/>
    <p:sldId id="266" r:id="rId28"/>
    <p:sldId id="267" r:id="rId29"/>
    <p:sldId id="268" r:id="rId30"/>
    <p:sldId id="271" r:id="rId31"/>
    <p:sldId id="272" r:id="rId32"/>
    <p:sldId id="344" r:id="rId33"/>
    <p:sldId id="345" r:id="rId34"/>
    <p:sldId id="273" r:id="rId35"/>
    <p:sldId id="342" r:id="rId36"/>
    <p:sldId id="343" r:id="rId37"/>
    <p:sldId id="349" r:id="rId38"/>
    <p:sldId id="350" r:id="rId39"/>
    <p:sldId id="275" r:id="rId40"/>
    <p:sldId id="277" r:id="rId41"/>
    <p:sldId id="276" r:id="rId42"/>
    <p:sldId id="279" r:id="rId43"/>
    <p:sldId id="280" r:id="rId44"/>
    <p:sldId id="281" r:id="rId45"/>
    <p:sldId id="282" r:id="rId46"/>
    <p:sldId id="283" r:id="rId47"/>
    <p:sldId id="284" r:id="rId48"/>
    <p:sldId id="348" r:id="rId4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D0FA99"/>
    <a:srgbClr val="90F3B8"/>
    <a:srgbClr val="9AE26E"/>
    <a:srgbClr val="9DD975"/>
    <a:srgbClr val="BB2532"/>
    <a:srgbClr val="E2CD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3853" autoAdjust="0"/>
    <p:restoredTop sz="79332" autoAdjust="0"/>
  </p:normalViewPr>
  <p:slideViewPr>
    <p:cSldViewPr>
      <p:cViewPr varScale="1">
        <p:scale>
          <a:sx n="107" d="100"/>
          <a:sy n="107" d="100"/>
        </p:scale>
        <p:origin x="816" y="16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notesViewPr>
    <p:cSldViewPr>
      <p:cViewPr varScale="1">
        <p:scale>
          <a:sx n="97" d="100"/>
          <a:sy n="97" d="100"/>
        </p:scale>
        <p:origin x="2632" y="20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_rels/viewProps.xml.rels><?xml version="1.0" encoding="UTF-8" standalone="yes"?>
<Relationships xmlns="http://schemas.openxmlformats.org/package/2006/relationships"><Relationship Id="rId3" Type="http://schemas.openxmlformats.org/officeDocument/2006/relationships/slide" Target="slides/slide36.xml"/><Relationship Id="rId2" Type="http://schemas.openxmlformats.org/officeDocument/2006/relationships/slide" Target="slides/slide35.xml"/><Relationship Id="rId1" Type="http://schemas.openxmlformats.org/officeDocument/2006/relationships/slide" Target="slides/slide34.xml"/><Relationship Id="rId5" Type="http://schemas.openxmlformats.org/officeDocument/2006/relationships/slide" Target="slides/slide38.xml"/><Relationship Id="rId4"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7130AC-1169-47BD-87F5-AFD9E79DDC3D}" type="datetimeFigureOut">
              <a:rPr lang="en-US" smtClean="0"/>
              <a:pPr/>
              <a:t>11/19/24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1F7480B-C27C-446E-AADB-C78AD07FD3CD}" type="slidenum">
              <a:rPr lang="en-US" smtClean="0"/>
              <a:pPr/>
              <a:t>‹#›</a:t>
            </a:fld>
            <a:endParaRPr lang="en-US"/>
          </a:p>
        </p:txBody>
      </p:sp>
    </p:spTree>
    <p:extLst>
      <p:ext uri="{BB962C8B-B14F-4D97-AF65-F5344CB8AC3E}">
        <p14:creationId xmlns:p14="http://schemas.microsoft.com/office/powerpoint/2010/main" val="2659712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D3C603-3B65-4AB7-82D6-2288B2E2AD50}" type="datetimeFigureOut">
              <a:rPr lang="en-US" smtClean="0"/>
              <a:pPr/>
              <a:t>11/19/24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9C6714-DB55-4642-89AE-3D1E79A974A4}" type="slidenum">
              <a:rPr lang="en-US" smtClean="0"/>
              <a:pPr/>
              <a:t>‹#›</a:t>
            </a:fld>
            <a:endParaRPr lang="en-US"/>
          </a:p>
        </p:txBody>
      </p:sp>
    </p:spTree>
    <p:extLst>
      <p:ext uri="{BB962C8B-B14F-4D97-AF65-F5344CB8AC3E}">
        <p14:creationId xmlns:p14="http://schemas.microsoft.com/office/powerpoint/2010/main" val="3554045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9C6714-DB55-4642-89AE-3D1E79A974A4}" type="slidenum">
              <a:rPr lang="en-US" smtClean="0"/>
              <a:pPr/>
              <a:t>4</a:t>
            </a:fld>
            <a:endParaRPr lang="en-US"/>
          </a:p>
        </p:txBody>
      </p:sp>
    </p:spTree>
    <p:extLst>
      <p:ext uri="{BB962C8B-B14F-4D97-AF65-F5344CB8AC3E}">
        <p14:creationId xmlns:p14="http://schemas.microsoft.com/office/powerpoint/2010/main" val="39665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O(t)      O(t+1)</a:t>
            </a:r>
          </a:p>
          <a:p>
            <a:r>
              <a:rPr lang="en-US" dirty="0"/>
              <a:t> ^</a:t>
            </a:r>
          </a:p>
          <a:p>
            <a:r>
              <a:rPr lang="en-US" dirty="0"/>
              <a:t>  |</a:t>
            </a:r>
          </a:p>
          <a:p>
            <a:r>
              <a:rPr lang="en-US" dirty="0"/>
              <a:t>X(t) -&gt; X(t+1)</a:t>
            </a:r>
          </a:p>
          <a:p>
            <a:r>
              <a:rPr lang="en-US" dirty="0"/>
              <a:t>V(t) |-&gt; V(t+1)</a:t>
            </a:r>
          </a:p>
        </p:txBody>
      </p:sp>
      <p:sp>
        <p:nvSpPr>
          <p:cNvPr id="4" name="Slide Number Placeholder 3"/>
          <p:cNvSpPr>
            <a:spLocks noGrp="1"/>
          </p:cNvSpPr>
          <p:nvPr>
            <p:ph type="sldNum" sz="quarter" idx="5"/>
          </p:nvPr>
        </p:nvSpPr>
        <p:spPr/>
        <p:txBody>
          <a:bodyPr/>
          <a:lstStyle/>
          <a:p>
            <a:fld id="{E49C6714-DB55-4642-89AE-3D1E79A974A4}" type="slidenum">
              <a:rPr lang="en-US" smtClean="0"/>
              <a:pPr/>
              <a:t>8</a:t>
            </a:fld>
            <a:endParaRPr lang="en-US"/>
          </a:p>
        </p:txBody>
      </p:sp>
    </p:spTree>
    <p:extLst>
      <p:ext uri="{BB962C8B-B14F-4D97-AF65-F5344CB8AC3E}">
        <p14:creationId xmlns:p14="http://schemas.microsoft.com/office/powerpoint/2010/main" val="75149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9C6714-DB55-4642-89AE-3D1E79A974A4}" type="slidenum">
              <a:rPr lang="en-US" smtClean="0"/>
              <a:pPr/>
              <a:t>26</a:t>
            </a:fld>
            <a:endParaRPr lang="en-US"/>
          </a:p>
        </p:txBody>
      </p:sp>
    </p:spTree>
    <p:extLst>
      <p:ext uri="{BB962C8B-B14F-4D97-AF65-F5344CB8AC3E}">
        <p14:creationId xmlns:p14="http://schemas.microsoft.com/office/powerpoint/2010/main" val="1793667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9C6714-DB55-4642-89AE-3D1E79A974A4}" type="slidenum">
              <a:rPr lang="en-US" smtClean="0"/>
              <a:pPr/>
              <a:t>39</a:t>
            </a:fld>
            <a:endParaRPr lang="en-US"/>
          </a:p>
        </p:txBody>
      </p:sp>
    </p:spTree>
    <p:extLst>
      <p:ext uri="{BB962C8B-B14F-4D97-AF65-F5344CB8AC3E}">
        <p14:creationId xmlns:p14="http://schemas.microsoft.com/office/powerpoint/2010/main" val="9097658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twitter.com/bilgicm" TargetMode="External"/><Relationship Id="rId2" Type="http://schemas.openxmlformats.org/officeDocument/2006/relationships/hyperlink" Target="http://www.cs.iit.edu/~mbilgic" TargetMode="External"/><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0"/>
            <a:ext cx="6858000" cy="1524000"/>
          </a:xfrm>
        </p:spPr>
        <p:txBody>
          <a:bodyPr>
            <a:noAutofit/>
          </a:bodyPr>
          <a:lstStyle>
            <a:lvl1pPr>
              <a:defRPr sz="4000" b="1"/>
            </a:lvl1pPr>
          </a:lstStyle>
          <a:p>
            <a:r>
              <a:rPr lang="en-US" dirty="0"/>
              <a:t>Click to edit Master title style</a:t>
            </a:r>
          </a:p>
        </p:txBody>
      </p:sp>
      <p:sp>
        <p:nvSpPr>
          <p:cNvPr id="3" name="Subtitle 2"/>
          <p:cNvSpPr>
            <a:spLocks noGrp="1"/>
          </p:cNvSpPr>
          <p:nvPr>
            <p:ph type="subTitle" idx="1"/>
          </p:nvPr>
        </p:nvSpPr>
        <p:spPr>
          <a:xfrm>
            <a:off x="457200" y="4041648"/>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6" name="Picture 5">
            <a:extLst>
              <a:ext uri="{FF2B5EF4-FFF2-40B4-BE49-F238E27FC236}">
                <a16:creationId xmlns:a16="http://schemas.microsoft.com/office/drawing/2014/main" id="{5C2B869B-E6BC-1BA6-F938-8B4555D3FE3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5882" t="40690" b="41598"/>
          <a:stretch/>
        </p:blipFill>
        <p:spPr>
          <a:xfrm>
            <a:off x="152400" y="990600"/>
            <a:ext cx="7315200" cy="1063752"/>
          </a:xfrm>
          <a:prstGeom prst="rect">
            <a:avLst/>
          </a:prstGeom>
        </p:spPr>
      </p:pic>
    </p:spTree>
    <p:extLst>
      <p:ext uri="{BB962C8B-B14F-4D97-AF65-F5344CB8AC3E}">
        <p14:creationId xmlns:p14="http://schemas.microsoft.com/office/powerpoint/2010/main" val="3027237990"/>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Re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562225" y="1433516"/>
            <a:ext cx="4019550" cy="3990975"/>
          </a:xfrm>
          <a:prstGeom prst="rect">
            <a:avLst/>
          </a:prstGeom>
        </p:spPr>
      </p:pic>
    </p:spTree>
    <p:extLst>
      <p:ext uri="{BB962C8B-B14F-4D97-AF65-F5344CB8AC3E}">
        <p14:creationId xmlns:p14="http://schemas.microsoft.com/office/powerpoint/2010/main" val="208575069"/>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7" name="Footer Placeholder 16"/>
          <p:cNvSpPr>
            <a:spLocks noGrp="1"/>
          </p:cNvSpPr>
          <p:nvPr>
            <p:ph type="ftr" sz="quarter" idx="11"/>
          </p:nvPr>
        </p:nvSpPr>
        <p:spPr bwMode="auto">
          <a:xfrm rot="5400000">
            <a:off x="6225444" y="3617978"/>
            <a:ext cx="5334004" cy="384048"/>
          </a:xfrm>
        </p:spPr>
        <p:txBody>
          <a:bodyPr/>
          <a:lstStyle>
            <a:lvl1pPr algn="ctr">
              <a:defRPr sz="525"/>
            </a:lvl1pPr>
          </a:lstStyle>
          <a:p>
            <a:r>
              <a:rPr lang="en-US" dirty="0"/>
              <a:t>CS 583 – Probabilistic Graphical Models – Illinois Institute of Technology</a:t>
            </a:r>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68580" tIns="34290" rIns="68580" bIns="34290" anchor="t" compatLnSpc="1"/>
          <a:lstStyle/>
          <a:p>
            <a:endParaRPr kumimoji="0" lang="en-US" sz="1350"/>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68580" tIns="34290" rIns="68580" bIns="34290" anchor="t" compatLnSpc="1"/>
          <a:lstStyle/>
          <a:p>
            <a:endParaRPr kumimoji="0" lang="en-US" sz="1350"/>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68580" tIns="34290" rIns="68580" bIns="34290" anchor="t" compatLnSpc="1"/>
          <a:lstStyle/>
          <a:p>
            <a:endParaRPr kumimoji="0" lang="en-US" sz="135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68580" tIns="34290" rIns="68580" bIns="34290" anchor="t" compatLnSpc="1"/>
          <a:lstStyle/>
          <a:p>
            <a:endParaRPr kumimoji="0" lang="en-US" sz="1350"/>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68580" tIns="34290" rIns="68580" bIns="34290" anchor="t" compatLnSpc="1"/>
          <a:lstStyle/>
          <a:p>
            <a:endParaRPr kumimoji="0" lang="en-US" sz="1350"/>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68580" tIns="34290" rIns="68580" bIns="34290" anchor="t" compatLnSpc="1"/>
          <a:lstStyle/>
          <a:p>
            <a:endParaRPr kumimoji="0" lang="en-US" sz="1350"/>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dirty="0"/>
          </a:p>
        </p:txBody>
      </p:sp>
      <p:sp>
        <p:nvSpPr>
          <p:cNvPr id="23" name="Oval 22"/>
          <p:cNvSpPr/>
          <p:nvPr userDrawn="1"/>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dirty="0"/>
          </a:p>
        </p:txBody>
      </p:sp>
      <p:sp>
        <p:nvSpPr>
          <p:cNvPr id="31" name="Title 1"/>
          <p:cNvSpPr txBox="1">
            <a:spLocks/>
          </p:cNvSpPr>
          <p:nvPr userDrawn="1"/>
        </p:nvSpPr>
        <p:spPr>
          <a:xfrm>
            <a:off x="2041118" y="462571"/>
            <a:ext cx="6629911" cy="1132184"/>
          </a:xfrm>
          <a:prstGeom prst="rect">
            <a:avLst/>
          </a:prstGeom>
        </p:spPr>
        <p:txBody>
          <a:bodyPr vert="horz" lIns="0" rIns="0" anchor="b">
            <a:normAutofit/>
          </a:bodyPr>
          <a:lstStyle/>
          <a:p>
            <a:pPr algn="l" rtl="0" eaLnBrk="1" latinLnBrk="0" hangingPunct="1">
              <a:lnSpc>
                <a:spcPct val="100000"/>
              </a:lnSpc>
              <a:spcBef>
                <a:spcPct val="0"/>
              </a:spcBef>
              <a:buNone/>
            </a:pPr>
            <a:r>
              <a:rPr kumimoji="0" lang="en-US" sz="1800" b="1" kern="1200" cap="small" baseline="0" dirty="0">
                <a:solidFill>
                  <a:schemeClr val="tx2"/>
                </a:solidFill>
                <a:latin typeface="+mj-lt"/>
                <a:ea typeface="+mj-ea"/>
                <a:cs typeface="+mj-cs"/>
              </a:rPr>
              <a:t>CS 583: Probabilistic Graphical Models</a:t>
            </a:r>
          </a:p>
          <a:p>
            <a:pPr algn="l" rtl="0" eaLnBrk="1" latinLnBrk="0" hangingPunct="1">
              <a:lnSpc>
                <a:spcPct val="100000"/>
              </a:lnSpc>
              <a:spcBef>
                <a:spcPct val="0"/>
              </a:spcBef>
              <a:buNone/>
            </a:pPr>
            <a:endParaRPr kumimoji="0" lang="en-US" sz="1800" b="1" kern="1200" cap="small" baseline="0" dirty="0">
              <a:solidFill>
                <a:schemeClr val="tx2"/>
              </a:solidFill>
              <a:latin typeface="+mj-lt"/>
              <a:ea typeface="+mj-ea"/>
              <a:cs typeface="+mj-cs"/>
            </a:endParaRPr>
          </a:p>
        </p:txBody>
      </p:sp>
      <p:sp>
        <p:nvSpPr>
          <p:cNvPr id="45" name="Text Placeholder 44"/>
          <p:cNvSpPr>
            <a:spLocks noGrp="1"/>
          </p:cNvSpPr>
          <p:nvPr>
            <p:ph type="body" sz="quarter" idx="12" hasCustomPrompt="1"/>
          </p:nvPr>
        </p:nvSpPr>
        <p:spPr>
          <a:xfrm>
            <a:off x="2041119" y="2069896"/>
            <a:ext cx="5463344" cy="1183318"/>
          </a:xfrm>
        </p:spPr>
        <p:txBody>
          <a:bodyPr/>
          <a:lstStyle>
            <a:lvl1pPr marL="0" marR="0" indent="0" algn="l" defTabSz="685800" rtl="0" eaLnBrk="1" fontAlgn="auto" latinLnBrk="0" hangingPunct="1">
              <a:lnSpc>
                <a:spcPct val="100000"/>
              </a:lnSpc>
              <a:spcBef>
                <a:spcPct val="0"/>
              </a:spcBef>
              <a:spcAft>
                <a:spcPts val="0"/>
              </a:spcAft>
              <a:buClrTx/>
              <a:buSzTx/>
              <a:buFontTx/>
              <a:buNone/>
              <a:tabLst/>
              <a:defRPr kumimoji="0" lang="en-US" sz="2100" b="1" i="0" u="none" strike="noStrike" kern="1200" cap="small" spc="0" normalizeH="0" baseline="0" noProof="0">
                <a:ln>
                  <a:noFill/>
                </a:ln>
                <a:solidFill>
                  <a:schemeClr val="tx2"/>
                </a:solidFill>
                <a:effectLst/>
                <a:uLnTx/>
                <a:uFillTx/>
              </a:defRPr>
            </a:lvl1pPr>
          </a:lstStyle>
          <a:p>
            <a:pPr marL="0" marR="0" lvl="0" indent="0" algn="l" defTabSz="685800" rtl="0" eaLnBrk="1" fontAlgn="auto" latinLnBrk="0" hangingPunct="1">
              <a:lnSpc>
                <a:spcPct val="100000"/>
              </a:lnSpc>
              <a:spcBef>
                <a:spcPct val="0"/>
              </a:spcBef>
              <a:spcAft>
                <a:spcPts val="0"/>
              </a:spcAft>
              <a:buClrTx/>
              <a:buSzTx/>
              <a:buFontTx/>
              <a:buNone/>
              <a:tabLst/>
              <a:defRPr/>
            </a:pPr>
            <a:r>
              <a:rPr kumimoji="0" lang="en-US" sz="1800" b="1" i="0" u="none" strike="noStrike" kern="1200" cap="small" spc="0" normalizeH="0" baseline="0" noProof="0" dirty="0">
                <a:ln>
                  <a:noFill/>
                </a:ln>
                <a:solidFill>
                  <a:schemeClr val="tx2"/>
                </a:solidFill>
                <a:effectLst/>
                <a:uLnTx/>
                <a:uFillTx/>
                <a:latin typeface="+mj-lt"/>
                <a:ea typeface="+mj-ea"/>
                <a:cs typeface="+mj-cs"/>
              </a:rPr>
              <a:t>Topic: </a:t>
            </a:r>
          </a:p>
          <a:p>
            <a:pPr marL="0" marR="0" lvl="0" indent="0" algn="l" defTabSz="685800" rtl="0" eaLnBrk="1" fontAlgn="auto" latinLnBrk="0" hangingPunct="1">
              <a:lnSpc>
                <a:spcPct val="100000"/>
              </a:lnSpc>
              <a:spcBef>
                <a:spcPct val="0"/>
              </a:spcBef>
              <a:spcAft>
                <a:spcPts val="0"/>
              </a:spcAft>
              <a:buClrTx/>
              <a:buSzTx/>
              <a:buFontTx/>
              <a:buNone/>
              <a:tabLst/>
              <a:defRPr/>
            </a:pPr>
            <a:r>
              <a:rPr lang="en-US" sz="1800" b="1" cap="small" dirty="0">
                <a:solidFill>
                  <a:schemeClr val="tx2"/>
                </a:solidFill>
                <a:latin typeface="+mj-lt"/>
                <a:ea typeface="+mj-ea"/>
                <a:cs typeface="+mj-cs"/>
              </a:rPr>
              <a:t>Chapter:</a:t>
            </a:r>
            <a:endParaRPr kumimoji="0" lang="en-US" sz="1800" b="1" i="0" u="none" strike="noStrike" kern="1200" cap="small" spc="0" normalizeH="0" baseline="0" noProof="0" dirty="0">
              <a:ln>
                <a:noFill/>
              </a:ln>
              <a:solidFill>
                <a:schemeClr val="tx2"/>
              </a:solidFill>
              <a:effectLst/>
              <a:uLnTx/>
              <a:uFillTx/>
              <a:latin typeface="+mj-lt"/>
              <a:ea typeface="+mj-ea"/>
              <a:cs typeface="+mj-cs"/>
            </a:endParaRPr>
          </a:p>
        </p:txBody>
      </p:sp>
      <p:grpSp>
        <p:nvGrpSpPr>
          <p:cNvPr id="54" name="Group 53"/>
          <p:cNvGrpSpPr/>
          <p:nvPr userDrawn="1"/>
        </p:nvGrpSpPr>
        <p:grpSpPr>
          <a:xfrm>
            <a:off x="2067974" y="5410204"/>
            <a:ext cx="3634836" cy="1066800"/>
            <a:chOff x="4227387" y="4433832"/>
            <a:chExt cx="3634836" cy="1066800"/>
          </a:xfrm>
        </p:grpSpPr>
        <p:sp>
          <p:nvSpPr>
            <p:cNvPr id="30" name="Title 1"/>
            <p:cNvSpPr txBox="1">
              <a:spLocks/>
            </p:cNvSpPr>
            <p:nvPr userDrawn="1"/>
          </p:nvSpPr>
          <p:spPr>
            <a:xfrm>
              <a:off x="4227387" y="4433832"/>
              <a:ext cx="3634836" cy="1066800"/>
            </a:xfrm>
            <a:prstGeom prst="rect">
              <a:avLst/>
            </a:prstGeom>
          </p:spPr>
          <p:txBody>
            <a:bodyPr vert="horz" anchor="b">
              <a:normAutofit fontScale="92500" lnSpcReduction="20000"/>
            </a:bodyPr>
            <a:lstStyle/>
            <a:p>
              <a:pPr>
                <a:lnSpc>
                  <a:spcPct val="170000"/>
                </a:lnSpc>
              </a:pPr>
              <a:r>
                <a:rPr kumimoji="0" lang="en-US" sz="1500" b="1" dirty="0"/>
                <a:t>Mustafa Bilgic</a:t>
              </a:r>
            </a:p>
            <a:p>
              <a:pPr>
                <a:lnSpc>
                  <a:spcPct val="170000"/>
                </a:lnSpc>
              </a:pPr>
              <a:r>
                <a:rPr kumimoji="0" lang="en-US" sz="1500" dirty="0"/>
                <a:t>       </a:t>
              </a:r>
              <a:r>
                <a:rPr kumimoji="0" lang="en-US" sz="1500" dirty="0">
                  <a:hlinkClick r:id="rId2"/>
                </a:rPr>
                <a:t>http://www.cs.iit.edu/~mbilgic</a:t>
              </a:r>
              <a:endParaRPr kumimoji="0" lang="en-US" sz="1500" dirty="0"/>
            </a:p>
            <a:p>
              <a:pPr>
                <a:lnSpc>
                  <a:spcPct val="170000"/>
                </a:lnSpc>
              </a:pPr>
              <a:r>
                <a:rPr kumimoji="0" lang="en-US" sz="1500" dirty="0"/>
                <a:t>       </a:t>
              </a:r>
              <a:r>
                <a:rPr kumimoji="0" lang="en-US" sz="1500" dirty="0">
                  <a:hlinkClick r:id="rId3"/>
                </a:rPr>
                <a:t>https://twitter.com/bilgicm</a:t>
              </a:r>
              <a:endParaRPr kumimoji="0" lang="en-US" sz="1500" dirty="0"/>
            </a:p>
          </p:txBody>
        </p:sp>
        <p:pic>
          <p:nvPicPr>
            <p:cNvPr id="6" name="Picture 5" descr="File:Twitter bird logo 2012.svg - Wikipedia, the free encyclopedia"/>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321012" y="5187464"/>
              <a:ext cx="274320" cy="223007"/>
            </a:xfrm>
            <a:prstGeom prst="rect">
              <a:avLst/>
            </a:prstGeom>
          </p:spPr>
        </p:pic>
        <p:pic>
          <p:nvPicPr>
            <p:cNvPr id="48" name="Picture 47" descr="Original file ‎ (SVG file, nominally 512 × 512 pixels, file size: 2 ..."/>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314642" y="4861560"/>
              <a:ext cx="274320" cy="274320"/>
            </a:xfrm>
            <a:prstGeom prst="rect">
              <a:avLst/>
            </a:prstGeom>
          </p:spPr>
        </p:pic>
      </p:grpSp>
    </p:spTree>
    <p:extLst>
      <p:ext uri="{BB962C8B-B14F-4D97-AF65-F5344CB8AC3E}">
        <p14:creationId xmlns:p14="http://schemas.microsoft.com/office/powerpoint/2010/main" val="689958359"/>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1143000"/>
          </a:xfrm>
          <a:prstGeom prst="rect">
            <a:avLst/>
          </a:prstGeom>
          <a:solidFill>
            <a:srgbClr val="BB2532"/>
          </a:solidFill>
          <a:ln>
            <a:noFill/>
          </a:ln>
          <a:effectLst>
            <a:innerShdw blurRad="215900" dist="76200" dir="5400000">
              <a:prstClr val="black">
                <a:alpha val="1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762000" y="1447800"/>
            <a:ext cx="6858000" cy="1676400"/>
          </a:xfrm>
        </p:spPr>
        <p:txBody>
          <a:bodyPr anchor="b" anchorCtr="0"/>
          <a:lstStyle>
            <a:lvl1pPr algn="l">
              <a:defRPr lang="en-US" sz="4000" b="1" kern="1200" dirty="0">
                <a:solidFill>
                  <a:schemeClr val="tx1">
                    <a:lumMod val="85000"/>
                    <a:lumOff val="15000"/>
                  </a:schemeClr>
                </a:solidFill>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3" name="Text Placeholder 2"/>
          <p:cNvSpPr>
            <a:spLocks noGrp="1"/>
          </p:cNvSpPr>
          <p:nvPr>
            <p:ph type="body" idx="1"/>
          </p:nvPr>
        </p:nvSpPr>
        <p:spPr>
          <a:xfrm>
            <a:off x="762000" y="31242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Footer Placeholder 2"/>
          <p:cNvSpPr>
            <a:spLocks noGrp="1"/>
          </p:cNvSpPr>
          <p:nvPr>
            <p:ph type="ftr" sz="quarter" idx="3"/>
          </p:nvPr>
        </p:nvSpPr>
        <p:spPr>
          <a:xfrm>
            <a:off x="457200" y="6495395"/>
            <a:ext cx="8229600" cy="304800"/>
          </a:xfrm>
          <a:prstGeom prst="rect">
            <a:avLst/>
          </a:prstGeom>
        </p:spPr>
        <p:txBody>
          <a:bodyPr/>
          <a:lstStyle>
            <a:lvl1pPr>
              <a:defRPr sz="1600" b="0">
                <a:solidFill>
                  <a:schemeClr val="tx2"/>
                </a:solidFill>
              </a:defRPr>
            </a:lvl1pPr>
          </a:lstStyle>
          <a:p>
            <a:r>
              <a:rPr lang="en-US" dirty="0"/>
              <a:t>CS 583 – Probabilistic Graphical Models – Illinois Institute of Technology</a:t>
            </a:r>
          </a:p>
        </p:txBody>
      </p:sp>
    </p:spTree>
    <p:extLst>
      <p:ext uri="{BB962C8B-B14F-4D97-AF65-F5344CB8AC3E}">
        <p14:creationId xmlns:p14="http://schemas.microsoft.com/office/powerpoint/2010/main" val="1139223791"/>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13" name="Rectangle 13"/>
          <p:cNvSpPr>
            <a:spLocks noGrp="1"/>
          </p:cNvSpPr>
          <p:nvPr>
            <p:ph type="title"/>
          </p:nvPr>
        </p:nvSpPr>
        <p:spPr/>
        <p:txBody>
          <a:bodyPr anchor="b" anchorCtr="0"/>
          <a:lstStyle>
            <a:lvl1pPr>
              <a:defRPr>
                <a:latin typeface="Century Schoolbook" panose="02040604050505020304" pitchFamily="18" charset="0"/>
              </a:defRPr>
            </a:lvl1pPr>
          </a:lstStyle>
          <a:p>
            <a:r>
              <a:rPr lang="en-US" noProof="1"/>
              <a:t>Click to edit Master title style</a:t>
            </a:r>
            <a:endParaRPr lang="en-US" dirty="0"/>
          </a:p>
        </p:txBody>
      </p:sp>
      <p:sp>
        <p:nvSpPr>
          <p:cNvPr id="14" name="Rectangle 6"/>
          <p:cNvSpPr>
            <a:spLocks noGrp="1"/>
          </p:cNvSpPr>
          <p:nvPr>
            <p:ph idx="1"/>
          </p:nvPr>
        </p:nvSpPr>
        <p:spPr/>
        <p:txBody>
          <a:bodyPr/>
          <a:lstStyle>
            <a:lvl1pPr>
              <a:defRPr>
                <a:latin typeface="Century Schoolbook" panose="02040604050505020304" pitchFamily="18" charset="0"/>
              </a:defRPr>
            </a:lvl1pPr>
            <a:lvl2pPr>
              <a:defRPr>
                <a:latin typeface="Century Schoolbook" panose="02040604050505020304" pitchFamily="18" charset="0"/>
              </a:defRPr>
            </a:lvl2pPr>
            <a:lvl3pPr>
              <a:defRPr>
                <a:latin typeface="Century Schoolbook" panose="02040604050505020304" pitchFamily="18" charset="0"/>
              </a:defRPr>
            </a:lvl3pPr>
            <a:lvl4pPr>
              <a:defRPr>
                <a:latin typeface="Century Schoolbook" panose="02040604050505020304" pitchFamily="18" charset="0"/>
              </a:defRPr>
            </a:lvl4pPr>
            <a:lvl5pPr>
              <a:defRPr>
                <a:latin typeface="Century Schoolbook" panose="02040604050505020304" pitchFamily="18" charset="0"/>
              </a:defRPr>
            </a:lvl5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endParaRPr lang="en-US" dirty="0"/>
          </a:p>
        </p:txBody>
      </p:sp>
      <p:sp>
        <p:nvSpPr>
          <p:cNvPr id="27" name="Rectangle 19"/>
          <p:cNvSpPr>
            <a:spLocks noGrp="1"/>
          </p:cNvSpPr>
          <p:nvPr>
            <p:ph type="ftr" sz="quarter" idx="11"/>
          </p:nvPr>
        </p:nvSpPr>
        <p:spPr>
          <a:xfrm>
            <a:off x="457200" y="6553200"/>
            <a:ext cx="8305800" cy="304800"/>
          </a:xfrm>
        </p:spPr>
        <p:txBody>
          <a:bodyPr/>
          <a:lstStyle/>
          <a:p>
            <a:r>
              <a:rPr lang="en-US"/>
              <a:t>CS 583 – Probabilistic Graphical Models – Illinois Institute of Technology</a:t>
            </a:r>
            <a:endParaRPr lang="en-US" dirty="0"/>
          </a:p>
        </p:txBody>
      </p:sp>
      <p:sp>
        <p:nvSpPr>
          <p:cNvPr id="2" name="Slide Number Placeholder 3">
            <a:extLst>
              <a:ext uri="{FF2B5EF4-FFF2-40B4-BE49-F238E27FC236}">
                <a16:creationId xmlns:a16="http://schemas.microsoft.com/office/drawing/2014/main" id="{8E0AE3E9-A355-5335-5ADE-DF4C572E53E7}"/>
              </a:ext>
            </a:extLst>
          </p:cNvPr>
          <p:cNvSpPr txBox="1">
            <a:spLocks/>
          </p:cNvSpPr>
          <p:nvPr userDrawn="1"/>
        </p:nvSpPr>
        <p:spPr>
          <a:xfrm>
            <a:off x="0" y="1045708"/>
            <a:ext cx="457200" cy="394136"/>
          </a:xfrm>
          <a:prstGeom prst="rect">
            <a:avLst/>
          </a:prstGeom>
          <a:solidFill>
            <a:srgbClr val="BB2532"/>
          </a:solidFill>
        </p:spPr>
        <p:txBody>
          <a:bodyPr vert="horz" lIns="91440" tIns="45720" rIns="91440" bIns="45720" rtlCol="0" anchor="ctr">
            <a:normAutofit fontScale="92500"/>
          </a:bodyPr>
          <a:lstStyle>
            <a:defPPr>
              <a:defRPr lang="en-US"/>
            </a:defPPr>
            <a:lvl1pPr marL="0" algn="l" defTabSz="457200" rtl="0" eaLnBrk="1" latinLnBrk="0" hangingPunct="1">
              <a:defRPr sz="1200" kern="1200">
                <a:solidFill>
                  <a:schemeClr val="tx1">
                    <a:lumMod val="85000"/>
                    <a:lumOff val="15000"/>
                  </a:scheme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D57F1E4F-1CFF-5643-939E-02111984F565}" type="slidenum">
              <a:rPr lang="en-US" b="1" smtClean="0">
                <a:solidFill>
                  <a:schemeClr val="bg1"/>
                </a:solidFill>
              </a:rPr>
              <a:pPr algn="ctr"/>
              <a:t>‹#›</a:t>
            </a:fld>
            <a:endParaRPr lang="en-US" b="1" dirty="0">
              <a:solidFill>
                <a:schemeClr val="bg1"/>
              </a:solidFill>
            </a:endParaRPr>
          </a:p>
        </p:txBody>
      </p:sp>
      <p:sp>
        <p:nvSpPr>
          <p:cNvPr id="3" name="Rectangle 2">
            <a:extLst>
              <a:ext uri="{FF2B5EF4-FFF2-40B4-BE49-F238E27FC236}">
                <a16:creationId xmlns:a16="http://schemas.microsoft.com/office/drawing/2014/main" id="{A15E3385-A1AD-0B74-D325-1D5264799D95}"/>
              </a:ext>
            </a:extLst>
          </p:cNvPr>
          <p:cNvSpPr/>
          <p:nvPr userDrawn="1"/>
        </p:nvSpPr>
        <p:spPr>
          <a:xfrm>
            <a:off x="457200" y="1234971"/>
            <a:ext cx="8686800" cy="45719"/>
          </a:xfrm>
          <a:prstGeom prst="rect">
            <a:avLst/>
          </a:prstGeom>
          <a:solidFill>
            <a:srgbClr val="BB25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823334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entury Schoolbook" panose="02040604050505020304" pitchFamily="18" charset="0"/>
              </a:defRPr>
            </a:lvl1pPr>
          </a:lstStyle>
          <a:p>
            <a:r>
              <a:rPr lang="en-US" dirty="0"/>
              <a:t>Click to edit Master title style</a:t>
            </a:r>
          </a:p>
        </p:txBody>
      </p:sp>
      <p:sp>
        <p:nvSpPr>
          <p:cNvPr id="3" name="Content Placeholder 2"/>
          <p:cNvSpPr>
            <a:spLocks noGrp="1"/>
          </p:cNvSpPr>
          <p:nvPr>
            <p:ph sz="half" idx="1"/>
          </p:nvPr>
        </p:nvSpPr>
        <p:spPr>
          <a:xfrm>
            <a:off x="762000" y="1676400"/>
            <a:ext cx="3657600" cy="4495800"/>
          </a:xfrm>
        </p:spPr>
        <p:txBody>
          <a:bodyPr>
            <a:normAutofit/>
          </a:bodyPr>
          <a:lstStyle>
            <a:lvl1pPr>
              <a:defRPr sz="2400">
                <a:latin typeface="Century Schoolbook" panose="02040604050505020304" pitchFamily="18" charset="0"/>
              </a:defRPr>
            </a:lvl1pPr>
            <a:lvl2pPr>
              <a:defRPr sz="2000">
                <a:latin typeface="Century Schoolbook" panose="02040604050505020304" pitchFamily="18" charset="0"/>
              </a:defRPr>
            </a:lvl2pPr>
            <a:lvl3pPr>
              <a:defRPr sz="1800">
                <a:latin typeface="Century Schoolbook" panose="02040604050505020304" pitchFamily="18" charset="0"/>
              </a:defRPr>
            </a:lvl3pPr>
            <a:lvl4pPr>
              <a:defRPr sz="1600">
                <a:latin typeface="Century Schoolbook" panose="02040604050505020304" pitchFamily="18" charset="0"/>
              </a:defRPr>
            </a:lvl4pPr>
            <a:lvl5pPr>
              <a:defRPr sz="1600">
                <a:latin typeface="Century Schoolbook" panose="02040604050505020304" pitchFamily="18"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76400"/>
            <a:ext cx="3657600" cy="4495800"/>
          </a:xfrm>
        </p:spPr>
        <p:txBody>
          <a:bodyPr>
            <a:normAutofit/>
          </a:bodyPr>
          <a:lstStyle>
            <a:lvl1pPr>
              <a:defRPr sz="2400">
                <a:latin typeface="Century Schoolbook" panose="02040604050505020304" pitchFamily="18" charset="0"/>
              </a:defRPr>
            </a:lvl1pPr>
            <a:lvl2pPr>
              <a:defRPr sz="2000">
                <a:latin typeface="Century Schoolbook" panose="02040604050505020304" pitchFamily="18" charset="0"/>
              </a:defRPr>
            </a:lvl2pPr>
            <a:lvl3pPr>
              <a:defRPr sz="1800">
                <a:latin typeface="Century Schoolbook" panose="02040604050505020304" pitchFamily="18" charset="0"/>
              </a:defRPr>
            </a:lvl3pPr>
            <a:lvl4pPr>
              <a:defRPr sz="1600">
                <a:latin typeface="Century Schoolbook" panose="02040604050505020304" pitchFamily="18" charset="0"/>
              </a:defRPr>
            </a:lvl4pPr>
            <a:lvl5pPr>
              <a:defRPr sz="1600">
                <a:latin typeface="Century Schoolbook" panose="02040604050505020304" pitchFamily="18"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19"/>
          <p:cNvSpPr>
            <a:spLocks noGrp="1"/>
          </p:cNvSpPr>
          <p:nvPr>
            <p:ph type="ftr" sz="quarter" idx="11"/>
          </p:nvPr>
        </p:nvSpPr>
        <p:spPr>
          <a:xfrm>
            <a:off x="457200" y="6546818"/>
            <a:ext cx="8610600" cy="304800"/>
          </a:xfrm>
        </p:spPr>
        <p:txBody>
          <a:bodyPr/>
          <a:lstStyle/>
          <a:p>
            <a:r>
              <a:rPr lang="en-US"/>
              <a:t>CS 583 – Probabilistic Graphical Models – Illinois Institute of Technology</a:t>
            </a:r>
            <a:endParaRPr lang="en-US" dirty="0"/>
          </a:p>
        </p:txBody>
      </p:sp>
      <p:sp>
        <p:nvSpPr>
          <p:cNvPr id="5" name="Slide Number Placeholder 3">
            <a:extLst>
              <a:ext uri="{FF2B5EF4-FFF2-40B4-BE49-F238E27FC236}">
                <a16:creationId xmlns:a16="http://schemas.microsoft.com/office/drawing/2014/main" id="{728BBBD1-7CC2-82BB-3975-41FEEDB72ABE}"/>
              </a:ext>
            </a:extLst>
          </p:cNvPr>
          <p:cNvSpPr txBox="1">
            <a:spLocks/>
          </p:cNvSpPr>
          <p:nvPr userDrawn="1"/>
        </p:nvSpPr>
        <p:spPr>
          <a:xfrm>
            <a:off x="0" y="1045708"/>
            <a:ext cx="457200" cy="394136"/>
          </a:xfrm>
          <a:prstGeom prst="rect">
            <a:avLst/>
          </a:prstGeom>
          <a:solidFill>
            <a:srgbClr val="BB2532"/>
          </a:solidFill>
        </p:spPr>
        <p:txBody>
          <a:bodyPr vert="horz" lIns="91440" tIns="45720" rIns="91440" bIns="45720" rtlCol="0" anchor="ctr">
            <a:normAutofit fontScale="92500"/>
          </a:bodyPr>
          <a:lstStyle>
            <a:defPPr>
              <a:defRPr lang="en-US"/>
            </a:defPPr>
            <a:lvl1pPr marL="0" algn="l" defTabSz="457200" rtl="0" eaLnBrk="1" latinLnBrk="0" hangingPunct="1">
              <a:defRPr sz="1200" kern="1200">
                <a:solidFill>
                  <a:schemeClr val="tx1">
                    <a:lumMod val="85000"/>
                    <a:lumOff val="15000"/>
                  </a:scheme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D57F1E4F-1CFF-5643-939E-02111984F565}" type="slidenum">
              <a:rPr lang="en-US" b="1" smtClean="0">
                <a:solidFill>
                  <a:schemeClr val="bg1"/>
                </a:solidFill>
              </a:rPr>
              <a:pPr algn="ctr"/>
              <a:t>‹#›</a:t>
            </a:fld>
            <a:endParaRPr lang="en-US" b="1" dirty="0">
              <a:solidFill>
                <a:schemeClr val="bg1"/>
              </a:solidFill>
            </a:endParaRPr>
          </a:p>
        </p:txBody>
      </p:sp>
      <p:sp>
        <p:nvSpPr>
          <p:cNvPr id="8" name="Rectangle 7">
            <a:extLst>
              <a:ext uri="{FF2B5EF4-FFF2-40B4-BE49-F238E27FC236}">
                <a16:creationId xmlns:a16="http://schemas.microsoft.com/office/drawing/2014/main" id="{B68274C5-39AD-7ABB-3B1B-950D0C736A0E}"/>
              </a:ext>
            </a:extLst>
          </p:cNvPr>
          <p:cNvSpPr/>
          <p:nvPr userDrawn="1"/>
        </p:nvSpPr>
        <p:spPr>
          <a:xfrm>
            <a:off x="457200" y="1234971"/>
            <a:ext cx="8686800" cy="45719"/>
          </a:xfrm>
          <a:prstGeom prst="rect">
            <a:avLst/>
          </a:prstGeom>
          <a:solidFill>
            <a:srgbClr val="BB25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56720600"/>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entury Schoolbook" panose="02040604050505020304" pitchFamily="18" charset="0"/>
              </a:defRPr>
            </a:lvl1pPr>
          </a:lstStyle>
          <a:p>
            <a:r>
              <a:rPr lang="en-US" dirty="0"/>
              <a:t>Click to edit Master title style</a:t>
            </a:r>
          </a:p>
        </p:txBody>
      </p:sp>
      <p:sp>
        <p:nvSpPr>
          <p:cNvPr id="3" name="Text Placeholder 2"/>
          <p:cNvSpPr>
            <a:spLocks noGrp="1"/>
          </p:cNvSpPr>
          <p:nvPr>
            <p:ph type="body" idx="1"/>
          </p:nvPr>
        </p:nvSpPr>
        <p:spPr>
          <a:xfrm>
            <a:off x="762000" y="1496736"/>
            <a:ext cx="3657600" cy="639763"/>
          </a:xfrm>
        </p:spPr>
        <p:txBody>
          <a:bodyPr anchor="b">
            <a:noAutofit/>
          </a:bodyPr>
          <a:lstStyle>
            <a:lvl1pPr marL="0" indent="0">
              <a:buNone/>
              <a:defRPr sz="2000" b="1">
                <a:solidFill>
                  <a:schemeClr val="tx2"/>
                </a:solidFill>
                <a:latin typeface="Century Schoolbook" panose="020406040505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762000" y="2216400"/>
            <a:ext cx="3657600" cy="3955800"/>
          </a:xfrm>
        </p:spPr>
        <p:txBody>
          <a:bodyPr anchor="t" anchorCtr="0">
            <a:normAutofit/>
          </a:bodyPr>
          <a:lstStyle>
            <a:lvl1pPr>
              <a:defRPr sz="2000">
                <a:latin typeface="Century Schoolbook" panose="02040604050505020304" pitchFamily="18" charset="0"/>
              </a:defRPr>
            </a:lvl1pPr>
            <a:lvl2pPr>
              <a:defRPr sz="1800">
                <a:latin typeface="Century Schoolbook" panose="02040604050505020304" pitchFamily="18" charset="0"/>
              </a:defRPr>
            </a:lvl2pPr>
            <a:lvl3pPr>
              <a:defRPr sz="1600">
                <a:latin typeface="Century Schoolbook" panose="02040604050505020304" pitchFamily="18" charset="0"/>
              </a:defRPr>
            </a:lvl3pPr>
            <a:lvl4pPr>
              <a:defRPr sz="1400">
                <a:latin typeface="Century Schoolbook" panose="02040604050505020304" pitchFamily="18" charset="0"/>
              </a:defRPr>
            </a:lvl4pPr>
            <a:lvl5pPr>
              <a:defRPr sz="1400">
                <a:latin typeface="Century Schoolbook" panose="02040604050505020304" pitchFamily="18"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8200" y="1496736"/>
            <a:ext cx="3657600" cy="639763"/>
          </a:xfrm>
        </p:spPr>
        <p:txBody>
          <a:bodyPr anchor="b">
            <a:noAutofit/>
          </a:bodyPr>
          <a:lstStyle>
            <a:lvl1pPr marL="0" indent="0">
              <a:buNone/>
              <a:defRPr sz="2000" b="1">
                <a:solidFill>
                  <a:schemeClr val="tx2"/>
                </a:solidFill>
                <a:latin typeface="Century Schoolbook" panose="020406040505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8200" y="2216400"/>
            <a:ext cx="3657600" cy="3955800"/>
          </a:xfrm>
        </p:spPr>
        <p:txBody>
          <a:bodyPr anchor="t" anchorCtr="0">
            <a:normAutofit/>
          </a:bodyPr>
          <a:lstStyle>
            <a:lvl1pPr>
              <a:defRPr sz="2000">
                <a:latin typeface="Century Schoolbook" panose="02040604050505020304" pitchFamily="18" charset="0"/>
              </a:defRPr>
            </a:lvl1pPr>
            <a:lvl2pPr>
              <a:defRPr sz="1800">
                <a:latin typeface="Century Schoolbook" panose="02040604050505020304" pitchFamily="18" charset="0"/>
              </a:defRPr>
            </a:lvl2pPr>
            <a:lvl3pPr>
              <a:defRPr sz="1600">
                <a:latin typeface="Century Schoolbook" panose="02040604050505020304" pitchFamily="18" charset="0"/>
              </a:defRPr>
            </a:lvl3pPr>
            <a:lvl4pPr>
              <a:defRPr sz="1400">
                <a:latin typeface="Century Schoolbook" panose="02040604050505020304" pitchFamily="18" charset="0"/>
              </a:defRPr>
            </a:lvl4pPr>
            <a:lvl5pPr>
              <a:defRPr sz="1400">
                <a:latin typeface="Century Schoolbook" panose="02040604050505020304" pitchFamily="18"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19"/>
          <p:cNvSpPr>
            <a:spLocks noGrp="1"/>
          </p:cNvSpPr>
          <p:nvPr>
            <p:ph type="ftr" sz="quarter" idx="11"/>
          </p:nvPr>
        </p:nvSpPr>
        <p:spPr>
          <a:xfrm>
            <a:off x="457200" y="6556878"/>
            <a:ext cx="8001000" cy="304800"/>
          </a:xfrm>
        </p:spPr>
        <p:txBody>
          <a:bodyPr/>
          <a:lstStyle/>
          <a:p>
            <a:r>
              <a:rPr lang="en-US" dirty="0"/>
              <a:t>CS 583 – Probabilistic Graphical Models – Illinois Institute of Technology</a:t>
            </a:r>
          </a:p>
        </p:txBody>
      </p:sp>
      <p:sp>
        <p:nvSpPr>
          <p:cNvPr id="7" name="Slide Number Placeholder 3">
            <a:extLst>
              <a:ext uri="{FF2B5EF4-FFF2-40B4-BE49-F238E27FC236}">
                <a16:creationId xmlns:a16="http://schemas.microsoft.com/office/drawing/2014/main" id="{AD192A73-8FDC-EC67-0DBC-414E871498B2}"/>
              </a:ext>
            </a:extLst>
          </p:cNvPr>
          <p:cNvSpPr txBox="1">
            <a:spLocks/>
          </p:cNvSpPr>
          <p:nvPr userDrawn="1"/>
        </p:nvSpPr>
        <p:spPr>
          <a:xfrm>
            <a:off x="0" y="1045708"/>
            <a:ext cx="457200" cy="394136"/>
          </a:xfrm>
          <a:prstGeom prst="rect">
            <a:avLst/>
          </a:prstGeom>
          <a:solidFill>
            <a:srgbClr val="BB2532"/>
          </a:solidFill>
        </p:spPr>
        <p:txBody>
          <a:bodyPr vert="horz" lIns="91440" tIns="45720" rIns="91440" bIns="45720" rtlCol="0" anchor="ctr">
            <a:normAutofit fontScale="92500"/>
          </a:bodyPr>
          <a:lstStyle>
            <a:defPPr>
              <a:defRPr lang="en-US"/>
            </a:defPPr>
            <a:lvl1pPr marL="0" algn="l" defTabSz="457200" rtl="0" eaLnBrk="1" latinLnBrk="0" hangingPunct="1">
              <a:defRPr sz="1200" kern="1200">
                <a:solidFill>
                  <a:schemeClr val="tx1">
                    <a:lumMod val="85000"/>
                    <a:lumOff val="15000"/>
                  </a:scheme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D57F1E4F-1CFF-5643-939E-02111984F565}" type="slidenum">
              <a:rPr lang="en-US" b="1" smtClean="0">
                <a:solidFill>
                  <a:schemeClr val="bg1"/>
                </a:solidFill>
              </a:rPr>
              <a:pPr algn="ctr"/>
              <a:t>‹#›</a:t>
            </a:fld>
            <a:endParaRPr lang="en-US" b="1" dirty="0">
              <a:solidFill>
                <a:schemeClr val="bg1"/>
              </a:solidFill>
            </a:endParaRPr>
          </a:p>
        </p:txBody>
      </p:sp>
      <p:sp>
        <p:nvSpPr>
          <p:cNvPr id="10" name="Rectangle 9">
            <a:extLst>
              <a:ext uri="{FF2B5EF4-FFF2-40B4-BE49-F238E27FC236}">
                <a16:creationId xmlns:a16="http://schemas.microsoft.com/office/drawing/2014/main" id="{96D4BC1A-7470-A9DC-8B46-39B4FAFE298C}"/>
              </a:ext>
            </a:extLst>
          </p:cNvPr>
          <p:cNvSpPr/>
          <p:nvPr userDrawn="1"/>
        </p:nvSpPr>
        <p:spPr>
          <a:xfrm>
            <a:off x="457200" y="1234971"/>
            <a:ext cx="8686800" cy="45719"/>
          </a:xfrm>
          <a:prstGeom prst="rect">
            <a:avLst/>
          </a:prstGeom>
          <a:solidFill>
            <a:srgbClr val="BB25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4290063764"/>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entury Schoolbook" panose="02040604050505020304" pitchFamily="18" charset="0"/>
              </a:defRPr>
            </a:lvl1pPr>
          </a:lstStyle>
          <a:p>
            <a:r>
              <a:rPr lang="en-US" dirty="0"/>
              <a:t>Click to edit Master title style</a:t>
            </a:r>
          </a:p>
        </p:txBody>
      </p:sp>
      <p:sp>
        <p:nvSpPr>
          <p:cNvPr id="6" name="TextBox 5">
            <a:extLst>
              <a:ext uri="{FF2B5EF4-FFF2-40B4-BE49-F238E27FC236}">
                <a16:creationId xmlns:a16="http://schemas.microsoft.com/office/drawing/2014/main" id="{9F90DE4A-4A2B-7E41-9240-E192ACF86237}"/>
              </a:ext>
            </a:extLst>
          </p:cNvPr>
          <p:cNvSpPr txBox="1"/>
          <p:nvPr/>
        </p:nvSpPr>
        <p:spPr>
          <a:xfrm>
            <a:off x="7420303" y="6663559"/>
            <a:ext cx="0" cy="0"/>
          </a:xfrm>
          <a:prstGeom prst="rect">
            <a:avLst/>
          </a:prstGeom>
          <a:noFill/>
        </p:spPr>
        <p:txBody>
          <a:bodyPr wrap="none" rtlCol="0">
            <a:noAutofit/>
          </a:bodyPr>
          <a:lstStyle/>
          <a:p>
            <a:pPr algn="ctr"/>
            <a:endParaRPr lang="en-US" sz="1600" dirty="0" err="1"/>
          </a:p>
        </p:txBody>
      </p:sp>
      <p:sp>
        <p:nvSpPr>
          <p:cNvPr id="3" name="Slide Number Placeholder 3">
            <a:extLst>
              <a:ext uri="{FF2B5EF4-FFF2-40B4-BE49-F238E27FC236}">
                <a16:creationId xmlns:a16="http://schemas.microsoft.com/office/drawing/2014/main" id="{6082058C-2544-FF22-F562-101D985F882C}"/>
              </a:ext>
            </a:extLst>
          </p:cNvPr>
          <p:cNvSpPr txBox="1">
            <a:spLocks/>
          </p:cNvSpPr>
          <p:nvPr userDrawn="1"/>
        </p:nvSpPr>
        <p:spPr>
          <a:xfrm>
            <a:off x="0" y="1045708"/>
            <a:ext cx="457200" cy="394136"/>
          </a:xfrm>
          <a:prstGeom prst="rect">
            <a:avLst/>
          </a:prstGeom>
          <a:solidFill>
            <a:srgbClr val="BB2532"/>
          </a:solidFill>
        </p:spPr>
        <p:txBody>
          <a:bodyPr vert="horz" lIns="91440" tIns="45720" rIns="91440" bIns="45720" rtlCol="0" anchor="ctr">
            <a:normAutofit fontScale="92500"/>
          </a:bodyPr>
          <a:lstStyle>
            <a:defPPr>
              <a:defRPr lang="en-US"/>
            </a:defPPr>
            <a:lvl1pPr marL="0" algn="l" defTabSz="457200" rtl="0" eaLnBrk="1" latinLnBrk="0" hangingPunct="1">
              <a:defRPr sz="1200" kern="1200">
                <a:solidFill>
                  <a:schemeClr val="tx1">
                    <a:lumMod val="85000"/>
                    <a:lumOff val="15000"/>
                  </a:scheme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D57F1E4F-1CFF-5643-939E-02111984F565}" type="slidenum">
              <a:rPr lang="en-US" b="1" smtClean="0">
                <a:solidFill>
                  <a:schemeClr val="bg1"/>
                </a:solidFill>
              </a:rPr>
              <a:pPr algn="ctr"/>
              <a:t>‹#›</a:t>
            </a:fld>
            <a:endParaRPr lang="en-US" b="1" dirty="0">
              <a:solidFill>
                <a:schemeClr val="bg1"/>
              </a:solidFill>
            </a:endParaRPr>
          </a:p>
        </p:txBody>
      </p:sp>
      <p:sp>
        <p:nvSpPr>
          <p:cNvPr id="4" name="Rectangle 3">
            <a:extLst>
              <a:ext uri="{FF2B5EF4-FFF2-40B4-BE49-F238E27FC236}">
                <a16:creationId xmlns:a16="http://schemas.microsoft.com/office/drawing/2014/main" id="{B35E5FB2-D10F-3E3A-5001-0399FB2FB0FF}"/>
              </a:ext>
            </a:extLst>
          </p:cNvPr>
          <p:cNvSpPr/>
          <p:nvPr userDrawn="1"/>
        </p:nvSpPr>
        <p:spPr>
          <a:xfrm>
            <a:off x="457200" y="1234971"/>
            <a:ext cx="8686800" cy="45719"/>
          </a:xfrm>
          <a:prstGeom prst="rect">
            <a:avLst/>
          </a:prstGeom>
          <a:solidFill>
            <a:srgbClr val="BB25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096050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19"/>
          <p:cNvSpPr>
            <a:spLocks noGrp="1"/>
          </p:cNvSpPr>
          <p:nvPr>
            <p:ph type="ftr" sz="quarter" idx="11"/>
          </p:nvPr>
        </p:nvSpPr>
        <p:spPr>
          <a:xfrm>
            <a:off x="457200" y="6400800"/>
            <a:ext cx="5105400" cy="304800"/>
          </a:xfrm>
        </p:spPr>
        <p:txBody>
          <a:bodyPr/>
          <a:lstStyle/>
          <a:p>
            <a:r>
              <a:rPr lang="en-US"/>
              <a:t>CS 583 – Probabilistic Graphical Models – Illinois Institute of Technology</a:t>
            </a:r>
            <a:endParaRPr lang="en-US" dirty="0"/>
          </a:p>
        </p:txBody>
      </p:sp>
      <p:sp>
        <p:nvSpPr>
          <p:cNvPr id="2" name="TextBox 1">
            <a:extLst>
              <a:ext uri="{FF2B5EF4-FFF2-40B4-BE49-F238E27FC236}">
                <a16:creationId xmlns:a16="http://schemas.microsoft.com/office/drawing/2014/main" id="{DA8FC541-F19D-B24A-84B8-8E68C037DBB8}"/>
              </a:ext>
            </a:extLst>
          </p:cNvPr>
          <p:cNvSpPr txBox="1"/>
          <p:nvPr/>
        </p:nvSpPr>
        <p:spPr>
          <a:xfrm>
            <a:off x="7273159" y="6642538"/>
            <a:ext cx="0" cy="0"/>
          </a:xfrm>
          <a:prstGeom prst="rect">
            <a:avLst/>
          </a:prstGeom>
          <a:noFill/>
        </p:spPr>
        <p:txBody>
          <a:bodyPr wrap="none" rtlCol="0">
            <a:noAutofit/>
          </a:bodyPr>
          <a:lstStyle/>
          <a:p>
            <a:pPr algn="ctr"/>
            <a:endParaRPr lang="en-US" sz="1600" dirty="0" err="1"/>
          </a:p>
        </p:txBody>
      </p:sp>
      <p:sp>
        <p:nvSpPr>
          <p:cNvPr id="5" name="TextBox 4">
            <a:extLst>
              <a:ext uri="{FF2B5EF4-FFF2-40B4-BE49-F238E27FC236}">
                <a16:creationId xmlns:a16="http://schemas.microsoft.com/office/drawing/2014/main" id="{3D6FAB7B-20C5-4B4A-87BB-EC6CBA807625}"/>
              </a:ext>
            </a:extLst>
          </p:cNvPr>
          <p:cNvSpPr txBox="1"/>
          <p:nvPr/>
        </p:nvSpPr>
        <p:spPr>
          <a:xfrm>
            <a:off x="6789683" y="6537434"/>
            <a:ext cx="0" cy="0"/>
          </a:xfrm>
          <a:prstGeom prst="rect">
            <a:avLst/>
          </a:prstGeom>
          <a:noFill/>
        </p:spPr>
        <p:txBody>
          <a:bodyPr wrap="none" rtlCol="0">
            <a:noAutofit/>
          </a:bodyPr>
          <a:lstStyle/>
          <a:p>
            <a:pPr algn="ctr"/>
            <a:endParaRPr lang="en-US" sz="1600" dirty="0" err="1"/>
          </a:p>
        </p:txBody>
      </p:sp>
    </p:spTree>
    <p:extLst>
      <p:ext uri="{BB962C8B-B14F-4D97-AF65-F5344CB8AC3E}">
        <p14:creationId xmlns:p14="http://schemas.microsoft.com/office/powerpoint/2010/main" val="2038642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305800" cy="1066800"/>
          </a:xfrm>
        </p:spPr>
        <p:txBody>
          <a:bodyPr anchor="b">
            <a:normAutofit/>
          </a:bodyPr>
          <a:lstStyle>
            <a:lvl1pPr algn="l">
              <a:defRPr sz="3200" b="1">
                <a:latin typeface="Century Schoolbook" panose="02040604050505020304" pitchFamily="18" charset="0"/>
              </a:defRPr>
            </a:lvl1pPr>
          </a:lstStyle>
          <a:p>
            <a:r>
              <a:rPr lang="en-US" dirty="0"/>
              <a:t>Click to edit Master title style</a:t>
            </a:r>
          </a:p>
        </p:txBody>
      </p:sp>
      <p:sp>
        <p:nvSpPr>
          <p:cNvPr id="3" name="Content Placeholder 2"/>
          <p:cNvSpPr>
            <a:spLocks noGrp="1"/>
          </p:cNvSpPr>
          <p:nvPr>
            <p:ph idx="1"/>
          </p:nvPr>
        </p:nvSpPr>
        <p:spPr>
          <a:xfrm>
            <a:off x="3392782" y="1524004"/>
            <a:ext cx="5294018" cy="4648199"/>
          </a:xfrm>
        </p:spPr>
        <p:txBody>
          <a:bodyPr/>
          <a:lstStyle>
            <a:lvl1pPr>
              <a:defRPr sz="2400">
                <a:latin typeface="Century Schoolbook" panose="02040604050505020304" pitchFamily="18" charset="0"/>
              </a:defRPr>
            </a:lvl1pPr>
            <a:lvl2pPr>
              <a:defRPr sz="2200">
                <a:latin typeface="Century Schoolbook" panose="02040604050505020304" pitchFamily="18" charset="0"/>
              </a:defRPr>
            </a:lvl2pPr>
            <a:lvl3pPr>
              <a:defRPr sz="2000">
                <a:latin typeface="Century Schoolbook" panose="02040604050505020304" pitchFamily="18" charset="0"/>
              </a:defRPr>
            </a:lvl3pPr>
            <a:lvl4pPr>
              <a:defRPr sz="1800">
                <a:latin typeface="Century Schoolbook" panose="02040604050505020304" pitchFamily="18" charset="0"/>
              </a:defRPr>
            </a:lvl4pPr>
            <a:lvl5pPr>
              <a:defRPr sz="1800">
                <a:latin typeface="Century Schoolbook" panose="02040604050505020304" pitchFamily="18"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43922" y="1524000"/>
            <a:ext cx="2673657" cy="4648200"/>
          </a:xfrm>
        </p:spPr>
        <p:txBody>
          <a:bodyPr>
            <a:normAutofit/>
          </a:bodyPr>
          <a:lstStyle>
            <a:lvl1pPr marL="0" indent="0">
              <a:buNone/>
              <a:defRPr sz="2000">
                <a:solidFill>
                  <a:schemeClr val="tx2"/>
                </a:solidFill>
                <a:latin typeface="Century Schoolbook" panose="02040604050505020304"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0" name="Straight Connector 9"/>
          <p:cNvCxnSpPr/>
          <p:nvPr/>
        </p:nvCxnSpPr>
        <p:spPr>
          <a:xfrm rot="5400000">
            <a:off x="1359110" y="3581401"/>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19"/>
          <p:cNvSpPr>
            <a:spLocks noGrp="1"/>
          </p:cNvSpPr>
          <p:nvPr>
            <p:ph type="ftr" sz="quarter" idx="11"/>
          </p:nvPr>
        </p:nvSpPr>
        <p:spPr>
          <a:xfrm>
            <a:off x="457200" y="6400800"/>
            <a:ext cx="5105400" cy="304800"/>
          </a:xfrm>
        </p:spPr>
        <p:txBody>
          <a:bodyPr/>
          <a:lstStyle/>
          <a:p>
            <a:r>
              <a:rPr lang="en-US"/>
              <a:t>CS 583 – Probabilistic Graphical Models – Illinois Institute of Technology</a:t>
            </a:r>
            <a:endParaRPr lang="en-US" dirty="0"/>
          </a:p>
        </p:txBody>
      </p:sp>
      <p:sp>
        <p:nvSpPr>
          <p:cNvPr id="5" name="Slide Number Placeholder 3">
            <a:extLst>
              <a:ext uri="{FF2B5EF4-FFF2-40B4-BE49-F238E27FC236}">
                <a16:creationId xmlns:a16="http://schemas.microsoft.com/office/drawing/2014/main" id="{BA3369B2-4D1C-F856-6C63-B342212B2B42}"/>
              </a:ext>
            </a:extLst>
          </p:cNvPr>
          <p:cNvSpPr txBox="1">
            <a:spLocks/>
          </p:cNvSpPr>
          <p:nvPr userDrawn="1"/>
        </p:nvSpPr>
        <p:spPr>
          <a:xfrm>
            <a:off x="0" y="1045708"/>
            <a:ext cx="457200" cy="394136"/>
          </a:xfrm>
          <a:prstGeom prst="rect">
            <a:avLst/>
          </a:prstGeom>
          <a:solidFill>
            <a:srgbClr val="BB2532"/>
          </a:solidFill>
        </p:spPr>
        <p:txBody>
          <a:bodyPr vert="horz" lIns="91440" tIns="45720" rIns="91440" bIns="45720" rtlCol="0" anchor="ctr">
            <a:normAutofit fontScale="92500"/>
          </a:bodyPr>
          <a:lstStyle>
            <a:defPPr>
              <a:defRPr lang="en-US"/>
            </a:defPPr>
            <a:lvl1pPr marL="0" algn="l" defTabSz="457200" rtl="0" eaLnBrk="1" latinLnBrk="0" hangingPunct="1">
              <a:defRPr sz="1200" kern="1200">
                <a:solidFill>
                  <a:schemeClr val="tx1">
                    <a:lumMod val="85000"/>
                    <a:lumOff val="15000"/>
                  </a:scheme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D57F1E4F-1CFF-5643-939E-02111984F565}" type="slidenum">
              <a:rPr lang="en-US" b="1" smtClean="0">
                <a:solidFill>
                  <a:schemeClr val="bg1"/>
                </a:solidFill>
              </a:rPr>
              <a:pPr algn="ctr"/>
              <a:t>‹#›</a:t>
            </a:fld>
            <a:endParaRPr lang="en-US" b="1" dirty="0">
              <a:solidFill>
                <a:schemeClr val="bg1"/>
              </a:solidFill>
            </a:endParaRPr>
          </a:p>
        </p:txBody>
      </p:sp>
      <p:sp>
        <p:nvSpPr>
          <p:cNvPr id="6" name="Rectangle 5">
            <a:extLst>
              <a:ext uri="{FF2B5EF4-FFF2-40B4-BE49-F238E27FC236}">
                <a16:creationId xmlns:a16="http://schemas.microsoft.com/office/drawing/2014/main" id="{51D3E39F-EA8B-D61A-A2EC-FAC5D7092555}"/>
              </a:ext>
            </a:extLst>
          </p:cNvPr>
          <p:cNvSpPr/>
          <p:nvPr userDrawn="1"/>
        </p:nvSpPr>
        <p:spPr>
          <a:xfrm>
            <a:off x="457200" y="1234971"/>
            <a:ext cx="8686800" cy="45719"/>
          </a:xfrm>
          <a:prstGeom prst="rect">
            <a:avLst/>
          </a:prstGeom>
          <a:solidFill>
            <a:srgbClr val="BB25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932424256"/>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hoto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entury Schoolbook" panose="02040604050505020304" pitchFamily="18" charset="0"/>
              </a:defRPr>
            </a:lvl1pPr>
          </a:lstStyle>
          <a:p>
            <a:r>
              <a:rPr lang="en-US" dirty="0"/>
              <a:t>Click to edit Master title style</a:t>
            </a:r>
          </a:p>
        </p:txBody>
      </p:sp>
      <p:sp>
        <p:nvSpPr>
          <p:cNvPr id="4" name="Footer Placeholder 3"/>
          <p:cNvSpPr>
            <a:spLocks noGrp="1"/>
          </p:cNvSpPr>
          <p:nvPr>
            <p:ph type="ftr" sz="quarter" idx="11"/>
          </p:nvPr>
        </p:nvSpPr>
        <p:spPr/>
        <p:txBody>
          <a:bodyPr/>
          <a:lstStyle/>
          <a:p>
            <a:r>
              <a:rPr lang="en-US"/>
              <a:t>CS 583 – Probabilistic Graphical Models – Illinois Institute of Technology</a:t>
            </a:r>
            <a:endParaRPr lang="en-US" dirty="0"/>
          </a:p>
        </p:txBody>
      </p:sp>
      <p:sp>
        <p:nvSpPr>
          <p:cNvPr id="6" name="Picture Placeholder 5"/>
          <p:cNvSpPr>
            <a:spLocks noGrp="1"/>
          </p:cNvSpPr>
          <p:nvPr>
            <p:ph type="pic" sz="quarter" idx="12"/>
          </p:nvPr>
        </p:nvSpPr>
        <p:spPr>
          <a:xfrm>
            <a:off x="457200" y="1524000"/>
            <a:ext cx="5867400" cy="4648200"/>
          </a:xfrm>
        </p:spPr>
        <p:txBody>
          <a:bodyPr/>
          <a:lstStyle>
            <a:lvl1pPr>
              <a:defRPr>
                <a:latin typeface="Century Schoolbook" panose="02040604050505020304" pitchFamily="18" charset="0"/>
              </a:defRPr>
            </a:lvl1pPr>
          </a:lstStyle>
          <a:p>
            <a:r>
              <a:rPr lang="en-US" dirty="0"/>
              <a:t>Click icon to add picture</a:t>
            </a:r>
          </a:p>
        </p:txBody>
      </p:sp>
      <p:sp>
        <p:nvSpPr>
          <p:cNvPr id="8" name="Text Placeholder 7"/>
          <p:cNvSpPr>
            <a:spLocks noGrp="1"/>
          </p:cNvSpPr>
          <p:nvPr>
            <p:ph type="body" sz="quarter" idx="13"/>
          </p:nvPr>
        </p:nvSpPr>
        <p:spPr>
          <a:xfrm>
            <a:off x="6553200" y="1524000"/>
            <a:ext cx="2133600" cy="4648200"/>
          </a:xfrm>
        </p:spPr>
        <p:txBody>
          <a:bodyPr>
            <a:normAutofit/>
          </a:bodyPr>
          <a:lstStyle>
            <a:lvl1pPr marL="0" indent="0">
              <a:buFontTx/>
              <a:buNone/>
              <a:defRPr sz="2000">
                <a:latin typeface="Century Schoolbook" panose="02040604050505020304" pitchFamily="18" charset="0"/>
              </a:defRPr>
            </a:lvl1pPr>
            <a:lvl2pPr>
              <a:defRPr sz="1800">
                <a:latin typeface="Century Schoolbook" panose="02040604050505020304" pitchFamily="18" charset="0"/>
              </a:defRPr>
            </a:lvl2pPr>
            <a:lvl3pPr>
              <a:defRPr sz="1600">
                <a:latin typeface="Century Schoolbook" panose="02040604050505020304" pitchFamily="18" charset="0"/>
              </a:defRPr>
            </a:lvl3pPr>
            <a:lvl4pPr>
              <a:defRPr sz="1400">
                <a:latin typeface="Century Schoolbook" panose="02040604050505020304" pitchFamily="18" charset="0"/>
              </a:defRPr>
            </a:lvl4pPr>
            <a:lvl5pPr>
              <a:defRPr sz="1400">
                <a:latin typeface="Century Schoolbook" panose="020406040505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3">
            <a:extLst>
              <a:ext uri="{FF2B5EF4-FFF2-40B4-BE49-F238E27FC236}">
                <a16:creationId xmlns:a16="http://schemas.microsoft.com/office/drawing/2014/main" id="{F0A94FA9-C696-AACD-3CE6-798F30A0A19C}"/>
              </a:ext>
            </a:extLst>
          </p:cNvPr>
          <p:cNvSpPr txBox="1">
            <a:spLocks/>
          </p:cNvSpPr>
          <p:nvPr userDrawn="1"/>
        </p:nvSpPr>
        <p:spPr>
          <a:xfrm>
            <a:off x="0" y="1045708"/>
            <a:ext cx="457200" cy="394136"/>
          </a:xfrm>
          <a:prstGeom prst="rect">
            <a:avLst/>
          </a:prstGeom>
          <a:solidFill>
            <a:srgbClr val="812E29"/>
          </a:solidFill>
        </p:spPr>
        <p:txBody>
          <a:bodyPr vert="horz" lIns="91440" tIns="45720" rIns="91440" bIns="45720" rtlCol="0" anchor="ctr">
            <a:normAutofit fontScale="92500"/>
          </a:bodyPr>
          <a:lstStyle>
            <a:defPPr>
              <a:defRPr lang="en-US"/>
            </a:defPPr>
            <a:lvl1pPr marL="0" algn="l" defTabSz="457200" rtl="0" eaLnBrk="1" latinLnBrk="0" hangingPunct="1">
              <a:defRPr sz="1200" kern="1200">
                <a:solidFill>
                  <a:schemeClr val="tx1">
                    <a:lumMod val="85000"/>
                    <a:lumOff val="15000"/>
                  </a:scheme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D57F1E4F-1CFF-5643-939E-02111984F565}" type="slidenum">
              <a:rPr lang="en-US" b="1" smtClean="0">
                <a:solidFill>
                  <a:schemeClr val="bg1"/>
                </a:solidFill>
              </a:rPr>
              <a:pPr algn="ctr"/>
              <a:t>‹#›</a:t>
            </a:fld>
            <a:endParaRPr lang="en-US" b="1" dirty="0">
              <a:solidFill>
                <a:schemeClr val="bg1"/>
              </a:solidFill>
            </a:endParaRPr>
          </a:p>
        </p:txBody>
      </p:sp>
      <p:sp>
        <p:nvSpPr>
          <p:cNvPr id="7" name="Rectangle 6">
            <a:extLst>
              <a:ext uri="{FF2B5EF4-FFF2-40B4-BE49-F238E27FC236}">
                <a16:creationId xmlns:a16="http://schemas.microsoft.com/office/drawing/2014/main" id="{4BFFC210-5E7F-9652-70DB-4F50EC6B7B24}"/>
              </a:ext>
            </a:extLst>
          </p:cNvPr>
          <p:cNvSpPr/>
          <p:nvPr userDrawn="1"/>
        </p:nvSpPr>
        <p:spPr>
          <a:xfrm>
            <a:off x="457200" y="1234971"/>
            <a:ext cx="8686800" cy="45719"/>
          </a:xfrm>
          <a:prstGeom prst="rect">
            <a:avLst/>
          </a:prstGeom>
          <a:solidFill>
            <a:srgbClr val="812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549576316"/>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42902"/>
            <a:ext cx="8229600" cy="800100"/>
          </a:xfrm>
          <a:prstGeom prst="rect">
            <a:avLst/>
          </a:prstGeom>
        </p:spPr>
        <p:txBody>
          <a:bodyPr vert="horz" lIns="91440" tIns="45720" rIns="91440" bIns="45720" rtlCol="0" anchor="b" anchorCtr="0">
            <a:noAutofit/>
          </a:bodyPr>
          <a:lstStyle/>
          <a:p>
            <a:r>
              <a:rPr lang="en-US" dirty="0"/>
              <a:t>Click to edit Master title style</a:t>
            </a:r>
          </a:p>
        </p:txBody>
      </p:sp>
      <p:sp>
        <p:nvSpPr>
          <p:cNvPr id="3" name="Text Placeholder 2"/>
          <p:cNvSpPr>
            <a:spLocks noGrp="1"/>
          </p:cNvSpPr>
          <p:nvPr>
            <p:ph type="body" idx="1"/>
          </p:nvPr>
        </p:nvSpPr>
        <p:spPr>
          <a:xfrm>
            <a:off x="457200" y="1524000"/>
            <a:ext cx="8229600" cy="4648200"/>
          </a:xfrm>
          <a:prstGeom prst="rect">
            <a:avLst/>
          </a:prstGeom>
        </p:spPr>
        <p:txBody>
          <a:bodyPr vert="horz" lIns="91440" tIns="45720" rIns="91440" bIns="45720" rtlCol="0" anchor="t" anchorCtr="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2"/>
          <p:cNvSpPr>
            <a:spLocks noGrp="1"/>
          </p:cNvSpPr>
          <p:nvPr>
            <p:ph type="ftr" sz="quarter" idx="3"/>
          </p:nvPr>
        </p:nvSpPr>
        <p:spPr>
          <a:xfrm>
            <a:off x="457200" y="6400800"/>
            <a:ext cx="5105400" cy="304800"/>
          </a:xfrm>
          <a:prstGeom prst="rect">
            <a:avLst/>
          </a:prstGeom>
        </p:spPr>
        <p:txBody>
          <a:bodyPr/>
          <a:lstStyle>
            <a:lvl1pPr>
              <a:defRPr sz="1600" b="0">
                <a:solidFill>
                  <a:schemeClr val="tx2"/>
                </a:solidFill>
              </a:defRPr>
            </a:lvl1pPr>
          </a:lstStyle>
          <a:p>
            <a:r>
              <a:rPr lang="en-US"/>
              <a:t>CS 583 – Probabilistic Graphical Models – Illinois Institute of Technology</a:t>
            </a:r>
            <a:endParaRPr lang="en-US" dirty="0"/>
          </a:p>
        </p:txBody>
      </p:sp>
    </p:spTree>
    <p:extLst>
      <p:ext uri="{BB962C8B-B14F-4D97-AF65-F5344CB8AC3E}">
        <p14:creationId xmlns:p14="http://schemas.microsoft.com/office/powerpoint/2010/main" val="2408896781"/>
      </p:ext>
    </p:extLst>
  </p:cSld>
  <p:clrMap bg1="lt1" tx1="dk1" bg2="lt2" tx2="dk2" accent1="accent1" accent2="accent2" accent3="accent3" accent4="accent4" accent5="accent5" accent6="accent6" hlink="hlink" folHlink="folHlink"/>
  <p:sldLayoutIdLst>
    <p:sldLayoutId id="2147483705"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hf hdr="0" dt="0"/>
  <p:txStyles>
    <p:titleStyle>
      <a:lvl1pPr algn="l" defTabSz="914400" rtl="0" eaLnBrk="1" latinLnBrk="0" hangingPunct="1">
        <a:spcBef>
          <a:spcPct val="0"/>
        </a:spcBef>
        <a:buNone/>
        <a:defRPr sz="3200" b="1" kern="1200">
          <a:solidFill>
            <a:schemeClr val="tx1">
              <a:lumMod val="85000"/>
              <a:lumOff val="15000"/>
            </a:schemeClr>
          </a:solidFill>
          <a:latin typeface="Century Schoolbook" panose="02040604050505020304" pitchFamily="18" charset="0"/>
          <a:ea typeface="Verdana" pitchFamily="34" charset="0"/>
          <a:cs typeface="Verdana"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lnSpc>
          <a:spcPct val="95000"/>
        </a:lnSpc>
        <a:spcBef>
          <a:spcPts val="1200"/>
        </a:spcBef>
        <a:buClr>
          <a:schemeClr val="bg2"/>
        </a:buClr>
        <a:buFont typeface="Arial" pitchFamily="34" charset="0"/>
        <a:buChar char="•"/>
        <a:defRPr sz="2400" kern="1200">
          <a:solidFill>
            <a:schemeClr val="tx1"/>
          </a:solidFill>
          <a:latin typeface="Century Schoolbook" panose="02040604050505020304" pitchFamily="18" charset="0"/>
          <a:ea typeface="Verdana" pitchFamily="34" charset="0"/>
          <a:cs typeface="Verdana" pitchFamily="34" charset="0"/>
        </a:defRPr>
      </a:lvl1pPr>
      <a:lvl2pPr marL="594360" indent="-274320" algn="l" defTabSz="914400" rtl="0" eaLnBrk="1" latinLnBrk="0" hangingPunct="1">
        <a:lnSpc>
          <a:spcPct val="95000"/>
        </a:lnSpc>
        <a:spcBef>
          <a:spcPts val="600"/>
        </a:spcBef>
        <a:buClr>
          <a:schemeClr val="bg2"/>
        </a:buClr>
        <a:buFont typeface="Verdana" pitchFamily="34" charset="0"/>
        <a:buChar char="─"/>
        <a:defRPr sz="2000" kern="1200">
          <a:solidFill>
            <a:schemeClr val="tx1"/>
          </a:solidFill>
          <a:latin typeface="Century Schoolbook" panose="02040604050505020304" pitchFamily="18" charset="0"/>
          <a:ea typeface="Verdana" pitchFamily="34" charset="0"/>
          <a:cs typeface="Verdana" pitchFamily="34" charset="0"/>
        </a:defRPr>
      </a:lvl2pPr>
      <a:lvl3pPr marL="868680" indent="-228600" algn="l" defTabSz="914400" rtl="0" eaLnBrk="1" latinLnBrk="0" hangingPunct="1">
        <a:lnSpc>
          <a:spcPct val="95000"/>
        </a:lnSpc>
        <a:spcBef>
          <a:spcPts val="600"/>
        </a:spcBef>
        <a:buClr>
          <a:schemeClr val="bg2"/>
        </a:buClr>
        <a:buFont typeface="Wingdings" pitchFamily="2" charset="2"/>
        <a:buChar char="§"/>
        <a:defRPr sz="1800" kern="1200">
          <a:solidFill>
            <a:schemeClr val="tx1"/>
          </a:solidFill>
          <a:latin typeface="Century Schoolbook" panose="02040604050505020304" pitchFamily="18" charset="0"/>
          <a:ea typeface="Verdana" pitchFamily="34" charset="0"/>
          <a:cs typeface="Verdana" pitchFamily="34" charset="0"/>
        </a:defRPr>
      </a:lvl3pPr>
      <a:lvl4pPr marL="1143000" indent="-228600" algn="l" defTabSz="914400" rtl="0" eaLnBrk="1" latinLnBrk="0" hangingPunct="1">
        <a:lnSpc>
          <a:spcPct val="95000"/>
        </a:lnSpc>
        <a:spcBef>
          <a:spcPts val="600"/>
        </a:spcBef>
        <a:buClr>
          <a:schemeClr val="bg2"/>
        </a:buClr>
        <a:buFont typeface="Courier New" pitchFamily="49" charset="0"/>
        <a:buChar char="o"/>
        <a:defRPr sz="1600" kern="1200">
          <a:solidFill>
            <a:schemeClr val="tx1"/>
          </a:solidFill>
          <a:latin typeface="Century Schoolbook" panose="02040604050505020304" pitchFamily="18" charset="0"/>
          <a:ea typeface="Verdana" pitchFamily="34" charset="0"/>
          <a:cs typeface="Verdana" pitchFamily="34" charset="0"/>
        </a:defRPr>
      </a:lvl4pPr>
      <a:lvl5pPr marL="1371600" indent="-228600" algn="l" defTabSz="914400" rtl="0" eaLnBrk="1" latinLnBrk="0" hangingPunct="1">
        <a:lnSpc>
          <a:spcPct val="95000"/>
        </a:lnSpc>
        <a:spcBef>
          <a:spcPts val="600"/>
        </a:spcBef>
        <a:buClr>
          <a:schemeClr val="bg2"/>
        </a:buClr>
        <a:buFont typeface="Arial" pitchFamily="34" charset="0"/>
        <a:buChar char="•"/>
        <a:defRPr sz="1600" kern="1200" baseline="0">
          <a:solidFill>
            <a:schemeClr val="tx1"/>
          </a:solidFill>
          <a:latin typeface="Century Schoolbook" panose="02040604050505020304" pitchFamily="18" charset="0"/>
          <a:ea typeface="Verdana" pitchFamily="34" charset="0"/>
          <a:cs typeface="Verdana"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image" Target="../media/image20.emf"/><Relationship Id="rId7" Type="http://schemas.openxmlformats.org/officeDocument/2006/relationships/image" Target="../media/image22.emf"/><Relationship Id="rId2" Type="http://schemas.openxmlformats.org/officeDocument/2006/relationships/oleObject" Target="../embeddings/oleObject4.bin"/><Relationship Id="rId1" Type="http://schemas.openxmlformats.org/officeDocument/2006/relationships/slideLayout" Target="../slideLayouts/slideLayout3.xml"/><Relationship Id="rId6" Type="http://schemas.openxmlformats.org/officeDocument/2006/relationships/oleObject" Target="../embeddings/oleObject6.bin"/><Relationship Id="rId5" Type="http://schemas.openxmlformats.org/officeDocument/2006/relationships/image" Target="../media/image21.emf"/><Relationship Id="rId4" Type="http://schemas.openxmlformats.org/officeDocument/2006/relationships/oleObject" Target="../embeddings/oleObject5.bin"/><Relationship Id="rId9" Type="http://schemas.openxmlformats.org/officeDocument/2006/relationships/image" Target="../media/image23.emf"/></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image" Target="../media/image24.emf"/><Relationship Id="rId7" Type="http://schemas.openxmlformats.org/officeDocument/2006/relationships/image" Target="../media/image26.emf"/><Relationship Id="rId2" Type="http://schemas.openxmlformats.org/officeDocument/2006/relationships/oleObject" Target="../embeddings/oleObject8.bin"/><Relationship Id="rId1" Type="http://schemas.openxmlformats.org/officeDocument/2006/relationships/slideLayout" Target="../slideLayouts/slideLayout3.xml"/><Relationship Id="rId6" Type="http://schemas.openxmlformats.org/officeDocument/2006/relationships/oleObject" Target="../embeddings/oleObject10.bin"/><Relationship Id="rId11" Type="http://schemas.openxmlformats.org/officeDocument/2006/relationships/image" Target="../media/image28.emf"/><Relationship Id="rId5" Type="http://schemas.openxmlformats.org/officeDocument/2006/relationships/image" Target="../media/image25.emf"/><Relationship Id="rId10" Type="http://schemas.openxmlformats.org/officeDocument/2006/relationships/oleObject" Target="../embeddings/oleObject12.bin"/><Relationship Id="rId4" Type="http://schemas.openxmlformats.org/officeDocument/2006/relationships/oleObject" Target="../embeddings/oleObject9.bin"/><Relationship Id="rId9" Type="http://schemas.openxmlformats.org/officeDocument/2006/relationships/image" Target="../media/image27.emf"/></Relationships>
</file>

<file path=ppt/slides/_rels/slide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slideLayout" Target="../slideLayouts/slideLayout3.xml"/><Relationship Id="rId5" Type="http://schemas.openxmlformats.org/officeDocument/2006/relationships/image" Target="../media/image7.emf"/><Relationship Id="rId4" Type="http://schemas.openxmlformats.org/officeDocument/2006/relationships/oleObject" Target="../embeddings/oleObject2.bin"/></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3.emf"/></Relationships>
</file>

<file path=ppt/slides/_rels/slide24.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image" Target="../media/image35.emf"/><Relationship Id="rId7" Type="http://schemas.openxmlformats.org/officeDocument/2006/relationships/image" Target="../media/image37.emf"/><Relationship Id="rId2" Type="http://schemas.openxmlformats.org/officeDocument/2006/relationships/oleObject" Target="../embeddings/oleObject14.bin"/><Relationship Id="rId1" Type="http://schemas.openxmlformats.org/officeDocument/2006/relationships/slideLayout" Target="../slideLayouts/slideLayout3.xml"/><Relationship Id="rId6" Type="http://schemas.openxmlformats.org/officeDocument/2006/relationships/oleObject" Target="../embeddings/oleObject16.bin"/><Relationship Id="rId5" Type="http://schemas.openxmlformats.org/officeDocument/2006/relationships/image" Target="../media/image36.emf"/><Relationship Id="rId4" Type="http://schemas.openxmlformats.org/officeDocument/2006/relationships/oleObject" Target="../embeddings/oleObject15.bin"/><Relationship Id="rId9" Type="http://schemas.openxmlformats.org/officeDocument/2006/relationships/image" Target="../media/image38.emf"/></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41.png"/><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oleObject" Target="../embeddings/oleObject18.bin"/><Relationship Id="rId1" Type="http://schemas.openxmlformats.org/officeDocument/2006/relationships/slideLayout" Target="../slideLayouts/slideLayout3.xml"/><Relationship Id="rId5" Type="http://schemas.openxmlformats.org/officeDocument/2006/relationships/image" Target="../media/image43.emf"/><Relationship Id="rId4" Type="http://schemas.openxmlformats.org/officeDocument/2006/relationships/oleObject" Target="../embeddings/oleObject19.bin"/></Relationships>
</file>

<file path=ppt/slides/_rels/slide29.xml.rels><?xml version="1.0" encoding="UTF-8" standalone="yes"?>
<Relationships xmlns="http://schemas.openxmlformats.org/package/2006/relationships"><Relationship Id="rId3" Type="http://schemas.openxmlformats.org/officeDocument/2006/relationships/image" Target="../media/image44.emf"/><Relationship Id="rId7" Type="http://schemas.openxmlformats.org/officeDocument/2006/relationships/image" Target="../media/image46.emf"/><Relationship Id="rId2" Type="http://schemas.openxmlformats.org/officeDocument/2006/relationships/oleObject" Target="../embeddings/oleObject20.bin"/><Relationship Id="rId1" Type="http://schemas.openxmlformats.org/officeDocument/2006/relationships/slideLayout" Target="../slideLayouts/slideLayout3.xml"/><Relationship Id="rId6" Type="http://schemas.openxmlformats.org/officeDocument/2006/relationships/oleObject" Target="../embeddings/oleObject22.bin"/><Relationship Id="rId5" Type="http://schemas.openxmlformats.org/officeDocument/2006/relationships/image" Target="../media/image45.emf"/><Relationship Id="rId4" Type="http://schemas.openxmlformats.org/officeDocument/2006/relationships/oleObject" Target="../embeddings/oleObject21.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image" Target="../media/image47.png"/><Relationship Id="rId1" Type="http://schemas.openxmlformats.org/officeDocument/2006/relationships/slideLayout" Target="../slideLayouts/slideLayout7.xml"/><Relationship Id="rId4" Type="http://schemas.openxmlformats.org/officeDocument/2006/relationships/image" Target="../media/image48.emf"/></Relationships>
</file>

<file path=ppt/slides/_rels/slide31.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oleObject" Target="../embeddings/oleObject24.bin"/><Relationship Id="rId1" Type="http://schemas.openxmlformats.org/officeDocument/2006/relationships/slideLayout" Target="../slideLayouts/slideLayout3.xml"/><Relationship Id="rId5" Type="http://schemas.openxmlformats.org/officeDocument/2006/relationships/image" Target="../media/image49.emf"/><Relationship Id="rId4" Type="http://schemas.openxmlformats.org/officeDocument/2006/relationships/oleObject" Target="../embeddings/oleObject25.bin"/></Relationships>
</file>

<file path=ppt/slides/_rels/slide3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oleObject" Target="../embeddings/oleObject26.bin"/><Relationship Id="rId1" Type="http://schemas.openxmlformats.org/officeDocument/2006/relationships/slideLayout" Target="../slideLayouts/slideLayout3.xml"/><Relationship Id="rId5" Type="http://schemas.openxmlformats.org/officeDocument/2006/relationships/image" Target="../media/image55.emf"/><Relationship Id="rId4" Type="http://schemas.openxmlformats.org/officeDocument/2006/relationships/oleObject" Target="../embeddings/oleObject27.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image" Target="../media/image58.png"/><Relationship Id="rId1" Type="http://schemas.openxmlformats.org/officeDocument/2006/relationships/slideLayout" Target="../slideLayouts/slideLayout3.xml"/><Relationship Id="rId4" Type="http://schemas.openxmlformats.org/officeDocument/2006/relationships/image" Target="../media/image59.emf"/></Relationships>
</file>

<file path=ppt/slides/_rels/slide3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3" Type="http://schemas.openxmlformats.org/officeDocument/2006/relationships/image" Target="../media/image61.emf"/><Relationship Id="rId7" Type="http://schemas.openxmlformats.org/officeDocument/2006/relationships/image" Target="../media/image63.emf"/><Relationship Id="rId2" Type="http://schemas.openxmlformats.org/officeDocument/2006/relationships/oleObject" Target="../embeddings/oleObject29.bin"/><Relationship Id="rId1" Type="http://schemas.openxmlformats.org/officeDocument/2006/relationships/slideLayout" Target="../slideLayouts/slideLayout3.xml"/><Relationship Id="rId6" Type="http://schemas.openxmlformats.org/officeDocument/2006/relationships/oleObject" Target="../embeddings/oleObject31.bin"/><Relationship Id="rId5" Type="http://schemas.openxmlformats.org/officeDocument/2006/relationships/image" Target="../media/image62.emf"/><Relationship Id="rId4" Type="http://schemas.openxmlformats.org/officeDocument/2006/relationships/oleObject" Target="../embeddings/oleObject30.bin"/></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image" Target="../media/image64.emf"/><Relationship Id="rId7" Type="http://schemas.openxmlformats.org/officeDocument/2006/relationships/image" Target="../media/image66.emf"/><Relationship Id="rId2" Type="http://schemas.openxmlformats.org/officeDocument/2006/relationships/oleObject" Target="../embeddings/oleObject32.bin"/><Relationship Id="rId1" Type="http://schemas.openxmlformats.org/officeDocument/2006/relationships/slideLayout" Target="../slideLayouts/slideLayout3.xml"/><Relationship Id="rId6" Type="http://schemas.openxmlformats.org/officeDocument/2006/relationships/oleObject" Target="../embeddings/oleObject34.bin"/><Relationship Id="rId11" Type="http://schemas.openxmlformats.org/officeDocument/2006/relationships/image" Target="../media/image68.emf"/><Relationship Id="rId5" Type="http://schemas.openxmlformats.org/officeDocument/2006/relationships/image" Target="../media/image65.emf"/><Relationship Id="rId10" Type="http://schemas.openxmlformats.org/officeDocument/2006/relationships/oleObject" Target="../embeddings/oleObject36.bin"/><Relationship Id="rId4" Type="http://schemas.openxmlformats.org/officeDocument/2006/relationships/oleObject" Target="../embeddings/oleObject33.bin"/><Relationship Id="rId9" Type="http://schemas.openxmlformats.org/officeDocument/2006/relationships/image" Target="../media/image67.emf"/></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40.bin"/><Relationship Id="rId3" Type="http://schemas.openxmlformats.org/officeDocument/2006/relationships/image" Target="../media/image69.emf"/><Relationship Id="rId7" Type="http://schemas.openxmlformats.org/officeDocument/2006/relationships/image" Target="../media/image71.emf"/><Relationship Id="rId2" Type="http://schemas.openxmlformats.org/officeDocument/2006/relationships/oleObject" Target="../embeddings/oleObject37.bin"/><Relationship Id="rId1" Type="http://schemas.openxmlformats.org/officeDocument/2006/relationships/slideLayout" Target="../slideLayouts/slideLayout3.xml"/><Relationship Id="rId6" Type="http://schemas.openxmlformats.org/officeDocument/2006/relationships/oleObject" Target="../embeddings/oleObject39.bin"/><Relationship Id="rId5" Type="http://schemas.openxmlformats.org/officeDocument/2006/relationships/image" Target="../media/image70.emf"/><Relationship Id="rId4" Type="http://schemas.openxmlformats.org/officeDocument/2006/relationships/oleObject" Target="../embeddings/oleObject38.bin"/><Relationship Id="rId9" Type="http://schemas.openxmlformats.org/officeDocument/2006/relationships/image" Target="../media/image72.e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image" Target="../media/image73.png"/><Relationship Id="rId1" Type="http://schemas.openxmlformats.org/officeDocument/2006/relationships/slideLayout" Target="../slideLayouts/slideLayout7.xml"/><Relationship Id="rId6" Type="http://schemas.openxmlformats.org/officeDocument/2006/relationships/image" Target="../media/image75.emf"/><Relationship Id="rId5" Type="http://schemas.openxmlformats.org/officeDocument/2006/relationships/oleObject" Target="../embeddings/oleObject42.bin"/><Relationship Id="rId4" Type="http://schemas.openxmlformats.org/officeDocument/2006/relationships/image" Target="../media/image74.e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image" Target="../media/image76.png"/><Relationship Id="rId1" Type="http://schemas.openxmlformats.org/officeDocument/2006/relationships/slideLayout" Target="../slideLayouts/slideLayout7.xml"/><Relationship Id="rId6" Type="http://schemas.openxmlformats.org/officeDocument/2006/relationships/image" Target="../media/image77.emf"/><Relationship Id="rId5" Type="http://schemas.openxmlformats.org/officeDocument/2006/relationships/oleObject" Target="../embeddings/oleObject44.bin"/><Relationship Id="rId4" Type="http://schemas.openxmlformats.org/officeDocument/2006/relationships/image" Target="../media/image75.e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image" Target="../media/image78.png"/><Relationship Id="rId1" Type="http://schemas.openxmlformats.org/officeDocument/2006/relationships/slideLayout" Target="../slideLayouts/slideLayout7.xml"/><Relationship Id="rId4" Type="http://schemas.openxmlformats.org/officeDocument/2006/relationships/image" Target="../media/image79.emf"/></Relationships>
</file>

<file path=ppt/slides/_rels/slide46.xml.rels><?xml version="1.0" encoding="UTF-8" standalone="yes"?>
<Relationships xmlns="http://schemas.openxmlformats.org/package/2006/relationships"><Relationship Id="rId3" Type="http://schemas.openxmlformats.org/officeDocument/2006/relationships/image" Target="../media/image80.emf"/><Relationship Id="rId2" Type="http://schemas.openxmlformats.org/officeDocument/2006/relationships/oleObject" Target="../embeddings/oleObject46.bin"/><Relationship Id="rId1" Type="http://schemas.openxmlformats.org/officeDocument/2006/relationships/slideLayout" Target="../slideLayouts/slideLayout7.xml"/><Relationship Id="rId4" Type="http://schemas.openxmlformats.org/officeDocument/2006/relationships/image" Target="../media/image81.jpeg"/></Relationships>
</file>

<file path=ppt/slides/_rels/slide47.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embeddings/oleObject3.bin"/><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07CEA5F-F0EC-7810-6A4B-14FEE8E80E48}"/>
              </a:ext>
            </a:extLst>
          </p:cNvPr>
          <p:cNvSpPr>
            <a:spLocks noGrp="1"/>
          </p:cNvSpPr>
          <p:nvPr>
            <p:ph type="ctrTitle"/>
          </p:nvPr>
        </p:nvSpPr>
        <p:spPr>
          <a:xfrm>
            <a:off x="457200" y="2286000"/>
            <a:ext cx="7543800" cy="1524000"/>
          </a:xfrm>
        </p:spPr>
        <p:txBody>
          <a:bodyPr/>
          <a:lstStyle/>
          <a:p>
            <a:r>
              <a:rPr lang="en-US" dirty="0"/>
              <a:t>CSP571 Data Preparation and Analysis</a:t>
            </a:r>
          </a:p>
        </p:txBody>
      </p:sp>
      <p:sp>
        <p:nvSpPr>
          <p:cNvPr id="3" name="Text Placeholder 2"/>
          <p:cNvSpPr>
            <a:spLocks noGrp="1"/>
          </p:cNvSpPr>
          <p:nvPr>
            <p:ph type="subTitle" idx="1"/>
          </p:nvPr>
        </p:nvSpPr>
        <p:spPr>
          <a:xfrm>
            <a:off x="457200" y="4041648"/>
            <a:ext cx="7543800" cy="990600"/>
          </a:xfrm>
        </p:spPr>
        <p:txBody>
          <a:bodyPr anchor="t">
            <a:normAutofit/>
          </a:bodyPr>
          <a:lstStyle/>
          <a:p>
            <a:pPr lvl="0">
              <a:defRPr/>
            </a:pPr>
            <a:r>
              <a:rPr lang="en-US"/>
              <a:t>Lecture 21. </a:t>
            </a:r>
            <a:r>
              <a:rPr lang="en-US" dirty="0"/>
              <a:t>Non-Parametric Regression</a:t>
            </a:r>
          </a:p>
        </p:txBody>
      </p:sp>
      <p:sp>
        <p:nvSpPr>
          <p:cNvPr id="2" name="TextBox 1">
            <a:extLst>
              <a:ext uri="{FF2B5EF4-FFF2-40B4-BE49-F238E27FC236}">
                <a16:creationId xmlns:a16="http://schemas.microsoft.com/office/drawing/2014/main" id="{75F210C2-B675-A3EF-DBD9-B92DEB6ED97C}"/>
              </a:ext>
            </a:extLst>
          </p:cNvPr>
          <p:cNvSpPr txBox="1"/>
          <p:nvPr/>
        </p:nvSpPr>
        <p:spPr>
          <a:xfrm>
            <a:off x="1860331" y="1355834"/>
            <a:ext cx="0" cy="0"/>
          </a:xfrm>
          <a:prstGeom prst="rect">
            <a:avLst/>
          </a:prstGeom>
          <a:noFill/>
        </p:spPr>
        <p:txBody>
          <a:bodyPr wrap="none" rtlCol="0">
            <a:noAutofit/>
          </a:bodyPr>
          <a:lstStyle/>
          <a:p>
            <a:pPr algn="ctr"/>
            <a:endParaRPr lang="en-US" sz="1600" dirty="0" err="1"/>
          </a:p>
        </p:txBody>
      </p:sp>
      <p:sp>
        <p:nvSpPr>
          <p:cNvPr id="4" name="TextBox 3">
            <a:extLst>
              <a:ext uri="{FF2B5EF4-FFF2-40B4-BE49-F238E27FC236}">
                <a16:creationId xmlns:a16="http://schemas.microsoft.com/office/drawing/2014/main" id="{48B40473-F0D2-8394-62AA-3CC1892125BC}"/>
              </a:ext>
            </a:extLst>
          </p:cNvPr>
          <p:cNvSpPr txBox="1"/>
          <p:nvPr/>
        </p:nvSpPr>
        <p:spPr>
          <a:xfrm>
            <a:off x="457200" y="5791200"/>
            <a:ext cx="914400" cy="914400"/>
          </a:xfrm>
          <a:prstGeom prst="rect">
            <a:avLst/>
          </a:prstGeom>
          <a:noFill/>
        </p:spPr>
        <p:txBody>
          <a:bodyPr wrap="none" rtlCol="0">
            <a:noAutofit/>
          </a:bodyPr>
          <a:lstStyle/>
          <a:p>
            <a:r>
              <a:rPr lang="en-US" sz="1600" b="1" dirty="0">
                <a:latin typeface="Century Schoolbook" panose="02040604050505020304" pitchFamily="18" charset="0"/>
              </a:rPr>
              <a:t>Oleksandr Narykov</a:t>
            </a:r>
          </a:p>
          <a:p>
            <a:r>
              <a:rPr lang="en-US" sz="1600" dirty="0" err="1">
                <a:latin typeface="Century Schoolbook" panose="02040604050505020304" pitchFamily="18" charset="0"/>
              </a:rPr>
              <a:t>onarykov@iit.edu</a:t>
            </a:r>
            <a:endParaRPr lang="en-US" sz="1600" dirty="0">
              <a:latin typeface="Century Schoolbook" panose="02040604050505020304" pitchFamily="18" charset="0"/>
            </a:endParaRPr>
          </a:p>
        </p:txBody>
      </p:sp>
      <p:sp>
        <p:nvSpPr>
          <p:cNvPr id="5" name="TextBox 4">
            <a:extLst>
              <a:ext uri="{FF2B5EF4-FFF2-40B4-BE49-F238E27FC236}">
                <a16:creationId xmlns:a16="http://schemas.microsoft.com/office/drawing/2014/main" id="{8B7469C0-1973-331A-F96D-109B08E878B8}"/>
              </a:ext>
            </a:extLst>
          </p:cNvPr>
          <p:cNvSpPr txBox="1"/>
          <p:nvPr/>
        </p:nvSpPr>
        <p:spPr>
          <a:xfrm>
            <a:off x="4724400" y="5943600"/>
            <a:ext cx="3429000" cy="914400"/>
          </a:xfrm>
          <a:prstGeom prst="rect">
            <a:avLst/>
          </a:prstGeom>
          <a:noFill/>
        </p:spPr>
        <p:txBody>
          <a:bodyPr wrap="none" rtlCol="0">
            <a:noAutofit/>
          </a:bodyPr>
          <a:lstStyle/>
          <a:p>
            <a:pPr algn="ctr"/>
            <a:r>
              <a:rPr lang="en-US" sz="1200" dirty="0"/>
              <a:t>Based on the work of N. Li, E. </a:t>
            </a:r>
            <a:r>
              <a:rPr lang="en-US" sz="1200" dirty="0" err="1"/>
              <a:t>Fokoué</a:t>
            </a:r>
            <a:r>
              <a:rPr lang="en-US" sz="1200" dirty="0"/>
              <a:t>, A. Moore, H. Mahmood</a:t>
            </a:r>
          </a:p>
          <a:p>
            <a:pPr algn="ctr"/>
            <a:endParaRPr lang="en-US" sz="1200" dirty="0"/>
          </a:p>
        </p:txBody>
      </p:sp>
    </p:spTree>
    <p:extLst>
      <p:ext uri="{BB962C8B-B14F-4D97-AF65-F5344CB8AC3E}">
        <p14:creationId xmlns:p14="http://schemas.microsoft.com/office/powerpoint/2010/main" val="4077688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F70D16B4-3FE0-2A59-F514-F8A5C30FFD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28600"/>
            <a:ext cx="6400800" cy="5181600"/>
          </a:xfrm>
          <a:prstGeom prst="rect">
            <a:avLst/>
          </a:prstGeom>
          <a:noFill/>
          <a:extLst>
            <a:ext uri="{909E8E84-426E-40DD-AFC4-6F175D3DCCD1}">
              <a14:hiddenFill xmlns:a14="http://schemas.microsoft.com/office/drawing/2010/main">
                <a:solidFill>
                  <a:srgbClr val="FFFFFF"/>
                </a:solidFill>
              </a14:hiddenFill>
            </a:ext>
          </a:extLst>
        </p:spPr>
      </p:pic>
      <p:sp>
        <p:nvSpPr>
          <p:cNvPr id="7171" name="Text Box 3">
            <a:extLst>
              <a:ext uri="{FF2B5EF4-FFF2-40B4-BE49-F238E27FC236}">
                <a16:creationId xmlns:a16="http://schemas.microsoft.com/office/drawing/2014/main" id="{3CC07237-F402-5B75-F895-B18A55A8A07C}"/>
              </a:ext>
            </a:extLst>
          </p:cNvPr>
          <p:cNvSpPr txBox="1">
            <a:spLocks noChangeArrowheads="1"/>
          </p:cNvSpPr>
          <p:nvPr/>
        </p:nvSpPr>
        <p:spPr bwMode="auto">
          <a:xfrm>
            <a:off x="2057400" y="5638800"/>
            <a:ext cx="530383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t>Expenditure of potatoes as a function of net income. h = 0.1, 1.0, n = 7125, year = 1973. </a:t>
            </a:r>
          </a:p>
        </p:txBody>
      </p:sp>
    </p:spTree>
    <p:extLst>
      <p:ext uri="{BB962C8B-B14F-4D97-AF65-F5344CB8AC3E}">
        <p14:creationId xmlns:p14="http://schemas.microsoft.com/office/powerpoint/2010/main" val="3270930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B50DEF-FD81-A443-DE99-4D1BE5F24E81}"/>
            </a:ext>
          </a:extLst>
        </p:cNvPr>
        <p:cNvGrpSpPr/>
        <p:nvPr/>
      </p:nvGrpSpPr>
      <p:grpSpPr>
        <a:xfrm>
          <a:off x="0" y="0"/>
          <a:ext cx="0" cy="0"/>
          <a:chOff x="0" y="0"/>
          <a:chExt cx="0" cy="0"/>
        </a:xfrm>
      </p:grpSpPr>
      <p:sp>
        <p:nvSpPr>
          <p:cNvPr id="6146" name="Rectangle 2">
            <a:extLst>
              <a:ext uri="{FF2B5EF4-FFF2-40B4-BE49-F238E27FC236}">
                <a16:creationId xmlns:a16="http://schemas.microsoft.com/office/drawing/2014/main" id="{CB908FE4-562D-4B2C-7002-67D97D7FF0E5}"/>
              </a:ext>
            </a:extLst>
          </p:cNvPr>
          <p:cNvSpPr>
            <a:spLocks noGrp="1" noChangeArrowheads="1"/>
          </p:cNvSpPr>
          <p:nvPr>
            <p:ph type="title"/>
          </p:nvPr>
        </p:nvSpPr>
        <p:spPr>
          <a:xfrm>
            <a:off x="762000" y="381000"/>
            <a:ext cx="7772400" cy="838200"/>
          </a:xfrm>
        </p:spPr>
        <p:txBody>
          <a:bodyPr/>
          <a:lstStyle/>
          <a:p>
            <a:r>
              <a:rPr lang="en-US" sz="3200" cap="small" spc="130"/>
              <a:t>Smoothing</a:t>
            </a:r>
            <a:endParaRPr lang="en-US" altLang="en-US" sz="4000" dirty="0"/>
          </a:p>
        </p:txBody>
      </p:sp>
      <p:sp>
        <p:nvSpPr>
          <p:cNvPr id="3" name="Content Placeholder 2">
            <a:extLst>
              <a:ext uri="{FF2B5EF4-FFF2-40B4-BE49-F238E27FC236}">
                <a16:creationId xmlns:a16="http://schemas.microsoft.com/office/drawing/2014/main" id="{FC4245C4-C4ED-DE69-6E2B-5D15CEFC8488}"/>
              </a:ext>
            </a:extLst>
          </p:cNvPr>
          <p:cNvSpPr>
            <a:spLocks noGrp="1"/>
          </p:cNvSpPr>
          <p:nvPr>
            <p:ph idx="1"/>
          </p:nvPr>
        </p:nvSpPr>
        <p:spPr/>
        <p:txBody>
          <a:bodyPr/>
          <a:lstStyle/>
          <a:p>
            <a:r>
              <a:rPr lang="en-US" dirty="0"/>
              <a:t>As a running example for the next several sections, assume we have data generated from the following function by adding N(0, 0.25) noise.</a:t>
            </a:r>
          </a:p>
        </p:txBody>
      </p:sp>
      <p:pic>
        <p:nvPicPr>
          <p:cNvPr id="4" name="Picture 3">
            <a:extLst>
              <a:ext uri="{FF2B5EF4-FFF2-40B4-BE49-F238E27FC236}">
                <a16:creationId xmlns:a16="http://schemas.microsoft.com/office/drawing/2014/main" id="{FB6F434C-AD9B-B811-35E4-D3348EA10977}"/>
              </a:ext>
            </a:extLst>
          </p:cNvPr>
          <p:cNvPicPr>
            <a:picLocks noChangeAspect="1"/>
          </p:cNvPicPr>
          <p:nvPr/>
        </p:nvPicPr>
        <p:blipFill>
          <a:blip r:embed="rId2"/>
          <a:stretch>
            <a:fillRect/>
          </a:stretch>
        </p:blipFill>
        <p:spPr>
          <a:xfrm>
            <a:off x="304801" y="2819400"/>
            <a:ext cx="4267200" cy="2939922"/>
          </a:xfrm>
          <a:prstGeom prst="rect">
            <a:avLst/>
          </a:prstGeom>
        </p:spPr>
      </p:pic>
      <p:pic>
        <p:nvPicPr>
          <p:cNvPr id="5" name="Picture 4">
            <a:extLst>
              <a:ext uri="{FF2B5EF4-FFF2-40B4-BE49-F238E27FC236}">
                <a16:creationId xmlns:a16="http://schemas.microsoft.com/office/drawing/2014/main" id="{A86DC7B3-10E0-4740-327A-9DDCBEC7452A}"/>
              </a:ext>
            </a:extLst>
          </p:cNvPr>
          <p:cNvPicPr>
            <a:picLocks noChangeAspect="1"/>
          </p:cNvPicPr>
          <p:nvPr/>
        </p:nvPicPr>
        <p:blipFill>
          <a:blip r:embed="rId3"/>
          <a:stretch>
            <a:fillRect/>
          </a:stretch>
        </p:blipFill>
        <p:spPr>
          <a:xfrm>
            <a:off x="4503207" y="2819400"/>
            <a:ext cx="4330912" cy="3114040"/>
          </a:xfrm>
          <a:prstGeom prst="rect">
            <a:avLst/>
          </a:prstGeom>
        </p:spPr>
      </p:pic>
    </p:spTree>
    <p:extLst>
      <p:ext uri="{BB962C8B-B14F-4D97-AF65-F5344CB8AC3E}">
        <p14:creationId xmlns:p14="http://schemas.microsoft.com/office/powerpoint/2010/main" val="1657843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9FCE09-4D49-A676-47F8-96D078925FD8}"/>
            </a:ext>
          </a:extLst>
        </p:cNvPr>
        <p:cNvGrpSpPr/>
        <p:nvPr/>
      </p:nvGrpSpPr>
      <p:grpSpPr>
        <a:xfrm>
          <a:off x="0" y="0"/>
          <a:ext cx="0" cy="0"/>
          <a:chOff x="0" y="0"/>
          <a:chExt cx="0" cy="0"/>
        </a:xfrm>
      </p:grpSpPr>
      <p:sp>
        <p:nvSpPr>
          <p:cNvPr id="6146" name="Rectangle 2">
            <a:extLst>
              <a:ext uri="{FF2B5EF4-FFF2-40B4-BE49-F238E27FC236}">
                <a16:creationId xmlns:a16="http://schemas.microsoft.com/office/drawing/2014/main" id="{E2E1C526-F4CE-C337-99EA-7050231B6B59}"/>
              </a:ext>
            </a:extLst>
          </p:cNvPr>
          <p:cNvSpPr>
            <a:spLocks noGrp="1" noChangeArrowheads="1"/>
          </p:cNvSpPr>
          <p:nvPr>
            <p:ph type="title"/>
          </p:nvPr>
        </p:nvSpPr>
        <p:spPr>
          <a:xfrm>
            <a:off x="762000" y="381000"/>
            <a:ext cx="7772400" cy="838200"/>
          </a:xfrm>
        </p:spPr>
        <p:txBody>
          <a:bodyPr/>
          <a:lstStyle/>
          <a:p>
            <a:r>
              <a:rPr lang="en-US" sz="3200" cap="small" spc="130" dirty="0"/>
              <a:t>Bin Smoothing</a:t>
            </a:r>
            <a:endParaRPr lang="en-US" altLang="en-US" sz="4000" dirty="0"/>
          </a:p>
        </p:txBody>
      </p:sp>
      <p:sp>
        <p:nvSpPr>
          <p:cNvPr id="3" name="Content Placeholder 2">
            <a:extLst>
              <a:ext uri="{FF2B5EF4-FFF2-40B4-BE49-F238E27FC236}">
                <a16:creationId xmlns:a16="http://schemas.microsoft.com/office/drawing/2014/main" id="{A62D2F64-B5A1-3CCA-58B5-B231248811BE}"/>
              </a:ext>
            </a:extLst>
          </p:cNvPr>
          <p:cNvSpPr>
            <a:spLocks noGrp="1"/>
          </p:cNvSpPr>
          <p:nvPr>
            <p:ph idx="1"/>
          </p:nvPr>
        </p:nvSpPr>
        <p:spPr/>
        <p:txBody>
          <a:bodyPr/>
          <a:lstStyle/>
          <a:p>
            <a:r>
              <a:rPr lang="en-US" dirty="0"/>
              <a:t>Here one partitions data into disjoint bins; e.g., for p = 1 take {[</a:t>
            </a:r>
            <a:r>
              <a:rPr lang="en-US" dirty="0" err="1"/>
              <a:t>i</a:t>
            </a:r>
            <a:r>
              <a:rPr lang="en-US" dirty="0"/>
              <a:t>, </a:t>
            </a:r>
            <a:r>
              <a:rPr lang="en-US" dirty="0" err="1"/>
              <a:t>i</a:t>
            </a:r>
            <a:r>
              <a:rPr lang="en-US" dirty="0"/>
              <a:t> + 1], </a:t>
            </a:r>
            <a:r>
              <a:rPr lang="en-US" dirty="0" err="1"/>
              <a:t>i</a:t>
            </a:r>
            <a:r>
              <a:rPr lang="en-US" dirty="0"/>
              <a:t> ∈ Z}. Within each bin average the Y values to obtain a smooth that is a step function.</a:t>
            </a:r>
          </a:p>
        </p:txBody>
      </p:sp>
      <p:pic>
        <p:nvPicPr>
          <p:cNvPr id="5" name="Picture 4">
            <a:extLst>
              <a:ext uri="{FF2B5EF4-FFF2-40B4-BE49-F238E27FC236}">
                <a16:creationId xmlns:a16="http://schemas.microsoft.com/office/drawing/2014/main" id="{493AE318-C165-2C32-D4AE-37121FB00F8F}"/>
              </a:ext>
            </a:extLst>
          </p:cNvPr>
          <p:cNvPicPr>
            <a:picLocks noChangeAspect="1"/>
          </p:cNvPicPr>
          <p:nvPr/>
        </p:nvPicPr>
        <p:blipFill>
          <a:blip r:embed="rId2"/>
          <a:stretch>
            <a:fillRect/>
          </a:stretch>
        </p:blipFill>
        <p:spPr>
          <a:xfrm>
            <a:off x="20320" y="2819400"/>
            <a:ext cx="4330912" cy="3114040"/>
          </a:xfrm>
          <a:prstGeom prst="rect">
            <a:avLst/>
          </a:prstGeom>
        </p:spPr>
      </p:pic>
      <p:pic>
        <p:nvPicPr>
          <p:cNvPr id="2" name="Picture 1">
            <a:extLst>
              <a:ext uri="{FF2B5EF4-FFF2-40B4-BE49-F238E27FC236}">
                <a16:creationId xmlns:a16="http://schemas.microsoft.com/office/drawing/2014/main" id="{868D1273-184A-5285-2154-A06D121C346D}"/>
              </a:ext>
            </a:extLst>
          </p:cNvPr>
          <p:cNvPicPr>
            <a:picLocks noChangeAspect="1"/>
          </p:cNvPicPr>
          <p:nvPr/>
        </p:nvPicPr>
        <p:blipFill>
          <a:blip r:embed="rId3"/>
          <a:stretch>
            <a:fillRect/>
          </a:stretch>
        </p:blipFill>
        <p:spPr>
          <a:xfrm>
            <a:off x="4648200" y="2895600"/>
            <a:ext cx="3926840" cy="2743151"/>
          </a:xfrm>
          <a:prstGeom prst="rect">
            <a:avLst/>
          </a:prstGeom>
        </p:spPr>
      </p:pic>
    </p:spTree>
    <p:extLst>
      <p:ext uri="{BB962C8B-B14F-4D97-AF65-F5344CB8AC3E}">
        <p14:creationId xmlns:p14="http://schemas.microsoft.com/office/powerpoint/2010/main" val="2829854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A7FF57-1D1B-C632-2238-A9E9C5551DCA}"/>
            </a:ext>
          </a:extLst>
        </p:cNvPr>
        <p:cNvGrpSpPr/>
        <p:nvPr/>
      </p:nvGrpSpPr>
      <p:grpSpPr>
        <a:xfrm>
          <a:off x="0" y="0"/>
          <a:ext cx="0" cy="0"/>
          <a:chOff x="0" y="0"/>
          <a:chExt cx="0" cy="0"/>
        </a:xfrm>
      </p:grpSpPr>
      <p:sp>
        <p:nvSpPr>
          <p:cNvPr id="6146" name="Rectangle 2">
            <a:extLst>
              <a:ext uri="{FF2B5EF4-FFF2-40B4-BE49-F238E27FC236}">
                <a16:creationId xmlns:a16="http://schemas.microsoft.com/office/drawing/2014/main" id="{EEE48070-3648-BF1E-70FC-30A6E4215E5A}"/>
              </a:ext>
            </a:extLst>
          </p:cNvPr>
          <p:cNvSpPr>
            <a:spLocks noGrp="1" noChangeArrowheads="1"/>
          </p:cNvSpPr>
          <p:nvPr>
            <p:ph type="title"/>
          </p:nvPr>
        </p:nvSpPr>
        <p:spPr>
          <a:xfrm>
            <a:off x="762000" y="381000"/>
            <a:ext cx="7772400" cy="838200"/>
          </a:xfrm>
        </p:spPr>
        <p:txBody>
          <a:bodyPr/>
          <a:lstStyle/>
          <a:p>
            <a:r>
              <a:rPr lang="en-US" sz="3200" cap="small" spc="130" dirty="0"/>
              <a:t>Moving Averages</a:t>
            </a:r>
            <a:endParaRPr lang="en-US" altLang="en-US" sz="4000" dirty="0"/>
          </a:p>
        </p:txBody>
      </p:sp>
      <p:sp>
        <p:nvSpPr>
          <p:cNvPr id="3" name="Content Placeholder 2">
            <a:extLst>
              <a:ext uri="{FF2B5EF4-FFF2-40B4-BE49-F238E27FC236}">
                <a16:creationId xmlns:a16="http://schemas.microsoft.com/office/drawing/2014/main" id="{34EFFABB-BB2F-D412-B72D-B19D6C102135}"/>
              </a:ext>
            </a:extLst>
          </p:cNvPr>
          <p:cNvSpPr>
            <a:spLocks noGrp="1"/>
          </p:cNvSpPr>
          <p:nvPr>
            <p:ph idx="1"/>
          </p:nvPr>
        </p:nvSpPr>
        <p:spPr/>
        <p:txBody>
          <a:bodyPr/>
          <a:lstStyle/>
          <a:p>
            <a:r>
              <a:rPr lang="en-US" dirty="0"/>
              <a:t>Moving averages use variable bins containing a fixed number of observations, rather than fixed-width bins with a variable number of observations. They tend to wiggle near the center of the data, but flatten out near the boundary of the data.</a:t>
            </a:r>
          </a:p>
        </p:txBody>
      </p:sp>
      <p:pic>
        <p:nvPicPr>
          <p:cNvPr id="5" name="Picture 4">
            <a:extLst>
              <a:ext uri="{FF2B5EF4-FFF2-40B4-BE49-F238E27FC236}">
                <a16:creationId xmlns:a16="http://schemas.microsoft.com/office/drawing/2014/main" id="{C080EA42-7502-ABA4-012F-A407C563734B}"/>
              </a:ext>
            </a:extLst>
          </p:cNvPr>
          <p:cNvPicPr>
            <a:picLocks noChangeAspect="1"/>
          </p:cNvPicPr>
          <p:nvPr/>
        </p:nvPicPr>
        <p:blipFill>
          <a:blip r:embed="rId2"/>
          <a:stretch>
            <a:fillRect/>
          </a:stretch>
        </p:blipFill>
        <p:spPr>
          <a:xfrm>
            <a:off x="352778" y="3362960"/>
            <a:ext cx="4330912" cy="3114040"/>
          </a:xfrm>
          <a:prstGeom prst="rect">
            <a:avLst/>
          </a:prstGeom>
        </p:spPr>
      </p:pic>
      <p:pic>
        <p:nvPicPr>
          <p:cNvPr id="4" name="Picture 3">
            <a:extLst>
              <a:ext uri="{FF2B5EF4-FFF2-40B4-BE49-F238E27FC236}">
                <a16:creationId xmlns:a16="http://schemas.microsoft.com/office/drawing/2014/main" id="{238E5EC2-DE52-D6B8-0362-92F4C3485E20}"/>
              </a:ext>
            </a:extLst>
          </p:cNvPr>
          <p:cNvPicPr>
            <a:picLocks noChangeAspect="1"/>
          </p:cNvPicPr>
          <p:nvPr/>
        </p:nvPicPr>
        <p:blipFill>
          <a:blip r:embed="rId3"/>
          <a:stretch>
            <a:fillRect/>
          </a:stretch>
        </p:blipFill>
        <p:spPr>
          <a:xfrm>
            <a:off x="4683690" y="3429000"/>
            <a:ext cx="4028509" cy="2823812"/>
          </a:xfrm>
          <a:prstGeom prst="rect">
            <a:avLst/>
          </a:prstGeom>
        </p:spPr>
      </p:pic>
    </p:spTree>
    <p:extLst>
      <p:ext uri="{BB962C8B-B14F-4D97-AF65-F5344CB8AC3E}">
        <p14:creationId xmlns:p14="http://schemas.microsoft.com/office/powerpoint/2010/main" val="1889860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AAD6AF-2A3F-6862-16B5-09D44E1B290E}"/>
            </a:ext>
          </a:extLst>
        </p:cNvPr>
        <p:cNvGrpSpPr/>
        <p:nvPr/>
      </p:nvGrpSpPr>
      <p:grpSpPr>
        <a:xfrm>
          <a:off x="0" y="0"/>
          <a:ext cx="0" cy="0"/>
          <a:chOff x="0" y="0"/>
          <a:chExt cx="0" cy="0"/>
        </a:xfrm>
      </p:grpSpPr>
      <p:sp>
        <p:nvSpPr>
          <p:cNvPr id="6146" name="Rectangle 2">
            <a:extLst>
              <a:ext uri="{FF2B5EF4-FFF2-40B4-BE49-F238E27FC236}">
                <a16:creationId xmlns:a16="http://schemas.microsoft.com/office/drawing/2014/main" id="{D607C3B0-910A-DE8B-B3DE-78FFE11C021B}"/>
              </a:ext>
            </a:extLst>
          </p:cNvPr>
          <p:cNvSpPr>
            <a:spLocks noGrp="1" noChangeArrowheads="1"/>
          </p:cNvSpPr>
          <p:nvPr>
            <p:ph type="title"/>
          </p:nvPr>
        </p:nvSpPr>
        <p:spPr>
          <a:xfrm>
            <a:off x="762000" y="381000"/>
            <a:ext cx="7772400" cy="838200"/>
          </a:xfrm>
        </p:spPr>
        <p:txBody>
          <a:bodyPr/>
          <a:lstStyle/>
          <a:p>
            <a:r>
              <a:rPr lang="en-US" sz="3200" cap="small" spc="130" dirty="0"/>
              <a:t>Running Line</a:t>
            </a:r>
            <a:endParaRPr lang="en-US" altLang="en-US" sz="4000" dirty="0"/>
          </a:p>
        </p:txBody>
      </p:sp>
      <p:sp>
        <p:nvSpPr>
          <p:cNvPr id="3" name="Content Placeholder 2">
            <a:extLst>
              <a:ext uri="{FF2B5EF4-FFF2-40B4-BE49-F238E27FC236}">
                <a16:creationId xmlns:a16="http://schemas.microsoft.com/office/drawing/2014/main" id="{3D62052C-D8A3-B0ED-4E38-B7E6DD674A6F}"/>
              </a:ext>
            </a:extLst>
          </p:cNvPr>
          <p:cNvSpPr>
            <a:spLocks noGrp="1"/>
          </p:cNvSpPr>
          <p:nvPr>
            <p:ph idx="1"/>
          </p:nvPr>
        </p:nvSpPr>
        <p:spPr/>
        <p:txBody>
          <a:bodyPr/>
          <a:lstStyle/>
          <a:p>
            <a:r>
              <a:rPr lang="en-US" dirty="0"/>
              <a:t>This improves on the moving average by fitting a line rather than an average to the data within a variable-width bin. But it still tends to be rough.</a:t>
            </a:r>
          </a:p>
        </p:txBody>
      </p:sp>
      <p:pic>
        <p:nvPicPr>
          <p:cNvPr id="5" name="Picture 4">
            <a:extLst>
              <a:ext uri="{FF2B5EF4-FFF2-40B4-BE49-F238E27FC236}">
                <a16:creationId xmlns:a16="http://schemas.microsoft.com/office/drawing/2014/main" id="{D988BD49-78EB-ECD9-E7FF-4A61F0035E16}"/>
              </a:ext>
            </a:extLst>
          </p:cNvPr>
          <p:cNvPicPr>
            <a:picLocks noChangeAspect="1"/>
          </p:cNvPicPr>
          <p:nvPr/>
        </p:nvPicPr>
        <p:blipFill>
          <a:blip r:embed="rId2"/>
          <a:stretch>
            <a:fillRect/>
          </a:stretch>
        </p:blipFill>
        <p:spPr>
          <a:xfrm>
            <a:off x="352778" y="2971800"/>
            <a:ext cx="4330912" cy="3114040"/>
          </a:xfrm>
          <a:prstGeom prst="rect">
            <a:avLst/>
          </a:prstGeom>
        </p:spPr>
      </p:pic>
      <p:pic>
        <p:nvPicPr>
          <p:cNvPr id="2" name="Picture 1">
            <a:extLst>
              <a:ext uri="{FF2B5EF4-FFF2-40B4-BE49-F238E27FC236}">
                <a16:creationId xmlns:a16="http://schemas.microsoft.com/office/drawing/2014/main" id="{6EED5F79-B89C-12D3-5D39-C5F57FA1E308}"/>
              </a:ext>
            </a:extLst>
          </p:cNvPr>
          <p:cNvPicPr>
            <a:picLocks noChangeAspect="1"/>
          </p:cNvPicPr>
          <p:nvPr/>
        </p:nvPicPr>
        <p:blipFill>
          <a:blip r:embed="rId3"/>
          <a:stretch>
            <a:fillRect/>
          </a:stretch>
        </p:blipFill>
        <p:spPr>
          <a:xfrm>
            <a:off x="4648200" y="3048000"/>
            <a:ext cx="4116128" cy="2819400"/>
          </a:xfrm>
          <a:prstGeom prst="rect">
            <a:avLst/>
          </a:prstGeom>
        </p:spPr>
      </p:pic>
      <p:sp>
        <p:nvSpPr>
          <p:cNvPr id="6" name="TextBox 5">
            <a:extLst>
              <a:ext uri="{FF2B5EF4-FFF2-40B4-BE49-F238E27FC236}">
                <a16:creationId xmlns:a16="http://schemas.microsoft.com/office/drawing/2014/main" id="{6F472C31-4077-8A8E-2509-388795D0FDB0}"/>
              </a:ext>
            </a:extLst>
          </p:cNvPr>
          <p:cNvSpPr txBox="1"/>
          <p:nvPr/>
        </p:nvSpPr>
        <p:spPr>
          <a:xfrm>
            <a:off x="5892800" y="6451600"/>
            <a:ext cx="0" cy="0"/>
          </a:xfrm>
          <a:prstGeom prst="rect">
            <a:avLst/>
          </a:prstGeom>
          <a:noFill/>
        </p:spPr>
        <p:txBody>
          <a:bodyPr wrap="none" rtlCol="0">
            <a:noAutofit/>
          </a:bodyPr>
          <a:lstStyle/>
          <a:p>
            <a:pPr algn="ctr"/>
            <a:endParaRPr lang="en-US" sz="1600" dirty="0" err="1"/>
          </a:p>
        </p:txBody>
      </p:sp>
    </p:spTree>
    <p:extLst>
      <p:ext uri="{BB962C8B-B14F-4D97-AF65-F5344CB8AC3E}">
        <p14:creationId xmlns:p14="http://schemas.microsoft.com/office/powerpoint/2010/main" val="675126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13A07A-FA3B-1637-36CE-FBF4589C7D51}"/>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50669473-3596-C5D6-741C-0C208CD2A7DF}"/>
              </a:ext>
            </a:extLst>
          </p:cNvPr>
          <p:cNvPicPr>
            <a:picLocks noChangeAspect="1"/>
          </p:cNvPicPr>
          <p:nvPr/>
        </p:nvPicPr>
        <p:blipFill>
          <a:blip r:embed="rId2"/>
          <a:stretch>
            <a:fillRect/>
          </a:stretch>
        </p:blipFill>
        <p:spPr>
          <a:xfrm>
            <a:off x="1562100" y="3848100"/>
            <a:ext cx="6172200" cy="1866900"/>
          </a:xfrm>
          <a:prstGeom prst="rect">
            <a:avLst/>
          </a:prstGeom>
        </p:spPr>
      </p:pic>
      <p:sp>
        <p:nvSpPr>
          <p:cNvPr id="6146" name="Rectangle 2">
            <a:extLst>
              <a:ext uri="{FF2B5EF4-FFF2-40B4-BE49-F238E27FC236}">
                <a16:creationId xmlns:a16="http://schemas.microsoft.com/office/drawing/2014/main" id="{A29BF7E1-B943-DBCF-8001-E1A5365A943B}"/>
              </a:ext>
            </a:extLst>
          </p:cNvPr>
          <p:cNvSpPr>
            <a:spLocks noGrp="1" noChangeArrowheads="1"/>
          </p:cNvSpPr>
          <p:nvPr>
            <p:ph type="title"/>
          </p:nvPr>
        </p:nvSpPr>
        <p:spPr>
          <a:xfrm>
            <a:off x="762000" y="381000"/>
            <a:ext cx="7772400" cy="838200"/>
          </a:xfrm>
        </p:spPr>
        <p:txBody>
          <a:bodyPr/>
          <a:lstStyle/>
          <a:p>
            <a:r>
              <a:rPr lang="en-US" sz="3200" cap="small" spc="130" dirty="0"/>
              <a:t>LOESS</a:t>
            </a:r>
            <a:endParaRPr lang="en-US" altLang="en-US" sz="4000" dirty="0"/>
          </a:p>
        </p:txBody>
      </p:sp>
      <p:sp>
        <p:nvSpPr>
          <p:cNvPr id="3" name="Content Placeholder 2">
            <a:extLst>
              <a:ext uri="{FF2B5EF4-FFF2-40B4-BE49-F238E27FC236}">
                <a16:creationId xmlns:a16="http://schemas.microsoft.com/office/drawing/2014/main" id="{2B883BC6-D3E7-AD4C-C8D0-92ADD7CD0F92}"/>
              </a:ext>
            </a:extLst>
          </p:cNvPr>
          <p:cNvSpPr>
            <a:spLocks noGrp="1"/>
          </p:cNvSpPr>
          <p:nvPr>
            <p:ph idx="1"/>
          </p:nvPr>
        </p:nvSpPr>
        <p:spPr/>
        <p:txBody>
          <a:bodyPr/>
          <a:lstStyle/>
          <a:p>
            <a:r>
              <a:rPr lang="en-US" dirty="0"/>
              <a:t>LOESS extends the running line smooth by using weighted linear regression inside the variable-width bins. Loess is more computationally intensive, but is often satisfactorily smooth and flexible</a:t>
            </a:r>
          </a:p>
          <a:p>
            <a:r>
              <a:rPr lang="en-US" dirty="0"/>
              <a:t>It fits model</a:t>
            </a:r>
          </a:p>
          <a:p>
            <a:endParaRPr lang="en-US" dirty="0"/>
          </a:p>
          <a:p>
            <a:endParaRPr lang="en-US" dirty="0"/>
          </a:p>
          <a:p>
            <a:r>
              <a:rPr lang="en-US" dirty="0"/>
              <a:t>where</a:t>
            </a:r>
          </a:p>
        </p:txBody>
      </p:sp>
      <p:sp>
        <p:nvSpPr>
          <p:cNvPr id="6" name="TextBox 5">
            <a:extLst>
              <a:ext uri="{FF2B5EF4-FFF2-40B4-BE49-F238E27FC236}">
                <a16:creationId xmlns:a16="http://schemas.microsoft.com/office/drawing/2014/main" id="{029AAEE6-DDF5-85CF-E45E-58FD6978D6C9}"/>
              </a:ext>
            </a:extLst>
          </p:cNvPr>
          <p:cNvSpPr txBox="1"/>
          <p:nvPr/>
        </p:nvSpPr>
        <p:spPr>
          <a:xfrm>
            <a:off x="5892800" y="6451600"/>
            <a:ext cx="0" cy="0"/>
          </a:xfrm>
          <a:prstGeom prst="rect">
            <a:avLst/>
          </a:prstGeom>
          <a:noFill/>
        </p:spPr>
        <p:txBody>
          <a:bodyPr wrap="none" rtlCol="0">
            <a:noAutofit/>
          </a:bodyPr>
          <a:lstStyle/>
          <a:p>
            <a:pPr algn="ctr"/>
            <a:endParaRPr lang="en-US" sz="1600" dirty="0" err="1"/>
          </a:p>
        </p:txBody>
      </p:sp>
    </p:spTree>
    <p:extLst>
      <p:ext uri="{BB962C8B-B14F-4D97-AF65-F5344CB8AC3E}">
        <p14:creationId xmlns:p14="http://schemas.microsoft.com/office/powerpoint/2010/main" val="618643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9300B7-8A4F-3B50-7C16-41BB33764F5A}"/>
            </a:ext>
          </a:extLst>
        </p:cNvPr>
        <p:cNvGrpSpPr/>
        <p:nvPr/>
      </p:nvGrpSpPr>
      <p:grpSpPr>
        <a:xfrm>
          <a:off x="0" y="0"/>
          <a:ext cx="0" cy="0"/>
          <a:chOff x="0" y="0"/>
          <a:chExt cx="0" cy="0"/>
        </a:xfrm>
      </p:grpSpPr>
      <p:sp>
        <p:nvSpPr>
          <p:cNvPr id="6146" name="Rectangle 2">
            <a:extLst>
              <a:ext uri="{FF2B5EF4-FFF2-40B4-BE49-F238E27FC236}">
                <a16:creationId xmlns:a16="http://schemas.microsoft.com/office/drawing/2014/main" id="{6C2E89A0-64E9-F35C-4707-25BDC047BAF6}"/>
              </a:ext>
            </a:extLst>
          </p:cNvPr>
          <p:cNvSpPr>
            <a:spLocks noGrp="1" noChangeArrowheads="1"/>
          </p:cNvSpPr>
          <p:nvPr>
            <p:ph type="title"/>
          </p:nvPr>
        </p:nvSpPr>
        <p:spPr>
          <a:xfrm>
            <a:off x="762000" y="381000"/>
            <a:ext cx="7772400" cy="838200"/>
          </a:xfrm>
        </p:spPr>
        <p:txBody>
          <a:bodyPr/>
          <a:lstStyle/>
          <a:p>
            <a:r>
              <a:rPr lang="en-US" sz="3200" cap="small" spc="130" dirty="0"/>
              <a:t>LOESS</a:t>
            </a:r>
            <a:endParaRPr lang="en-US" altLang="en-US" sz="4000" dirty="0"/>
          </a:p>
        </p:txBody>
      </p:sp>
      <p:sp>
        <p:nvSpPr>
          <p:cNvPr id="3" name="Content Placeholder 2">
            <a:extLst>
              <a:ext uri="{FF2B5EF4-FFF2-40B4-BE49-F238E27FC236}">
                <a16:creationId xmlns:a16="http://schemas.microsoft.com/office/drawing/2014/main" id="{6482DA79-B614-AAE9-83C0-BEFD017FBD4D}"/>
              </a:ext>
            </a:extLst>
          </p:cNvPr>
          <p:cNvSpPr>
            <a:spLocks noGrp="1"/>
          </p:cNvSpPr>
          <p:nvPr>
            <p:ph idx="1"/>
          </p:nvPr>
        </p:nvSpPr>
        <p:spPr/>
        <p:txBody>
          <a:bodyPr/>
          <a:lstStyle/>
          <a:p>
            <a:r>
              <a:rPr lang="en-US" dirty="0"/>
              <a:t>LOESS is a consistent estimator, but may be inefficient at finding relatively simple structures in the data. Although not originally intended for high-dimensional regression, LOESS is often used.</a:t>
            </a:r>
          </a:p>
        </p:txBody>
      </p:sp>
      <p:sp>
        <p:nvSpPr>
          <p:cNvPr id="6" name="TextBox 5">
            <a:extLst>
              <a:ext uri="{FF2B5EF4-FFF2-40B4-BE49-F238E27FC236}">
                <a16:creationId xmlns:a16="http://schemas.microsoft.com/office/drawing/2014/main" id="{124D6AAB-A277-F30E-D865-DA218EE7A648}"/>
              </a:ext>
            </a:extLst>
          </p:cNvPr>
          <p:cNvSpPr txBox="1"/>
          <p:nvPr/>
        </p:nvSpPr>
        <p:spPr>
          <a:xfrm>
            <a:off x="5892800" y="6451600"/>
            <a:ext cx="0" cy="0"/>
          </a:xfrm>
          <a:prstGeom prst="rect">
            <a:avLst/>
          </a:prstGeom>
          <a:noFill/>
        </p:spPr>
        <p:txBody>
          <a:bodyPr wrap="none" rtlCol="0">
            <a:noAutofit/>
          </a:bodyPr>
          <a:lstStyle/>
          <a:p>
            <a:pPr algn="ctr"/>
            <a:endParaRPr lang="en-US" sz="1600" dirty="0" err="1"/>
          </a:p>
        </p:txBody>
      </p:sp>
      <p:pic>
        <p:nvPicPr>
          <p:cNvPr id="4" name="Picture 3">
            <a:extLst>
              <a:ext uri="{FF2B5EF4-FFF2-40B4-BE49-F238E27FC236}">
                <a16:creationId xmlns:a16="http://schemas.microsoft.com/office/drawing/2014/main" id="{0DF8786B-A30C-84AB-C94C-D5E23B7B8F24}"/>
              </a:ext>
            </a:extLst>
          </p:cNvPr>
          <p:cNvPicPr>
            <a:picLocks noChangeAspect="1"/>
          </p:cNvPicPr>
          <p:nvPr/>
        </p:nvPicPr>
        <p:blipFill>
          <a:blip r:embed="rId2"/>
          <a:stretch>
            <a:fillRect/>
          </a:stretch>
        </p:blipFill>
        <p:spPr>
          <a:xfrm>
            <a:off x="352778" y="2971800"/>
            <a:ext cx="4330912" cy="3114040"/>
          </a:xfrm>
          <a:prstGeom prst="rect">
            <a:avLst/>
          </a:prstGeom>
        </p:spPr>
      </p:pic>
      <p:pic>
        <p:nvPicPr>
          <p:cNvPr id="8" name="Picture 7">
            <a:extLst>
              <a:ext uri="{FF2B5EF4-FFF2-40B4-BE49-F238E27FC236}">
                <a16:creationId xmlns:a16="http://schemas.microsoft.com/office/drawing/2014/main" id="{2B85B052-86EC-9A3F-B7A6-D0AB5183D49A}"/>
              </a:ext>
            </a:extLst>
          </p:cNvPr>
          <p:cNvPicPr>
            <a:picLocks noChangeAspect="1"/>
          </p:cNvPicPr>
          <p:nvPr/>
        </p:nvPicPr>
        <p:blipFill>
          <a:blip r:embed="rId3"/>
          <a:stretch>
            <a:fillRect/>
          </a:stretch>
        </p:blipFill>
        <p:spPr>
          <a:xfrm>
            <a:off x="4677375" y="3048000"/>
            <a:ext cx="4015740" cy="2834640"/>
          </a:xfrm>
          <a:prstGeom prst="rect">
            <a:avLst/>
          </a:prstGeom>
        </p:spPr>
      </p:pic>
    </p:spTree>
    <p:extLst>
      <p:ext uri="{BB962C8B-B14F-4D97-AF65-F5344CB8AC3E}">
        <p14:creationId xmlns:p14="http://schemas.microsoft.com/office/powerpoint/2010/main" val="1788250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AC75D207-3923-AAF5-FABE-F4E6B63DC644}"/>
              </a:ext>
            </a:extLst>
          </p:cNvPr>
          <p:cNvSpPr>
            <a:spLocks noGrp="1" noChangeArrowheads="1"/>
          </p:cNvSpPr>
          <p:nvPr>
            <p:ph type="title"/>
          </p:nvPr>
        </p:nvSpPr>
        <p:spPr>
          <a:xfrm>
            <a:off x="685800" y="130134"/>
            <a:ext cx="7772400" cy="1143000"/>
          </a:xfrm>
        </p:spPr>
        <p:txBody>
          <a:bodyPr/>
          <a:lstStyle/>
          <a:p>
            <a:r>
              <a:rPr lang="en-US" sz="4000" cap="small" spc="130" dirty="0"/>
              <a:t>Kernel Smoothing</a:t>
            </a:r>
            <a:endParaRPr lang="en-US" altLang="en-US" sz="3200" dirty="0"/>
          </a:p>
        </p:txBody>
      </p:sp>
      <p:sp>
        <p:nvSpPr>
          <p:cNvPr id="8195" name="Rectangle 3">
            <a:extLst>
              <a:ext uri="{FF2B5EF4-FFF2-40B4-BE49-F238E27FC236}">
                <a16:creationId xmlns:a16="http://schemas.microsoft.com/office/drawing/2014/main" id="{C66FB39F-CC47-02C7-0772-6E4F53A2CC77}"/>
              </a:ext>
            </a:extLst>
          </p:cNvPr>
          <p:cNvSpPr>
            <a:spLocks noGrp="1" noChangeArrowheads="1"/>
          </p:cNvSpPr>
          <p:nvPr>
            <p:ph type="body" idx="1"/>
          </p:nvPr>
        </p:nvSpPr>
        <p:spPr>
          <a:xfrm>
            <a:off x="533400" y="1905000"/>
            <a:ext cx="8077200" cy="4114800"/>
          </a:xfrm>
        </p:spPr>
        <p:txBody>
          <a:bodyPr>
            <a:normAutofit lnSpcReduction="10000"/>
          </a:bodyPr>
          <a:lstStyle/>
          <a:p>
            <a:pPr>
              <a:lnSpc>
                <a:spcPct val="90000"/>
              </a:lnSpc>
            </a:pPr>
            <a:r>
              <a:rPr lang="en-US" dirty="0"/>
              <a:t>These are much like moving averages except that the average is weighted and the bin-width is fixed. </a:t>
            </a:r>
          </a:p>
          <a:p>
            <a:pPr>
              <a:lnSpc>
                <a:spcPct val="90000"/>
              </a:lnSpc>
            </a:pPr>
            <a:r>
              <a:rPr lang="en-US" dirty="0"/>
              <a:t>Kernel smoothers work well and are mathematically tractable. The weights in the average depend upon the kernel K(x). </a:t>
            </a:r>
          </a:p>
          <a:p>
            <a:pPr>
              <a:lnSpc>
                <a:spcPct val="90000"/>
              </a:lnSpc>
            </a:pPr>
            <a:r>
              <a:rPr lang="en-US" dirty="0"/>
              <a:t>A kernel is usually symmetric, continuous, nonnegative, and integrates to 1 (e.g., a Gaussian kernel). </a:t>
            </a:r>
          </a:p>
          <a:p>
            <a:pPr>
              <a:lnSpc>
                <a:spcPct val="90000"/>
              </a:lnSpc>
            </a:pPr>
            <a:r>
              <a:rPr lang="en-US" dirty="0"/>
              <a:t>The bin-width is set by parameter, also called the bandwidth. This can vary, adapting to information in the data on the roughness of the function.</a:t>
            </a:r>
            <a:endParaRPr lang="en-US" altLang="en-U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A8560E-EEF2-BD03-25EB-3C874F5CA138}"/>
            </a:ext>
          </a:extLst>
        </p:cNvPr>
        <p:cNvGrpSpPr/>
        <p:nvPr/>
      </p:nvGrpSpPr>
      <p:grpSpPr>
        <a:xfrm>
          <a:off x="0" y="0"/>
          <a:ext cx="0" cy="0"/>
          <a:chOff x="0" y="0"/>
          <a:chExt cx="0" cy="0"/>
        </a:xfrm>
      </p:grpSpPr>
      <p:sp>
        <p:nvSpPr>
          <p:cNvPr id="8194" name="Rectangle 2">
            <a:extLst>
              <a:ext uri="{FF2B5EF4-FFF2-40B4-BE49-F238E27FC236}">
                <a16:creationId xmlns:a16="http://schemas.microsoft.com/office/drawing/2014/main" id="{4BCE7033-062B-6DC8-9CA9-608EED39694A}"/>
              </a:ext>
            </a:extLst>
          </p:cNvPr>
          <p:cNvSpPr>
            <a:spLocks noGrp="1" noChangeArrowheads="1"/>
          </p:cNvSpPr>
          <p:nvPr>
            <p:ph type="title"/>
          </p:nvPr>
        </p:nvSpPr>
        <p:spPr>
          <a:xfrm>
            <a:off x="685800" y="130134"/>
            <a:ext cx="7772400" cy="1143000"/>
          </a:xfrm>
        </p:spPr>
        <p:txBody>
          <a:bodyPr/>
          <a:lstStyle/>
          <a:p>
            <a:r>
              <a:rPr lang="en-US" sz="4000" cap="small" spc="130" dirty="0"/>
              <a:t>Kernel Smoothing</a:t>
            </a:r>
            <a:endParaRPr lang="en-US" altLang="en-US" sz="3200" dirty="0"/>
          </a:p>
        </p:txBody>
      </p:sp>
      <p:sp>
        <p:nvSpPr>
          <p:cNvPr id="8195" name="Rectangle 3">
            <a:extLst>
              <a:ext uri="{FF2B5EF4-FFF2-40B4-BE49-F238E27FC236}">
                <a16:creationId xmlns:a16="http://schemas.microsoft.com/office/drawing/2014/main" id="{46E2AAF1-7DFF-ED59-AB58-F1AA5D60AC37}"/>
              </a:ext>
            </a:extLst>
          </p:cNvPr>
          <p:cNvSpPr>
            <a:spLocks noGrp="1" noChangeArrowheads="1"/>
          </p:cNvSpPr>
          <p:nvPr>
            <p:ph type="body" idx="1"/>
          </p:nvPr>
        </p:nvSpPr>
        <p:spPr>
          <a:xfrm>
            <a:off x="533400" y="1524000"/>
            <a:ext cx="8077200" cy="4114800"/>
          </a:xfrm>
        </p:spPr>
        <p:txBody>
          <a:bodyPr>
            <a:normAutofit fontScale="92500" lnSpcReduction="10000"/>
          </a:bodyPr>
          <a:lstStyle/>
          <a:p>
            <a:pPr>
              <a:lnSpc>
                <a:spcPct val="90000"/>
              </a:lnSpc>
              <a:buFontTx/>
              <a:buNone/>
            </a:pPr>
            <a:r>
              <a:rPr lang="en-US" altLang="en-US" sz="2400" dirty="0"/>
              <a:t>         </a:t>
            </a:r>
          </a:p>
          <a:p>
            <a:pPr>
              <a:lnSpc>
                <a:spcPct val="90000"/>
              </a:lnSpc>
            </a:pPr>
            <a:r>
              <a:rPr lang="en-US" altLang="en-US" sz="2400" dirty="0"/>
              <a:t>Kernel smoothing describes the shape of the weight </a:t>
            </a:r>
          </a:p>
          <a:p>
            <a:pPr>
              <a:lnSpc>
                <a:spcPct val="90000"/>
              </a:lnSpc>
              <a:buFontTx/>
              <a:buNone/>
            </a:pPr>
            <a:r>
              <a:rPr lang="en-US" altLang="en-US" sz="2400" dirty="0"/>
              <a:t>    function              by a density function </a:t>
            </a:r>
            <a:r>
              <a:rPr lang="en-US" altLang="en-US" sz="2400" i="1" dirty="0"/>
              <a:t>K</a:t>
            </a:r>
            <a:r>
              <a:rPr lang="en-US" altLang="en-US" sz="2400" dirty="0"/>
              <a:t> with a scale</a:t>
            </a:r>
          </a:p>
          <a:p>
            <a:pPr>
              <a:lnSpc>
                <a:spcPct val="90000"/>
              </a:lnSpc>
              <a:buFontTx/>
              <a:buNone/>
            </a:pPr>
            <a:r>
              <a:rPr lang="en-US" altLang="en-US" sz="2400" dirty="0"/>
              <a:t>    parameter that adjusts the size and the form of the </a:t>
            </a:r>
          </a:p>
          <a:p>
            <a:pPr>
              <a:lnSpc>
                <a:spcPct val="90000"/>
              </a:lnSpc>
              <a:buFontTx/>
              <a:buNone/>
            </a:pPr>
            <a:r>
              <a:rPr lang="en-US" altLang="en-US" sz="2400" dirty="0"/>
              <a:t>    weights near x. The </a:t>
            </a:r>
            <a:r>
              <a:rPr lang="en-US" altLang="en-US" sz="2400" i="1" dirty="0"/>
              <a:t>kernel</a:t>
            </a:r>
            <a:r>
              <a:rPr lang="en-US" altLang="en-US" sz="2400" dirty="0"/>
              <a:t> </a:t>
            </a:r>
            <a:r>
              <a:rPr lang="en-US" altLang="en-US" sz="2400" i="1" dirty="0"/>
              <a:t>K</a:t>
            </a:r>
            <a:r>
              <a:rPr lang="en-US" altLang="en-US" sz="2400" dirty="0"/>
              <a:t> is a continuous, bounded </a:t>
            </a:r>
          </a:p>
          <a:p>
            <a:pPr>
              <a:lnSpc>
                <a:spcPct val="90000"/>
              </a:lnSpc>
              <a:buFontTx/>
              <a:buNone/>
            </a:pPr>
            <a:r>
              <a:rPr lang="en-US" altLang="en-US" sz="2400" dirty="0"/>
              <a:t>    and symmetric real function which integrates to 1. The weight is defined by</a:t>
            </a:r>
          </a:p>
          <a:p>
            <a:pPr>
              <a:lnSpc>
                <a:spcPct val="90000"/>
              </a:lnSpc>
              <a:buFontTx/>
              <a:buNone/>
            </a:pPr>
            <a:endParaRPr lang="en-US" altLang="en-US" sz="2400" dirty="0"/>
          </a:p>
          <a:p>
            <a:pPr>
              <a:lnSpc>
                <a:spcPct val="90000"/>
              </a:lnSpc>
              <a:buFontTx/>
              <a:buNone/>
            </a:pPr>
            <a:endParaRPr lang="en-US" altLang="en-US" sz="2400" dirty="0"/>
          </a:p>
          <a:p>
            <a:pPr>
              <a:lnSpc>
                <a:spcPct val="90000"/>
              </a:lnSpc>
              <a:buFontTx/>
              <a:buNone/>
            </a:pPr>
            <a:r>
              <a:rPr lang="en-US" altLang="en-US" sz="2400" dirty="0"/>
              <a:t>     where                                         , and                                  .</a:t>
            </a:r>
          </a:p>
          <a:p>
            <a:pPr>
              <a:lnSpc>
                <a:spcPct val="90000"/>
              </a:lnSpc>
              <a:buFontTx/>
              <a:buNone/>
            </a:pPr>
            <a:endParaRPr lang="en-US" altLang="en-US" sz="2400" dirty="0"/>
          </a:p>
        </p:txBody>
      </p:sp>
      <p:graphicFrame>
        <p:nvGraphicFramePr>
          <p:cNvPr id="8196" name="Object 4">
            <a:extLst>
              <a:ext uri="{FF2B5EF4-FFF2-40B4-BE49-F238E27FC236}">
                <a16:creationId xmlns:a16="http://schemas.microsoft.com/office/drawing/2014/main" id="{1DBC7B51-98E5-68F5-2317-5CE817E20238}"/>
              </a:ext>
            </a:extLst>
          </p:cNvPr>
          <p:cNvGraphicFramePr>
            <a:graphicFrameLocks noChangeAspect="1"/>
          </p:cNvGraphicFramePr>
          <p:nvPr/>
        </p:nvGraphicFramePr>
        <p:xfrm>
          <a:off x="2105025" y="2333625"/>
          <a:ext cx="896938" cy="474663"/>
        </p:xfrm>
        <a:graphic>
          <a:graphicData uri="http://schemas.openxmlformats.org/presentationml/2006/ole">
            <mc:AlternateContent xmlns:mc="http://schemas.openxmlformats.org/markup-compatibility/2006">
              <mc:Choice xmlns:v="urn:schemas-microsoft-com:vml" Requires="v">
                <p:oleObj name="Equation" r:id="rId2" imgW="9944100" imgH="5270500" progId="Equation.3">
                  <p:embed/>
                </p:oleObj>
              </mc:Choice>
              <mc:Fallback>
                <p:oleObj name="Equation" r:id="rId2" imgW="9944100" imgH="5270500" progId="Equation.3">
                  <p:embed/>
                  <p:pic>
                    <p:nvPicPr>
                      <p:cNvPr id="8196" name="Object 4">
                        <a:extLst>
                          <a:ext uri="{FF2B5EF4-FFF2-40B4-BE49-F238E27FC236}">
                            <a16:creationId xmlns:a16="http://schemas.microsoft.com/office/drawing/2014/main" id="{C0E79F5D-2263-8000-8AF2-24069B3644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5025" y="2333625"/>
                        <a:ext cx="896938" cy="47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7" name="Object 5">
            <a:extLst>
              <a:ext uri="{FF2B5EF4-FFF2-40B4-BE49-F238E27FC236}">
                <a16:creationId xmlns:a16="http://schemas.microsoft.com/office/drawing/2014/main" id="{C5511E9C-9767-2CCF-B7E1-9BC738671E77}"/>
              </a:ext>
            </a:extLst>
          </p:cNvPr>
          <p:cNvGraphicFramePr>
            <a:graphicFrameLocks noChangeAspect="1"/>
          </p:cNvGraphicFramePr>
          <p:nvPr/>
        </p:nvGraphicFramePr>
        <p:xfrm>
          <a:off x="2667000" y="4343400"/>
          <a:ext cx="5287963" cy="550863"/>
        </p:xfrm>
        <a:graphic>
          <a:graphicData uri="http://schemas.openxmlformats.org/presentationml/2006/ole">
            <mc:AlternateContent xmlns:mc="http://schemas.openxmlformats.org/markup-compatibility/2006">
              <mc:Choice xmlns:v="urn:schemas-microsoft-com:vml" Requires="v">
                <p:oleObj name="Equation" r:id="rId4" imgW="56172100" imgH="5854700" progId="Equation.3">
                  <p:embed/>
                </p:oleObj>
              </mc:Choice>
              <mc:Fallback>
                <p:oleObj name="Equation" r:id="rId4" imgW="56172100" imgH="5854700" progId="Equation.3">
                  <p:embed/>
                  <p:pic>
                    <p:nvPicPr>
                      <p:cNvPr id="8197" name="Object 5">
                        <a:extLst>
                          <a:ext uri="{FF2B5EF4-FFF2-40B4-BE49-F238E27FC236}">
                            <a16:creationId xmlns:a16="http://schemas.microsoft.com/office/drawing/2014/main" id="{8BE2A34B-16A5-2C00-9D66-0C18761FD74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4343400"/>
                        <a:ext cx="5287963" cy="550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8" name="Object 6">
            <a:extLst>
              <a:ext uri="{FF2B5EF4-FFF2-40B4-BE49-F238E27FC236}">
                <a16:creationId xmlns:a16="http://schemas.microsoft.com/office/drawing/2014/main" id="{1673A707-E00C-149A-B49E-EBE447B379B2}"/>
              </a:ext>
            </a:extLst>
          </p:cNvPr>
          <p:cNvGraphicFramePr>
            <a:graphicFrameLocks noChangeAspect="1"/>
          </p:cNvGraphicFramePr>
          <p:nvPr/>
        </p:nvGraphicFramePr>
        <p:xfrm>
          <a:off x="1863725" y="5027613"/>
          <a:ext cx="3048000" cy="533400"/>
        </p:xfrm>
        <a:graphic>
          <a:graphicData uri="http://schemas.openxmlformats.org/presentationml/2006/ole">
            <mc:AlternateContent xmlns:mc="http://schemas.openxmlformats.org/markup-compatibility/2006">
              <mc:Choice xmlns:v="urn:schemas-microsoft-com:vml" Requires="v">
                <p:oleObj name="Equation" r:id="rId6" imgW="38620700" imgH="6731000" progId="Equation.3">
                  <p:embed/>
                </p:oleObj>
              </mc:Choice>
              <mc:Fallback>
                <p:oleObj name="Equation" r:id="rId6" imgW="38620700" imgH="6731000" progId="Equation.3">
                  <p:embed/>
                  <p:pic>
                    <p:nvPicPr>
                      <p:cNvPr id="8198" name="Object 6">
                        <a:extLst>
                          <a:ext uri="{FF2B5EF4-FFF2-40B4-BE49-F238E27FC236}">
                            <a16:creationId xmlns:a16="http://schemas.microsoft.com/office/drawing/2014/main" id="{0FDA2F29-DC61-0746-DCE4-E2F32CAEF16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63725" y="5027613"/>
                        <a:ext cx="30480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9" name="Object 7">
            <a:extLst>
              <a:ext uri="{FF2B5EF4-FFF2-40B4-BE49-F238E27FC236}">
                <a16:creationId xmlns:a16="http://schemas.microsoft.com/office/drawing/2014/main" id="{A780CF01-4587-27E6-86F3-844C2DF72618}"/>
              </a:ext>
            </a:extLst>
          </p:cNvPr>
          <p:cNvGraphicFramePr>
            <a:graphicFrameLocks noChangeAspect="1"/>
          </p:cNvGraphicFramePr>
          <p:nvPr/>
        </p:nvGraphicFramePr>
        <p:xfrm>
          <a:off x="5791200" y="5034756"/>
          <a:ext cx="2349500" cy="463550"/>
        </p:xfrm>
        <a:graphic>
          <a:graphicData uri="http://schemas.openxmlformats.org/presentationml/2006/ole">
            <mc:AlternateContent xmlns:mc="http://schemas.openxmlformats.org/markup-compatibility/2006">
              <mc:Choice xmlns:v="urn:schemas-microsoft-com:vml" Requires="v">
                <p:oleObj name="Equation" r:id="rId8" imgW="28092400" imgH="5562600" progId="Equation.3">
                  <p:embed/>
                </p:oleObj>
              </mc:Choice>
              <mc:Fallback>
                <p:oleObj name="Equation" r:id="rId8" imgW="28092400" imgH="5562600" progId="Equation.3">
                  <p:embed/>
                  <p:pic>
                    <p:nvPicPr>
                      <p:cNvPr id="8199" name="Object 7">
                        <a:extLst>
                          <a:ext uri="{FF2B5EF4-FFF2-40B4-BE49-F238E27FC236}">
                            <a16:creationId xmlns:a16="http://schemas.microsoft.com/office/drawing/2014/main" id="{BDEF24CE-99CE-A2AE-1E79-F031BECBB60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91200" y="5034756"/>
                        <a:ext cx="23495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8281533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0342E80B-797F-AC56-C788-A90C0FF8574D}"/>
              </a:ext>
            </a:extLst>
          </p:cNvPr>
          <p:cNvSpPr>
            <a:spLocks noGrp="1" noChangeArrowheads="1"/>
          </p:cNvSpPr>
          <p:nvPr>
            <p:ph type="title"/>
          </p:nvPr>
        </p:nvSpPr>
        <p:spPr>
          <a:xfrm>
            <a:off x="685800" y="381000"/>
            <a:ext cx="7772400" cy="762000"/>
          </a:xfrm>
        </p:spPr>
        <p:txBody>
          <a:bodyPr/>
          <a:lstStyle/>
          <a:p>
            <a:r>
              <a:rPr lang="en-US" sz="3200" cap="small" spc="130" dirty="0"/>
              <a:t>Kernel Smoothing</a:t>
            </a:r>
            <a:endParaRPr lang="en-US" altLang="en-US" sz="3200" dirty="0"/>
          </a:p>
        </p:txBody>
      </p:sp>
      <p:sp>
        <p:nvSpPr>
          <p:cNvPr id="9219" name="Rectangle 3">
            <a:extLst>
              <a:ext uri="{FF2B5EF4-FFF2-40B4-BE49-F238E27FC236}">
                <a16:creationId xmlns:a16="http://schemas.microsoft.com/office/drawing/2014/main" id="{9FED5955-55BC-EF28-EF25-34FCE890A18F}"/>
              </a:ext>
            </a:extLst>
          </p:cNvPr>
          <p:cNvSpPr>
            <a:spLocks noGrp="1" noChangeArrowheads="1"/>
          </p:cNvSpPr>
          <p:nvPr>
            <p:ph type="body" idx="1"/>
          </p:nvPr>
        </p:nvSpPr>
        <p:spPr>
          <a:xfrm>
            <a:off x="685800" y="1295400"/>
            <a:ext cx="7772400" cy="5029200"/>
          </a:xfrm>
        </p:spPr>
        <p:txBody>
          <a:bodyPr>
            <a:normAutofit fontScale="85000" lnSpcReduction="10000"/>
          </a:bodyPr>
          <a:lstStyle/>
          <a:p>
            <a:r>
              <a:rPr lang="en-US" altLang="en-US" sz="2400" dirty="0"/>
              <a:t>The </a:t>
            </a:r>
            <a:r>
              <a:rPr lang="en-US" altLang="en-US" sz="2400" i="1" dirty="0" err="1"/>
              <a:t>Nadaraya</a:t>
            </a:r>
            <a:r>
              <a:rPr lang="en-US" altLang="en-US" sz="2400" i="1" dirty="0"/>
              <a:t>-Watson estimator</a:t>
            </a:r>
            <a:r>
              <a:rPr lang="en-US" altLang="en-US" sz="2400" dirty="0"/>
              <a:t> is defined by</a:t>
            </a:r>
          </a:p>
          <a:p>
            <a:pPr>
              <a:buFontTx/>
              <a:buNone/>
            </a:pPr>
            <a:endParaRPr lang="en-US" altLang="en-US" sz="2400" dirty="0"/>
          </a:p>
          <a:p>
            <a:pPr>
              <a:buFontTx/>
              <a:buNone/>
            </a:pPr>
            <a:endParaRPr lang="en-US" altLang="en-US" sz="2400" dirty="0"/>
          </a:p>
          <a:p>
            <a:pPr>
              <a:buFontTx/>
              <a:buNone/>
            </a:pPr>
            <a:endParaRPr lang="en-US" altLang="en-US" sz="2400" dirty="0"/>
          </a:p>
          <a:p>
            <a:pPr>
              <a:buFontTx/>
              <a:buNone/>
            </a:pPr>
            <a:r>
              <a:rPr lang="en-US" altLang="en-US" sz="2400" dirty="0"/>
              <a:t>The mean squared error is                                                 </a:t>
            </a:r>
          </a:p>
          <a:p>
            <a:pPr>
              <a:buFontTx/>
              <a:buNone/>
            </a:pPr>
            <a:r>
              <a:rPr lang="en-US" altLang="en-US" sz="2400" dirty="0"/>
              <a:t>As</a:t>
            </a:r>
          </a:p>
          <a:p>
            <a:pPr>
              <a:buFontTx/>
              <a:buNone/>
            </a:pPr>
            <a:r>
              <a:rPr lang="en-US" altLang="en-US" sz="2400" dirty="0"/>
              <a:t>                                          </a:t>
            </a:r>
            <a:r>
              <a:rPr lang="en-US" altLang="en-US" dirty="0"/>
              <a:t>   </a:t>
            </a:r>
            <a:r>
              <a:rPr lang="en-US" altLang="en-US" sz="2400" dirty="0"/>
              <a:t>we have, under certain conditions,</a:t>
            </a:r>
          </a:p>
          <a:p>
            <a:pPr>
              <a:buFontTx/>
              <a:buNone/>
            </a:pPr>
            <a:endParaRPr lang="en-US" altLang="en-US" sz="2400" dirty="0"/>
          </a:p>
          <a:p>
            <a:pPr>
              <a:buFontTx/>
              <a:buNone/>
            </a:pPr>
            <a:endParaRPr lang="en-US" altLang="en-US" sz="800" dirty="0"/>
          </a:p>
          <a:p>
            <a:pPr>
              <a:buFontTx/>
              <a:buNone/>
            </a:pPr>
            <a:r>
              <a:rPr lang="en-US" altLang="en-US" sz="2400" dirty="0"/>
              <a:t>Where</a:t>
            </a:r>
          </a:p>
          <a:p>
            <a:pPr>
              <a:buFontTx/>
              <a:buNone/>
            </a:pPr>
            <a:endParaRPr lang="en-US" altLang="en-US" sz="2400" dirty="0"/>
          </a:p>
          <a:p>
            <a:pPr>
              <a:buFontTx/>
              <a:buNone/>
            </a:pPr>
            <a:endParaRPr lang="en-US" altLang="en-US" sz="800" dirty="0"/>
          </a:p>
          <a:p>
            <a:pPr>
              <a:buFontTx/>
              <a:buNone/>
            </a:pPr>
            <a:r>
              <a:rPr lang="en-US" altLang="en-US" sz="2400" dirty="0"/>
              <a:t>The bias is increasing whereas the variance is decreasing in </a:t>
            </a:r>
            <a:r>
              <a:rPr lang="en-US" altLang="en-US" sz="2400" i="1" dirty="0"/>
              <a:t>h</a:t>
            </a:r>
            <a:r>
              <a:rPr lang="en-US" altLang="en-US" sz="2400" dirty="0"/>
              <a:t>.</a:t>
            </a:r>
          </a:p>
        </p:txBody>
      </p:sp>
      <p:graphicFrame>
        <p:nvGraphicFramePr>
          <p:cNvPr id="9220" name="Object 4">
            <a:extLst>
              <a:ext uri="{FF2B5EF4-FFF2-40B4-BE49-F238E27FC236}">
                <a16:creationId xmlns:a16="http://schemas.microsoft.com/office/drawing/2014/main" id="{5874F271-D450-D901-466A-05FAB927C273}"/>
              </a:ext>
            </a:extLst>
          </p:cNvPr>
          <p:cNvGraphicFramePr>
            <a:graphicFrameLocks noChangeAspect="1"/>
          </p:cNvGraphicFramePr>
          <p:nvPr>
            <p:extLst>
              <p:ext uri="{D42A27DB-BD31-4B8C-83A1-F6EECF244321}">
                <p14:modId xmlns:p14="http://schemas.microsoft.com/office/powerpoint/2010/main" val="2639020965"/>
              </p:ext>
            </p:extLst>
          </p:nvPr>
        </p:nvGraphicFramePr>
        <p:xfrm>
          <a:off x="1954212" y="1570275"/>
          <a:ext cx="5562600" cy="1182688"/>
        </p:xfrm>
        <a:graphic>
          <a:graphicData uri="http://schemas.openxmlformats.org/presentationml/2006/ole">
            <mc:AlternateContent xmlns:mc="http://schemas.openxmlformats.org/markup-compatibility/2006">
              <mc:Choice xmlns:v="urn:schemas-microsoft-com:vml" Requires="v">
                <p:oleObj name="Equation" r:id="rId2" imgW="60566300" imgH="12877800" progId="Equation.3">
                  <p:embed/>
                </p:oleObj>
              </mc:Choice>
              <mc:Fallback>
                <p:oleObj name="Equation" r:id="rId2" imgW="60566300" imgH="12877800" progId="Equation.3">
                  <p:embed/>
                  <p:pic>
                    <p:nvPicPr>
                      <p:cNvPr id="9220" name="Object 4">
                        <a:extLst>
                          <a:ext uri="{FF2B5EF4-FFF2-40B4-BE49-F238E27FC236}">
                            <a16:creationId xmlns:a16="http://schemas.microsoft.com/office/drawing/2014/main" id="{5874F271-D450-D901-466A-05FAB927C2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4212" y="1570275"/>
                        <a:ext cx="5562600" cy="1182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1" name="Object 5">
            <a:extLst>
              <a:ext uri="{FF2B5EF4-FFF2-40B4-BE49-F238E27FC236}">
                <a16:creationId xmlns:a16="http://schemas.microsoft.com/office/drawing/2014/main" id="{3EEE328C-0533-CD51-E20D-AC8813384D25}"/>
              </a:ext>
            </a:extLst>
          </p:cNvPr>
          <p:cNvGraphicFramePr>
            <a:graphicFrameLocks noChangeAspect="1"/>
          </p:cNvGraphicFramePr>
          <p:nvPr>
            <p:extLst>
              <p:ext uri="{D42A27DB-BD31-4B8C-83A1-F6EECF244321}">
                <p14:modId xmlns:p14="http://schemas.microsoft.com/office/powerpoint/2010/main" val="3600779445"/>
              </p:ext>
            </p:extLst>
          </p:nvPr>
        </p:nvGraphicFramePr>
        <p:xfrm>
          <a:off x="3959225" y="2845614"/>
          <a:ext cx="3736975" cy="514350"/>
        </p:xfrm>
        <a:graphic>
          <a:graphicData uri="http://schemas.openxmlformats.org/presentationml/2006/ole">
            <mc:AlternateContent xmlns:mc="http://schemas.openxmlformats.org/markup-compatibility/2006">
              <mc:Choice xmlns:v="urn:schemas-microsoft-com:vml" Requires="v">
                <p:oleObj name="Equation" r:id="rId4" imgW="40373300" imgH="5562600" progId="Equation.3">
                  <p:embed/>
                </p:oleObj>
              </mc:Choice>
              <mc:Fallback>
                <p:oleObj name="Equation" r:id="rId4" imgW="40373300" imgH="5562600" progId="Equation.3">
                  <p:embed/>
                  <p:pic>
                    <p:nvPicPr>
                      <p:cNvPr id="9221" name="Object 5">
                        <a:extLst>
                          <a:ext uri="{FF2B5EF4-FFF2-40B4-BE49-F238E27FC236}">
                            <a16:creationId xmlns:a16="http://schemas.microsoft.com/office/drawing/2014/main" id="{3EEE328C-0533-CD51-E20D-AC8813384D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9225" y="2845614"/>
                        <a:ext cx="3736975"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2" name="Object 6">
            <a:extLst>
              <a:ext uri="{FF2B5EF4-FFF2-40B4-BE49-F238E27FC236}">
                <a16:creationId xmlns:a16="http://schemas.microsoft.com/office/drawing/2014/main" id="{24B042C8-D284-8E4D-08BE-C8099BFBFA5F}"/>
              </a:ext>
            </a:extLst>
          </p:cNvPr>
          <p:cNvGraphicFramePr>
            <a:graphicFrameLocks noChangeAspect="1"/>
          </p:cNvGraphicFramePr>
          <p:nvPr>
            <p:extLst>
              <p:ext uri="{D42A27DB-BD31-4B8C-83A1-F6EECF244321}">
                <p14:modId xmlns:p14="http://schemas.microsoft.com/office/powerpoint/2010/main" val="3718553148"/>
              </p:ext>
            </p:extLst>
          </p:nvPr>
        </p:nvGraphicFramePr>
        <p:xfrm>
          <a:off x="1219200" y="3289706"/>
          <a:ext cx="3124200" cy="409575"/>
        </p:xfrm>
        <a:graphic>
          <a:graphicData uri="http://schemas.openxmlformats.org/presentationml/2006/ole">
            <mc:AlternateContent xmlns:mc="http://schemas.openxmlformats.org/markup-compatibility/2006">
              <mc:Choice xmlns:v="urn:schemas-microsoft-com:vml" Requires="v">
                <p:oleObj name="Equation" r:id="rId6" imgW="35699700" imgH="4686300" progId="Equation.3">
                  <p:embed/>
                </p:oleObj>
              </mc:Choice>
              <mc:Fallback>
                <p:oleObj name="Equation" r:id="rId6" imgW="35699700" imgH="4686300" progId="Equation.3">
                  <p:embed/>
                  <p:pic>
                    <p:nvPicPr>
                      <p:cNvPr id="9222" name="Object 6">
                        <a:extLst>
                          <a:ext uri="{FF2B5EF4-FFF2-40B4-BE49-F238E27FC236}">
                            <a16:creationId xmlns:a16="http://schemas.microsoft.com/office/drawing/2014/main" id="{24B042C8-D284-8E4D-08BE-C8099BFBFA5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9200" y="3289706"/>
                        <a:ext cx="3124200" cy="409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3" name="Object 7">
            <a:extLst>
              <a:ext uri="{FF2B5EF4-FFF2-40B4-BE49-F238E27FC236}">
                <a16:creationId xmlns:a16="http://schemas.microsoft.com/office/drawing/2014/main" id="{3BE203D4-9F55-38D6-E1DF-C5B8937DF3D6}"/>
              </a:ext>
            </a:extLst>
          </p:cNvPr>
          <p:cNvGraphicFramePr>
            <a:graphicFrameLocks noChangeAspect="1"/>
          </p:cNvGraphicFramePr>
          <p:nvPr/>
        </p:nvGraphicFramePr>
        <p:xfrm>
          <a:off x="1371600" y="4038600"/>
          <a:ext cx="6727825" cy="498475"/>
        </p:xfrm>
        <a:graphic>
          <a:graphicData uri="http://schemas.openxmlformats.org/presentationml/2006/ole">
            <mc:AlternateContent xmlns:mc="http://schemas.openxmlformats.org/markup-compatibility/2006">
              <mc:Choice xmlns:v="urn:schemas-microsoft-com:vml" Requires="v">
                <p:oleObj name="Equation" r:id="rId8" imgW="71094600" imgH="5270500" progId="Equation.3">
                  <p:embed/>
                </p:oleObj>
              </mc:Choice>
              <mc:Fallback>
                <p:oleObj name="Equation" r:id="rId8" imgW="71094600" imgH="5270500" progId="Equation.3">
                  <p:embed/>
                  <p:pic>
                    <p:nvPicPr>
                      <p:cNvPr id="9223" name="Object 7">
                        <a:extLst>
                          <a:ext uri="{FF2B5EF4-FFF2-40B4-BE49-F238E27FC236}">
                            <a16:creationId xmlns:a16="http://schemas.microsoft.com/office/drawing/2014/main" id="{3BE203D4-9F55-38D6-E1DF-C5B8937DF3D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71600" y="4038600"/>
                        <a:ext cx="6727825"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4" name="Object 8">
            <a:extLst>
              <a:ext uri="{FF2B5EF4-FFF2-40B4-BE49-F238E27FC236}">
                <a16:creationId xmlns:a16="http://schemas.microsoft.com/office/drawing/2014/main" id="{6A552E2B-BE1D-BD4A-353B-987FFCFD15FE}"/>
              </a:ext>
            </a:extLst>
          </p:cNvPr>
          <p:cNvGraphicFramePr>
            <a:graphicFrameLocks noChangeAspect="1"/>
          </p:cNvGraphicFramePr>
          <p:nvPr/>
        </p:nvGraphicFramePr>
        <p:xfrm>
          <a:off x="1371600" y="4953000"/>
          <a:ext cx="6324600" cy="595313"/>
        </p:xfrm>
        <a:graphic>
          <a:graphicData uri="http://schemas.openxmlformats.org/presentationml/2006/ole">
            <mc:AlternateContent xmlns:mc="http://schemas.openxmlformats.org/markup-compatibility/2006">
              <mc:Choice xmlns:v="urn:schemas-microsoft-com:vml" Requires="v">
                <p:oleObj name="Equation" r:id="rId10" imgW="68465700" imgH="6438900" progId="Equation.3">
                  <p:embed/>
                </p:oleObj>
              </mc:Choice>
              <mc:Fallback>
                <p:oleObj name="Equation" r:id="rId10" imgW="68465700" imgH="6438900" progId="Equation.3">
                  <p:embed/>
                  <p:pic>
                    <p:nvPicPr>
                      <p:cNvPr id="9224" name="Object 8">
                        <a:extLst>
                          <a:ext uri="{FF2B5EF4-FFF2-40B4-BE49-F238E27FC236}">
                            <a16:creationId xmlns:a16="http://schemas.microsoft.com/office/drawing/2014/main" id="{6A552E2B-BE1D-BD4A-353B-987FFCFD15F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71600" y="4953000"/>
                        <a:ext cx="6324600" cy="595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176071"/>
            <a:ext cx="8229600" cy="966931"/>
          </a:xfrm>
          <a:prstGeom prst="rect">
            <a:avLst/>
          </a:prstGeom>
        </p:spPr>
        <p:txBody>
          <a:bodyPr vert="horz" wrap="square" lIns="0" tIns="469900" rIns="0" bIns="0" rtlCol="0">
            <a:spAutoFit/>
          </a:bodyPr>
          <a:lstStyle/>
          <a:p>
            <a:pPr marL="12700">
              <a:lnSpc>
                <a:spcPct val="100000"/>
              </a:lnSpc>
              <a:spcBef>
                <a:spcPts val="100"/>
              </a:spcBef>
            </a:pPr>
            <a:r>
              <a:rPr lang="en-US" cap="small" spc="130" dirty="0"/>
              <a:t>Non-Parametric Regression</a:t>
            </a:r>
            <a:endParaRPr cap="small" spc="130" dirty="0"/>
          </a:p>
        </p:txBody>
      </p:sp>
      <p:sp>
        <p:nvSpPr>
          <p:cNvPr id="4" name="object 4"/>
          <p:cNvSpPr txBox="1"/>
          <p:nvPr/>
        </p:nvSpPr>
        <p:spPr>
          <a:xfrm>
            <a:off x="8319261" y="5871768"/>
            <a:ext cx="229870" cy="240029"/>
          </a:xfrm>
          <a:prstGeom prst="rect">
            <a:avLst/>
          </a:prstGeom>
        </p:spPr>
        <p:txBody>
          <a:bodyPr vert="horz" wrap="square" lIns="0" tIns="13335" rIns="0" bIns="0" rtlCol="0">
            <a:spAutoFit/>
          </a:bodyPr>
          <a:lstStyle/>
          <a:p>
            <a:pPr marL="12700">
              <a:lnSpc>
                <a:spcPct val="100000"/>
              </a:lnSpc>
              <a:spcBef>
                <a:spcPts val="105"/>
              </a:spcBef>
            </a:pPr>
            <a:r>
              <a:rPr sz="1400" b="1" spc="75" dirty="0">
                <a:solidFill>
                  <a:srgbClr val="FFFFFF"/>
                </a:solidFill>
                <a:latin typeface="Times New Roman"/>
                <a:cs typeface="Times New Roman"/>
              </a:rPr>
              <a:t>19</a:t>
            </a:r>
            <a:endParaRPr sz="1400">
              <a:latin typeface="Times New Roman"/>
              <a:cs typeface="Times New Roman"/>
            </a:endParaRPr>
          </a:p>
        </p:txBody>
      </p:sp>
      <p:sp>
        <p:nvSpPr>
          <p:cNvPr id="6" name="object 3">
            <a:extLst>
              <a:ext uri="{FF2B5EF4-FFF2-40B4-BE49-F238E27FC236}">
                <a16:creationId xmlns:a16="http://schemas.microsoft.com/office/drawing/2014/main" id="{BB236E59-166B-2080-7A64-D30293BE82E8}"/>
              </a:ext>
            </a:extLst>
          </p:cNvPr>
          <p:cNvSpPr txBox="1"/>
          <p:nvPr/>
        </p:nvSpPr>
        <p:spPr>
          <a:xfrm>
            <a:off x="535940" y="1585087"/>
            <a:ext cx="8455660" cy="4418517"/>
          </a:xfrm>
          <a:prstGeom prst="rect">
            <a:avLst/>
          </a:prstGeom>
        </p:spPr>
        <p:txBody>
          <a:bodyPr vert="horz" wrap="square" lIns="0" tIns="85725" rIns="0" bIns="0" rtlCol="0">
            <a:spAutoFit/>
          </a:bodyPr>
          <a:lstStyle/>
          <a:p>
            <a:pPr marL="286385" indent="-273685">
              <a:lnSpc>
                <a:spcPct val="100000"/>
              </a:lnSpc>
              <a:spcBef>
                <a:spcPts val="675"/>
              </a:spcBef>
              <a:buClr>
                <a:srgbClr val="FD8537"/>
              </a:buClr>
              <a:buSzPct val="68750"/>
              <a:buFont typeface="Wingdings"/>
              <a:buChar char=""/>
              <a:tabLst>
                <a:tab pos="286385" algn="l"/>
              </a:tabLst>
            </a:pPr>
            <a:r>
              <a:rPr lang="en-US" sz="2400" spc="220" dirty="0">
                <a:latin typeface="Century Schoolbook" panose="02040604050505020304" pitchFamily="18" charset="0"/>
                <a:cs typeface="Times New Roman"/>
              </a:rPr>
              <a:t>The aim of a regression analysis is to produce a reasonable analysis to the unknown response function m, where for n data points (          ), the relationship can be modeled as </a:t>
            </a:r>
          </a:p>
          <a:p>
            <a:pPr marL="286385" indent="-273685">
              <a:lnSpc>
                <a:spcPct val="100000"/>
              </a:lnSpc>
              <a:spcBef>
                <a:spcPts val="675"/>
              </a:spcBef>
              <a:buClr>
                <a:srgbClr val="FD8537"/>
              </a:buClr>
              <a:buSzPct val="68750"/>
              <a:buFont typeface="Wingdings"/>
              <a:buChar char=""/>
              <a:tabLst>
                <a:tab pos="286385" algn="l"/>
              </a:tabLst>
            </a:pPr>
            <a:r>
              <a:rPr lang="en-US" sz="2400" spc="220" dirty="0">
                <a:latin typeface="Century Schoolbook" panose="02040604050505020304" pitchFamily="18" charset="0"/>
                <a:cs typeface="Times New Roman"/>
              </a:rPr>
              <a:t>           </a:t>
            </a:r>
          </a:p>
          <a:p>
            <a:pPr marL="286385" indent="-273685">
              <a:lnSpc>
                <a:spcPct val="100000"/>
              </a:lnSpc>
              <a:spcBef>
                <a:spcPts val="675"/>
              </a:spcBef>
              <a:buClr>
                <a:srgbClr val="FD8537"/>
              </a:buClr>
              <a:buSzPct val="68750"/>
              <a:buFont typeface="Wingdings"/>
              <a:buChar char=""/>
              <a:tabLst>
                <a:tab pos="286385" algn="l"/>
              </a:tabLst>
            </a:pPr>
            <a:endParaRPr lang="en-US" sz="2400" spc="220" dirty="0">
              <a:latin typeface="Century Schoolbook" panose="02040604050505020304" pitchFamily="18" charset="0"/>
              <a:cs typeface="Times New Roman"/>
            </a:endParaRPr>
          </a:p>
          <a:p>
            <a:pPr marL="286385" indent="-273685">
              <a:lnSpc>
                <a:spcPct val="100000"/>
              </a:lnSpc>
              <a:spcBef>
                <a:spcPts val="675"/>
              </a:spcBef>
              <a:buClr>
                <a:srgbClr val="FD8537"/>
              </a:buClr>
              <a:buSzPct val="68750"/>
              <a:buFont typeface="Wingdings"/>
              <a:buChar char=""/>
              <a:tabLst>
                <a:tab pos="286385" algn="l"/>
              </a:tabLst>
            </a:pPr>
            <a:r>
              <a:rPr lang="en-US" sz="2400" spc="220" dirty="0">
                <a:latin typeface="Century Schoolbook" panose="02040604050505020304" pitchFamily="18" charset="0"/>
                <a:cs typeface="Times New Roman"/>
              </a:rPr>
              <a:t>Unlike the parametric approach, where the function m is fully described by a finite set of parameters, nonparametric modeling accommodates a very flexible form of the regression curve. </a:t>
            </a:r>
          </a:p>
        </p:txBody>
      </p:sp>
      <p:graphicFrame>
        <p:nvGraphicFramePr>
          <p:cNvPr id="7" name="Object 6">
            <a:extLst>
              <a:ext uri="{FF2B5EF4-FFF2-40B4-BE49-F238E27FC236}">
                <a16:creationId xmlns:a16="http://schemas.microsoft.com/office/drawing/2014/main" id="{F0F1D07A-C052-06C8-9E2A-D33D8D343119}"/>
              </a:ext>
            </a:extLst>
          </p:cNvPr>
          <p:cNvGraphicFramePr>
            <a:graphicFrameLocks noChangeAspect="1"/>
          </p:cNvGraphicFramePr>
          <p:nvPr>
            <p:extLst>
              <p:ext uri="{D42A27DB-BD31-4B8C-83A1-F6EECF244321}">
                <p14:modId xmlns:p14="http://schemas.microsoft.com/office/powerpoint/2010/main" val="2230393079"/>
              </p:ext>
            </p:extLst>
          </p:nvPr>
        </p:nvGraphicFramePr>
        <p:xfrm>
          <a:off x="1696243" y="3180556"/>
          <a:ext cx="5751513" cy="496888"/>
        </p:xfrm>
        <a:graphic>
          <a:graphicData uri="http://schemas.openxmlformats.org/presentationml/2006/ole">
            <mc:AlternateContent xmlns:mc="http://schemas.openxmlformats.org/markup-compatibility/2006">
              <mc:Choice xmlns:v="urn:schemas-microsoft-com:vml" Requires="v">
                <p:oleObj name="Equation" r:id="rId2" imgW="60858400" imgH="5270500" progId="Equation.3">
                  <p:embed/>
                </p:oleObj>
              </mc:Choice>
              <mc:Fallback>
                <p:oleObj name="Equation" r:id="rId2" imgW="60858400" imgH="5270500" progId="Equation.3">
                  <p:embed/>
                  <p:pic>
                    <p:nvPicPr>
                      <p:cNvPr id="3078" name="Object 6">
                        <a:extLst>
                          <a:ext uri="{FF2B5EF4-FFF2-40B4-BE49-F238E27FC236}">
                            <a16:creationId xmlns:a16="http://schemas.microsoft.com/office/drawing/2014/main" id="{EDF9BB32-7E27-FA21-A4C8-BF7E6723FA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6243" y="3180556"/>
                        <a:ext cx="5751513"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5">
            <a:extLst>
              <a:ext uri="{FF2B5EF4-FFF2-40B4-BE49-F238E27FC236}">
                <a16:creationId xmlns:a16="http://schemas.microsoft.com/office/drawing/2014/main" id="{3E2EC29D-8CCE-6EAD-71B0-A418C6530ABD}"/>
              </a:ext>
            </a:extLst>
          </p:cNvPr>
          <p:cNvGraphicFramePr>
            <a:graphicFrameLocks noChangeAspect="1"/>
          </p:cNvGraphicFramePr>
          <p:nvPr>
            <p:extLst>
              <p:ext uri="{D42A27DB-BD31-4B8C-83A1-F6EECF244321}">
                <p14:modId xmlns:p14="http://schemas.microsoft.com/office/powerpoint/2010/main" val="437613052"/>
              </p:ext>
            </p:extLst>
          </p:nvPr>
        </p:nvGraphicFramePr>
        <p:xfrm>
          <a:off x="7063581" y="2438400"/>
          <a:ext cx="768350" cy="433388"/>
        </p:xfrm>
        <a:graphic>
          <a:graphicData uri="http://schemas.openxmlformats.org/presentationml/2006/ole">
            <mc:AlternateContent xmlns:mc="http://schemas.openxmlformats.org/markup-compatibility/2006">
              <mc:Choice xmlns:v="urn:schemas-microsoft-com:vml" Requires="v">
                <p:oleObj name="Equation" r:id="rId4" imgW="9359900" imgH="5270500" progId="Equation.3">
                  <p:embed/>
                </p:oleObj>
              </mc:Choice>
              <mc:Fallback>
                <p:oleObj name="Equation" r:id="rId4" imgW="9359900" imgH="5270500" progId="Equation.3">
                  <p:embed/>
                  <p:pic>
                    <p:nvPicPr>
                      <p:cNvPr id="3077" name="Object 5">
                        <a:extLst>
                          <a:ext uri="{FF2B5EF4-FFF2-40B4-BE49-F238E27FC236}">
                            <a16:creationId xmlns:a16="http://schemas.microsoft.com/office/drawing/2014/main" id="{E6EB61CF-BAE3-27DF-2001-C9C7A77B712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63581" y="2438400"/>
                        <a:ext cx="768350" cy="43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A20B18-961F-FCA0-EDD6-F4F0806B1D8B}"/>
            </a:ext>
          </a:extLst>
        </p:cNvPr>
        <p:cNvGrpSpPr/>
        <p:nvPr/>
      </p:nvGrpSpPr>
      <p:grpSpPr>
        <a:xfrm>
          <a:off x="0" y="0"/>
          <a:ext cx="0" cy="0"/>
          <a:chOff x="0" y="0"/>
          <a:chExt cx="0" cy="0"/>
        </a:xfrm>
      </p:grpSpPr>
      <p:sp>
        <p:nvSpPr>
          <p:cNvPr id="9218" name="Rectangle 2">
            <a:extLst>
              <a:ext uri="{FF2B5EF4-FFF2-40B4-BE49-F238E27FC236}">
                <a16:creationId xmlns:a16="http://schemas.microsoft.com/office/drawing/2014/main" id="{5C18A4F8-9759-3571-4C37-DE8220B0A80F}"/>
              </a:ext>
            </a:extLst>
          </p:cNvPr>
          <p:cNvSpPr>
            <a:spLocks noGrp="1" noChangeArrowheads="1"/>
          </p:cNvSpPr>
          <p:nvPr>
            <p:ph type="title"/>
          </p:nvPr>
        </p:nvSpPr>
        <p:spPr>
          <a:xfrm>
            <a:off x="685800" y="381000"/>
            <a:ext cx="7772400" cy="762000"/>
          </a:xfrm>
        </p:spPr>
        <p:txBody>
          <a:bodyPr/>
          <a:lstStyle/>
          <a:p>
            <a:r>
              <a:rPr lang="en-US" sz="3200" cap="small" spc="130" dirty="0"/>
              <a:t>Kernel Smoothing</a:t>
            </a:r>
            <a:endParaRPr lang="en-US" altLang="en-US" sz="3200" dirty="0"/>
          </a:p>
        </p:txBody>
      </p:sp>
      <p:sp>
        <p:nvSpPr>
          <p:cNvPr id="9219" name="Rectangle 3">
            <a:extLst>
              <a:ext uri="{FF2B5EF4-FFF2-40B4-BE49-F238E27FC236}">
                <a16:creationId xmlns:a16="http://schemas.microsoft.com/office/drawing/2014/main" id="{D206E120-0C6B-995F-2DF8-82253FD7580F}"/>
              </a:ext>
            </a:extLst>
          </p:cNvPr>
          <p:cNvSpPr>
            <a:spLocks noGrp="1" noChangeArrowheads="1"/>
          </p:cNvSpPr>
          <p:nvPr>
            <p:ph type="body" idx="1"/>
          </p:nvPr>
        </p:nvSpPr>
        <p:spPr>
          <a:xfrm>
            <a:off x="685800" y="1295400"/>
            <a:ext cx="7772400" cy="5029200"/>
          </a:xfrm>
        </p:spPr>
        <p:txBody>
          <a:bodyPr>
            <a:normAutofit/>
          </a:bodyPr>
          <a:lstStyle/>
          <a:p>
            <a:pPr>
              <a:buFontTx/>
              <a:buNone/>
            </a:pPr>
            <a:endParaRPr lang="en-US" dirty="0"/>
          </a:p>
          <a:p>
            <a:r>
              <a:rPr lang="en-US" dirty="0"/>
              <a:t>How to choose the bandwidth? </a:t>
            </a:r>
          </a:p>
          <a:p>
            <a:r>
              <a:rPr lang="en-US" dirty="0"/>
              <a:t>Rule of thumb: If we use Gaussian then it can be shown that the optimal choice for </a:t>
            </a:r>
            <a:r>
              <a:rPr lang="en-US" i="1" dirty="0"/>
              <a:t>h</a:t>
            </a:r>
            <a:r>
              <a:rPr lang="en-US" dirty="0"/>
              <a:t> is</a:t>
            </a:r>
          </a:p>
          <a:p>
            <a:endParaRPr lang="en-US" dirty="0"/>
          </a:p>
          <a:p>
            <a:endParaRPr lang="en-US" dirty="0"/>
          </a:p>
          <a:p>
            <a:r>
              <a:rPr lang="en-US" dirty="0"/>
              <a:t>where </a:t>
            </a:r>
            <a:r>
              <a:rPr lang="el-GR" dirty="0"/>
              <a:t>σ </a:t>
            </a:r>
            <a:r>
              <a:rPr lang="en-US" dirty="0"/>
              <a:t>is the standard deviation of the samples.</a:t>
            </a:r>
            <a:endParaRPr lang="en-US" altLang="en-US" sz="2400" dirty="0"/>
          </a:p>
        </p:txBody>
      </p:sp>
      <p:pic>
        <p:nvPicPr>
          <p:cNvPr id="2" name="Picture 1">
            <a:extLst>
              <a:ext uri="{FF2B5EF4-FFF2-40B4-BE49-F238E27FC236}">
                <a16:creationId xmlns:a16="http://schemas.microsoft.com/office/drawing/2014/main" id="{F2C99DE7-8FC1-1C0F-847D-9915245FD983}"/>
              </a:ext>
            </a:extLst>
          </p:cNvPr>
          <p:cNvPicPr>
            <a:picLocks noChangeAspect="1"/>
          </p:cNvPicPr>
          <p:nvPr/>
        </p:nvPicPr>
        <p:blipFill>
          <a:blip r:embed="rId2"/>
          <a:stretch>
            <a:fillRect/>
          </a:stretch>
        </p:blipFill>
        <p:spPr>
          <a:xfrm>
            <a:off x="2613025" y="3200400"/>
            <a:ext cx="3917950" cy="708451"/>
          </a:xfrm>
          <a:prstGeom prst="rect">
            <a:avLst/>
          </a:prstGeom>
        </p:spPr>
      </p:pic>
    </p:spTree>
    <p:extLst>
      <p:ext uri="{BB962C8B-B14F-4D97-AF65-F5344CB8AC3E}">
        <p14:creationId xmlns:p14="http://schemas.microsoft.com/office/powerpoint/2010/main" val="37173483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a:extLst>
              <a:ext uri="{FF2B5EF4-FFF2-40B4-BE49-F238E27FC236}">
                <a16:creationId xmlns:a16="http://schemas.microsoft.com/office/drawing/2014/main" id="{A067E631-B714-2647-7EE1-771F26F320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28600"/>
            <a:ext cx="5410200" cy="5410200"/>
          </a:xfrm>
          <a:prstGeom prst="rect">
            <a:avLst/>
          </a:prstGeom>
          <a:noFill/>
          <a:extLst>
            <a:ext uri="{909E8E84-426E-40DD-AFC4-6F175D3DCCD1}">
              <a14:hiddenFill xmlns:a14="http://schemas.microsoft.com/office/drawing/2010/main">
                <a:solidFill>
                  <a:srgbClr val="FFFFFF"/>
                </a:solidFill>
              </a14:hiddenFill>
            </a:ext>
          </a:extLst>
        </p:spPr>
      </p:pic>
      <p:sp>
        <p:nvSpPr>
          <p:cNvPr id="17411" name="Text Box 3">
            <a:extLst>
              <a:ext uri="{FF2B5EF4-FFF2-40B4-BE49-F238E27FC236}">
                <a16:creationId xmlns:a16="http://schemas.microsoft.com/office/drawing/2014/main" id="{AFD7981C-3F02-4FA0-2404-81852E5D5467}"/>
              </a:ext>
            </a:extLst>
          </p:cNvPr>
          <p:cNvSpPr txBox="1">
            <a:spLocks noChangeArrowheads="1"/>
          </p:cNvSpPr>
          <p:nvPr/>
        </p:nvSpPr>
        <p:spPr bwMode="auto">
          <a:xfrm>
            <a:off x="762000" y="5943600"/>
            <a:ext cx="8001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t>The </a:t>
            </a:r>
            <a:r>
              <a:rPr lang="en-US" altLang="en-US" sz="2000" dirty="0" err="1"/>
              <a:t>Epanechnikov</a:t>
            </a:r>
            <a:r>
              <a:rPr lang="en-US" altLang="en-US" sz="2000" dirty="0"/>
              <a:t> kernel </a:t>
            </a:r>
            <a:r>
              <a:rPr lang="en-US" altLang="en-US" sz="2000" i="1" dirty="0"/>
              <a:t>K (u) = 0.75(1-u</a:t>
            </a:r>
            <a:r>
              <a:rPr lang="en-US" altLang="en-US" sz="2000" i="1" baseline="30000" dirty="0"/>
              <a:t>2</a:t>
            </a:r>
            <a:r>
              <a:rPr lang="en-US" altLang="en-US" sz="2000" i="1" dirty="0"/>
              <a:t>) I </a:t>
            </a:r>
            <a:r>
              <a:rPr lang="en-US" altLang="en-US" sz="2000" dirty="0"/>
              <a:t>(</a:t>
            </a:r>
            <a:r>
              <a:rPr lang="en-US" altLang="en-US" sz="2000" i="1" dirty="0"/>
              <a:t>|u| &lt;= 1 </a:t>
            </a:r>
            <a:r>
              <a:rPr lang="en-US" altLang="en-US" sz="2000" dirty="0"/>
              <a:t>).</a:t>
            </a:r>
            <a:endParaRPr lang="en-US" altLang="en-US" sz="2000" i="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30DC68-67F7-DDC6-6DF2-BB12C1FB5A60}"/>
            </a:ext>
          </a:extLst>
        </p:cNvPr>
        <p:cNvGrpSpPr/>
        <p:nvPr/>
      </p:nvGrpSpPr>
      <p:grpSpPr>
        <a:xfrm>
          <a:off x="0" y="0"/>
          <a:ext cx="0" cy="0"/>
          <a:chOff x="0" y="0"/>
          <a:chExt cx="0" cy="0"/>
        </a:xfrm>
      </p:grpSpPr>
      <p:sp>
        <p:nvSpPr>
          <p:cNvPr id="6146" name="Rectangle 2">
            <a:extLst>
              <a:ext uri="{FF2B5EF4-FFF2-40B4-BE49-F238E27FC236}">
                <a16:creationId xmlns:a16="http://schemas.microsoft.com/office/drawing/2014/main" id="{F40C42DF-2F0D-0D2F-B518-0BD9C5600D11}"/>
              </a:ext>
            </a:extLst>
          </p:cNvPr>
          <p:cNvSpPr>
            <a:spLocks noGrp="1" noChangeArrowheads="1"/>
          </p:cNvSpPr>
          <p:nvPr>
            <p:ph type="title"/>
          </p:nvPr>
        </p:nvSpPr>
        <p:spPr>
          <a:xfrm>
            <a:off x="762000" y="381000"/>
            <a:ext cx="7772400" cy="838200"/>
          </a:xfrm>
        </p:spPr>
        <p:txBody>
          <a:bodyPr/>
          <a:lstStyle/>
          <a:p>
            <a:r>
              <a:rPr lang="en-US" sz="3200" cap="small" spc="130" dirty="0"/>
              <a:t>Kernel Smoothing</a:t>
            </a:r>
            <a:endParaRPr lang="en-US" altLang="en-US" sz="4000" dirty="0"/>
          </a:p>
        </p:txBody>
      </p:sp>
      <p:sp>
        <p:nvSpPr>
          <p:cNvPr id="3" name="Content Placeholder 2">
            <a:extLst>
              <a:ext uri="{FF2B5EF4-FFF2-40B4-BE49-F238E27FC236}">
                <a16:creationId xmlns:a16="http://schemas.microsoft.com/office/drawing/2014/main" id="{674D699C-B082-8263-74E3-E19F10057616}"/>
              </a:ext>
            </a:extLst>
          </p:cNvPr>
          <p:cNvSpPr>
            <a:spLocks noGrp="1"/>
          </p:cNvSpPr>
          <p:nvPr>
            <p:ph idx="1"/>
          </p:nvPr>
        </p:nvSpPr>
        <p:spPr/>
        <p:txBody>
          <a:bodyPr/>
          <a:lstStyle/>
          <a:p>
            <a:r>
              <a:rPr lang="en-US" dirty="0"/>
              <a:t>This improves on the moving average by fitting a line rather than an average to the data within a variable-width bin. But it still tends to be rough.</a:t>
            </a:r>
          </a:p>
        </p:txBody>
      </p:sp>
      <p:pic>
        <p:nvPicPr>
          <p:cNvPr id="5" name="Picture 4">
            <a:extLst>
              <a:ext uri="{FF2B5EF4-FFF2-40B4-BE49-F238E27FC236}">
                <a16:creationId xmlns:a16="http://schemas.microsoft.com/office/drawing/2014/main" id="{E757A65A-B535-14DE-802F-96D61E4925DB}"/>
              </a:ext>
            </a:extLst>
          </p:cNvPr>
          <p:cNvPicPr>
            <a:picLocks noChangeAspect="1"/>
          </p:cNvPicPr>
          <p:nvPr/>
        </p:nvPicPr>
        <p:blipFill>
          <a:blip r:embed="rId2"/>
          <a:stretch>
            <a:fillRect/>
          </a:stretch>
        </p:blipFill>
        <p:spPr>
          <a:xfrm>
            <a:off x="347919" y="3119120"/>
            <a:ext cx="4126024" cy="2966720"/>
          </a:xfrm>
          <a:prstGeom prst="rect">
            <a:avLst/>
          </a:prstGeom>
        </p:spPr>
      </p:pic>
      <p:sp>
        <p:nvSpPr>
          <p:cNvPr id="6" name="TextBox 5">
            <a:extLst>
              <a:ext uri="{FF2B5EF4-FFF2-40B4-BE49-F238E27FC236}">
                <a16:creationId xmlns:a16="http://schemas.microsoft.com/office/drawing/2014/main" id="{FA0C068A-2081-C935-86B8-B08AB04CBBFA}"/>
              </a:ext>
            </a:extLst>
          </p:cNvPr>
          <p:cNvSpPr txBox="1"/>
          <p:nvPr/>
        </p:nvSpPr>
        <p:spPr>
          <a:xfrm>
            <a:off x="5892800" y="6451600"/>
            <a:ext cx="0" cy="0"/>
          </a:xfrm>
          <a:prstGeom prst="rect">
            <a:avLst/>
          </a:prstGeom>
          <a:noFill/>
        </p:spPr>
        <p:txBody>
          <a:bodyPr wrap="none" rtlCol="0">
            <a:noAutofit/>
          </a:bodyPr>
          <a:lstStyle/>
          <a:p>
            <a:pPr algn="ctr"/>
            <a:endParaRPr lang="en-US" sz="1600" dirty="0" err="1"/>
          </a:p>
        </p:txBody>
      </p:sp>
      <p:pic>
        <p:nvPicPr>
          <p:cNvPr id="4" name="Picture 3">
            <a:extLst>
              <a:ext uri="{FF2B5EF4-FFF2-40B4-BE49-F238E27FC236}">
                <a16:creationId xmlns:a16="http://schemas.microsoft.com/office/drawing/2014/main" id="{0E05873D-2B73-3195-F65E-A41713AF8D50}"/>
              </a:ext>
            </a:extLst>
          </p:cNvPr>
          <p:cNvPicPr>
            <a:picLocks noChangeAspect="1"/>
          </p:cNvPicPr>
          <p:nvPr/>
        </p:nvPicPr>
        <p:blipFill>
          <a:blip r:embed="rId3"/>
          <a:stretch>
            <a:fillRect/>
          </a:stretch>
        </p:blipFill>
        <p:spPr>
          <a:xfrm>
            <a:off x="4637974" y="3119120"/>
            <a:ext cx="4473942" cy="2819400"/>
          </a:xfrm>
          <a:prstGeom prst="rect">
            <a:avLst/>
          </a:prstGeom>
        </p:spPr>
      </p:pic>
    </p:spTree>
    <p:extLst>
      <p:ext uri="{BB962C8B-B14F-4D97-AF65-F5344CB8AC3E}">
        <p14:creationId xmlns:p14="http://schemas.microsoft.com/office/powerpoint/2010/main" val="36164799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a:extLst>
              <a:ext uri="{FF2B5EF4-FFF2-40B4-BE49-F238E27FC236}">
                <a16:creationId xmlns:a16="http://schemas.microsoft.com/office/drawing/2014/main" id="{DF9FEA55-2161-6313-032E-CDAFC57B60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28600"/>
            <a:ext cx="5486400" cy="4800600"/>
          </a:xfrm>
          <a:prstGeom prst="rect">
            <a:avLst/>
          </a:prstGeom>
          <a:noFill/>
          <a:extLst>
            <a:ext uri="{909E8E84-426E-40DD-AFC4-6F175D3DCCD1}">
              <a14:hiddenFill xmlns:a14="http://schemas.microsoft.com/office/drawing/2010/main">
                <a:solidFill>
                  <a:srgbClr val="FFFFFF"/>
                </a:solidFill>
              </a14:hiddenFill>
            </a:ext>
          </a:extLst>
        </p:spPr>
      </p:pic>
      <p:sp>
        <p:nvSpPr>
          <p:cNvPr id="18435" name="Text Box 3">
            <a:extLst>
              <a:ext uri="{FF2B5EF4-FFF2-40B4-BE49-F238E27FC236}">
                <a16:creationId xmlns:a16="http://schemas.microsoft.com/office/drawing/2014/main" id="{A313DD47-D7F5-67FB-49B3-D9A24B9DA7B4}"/>
              </a:ext>
            </a:extLst>
          </p:cNvPr>
          <p:cNvSpPr txBox="1">
            <a:spLocks noChangeArrowheads="1"/>
          </p:cNvSpPr>
          <p:nvPr/>
        </p:nvSpPr>
        <p:spPr bwMode="auto">
          <a:xfrm>
            <a:off x="1210294" y="5226784"/>
            <a:ext cx="617220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t>The effective kernel weights for the food versus net income data set.                        at x = 1 and x = 2.5 for h = 0.1 ( label 1 ),    h = 0.2 ( label 2 ),    h = 0.3 ( label 3 ) with </a:t>
            </a:r>
            <a:r>
              <a:rPr lang="en-US" altLang="en-US" sz="2000" dirty="0" err="1"/>
              <a:t>Epanechnikov</a:t>
            </a:r>
            <a:r>
              <a:rPr lang="en-US" altLang="en-US" sz="2000" dirty="0"/>
              <a:t> kernel. </a:t>
            </a:r>
          </a:p>
        </p:txBody>
      </p:sp>
      <p:graphicFrame>
        <p:nvGraphicFramePr>
          <p:cNvPr id="18436" name="Object 4">
            <a:extLst>
              <a:ext uri="{FF2B5EF4-FFF2-40B4-BE49-F238E27FC236}">
                <a16:creationId xmlns:a16="http://schemas.microsoft.com/office/drawing/2014/main" id="{1003F707-ED00-E4DF-1810-7317B67E060D}"/>
              </a:ext>
            </a:extLst>
          </p:cNvPr>
          <p:cNvGraphicFramePr>
            <a:graphicFrameLocks noChangeAspect="1"/>
          </p:cNvGraphicFramePr>
          <p:nvPr>
            <p:extLst>
              <p:ext uri="{D42A27DB-BD31-4B8C-83A1-F6EECF244321}">
                <p14:modId xmlns:p14="http://schemas.microsoft.com/office/powerpoint/2010/main" val="3559727404"/>
              </p:ext>
            </p:extLst>
          </p:nvPr>
        </p:nvGraphicFramePr>
        <p:xfrm>
          <a:off x="5105400" y="5486400"/>
          <a:ext cx="1784803" cy="457200"/>
        </p:xfrm>
        <a:graphic>
          <a:graphicData uri="http://schemas.openxmlformats.org/presentationml/2006/ole">
            <mc:AlternateContent xmlns:mc="http://schemas.openxmlformats.org/markup-compatibility/2006">
              <mc:Choice xmlns:v="urn:schemas-microsoft-com:vml" Requires="v">
                <p:oleObj name="Equation" r:id="rId3" imgW="22821900" imgH="5854700" progId="Equation.3">
                  <p:embed/>
                </p:oleObj>
              </mc:Choice>
              <mc:Fallback>
                <p:oleObj name="Equation" r:id="rId3" imgW="22821900" imgH="5854700" progId="Equation.3">
                  <p:embed/>
                  <p:pic>
                    <p:nvPicPr>
                      <p:cNvPr id="18436" name="Object 4">
                        <a:extLst>
                          <a:ext uri="{FF2B5EF4-FFF2-40B4-BE49-F238E27FC236}">
                            <a16:creationId xmlns:a16="http://schemas.microsoft.com/office/drawing/2014/main" id="{1003F707-ED00-E4DF-1810-7317B67E06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5486400"/>
                        <a:ext cx="1784803" cy="457200"/>
                      </a:xfrm>
                      <a:prstGeom prst="rect">
                        <a:avLst/>
                      </a:prstGeom>
                      <a:noFill/>
                      <a:ln>
                        <a:noFill/>
                      </a:ln>
                      <a:effec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9" name="Picture 3">
            <a:extLst>
              <a:ext uri="{FF2B5EF4-FFF2-40B4-BE49-F238E27FC236}">
                <a16:creationId xmlns:a16="http://schemas.microsoft.com/office/drawing/2014/main" id="{79131B57-45D7-C7A0-C9E1-59CBDD986A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762000"/>
            <a:ext cx="5334000" cy="5334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E77C1BE7-5B0E-771F-28AF-E719FA065728}"/>
              </a:ext>
            </a:extLst>
          </p:cNvPr>
          <p:cNvSpPr>
            <a:spLocks noGrp="1" noChangeArrowheads="1"/>
          </p:cNvSpPr>
          <p:nvPr>
            <p:ph type="title"/>
          </p:nvPr>
        </p:nvSpPr>
        <p:spPr>
          <a:xfrm>
            <a:off x="685800" y="381000"/>
            <a:ext cx="7772400" cy="685800"/>
          </a:xfrm>
        </p:spPr>
        <p:txBody>
          <a:bodyPr/>
          <a:lstStyle/>
          <a:p>
            <a:r>
              <a:rPr lang="en-US" sz="3200" cap="small" spc="130" dirty="0"/>
              <a:t>K-Nearest Neighbor Estimates</a:t>
            </a:r>
            <a:endParaRPr lang="en-US" altLang="en-US" sz="3200" dirty="0"/>
          </a:p>
        </p:txBody>
      </p:sp>
      <p:sp>
        <p:nvSpPr>
          <p:cNvPr id="10243" name="Rectangle 3">
            <a:extLst>
              <a:ext uri="{FF2B5EF4-FFF2-40B4-BE49-F238E27FC236}">
                <a16:creationId xmlns:a16="http://schemas.microsoft.com/office/drawing/2014/main" id="{7BAC5D0E-8830-D1B5-EEE6-F84E9736EBD0}"/>
              </a:ext>
            </a:extLst>
          </p:cNvPr>
          <p:cNvSpPr>
            <a:spLocks noGrp="1" noChangeArrowheads="1"/>
          </p:cNvSpPr>
          <p:nvPr>
            <p:ph type="body" idx="1"/>
          </p:nvPr>
        </p:nvSpPr>
        <p:spPr>
          <a:xfrm>
            <a:off x="457200" y="1269794"/>
            <a:ext cx="7772400" cy="5257800"/>
          </a:xfrm>
        </p:spPr>
        <p:txBody>
          <a:bodyPr/>
          <a:lstStyle/>
          <a:p>
            <a:r>
              <a:rPr lang="en-US" altLang="en-US" sz="2400" dirty="0"/>
              <a:t>In </a:t>
            </a:r>
            <a:r>
              <a:rPr lang="en-US" altLang="en-US" sz="2400" i="1" dirty="0"/>
              <a:t>k-NN</a:t>
            </a:r>
            <a:r>
              <a:rPr lang="en-US" altLang="en-US" sz="2400" dirty="0"/>
              <a:t>, the neighborhood is defined through those </a:t>
            </a:r>
            <a:r>
              <a:rPr lang="en-US" altLang="en-US" sz="2400" i="1" dirty="0"/>
              <a:t>X</a:t>
            </a:r>
            <a:r>
              <a:rPr lang="en-US" altLang="en-US" sz="2400" dirty="0"/>
              <a:t> –  variables which are among the k-nearest neighbors of </a:t>
            </a:r>
            <a:r>
              <a:rPr lang="en-US" altLang="en-US" sz="2400" i="1" dirty="0"/>
              <a:t>x</a:t>
            </a:r>
            <a:r>
              <a:rPr lang="en-US" altLang="en-US" sz="2400" dirty="0"/>
              <a:t> in Euclidean distance. The </a:t>
            </a:r>
            <a:r>
              <a:rPr lang="en-US" altLang="en-US" sz="2400" i="1" dirty="0"/>
              <a:t>k-NN</a:t>
            </a:r>
            <a:r>
              <a:rPr lang="en-US" altLang="en-US" sz="2400" dirty="0"/>
              <a:t> smoother is defined as</a:t>
            </a:r>
          </a:p>
          <a:p>
            <a:pPr>
              <a:buFontTx/>
              <a:buNone/>
            </a:pPr>
            <a:endParaRPr lang="en-US" altLang="en-US" sz="2400" dirty="0"/>
          </a:p>
          <a:p>
            <a:pPr>
              <a:buFontTx/>
              <a:buNone/>
            </a:pPr>
            <a:endParaRPr lang="en-US" altLang="en-US" sz="2400" dirty="0"/>
          </a:p>
          <a:p>
            <a:pPr>
              <a:buFontTx/>
              <a:buNone/>
            </a:pPr>
            <a:r>
              <a:rPr lang="en-US" altLang="en-US" sz="2400" dirty="0"/>
              <a:t>where {           } </a:t>
            </a:r>
            <a:r>
              <a:rPr lang="en-US" altLang="en-US" sz="2400" i="1" dirty="0" err="1"/>
              <a:t>i</a:t>
            </a:r>
            <a:r>
              <a:rPr lang="en-US" altLang="en-US" sz="2400" dirty="0"/>
              <a:t>=1, …, n is defined through the set of </a:t>
            </a:r>
          </a:p>
          <a:p>
            <a:pPr>
              <a:buFontTx/>
              <a:buNone/>
            </a:pPr>
            <a:r>
              <a:rPr lang="en-US" altLang="en-US" sz="2400" dirty="0"/>
              <a:t>Indexes</a:t>
            </a:r>
          </a:p>
          <a:p>
            <a:pPr>
              <a:buFontTx/>
              <a:buNone/>
            </a:pPr>
            <a:r>
              <a:rPr lang="en-US" altLang="en-US" sz="2400" dirty="0"/>
              <a:t>and  </a:t>
            </a:r>
          </a:p>
          <a:p>
            <a:pPr>
              <a:buFontTx/>
              <a:buNone/>
            </a:pPr>
            <a:endParaRPr lang="en-US" altLang="en-US" sz="2400" dirty="0"/>
          </a:p>
          <a:p>
            <a:pPr>
              <a:buFontTx/>
              <a:buNone/>
            </a:pPr>
            <a:endParaRPr lang="en-US" altLang="en-US" sz="2400" dirty="0"/>
          </a:p>
          <a:p>
            <a:pPr>
              <a:buFontTx/>
              <a:buNone/>
            </a:pPr>
            <a:endParaRPr lang="en-US" altLang="en-US" sz="800" dirty="0"/>
          </a:p>
          <a:p>
            <a:pPr>
              <a:buFontTx/>
              <a:buNone/>
            </a:pPr>
            <a:endParaRPr lang="en-US" altLang="en-US" sz="2400" dirty="0"/>
          </a:p>
        </p:txBody>
      </p:sp>
      <p:graphicFrame>
        <p:nvGraphicFramePr>
          <p:cNvPr id="10245" name="Object 5">
            <a:extLst>
              <a:ext uri="{FF2B5EF4-FFF2-40B4-BE49-F238E27FC236}">
                <a16:creationId xmlns:a16="http://schemas.microsoft.com/office/drawing/2014/main" id="{0368F60C-351A-4171-B80A-41F60DA87549}"/>
              </a:ext>
            </a:extLst>
          </p:cNvPr>
          <p:cNvGraphicFramePr>
            <a:graphicFrameLocks noChangeAspect="1"/>
          </p:cNvGraphicFramePr>
          <p:nvPr>
            <p:extLst>
              <p:ext uri="{D42A27DB-BD31-4B8C-83A1-F6EECF244321}">
                <p14:modId xmlns:p14="http://schemas.microsoft.com/office/powerpoint/2010/main" val="269307891"/>
              </p:ext>
            </p:extLst>
          </p:nvPr>
        </p:nvGraphicFramePr>
        <p:xfrm>
          <a:off x="2438400" y="2906331"/>
          <a:ext cx="5006975" cy="593725"/>
        </p:xfrm>
        <a:graphic>
          <a:graphicData uri="http://schemas.openxmlformats.org/presentationml/2006/ole">
            <mc:AlternateContent xmlns:mc="http://schemas.openxmlformats.org/markup-compatibility/2006">
              <mc:Choice xmlns:v="urn:schemas-microsoft-com:vml" Requires="v">
                <p:oleObj name="Equation" r:id="rId2" imgW="56756300" imgH="6731000" progId="Equation.3">
                  <p:embed/>
                </p:oleObj>
              </mc:Choice>
              <mc:Fallback>
                <p:oleObj name="Equation" r:id="rId2" imgW="56756300" imgH="6731000" progId="Equation.3">
                  <p:embed/>
                  <p:pic>
                    <p:nvPicPr>
                      <p:cNvPr id="10245" name="Object 5">
                        <a:extLst>
                          <a:ext uri="{FF2B5EF4-FFF2-40B4-BE49-F238E27FC236}">
                            <a16:creationId xmlns:a16="http://schemas.microsoft.com/office/drawing/2014/main" id="{0368F60C-351A-4171-B80A-41F60DA875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2906331"/>
                        <a:ext cx="5006975" cy="593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7" name="Object 7">
            <a:extLst>
              <a:ext uri="{FF2B5EF4-FFF2-40B4-BE49-F238E27FC236}">
                <a16:creationId xmlns:a16="http://schemas.microsoft.com/office/drawing/2014/main" id="{C3FF6BA7-4720-7D1E-1BBD-9B9CC623EEE4}"/>
              </a:ext>
            </a:extLst>
          </p:cNvPr>
          <p:cNvGraphicFramePr>
            <a:graphicFrameLocks noChangeAspect="1"/>
          </p:cNvGraphicFramePr>
          <p:nvPr>
            <p:extLst>
              <p:ext uri="{D42A27DB-BD31-4B8C-83A1-F6EECF244321}">
                <p14:modId xmlns:p14="http://schemas.microsoft.com/office/powerpoint/2010/main" val="1816041890"/>
              </p:ext>
            </p:extLst>
          </p:nvPr>
        </p:nvGraphicFramePr>
        <p:xfrm>
          <a:off x="1674771" y="3819958"/>
          <a:ext cx="858837" cy="454025"/>
        </p:xfrm>
        <a:graphic>
          <a:graphicData uri="http://schemas.openxmlformats.org/presentationml/2006/ole">
            <mc:AlternateContent xmlns:mc="http://schemas.openxmlformats.org/markup-compatibility/2006">
              <mc:Choice xmlns:v="urn:schemas-microsoft-com:vml" Requires="v">
                <p:oleObj name="Equation" r:id="rId4" imgW="9944100" imgH="5270500" progId="Equation.3">
                  <p:embed/>
                </p:oleObj>
              </mc:Choice>
              <mc:Fallback>
                <p:oleObj name="Equation" r:id="rId4" imgW="9944100" imgH="5270500" progId="Equation.3">
                  <p:embed/>
                  <p:pic>
                    <p:nvPicPr>
                      <p:cNvPr id="10247" name="Object 7">
                        <a:extLst>
                          <a:ext uri="{FF2B5EF4-FFF2-40B4-BE49-F238E27FC236}">
                            <a16:creationId xmlns:a16="http://schemas.microsoft.com/office/drawing/2014/main" id="{C3FF6BA7-4720-7D1E-1BBD-9B9CC623EE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4771" y="3819958"/>
                        <a:ext cx="858837"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8" name="Object 8">
            <a:extLst>
              <a:ext uri="{FF2B5EF4-FFF2-40B4-BE49-F238E27FC236}">
                <a16:creationId xmlns:a16="http://schemas.microsoft.com/office/drawing/2014/main" id="{C14F8D5B-6DEB-7301-2796-67A2E3120C1F}"/>
              </a:ext>
            </a:extLst>
          </p:cNvPr>
          <p:cNvGraphicFramePr>
            <a:graphicFrameLocks noChangeAspect="1"/>
          </p:cNvGraphicFramePr>
          <p:nvPr>
            <p:extLst>
              <p:ext uri="{D42A27DB-BD31-4B8C-83A1-F6EECF244321}">
                <p14:modId xmlns:p14="http://schemas.microsoft.com/office/powerpoint/2010/main" val="1253099062"/>
              </p:ext>
            </p:extLst>
          </p:nvPr>
        </p:nvGraphicFramePr>
        <p:xfrm>
          <a:off x="1786268" y="4375480"/>
          <a:ext cx="6070600" cy="430212"/>
        </p:xfrm>
        <a:graphic>
          <a:graphicData uri="http://schemas.openxmlformats.org/presentationml/2006/ole">
            <mc:AlternateContent xmlns:mc="http://schemas.openxmlformats.org/markup-compatibility/2006">
              <mc:Choice xmlns:v="urn:schemas-microsoft-com:vml" Requires="v">
                <p:oleObj name="Equation" r:id="rId6" imgW="74307700" imgH="5270500" progId="Equation.3">
                  <p:embed/>
                </p:oleObj>
              </mc:Choice>
              <mc:Fallback>
                <p:oleObj name="Equation" r:id="rId6" imgW="74307700" imgH="5270500" progId="Equation.3">
                  <p:embed/>
                  <p:pic>
                    <p:nvPicPr>
                      <p:cNvPr id="10248" name="Object 8">
                        <a:extLst>
                          <a:ext uri="{FF2B5EF4-FFF2-40B4-BE49-F238E27FC236}">
                            <a16:creationId xmlns:a16="http://schemas.microsoft.com/office/drawing/2014/main" id="{C14F8D5B-6DEB-7301-2796-67A2E3120C1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86268" y="4375480"/>
                        <a:ext cx="6070600" cy="430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9" name="Object 9">
            <a:extLst>
              <a:ext uri="{FF2B5EF4-FFF2-40B4-BE49-F238E27FC236}">
                <a16:creationId xmlns:a16="http://schemas.microsoft.com/office/drawing/2014/main" id="{C8F7DBEF-4306-C0E3-D608-86381F159FE2}"/>
              </a:ext>
            </a:extLst>
          </p:cNvPr>
          <p:cNvGraphicFramePr>
            <a:graphicFrameLocks noChangeAspect="1"/>
          </p:cNvGraphicFramePr>
          <p:nvPr/>
        </p:nvGraphicFramePr>
        <p:xfrm>
          <a:off x="2660650" y="4741863"/>
          <a:ext cx="5170488" cy="925512"/>
        </p:xfrm>
        <a:graphic>
          <a:graphicData uri="http://schemas.openxmlformats.org/presentationml/2006/ole">
            <mc:AlternateContent xmlns:mc="http://schemas.openxmlformats.org/markup-compatibility/2006">
              <mc:Choice xmlns:v="urn:schemas-microsoft-com:vml" Requires="v">
                <p:oleObj name="Equation" r:id="rId8" imgW="58801000" imgH="10528300" progId="Equation.3">
                  <p:embed/>
                </p:oleObj>
              </mc:Choice>
              <mc:Fallback>
                <p:oleObj name="Equation" r:id="rId8" imgW="58801000" imgH="10528300" progId="Equation.3">
                  <p:embed/>
                  <p:pic>
                    <p:nvPicPr>
                      <p:cNvPr id="10249" name="Object 9">
                        <a:extLst>
                          <a:ext uri="{FF2B5EF4-FFF2-40B4-BE49-F238E27FC236}">
                            <a16:creationId xmlns:a16="http://schemas.microsoft.com/office/drawing/2014/main" id="{C8F7DBEF-4306-C0E3-D608-86381F159FE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0650" y="4741863"/>
                        <a:ext cx="5170488" cy="925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DB1660-A128-DE92-EE5B-532C58B9A923}"/>
            </a:ext>
          </a:extLst>
        </p:cNvPr>
        <p:cNvGrpSpPr/>
        <p:nvPr/>
      </p:nvGrpSpPr>
      <p:grpSpPr>
        <a:xfrm>
          <a:off x="0" y="0"/>
          <a:ext cx="0" cy="0"/>
          <a:chOff x="0" y="0"/>
          <a:chExt cx="0" cy="0"/>
        </a:xfrm>
      </p:grpSpPr>
      <p:sp>
        <p:nvSpPr>
          <p:cNvPr id="10242" name="Rectangle 2">
            <a:extLst>
              <a:ext uri="{FF2B5EF4-FFF2-40B4-BE49-F238E27FC236}">
                <a16:creationId xmlns:a16="http://schemas.microsoft.com/office/drawing/2014/main" id="{3F5E4604-6B2A-8363-3ECA-8DBB91D3DC41}"/>
              </a:ext>
            </a:extLst>
          </p:cNvPr>
          <p:cNvSpPr>
            <a:spLocks noGrp="1" noChangeArrowheads="1"/>
          </p:cNvSpPr>
          <p:nvPr>
            <p:ph type="title"/>
          </p:nvPr>
        </p:nvSpPr>
        <p:spPr>
          <a:xfrm>
            <a:off x="685800" y="381000"/>
            <a:ext cx="7772400" cy="685800"/>
          </a:xfrm>
        </p:spPr>
        <p:txBody>
          <a:bodyPr/>
          <a:lstStyle/>
          <a:p>
            <a:r>
              <a:rPr lang="en-US" sz="3200" cap="small" spc="130" dirty="0"/>
              <a:t>One Nearest Neighbor Example</a:t>
            </a:r>
            <a:endParaRPr lang="en-US" altLang="en-US" sz="3200" dirty="0"/>
          </a:p>
        </p:txBody>
      </p:sp>
      <p:pic>
        <p:nvPicPr>
          <p:cNvPr id="4" name="Picture 7">
            <a:extLst>
              <a:ext uri="{FF2B5EF4-FFF2-40B4-BE49-F238E27FC236}">
                <a16:creationId xmlns:a16="http://schemas.microsoft.com/office/drawing/2014/main" id="{0AC3830D-341E-40EA-A244-F4E6C497A421}"/>
              </a:ext>
            </a:extLst>
          </p:cNvPr>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a:xfrm>
            <a:off x="344488" y="2286000"/>
            <a:ext cx="2808287" cy="2819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 name="Picture 8">
            <a:extLst>
              <a:ext uri="{FF2B5EF4-FFF2-40B4-BE49-F238E27FC236}">
                <a16:creationId xmlns:a16="http://schemas.microsoft.com/office/drawing/2014/main" id="{62F8C701-42F6-7FB6-FC01-167F05E84A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3200400" y="2286000"/>
            <a:ext cx="2814638" cy="2819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 name="Picture 10">
            <a:extLst>
              <a:ext uri="{FF2B5EF4-FFF2-40B4-BE49-F238E27FC236}">
                <a16:creationId xmlns:a16="http://schemas.microsoft.com/office/drawing/2014/main" id="{36B7D572-9C72-F3AB-8EE7-CA853FE43F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2286000"/>
            <a:ext cx="2819400"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03872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B1F8DD9F-3801-7D7B-E111-6C0A5BA3D4BC}"/>
              </a:ext>
            </a:extLst>
          </p:cNvPr>
          <p:cNvSpPr>
            <a:spLocks noGrp="1" noChangeArrowheads="1"/>
          </p:cNvSpPr>
          <p:nvPr>
            <p:ph type="title"/>
          </p:nvPr>
        </p:nvSpPr>
        <p:spPr>
          <a:xfrm>
            <a:off x="685800" y="304800"/>
            <a:ext cx="7772400" cy="685800"/>
          </a:xfrm>
        </p:spPr>
        <p:txBody>
          <a:bodyPr/>
          <a:lstStyle/>
          <a:p>
            <a:r>
              <a:rPr lang="en-US" sz="3200" cap="small" spc="130" dirty="0"/>
              <a:t>K-nearest Neighbor Estimates</a:t>
            </a:r>
            <a:endParaRPr lang="en-US" altLang="en-US" sz="3200" dirty="0"/>
          </a:p>
        </p:txBody>
      </p:sp>
      <p:sp>
        <p:nvSpPr>
          <p:cNvPr id="13315" name="Rectangle 3">
            <a:extLst>
              <a:ext uri="{FF2B5EF4-FFF2-40B4-BE49-F238E27FC236}">
                <a16:creationId xmlns:a16="http://schemas.microsoft.com/office/drawing/2014/main" id="{9CAA6168-5BDE-107D-FAD7-736119331CB8}"/>
              </a:ext>
            </a:extLst>
          </p:cNvPr>
          <p:cNvSpPr>
            <a:spLocks noGrp="1" noChangeArrowheads="1"/>
          </p:cNvSpPr>
          <p:nvPr>
            <p:ph type="body" idx="1"/>
          </p:nvPr>
        </p:nvSpPr>
        <p:spPr>
          <a:xfrm>
            <a:off x="304800" y="1447800"/>
            <a:ext cx="8534400" cy="5334000"/>
          </a:xfrm>
        </p:spPr>
        <p:txBody>
          <a:bodyPr>
            <a:normAutofit/>
          </a:bodyPr>
          <a:lstStyle/>
          <a:p>
            <a:r>
              <a:rPr lang="en-US" altLang="en-US" sz="2400" dirty="0"/>
              <a:t>The smoothing parameter </a:t>
            </a:r>
            <a:r>
              <a:rPr lang="en-US" altLang="en-US" sz="2400" i="1" dirty="0"/>
              <a:t>k</a:t>
            </a:r>
            <a:r>
              <a:rPr lang="en-US" altLang="en-US" sz="2400" dirty="0"/>
              <a:t> regulates the degree of smoothness of the estimated curve. It plays a role similar to the bandwidth for kernel smoothers. </a:t>
            </a:r>
          </a:p>
          <a:p>
            <a:pPr>
              <a:buFontTx/>
              <a:buNone/>
            </a:pPr>
            <a:endParaRPr lang="en-US" altLang="en-US" sz="800" dirty="0"/>
          </a:p>
          <a:p>
            <a:r>
              <a:rPr lang="en-US" altLang="en-US" sz="2400" dirty="0"/>
              <a:t>The influence of varying </a:t>
            </a:r>
            <a:r>
              <a:rPr lang="en-US" altLang="en-US" sz="2400" i="1" dirty="0"/>
              <a:t>k</a:t>
            </a:r>
            <a:r>
              <a:rPr lang="en-US" altLang="en-US" sz="2400" dirty="0"/>
              <a:t> on qualitative features of the estimated curve is similar to that observed for kernel estimation with a uniform kernel. </a:t>
            </a:r>
          </a:p>
          <a:p>
            <a:endParaRPr lang="en-US" altLang="en-US" sz="800" dirty="0"/>
          </a:p>
          <a:p>
            <a:r>
              <a:rPr lang="en-US" altLang="en-US" sz="2400" dirty="0"/>
              <a:t>When </a:t>
            </a:r>
            <a:r>
              <a:rPr lang="en-US" altLang="en-US" sz="2400" i="1" dirty="0"/>
              <a:t>k &gt; n</a:t>
            </a:r>
            <a:r>
              <a:rPr lang="en-US" altLang="en-US" sz="2400" dirty="0"/>
              <a:t>, the </a:t>
            </a:r>
            <a:r>
              <a:rPr lang="en-US" altLang="en-US" sz="2400" i="1" dirty="0"/>
              <a:t>k - NN</a:t>
            </a:r>
            <a:r>
              <a:rPr lang="en-US" altLang="en-US" sz="2400" dirty="0"/>
              <a:t> smoother then is equal to the average of the response variables. When </a:t>
            </a:r>
            <a:r>
              <a:rPr lang="en-US" altLang="en-US" sz="2400" i="1" dirty="0"/>
              <a:t>k</a:t>
            </a:r>
            <a:r>
              <a:rPr lang="en-US" altLang="en-US" sz="2400" dirty="0"/>
              <a:t> = 1, the observations are reproduced at </a:t>
            </a:r>
            <a:r>
              <a:rPr lang="en-US" altLang="en-US" sz="2400" i="1" dirty="0"/>
              <a:t>X</a:t>
            </a:r>
            <a:r>
              <a:rPr lang="en-US" altLang="en-US" sz="2400" i="1" baseline="-25000" dirty="0"/>
              <a:t>i</a:t>
            </a:r>
            <a:r>
              <a:rPr lang="en-US" altLang="en-US" sz="2400" dirty="0"/>
              <a:t>, and for an </a:t>
            </a:r>
            <a:r>
              <a:rPr lang="en-US" altLang="en-US" sz="2400" i="1" dirty="0"/>
              <a:t>x</a:t>
            </a:r>
            <a:r>
              <a:rPr lang="en-US" altLang="en-US" sz="2400" dirty="0"/>
              <a:t> between two adjacent predictor variables a step function is obtained with a jump in the middle between the two observations.</a:t>
            </a:r>
          </a:p>
          <a:p>
            <a:endParaRPr lang="en-US" altLang="en-US" sz="2400" dirty="0"/>
          </a:p>
          <a:p>
            <a:endParaRPr lang="en-US" altLang="en-US"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E0466458-23AE-6DD6-6116-035B1CBF7391}"/>
              </a:ext>
            </a:extLst>
          </p:cNvPr>
          <p:cNvSpPr>
            <a:spLocks noGrp="1" noChangeArrowheads="1"/>
          </p:cNvSpPr>
          <p:nvPr>
            <p:ph type="title"/>
          </p:nvPr>
        </p:nvSpPr>
        <p:spPr>
          <a:xfrm>
            <a:off x="685800" y="304800"/>
            <a:ext cx="7772400" cy="609600"/>
          </a:xfrm>
        </p:spPr>
        <p:txBody>
          <a:bodyPr/>
          <a:lstStyle/>
          <a:p>
            <a:r>
              <a:rPr lang="en-US" sz="3200" cap="small" spc="130" dirty="0"/>
              <a:t>K-nearest Neighbor Estimates</a:t>
            </a:r>
            <a:endParaRPr lang="en-US" altLang="en-US" sz="3200" dirty="0"/>
          </a:p>
        </p:txBody>
      </p:sp>
      <p:sp>
        <p:nvSpPr>
          <p:cNvPr id="14339" name="Rectangle 3">
            <a:extLst>
              <a:ext uri="{FF2B5EF4-FFF2-40B4-BE49-F238E27FC236}">
                <a16:creationId xmlns:a16="http://schemas.microsoft.com/office/drawing/2014/main" id="{6CF139AA-1333-F689-6EAF-49F95EEE7BE6}"/>
              </a:ext>
            </a:extLst>
          </p:cNvPr>
          <p:cNvSpPr>
            <a:spLocks noGrp="1" noChangeArrowheads="1"/>
          </p:cNvSpPr>
          <p:nvPr>
            <p:ph type="body" idx="1"/>
          </p:nvPr>
        </p:nvSpPr>
        <p:spPr>
          <a:xfrm>
            <a:off x="685800" y="1447800"/>
            <a:ext cx="7772400" cy="5029200"/>
          </a:xfrm>
        </p:spPr>
        <p:txBody>
          <a:bodyPr>
            <a:normAutofit fontScale="92500" lnSpcReduction="10000"/>
          </a:bodyPr>
          <a:lstStyle/>
          <a:p>
            <a:r>
              <a:rPr lang="en-US" altLang="en-US" sz="2400" dirty="0"/>
              <a:t>Let                                        . Bias and variance of the k-NN estimate with weights as in (7) are given by</a:t>
            </a:r>
          </a:p>
          <a:p>
            <a:endParaRPr lang="en-US" altLang="en-US" sz="2400" dirty="0"/>
          </a:p>
          <a:p>
            <a:endParaRPr lang="en-US" altLang="en-US" sz="2400" dirty="0"/>
          </a:p>
          <a:p>
            <a:endParaRPr lang="en-US" altLang="en-US" sz="2400" dirty="0"/>
          </a:p>
          <a:p>
            <a:pPr>
              <a:buFontTx/>
              <a:buNone/>
            </a:pPr>
            <a:r>
              <a:rPr lang="en-US" altLang="en-US" sz="2400" dirty="0"/>
              <a:t> </a:t>
            </a:r>
            <a:endParaRPr lang="en-US" altLang="en-US" sz="800" dirty="0"/>
          </a:p>
          <a:p>
            <a:pPr>
              <a:buFontTx/>
              <a:buNone/>
            </a:pPr>
            <a:r>
              <a:rPr lang="en-US" altLang="en-US" sz="2000" dirty="0"/>
              <a:t>      Note: The trade-off between bias</a:t>
            </a:r>
            <a:r>
              <a:rPr lang="en-US" altLang="en-US" sz="2000" baseline="30000" dirty="0"/>
              <a:t>2</a:t>
            </a:r>
            <a:r>
              <a:rPr lang="en-US" altLang="en-US" sz="2000" dirty="0"/>
              <a:t> and variance is thus achieved in an</a:t>
            </a:r>
          </a:p>
          <a:p>
            <a:pPr>
              <a:buFontTx/>
              <a:buNone/>
            </a:pPr>
            <a:r>
              <a:rPr lang="en-US" altLang="en-US" sz="2000" dirty="0"/>
              <a:t>                asymptotic sense by setting</a:t>
            </a:r>
            <a:r>
              <a:rPr lang="en-US" altLang="en-US" sz="2400" dirty="0"/>
              <a:t> </a:t>
            </a:r>
            <a:r>
              <a:rPr lang="en-US" altLang="en-US" sz="2400" i="1" dirty="0"/>
              <a:t>k</a:t>
            </a:r>
            <a:r>
              <a:rPr lang="en-US" altLang="en-US" sz="2400" dirty="0"/>
              <a:t> ~ </a:t>
            </a:r>
            <a:r>
              <a:rPr lang="en-US" altLang="en-US" sz="2400" i="1" dirty="0"/>
              <a:t>n</a:t>
            </a:r>
            <a:r>
              <a:rPr lang="en-US" altLang="en-US" sz="2400" i="1" baseline="30000" dirty="0"/>
              <a:t>4/5</a:t>
            </a:r>
            <a:endParaRPr lang="en-US" altLang="en-US" sz="2400" i="1" dirty="0"/>
          </a:p>
          <a:p>
            <a:pPr>
              <a:buFontTx/>
              <a:buNone/>
            </a:pPr>
            <a:r>
              <a:rPr lang="en-US" altLang="en-US" sz="2400" dirty="0"/>
              <a:t> </a:t>
            </a:r>
          </a:p>
          <a:p>
            <a:pPr>
              <a:buFontTx/>
              <a:buNone/>
            </a:pPr>
            <a:endParaRPr lang="en-US" altLang="en-US" sz="2400" dirty="0"/>
          </a:p>
          <a:p>
            <a:pPr>
              <a:buFontTx/>
              <a:buNone/>
            </a:pPr>
            <a:r>
              <a:rPr lang="en-US" altLang="en-US" sz="2400" dirty="0"/>
              <a:t> </a:t>
            </a:r>
          </a:p>
        </p:txBody>
      </p:sp>
      <p:graphicFrame>
        <p:nvGraphicFramePr>
          <p:cNvPr id="14340" name="Object 4">
            <a:extLst>
              <a:ext uri="{FF2B5EF4-FFF2-40B4-BE49-F238E27FC236}">
                <a16:creationId xmlns:a16="http://schemas.microsoft.com/office/drawing/2014/main" id="{4F7959F5-66F0-979E-C47C-48477869C641}"/>
              </a:ext>
            </a:extLst>
          </p:cNvPr>
          <p:cNvGraphicFramePr>
            <a:graphicFrameLocks noChangeAspect="1"/>
          </p:cNvGraphicFramePr>
          <p:nvPr>
            <p:extLst>
              <p:ext uri="{D42A27DB-BD31-4B8C-83A1-F6EECF244321}">
                <p14:modId xmlns:p14="http://schemas.microsoft.com/office/powerpoint/2010/main" val="1788149827"/>
              </p:ext>
            </p:extLst>
          </p:nvPr>
        </p:nvGraphicFramePr>
        <p:xfrm>
          <a:off x="1600200" y="1447800"/>
          <a:ext cx="3060700" cy="404813"/>
        </p:xfrm>
        <a:graphic>
          <a:graphicData uri="http://schemas.openxmlformats.org/presentationml/2006/ole">
            <mc:AlternateContent xmlns:mc="http://schemas.openxmlformats.org/markup-compatibility/2006">
              <mc:Choice xmlns:v="urn:schemas-microsoft-com:vml" Requires="v">
                <p:oleObj name="Equation" r:id="rId2" imgW="35394900" imgH="4686300" progId="Equation.3">
                  <p:embed/>
                </p:oleObj>
              </mc:Choice>
              <mc:Fallback>
                <p:oleObj name="Equation" r:id="rId2" imgW="35394900" imgH="4686300" progId="Equation.3">
                  <p:embed/>
                  <p:pic>
                    <p:nvPicPr>
                      <p:cNvPr id="14340" name="Object 4">
                        <a:extLst>
                          <a:ext uri="{FF2B5EF4-FFF2-40B4-BE49-F238E27FC236}">
                            <a16:creationId xmlns:a16="http://schemas.microsoft.com/office/drawing/2014/main" id="{4F7959F5-66F0-979E-C47C-48477869C6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447800"/>
                        <a:ext cx="3060700" cy="404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1" name="Object 5">
            <a:extLst>
              <a:ext uri="{FF2B5EF4-FFF2-40B4-BE49-F238E27FC236}">
                <a16:creationId xmlns:a16="http://schemas.microsoft.com/office/drawing/2014/main" id="{63B33050-16F7-A51D-DD5B-4CB0D19A6288}"/>
              </a:ext>
            </a:extLst>
          </p:cNvPr>
          <p:cNvGraphicFramePr>
            <a:graphicFrameLocks noChangeAspect="1"/>
          </p:cNvGraphicFramePr>
          <p:nvPr>
            <p:extLst>
              <p:ext uri="{D42A27DB-BD31-4B8C-83A1-F6EECF244321}">
                <p14:modId xmlns:p14="http://schemas.microsoft.com/office/powerpoint/2010/main" val="1234056828"/>
              </p:ext>
            </p:extLst>
          </p:nvPr>
        </p:nvGraphicFramePr>
        <p:xfrm>
          <a:off x="1371600" y="2370179"/>
          <a:ext cx="6797675" cy="1341438"/>
        </p:xfrm>
        <a:graphic>
          <a:graphicData uri="http://schemas.openxmlformats.org/presentationml/2006/ole">
            <mc:AlternateContent xmlns:mc="http://schemas.openxmlformats.org/markup-compatibility/2006">
              <mc:Choice xmlns:v="urn:schemas-microsoft-com:vml" Requires="v">
                <p:oleObj name="Equation" r:id="rId4" imgW="80162400" imgH="15798800" progId="Equation.3">
                  <p:embed/>
                </p:oleObj>
              </mc:Choice>
              <mc:Fallback>
                <p:oleObj name="Equation" r:id="rId4" imgW="80162400" imgH="15798800" progId="Equation.3">
                  <p:embed/>
                  <p:pic>
                    <p:nvPicPr>
                      <p:cNvPr id="14341" name="Object 5">
                        <a:extLst>
                          <a:ext uri="{FF2B5EF4-FFF2-40B4-BE49-F238E27FC236}">
                            <a16:creationId xmlns:a16="http://schemas.microsoft.com/office/drawing/2014/main" id="{63B33050-16F7-A51D-DD5B-4CB0D19A628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2370179"/>
                        <a:ext cx="6797675" cy="1341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8C06900F-B745-1C5E-AFCD-055E7956356E}"/>
              </a:ext>
            </a:extLst>
          </p:cNvPr>
          <p:cNvSpPr>
            <a:spLocks noGrp="1" noChangeArrowheads="1"/>
          </p:cNvSpPr>
          <p:nvPr>
            <p:ph type="title"/>
          </p:nvPr>
        </p:nvSpPr>
        <p:spPr>
          <a:xfrm>
            <a:off x="685800" y="381000"/>
            <a:ext cx="7772400" cy="609600"/>
          </a:xfrm>
        </p:spPr>
        <p:txBody>
          <a:bodyPr/>
          <a:lstStyle/>
          <a:p>
            <a:r>
              <a:rPr lang="en-US" sz="3200" cap="small" spc="130" dirty="0"/>
              <a:t>K-nearest Neighbor Estimates</a:t>
            </a:r>
            <a:endParaRPr lang="en-US" altLang="en-US" sz="3200" dirty="0"/>
          </a:p>
        </p:txBody>
      </p:sp>
      <p:sp>
        <p:nvSpPr>
          <p:cNvPr id="16387" name="Rectangle 3">
            <a:extLst>
              <a:ext uri="{FF2B5EF4-FFF2-40B4-BE49-F238E27FC236}">
                <a16:creationId xmlns:a16="http://schemas.microsoft.com/office/drawing/2014/main" id="{FB5DC735-8F45-9E2D-DEDC-02C4D896374E}"/>
              </a:ext>
            </a:extLst>
          </p:cNvPr>
          <p:cNvSpPr>
            <a:spLocks noGrp="1" noChangeArrowheads="1"/>
          </p:cNvSpPr>
          <p:nvPr>
            <p:ph type="body" idx="1"/>
          </p:nvPr>
        </p:nvSpPr>
        <p:spPr>
          <a:xfrm>
            <a:off x="457200" y="1295400"/>
            <a:ext cx="8229600" cy="5181600"/>
          </a:xfrm>
        </p:spPr>
        <p:txBody>
          <a:bodyPr/>
          <a:lstStyle/>
          <a:p>
            <a:r>
              <a:rPr lang="en-US" altLang="en-US" sz="2400" dirty="0"/>
              <a:t>In addition to the “uniform” weights, the k-NN weights can be generally thought of as being generated by a kernel function </a:t>
            </a:r>
            <a:r>
              <a:rPr lang="en-US" altLang="en-US" sz="2400" i="1" dirty="0"/>
              <a:t>K</a:t>
            </a:r>
            <a:r>
              <a:rPr lang="en-US" altLang="en-US" sz="2400" dirty="0"/>
              <a:t>, </a:t>
            </a:r>
          </a:p>
          <a:p>
            <a:endParaRPr lang="en-US" altLang="en-US" sz="2400" dirty="0"/>
          </a:p>
          <a:p>
            <a:endParaRPr lang="en-US" altLang="en-US" sz="800" dirty="0"/>
          </a:p>
          <a:p>
            <a:pPr>
              <a:buFontTx/>
              <a:buNone/>
            </a:pPr>
            <a:r>
              <a:rPr lang="en-US" altLang="en-US" sz="2400" dirty="0"/>
              <a:t>    where                                          </a:t>
            </a:r>
          </a:p>
          <a:p>
            <a:pPr>
              <a:buFontTx/>
              <a:buNone/>
            </a:pPr>
            <a:endParaRPr lang="en-US" altLang="en-US" sz="2400" dirty="0"/>
          </a:p>
          <a:p>
            <a:pPr>
              <a:buFontTx/>
              <a:buNone/>
            </a:pPr>
            <a:r>
              <a:rPr lang="en-US" altLang="en-US" sz="2400" dirty="0"/>
              <a:t>    and                                   </a:t>
            </a:r>
          </a:p>
          <a:p>
            <a:pPr>
              <a:buFontTx/>
              <a:buNone/>
            </a:pPr>
            <a:endParaRPr lang="en-US" altLang="en-US" sz="2400" dirty="0"/>
          </a:p>
          <a:p>
            <a:pPr>
              <a:buFontTx/>
              <a:buNone/>
            </a:pPr>
            <a:endParaRPr lang="en-US" altLang="en-US" sz="800" dirty="0"/>
          </a:p>
          <a:p>
            <a:pPr>
              <a:buFontTx/>
              <a:buNone/>
            </a:pPr>
            <a:r>
              <a:rPr lang="en-US" altLang="en-US" sz="2400" dirty="0"/>
              <a:t>    R is the distance between </a:t>
            </a:r>
            <a:r>
              <a:rPr lang="en-US" altLang="en-US" sz="2400" i="1" dirty="0"/>
              <a:t>x</a:t>
            </a:r>
            <a:r>
              <a:rPr lang="en-US" altLang="en-US" sz="2400" dirty="0"/>
              <a:t> and its </a:t>
            </a:r>
            <a:r>
              <a:rPr lang="en-US" altLang="en-US" sz="2400" i="1" dirty="0"/>
              <a:t>k</a:t>
            </a:r>
            <a:r>
              <a:rPr lang="en-US" altLang="en-US" sz="2400" dirty="0"/>
              <a:t>-</a:t>
            </a:r>
            <a:r>
              <a:rPr lang="en-US" altLang="en-US" sz="2400" dirty="0" err="1"/>
              <a:t>th</a:t>
            </a:r>
            <a:r>
              <a:rPr lang="en-US" altLang="en-US" sz="2400" dirty="0"/>
              <a:t> nearest neighbor. </a:t>
            </a:r>
          </a:p>
          <a:p>
            <a:pPr>
              <a:buFontTx/>
              <a:buNone/>
            </a:pPr>
            <a:endParaRPr lang="en-US" altLang="en-US" sz="2400" dirty="0"/>
          </a:p>
          <a:p>
            <a:pPr>
              <a:buFontTx/>
              <a:buNone/>
            </a:pPr>
            <a:endParaRPr lang="en-US" altLang="en-US" sz="2400" dirty="0"/>
          </a:p>
        </p:txBody>
      </p:sp>
      <p:graphicFrame>
        <p:nvGraphicFramePr>
          <p:cNvPr id="16388" name="Object 4">
            <a:extLst>
              <a:ext uri="{FF2B5EF4-FFF2-40B4-BE49-F238E27FC236}">
                <a16:creationId xmlns:a16="http://schemas.microsoft.com/office/drawing/2014/main" id="{6D6D97B3-76B0-89F0-442D-73CA09A23511}"/>
              </a:ext>
            </a:extLst>
          </p:cNvPr>
          <p:cNvGraphicFramePr>
            <a:graphicFrameLocks noChangeAspect="1"/>
          </p:cNvGraphicFramePr>
          <p:nvPr/>
        </p:nvGraphicFramePr>
        <p:xfrm>
          <a:off x="2590800" y="2362200"/>
          <a:ext cx="5267325" cy="538163"/>
        </p:xfrm>
        <a:graphic>
          <a:graphicData uri="http://schemas.openxmlformats.org/presentationml/2006/ole">
            <mc:AlternateContent xmlns:mc="http://schemas.openxmlformats.org/markup-compatibility/2006">
              <mc:Choice xmlns:v="urn:schemas-microsoft-com:vml" Requires="v">
                <p:oleObj name="Equation" r:id="rId2" imgW="57340500" imgH="5854700" progId="Equation.3">
                  <p:embed/>
                </p:oleObj>
              </mc:Choice>
              <mc:Fallback>
                <p:oleObj name="Equation" r:id="rId2" imgW="57340500" imgH="5854700" progId="Equation.3">
                  <p:embed/>
                  <p:pic>
                    <p:nvPicPr>
                      <p:cNvPr id="16388" name="Object 4">
                        <a:extLst>
                          <a:ext uri="{FF2B5EF4-FFF2-40B4-BE49-F238E27FC236}">
                            <a16:creationId xmlns:a16="http://schemas.microsoft.com/office/drawing/2014/main" id="{6D6D97B3-76B0-89F0-442D-73CA09A235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2362200"/>
                        <a:ext cx="5267325" cy="538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89" name="Object 5">
            <a:extLst>
              <a:ext uri="{FF2B5EF4-FFF2-40B4-BE49-F238E27FC236}">
                <a16:creationId xmlns:a16="http://schemas.microsoft.com/office/drawing/2014/main" id="{7331CD74-A619-CF63-1B2C-82398CA221CF}"/>
              </a:ext>
            </a:extLst>
          </p:cNvPr>
          <p:cNvGraphicFramePr>
            <a:graphicFrameLocks noChangeAspect="1"/>
          </p:cNvGraphicFramePr>
          <p:nvPr>
            <p:extLst>
              <p:ext uri="{D42A27DB-BD31-4B8C-83A1-F6EECF244321}">
                <p14:modId xmlns:p14="http://schemas.microsoft.com/office/powerpoint/2010/main" val="673712084"/>
              </p:ext>
            </p:extLst>
          </p:nvPr>
        </p:nvGraphicFramePr>
        <p:xfrm>
          <a:off x="2561431" y="3148806"/>
          <a:ext cx="3271837" cy="560387"/>
        </p:xfrm>
        <a:graphic>
          <a:graphicData uri="http://schemas.openxmlformats.org/presentationml/2006/ole">
            <mc:AlternateContent xmlns:mc="http://schemas.openxmlformats.org/markup-compatibility/2006">
              <mc:Choice xmlns:v="urn:schemas-microsoft-com:vml" Requires="v">
                <p:oleObj name="Equation" r:id="rId4" imgW="39204900" imgH="6731000" progId="Equation.3">
                  <p:embed/>
                </p:oleObj>
              </mc:Choice>
              <mc:Fallback>
                <p:oleObj name="Equation" r:id="rId4" imgW="39204900" imgH="6731000" progId="Equation.3">
                  <p:embed/>
                  <p:pic>
                    <p:nvPicPr>
                      <p:cNvPr id="16389" name="Object 5">
                        <a:extLst>
                          <a:ext uri="{FF2B5EF4-FFF2-40B4-BE49-F238E27FC236}">
                            <a16:creationId xmlns:a16="http://schemas.microsoft.com/office/drawing/2014/main" id="{7331CD74-A619-CF63-1B2C-82398CA221C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61431" y="3148806"/>
                        <a:ext cx="3271837" cy="560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0" name="Object 6">
            <a:extLst>
              <a:ext uri="{FF2B5EF4-FFF2-40B4-BE49-F238E27FC236}">
                <a16:creationId xmlns:a16="http://schemas.microsoft.com/office/drawing/2014/main" id="{E35DA2B3-7A3A-EC27-B53F-221CD71C1E84}"/>
              </a:ext>
            </a:extLst>
          </p:cNvPr>
          <p:cNvGraphicFramePr>
            <a:graphicFrameLocks noChangeAspect="1"/>
          </p:cNvGraphicFramePr>
          <p:nvPr>
            <p:extLst>
              <p:ext uri="{D42A27DB-BD31-4B8C-83A1-F6EECF244321}">
                <p14:modId xmlns:p14="http://schemas.microsoft.com/office/powerpoint/2010/main" val="1393206741"/>
              </p:ext>
            </p:extLst>
          </p:nvPr>
        </p:nvGraphicFramePr>
        <p:xfrm>
          <a:off x="2620962" y="4218204"/>
          <a:ext cx="2603500" cy="463550"/>
        </p:xfrm>
        <a:graphic>
          <a:graphicData uri="http://schemas.openxmlformats.org/presentationml/2006/ole">
            <mc:AlternateContent xmlns:mc="http://schemas.openxmlformats.org/markup-compatibility/2006">
              <mc:Choice xmlns:v="urn:schemas-microsoft-com:vml" Requires="v">
                <p:oleObj name="Equation" r:id="rId6" imgW="29552900" imgH="5270500" progId="Equation.3">
                  <p:embed/>
                </p:oleObj>
              </mc:Choice>
              <mc:Fallback>
                <p:oleObj name="Equation" r:id="rId6" imgW="29552900" imgH="5270500" progId="Equation.3">
                  <p:embed/>
                  <p:pic>
                    <p:nvPicPr>
                      <p:cNvPr id="16390" name="Object 6">
                        <a:extLst>
                          <a:ext uri="{FF2B5EF4-FFF2-40B4-BE49-F238E27FC236}">
                            <a16:creationId xmlns:a16="http://schemas.microsoft.com/office/drawing/2014/main" id="{E35DA2B3-7A3A-EC27-B53F-221CD71C1E8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20962" y="4218204"/>
                        <a:ext cx="26035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8C8C4623-AE92-84CD-4D25-348468AC0021}"/>
              </a:ext>
            </a:extLst>
          </p:cNvPr>
          <p:cNvSpPr>
            <a:spLocks noGrp="1" noChangeArrowheads="1"/>
          </p:cNvSpPr>
          <p:nvPr>
            <p:ph type="title"/>
          </p:nvPr>
        </p:nvSpPr>
        <p:spPr/>
        <p:txBody>
          <a:bodyPr/>
          <a:lstStyle/>
          <a:p>
            <a:r>
              <a:rPr lang="en-US" sz="4000" cap="small" spc="130" dirty="0"/>
              <a:t>Motivation</a:t>
            </a:r>
            <a:endParaRPr lang="en-US" altLang="en-US" sz="4000" dirty="0"/>
          </a:p>
        </p:txBody>
      </p:sp>
      <p:sp>
        <p:nvSpPr>
          <p:cNvPr id="4099" name="Rectangle 3">
            <a:extLst>
              <a:ext uri="{FF2B5EF4-FFF2-40B4-BE49-F238E27FC236}">
                <a16:creationId xmlns:a16="http://schemas.microsoft.com/office/drawing/2014/main" id="{C978817F-A42B-9FA9-EA1A-CDE7D882B404}"/>
              </a:ext>
            </a:extLst>
          </p:cNvPr>
          <p:cNvSpPr>
            <a:spLocks noGrp="1" noChangeArrowheads="1"/>
          </p:cNvSpPr>
          <p:nvPr>
            <p:ph type="body" idx="1"/>
          </p:nvPr>
        </p:nvSpPr>
        <p:spPr/>
        <p:txBody>
          <a:bodyPr/>
          <a:lstStyle/>
          <a:p>
            <a:r>
              <a:rPr lang="en-US" altLang="en-US" sz="2400" dirty="0"/>
              <a:t>It provides a versatile method of exploring a general relationship between variables</a:t>
            </a:r>
          </a:p>
          <a:p>
            <a:pPr>
              <a:buFontTx/>
              <a:buNone/>
            </a:pPr>
            <a:endParaRPr lang="en-US" altLang="en-US" sz="800" dirty="0"/>
          </a:p>
          <a:p>
            <a:r>
              <a:rPr lang="en-US" altLang="en-US" sz="2400" dirty="0"/>
              <a:t>It gives predictions of observations yet to be made without reference to a fixed parametric model</a:t>
            </a:r>
          </a:p>
          <a:p>
            <a:endParaRPr lang="en-US" altLang="en-US" sz="800" dirty="0"/>
          </a:p>
          <a:p>
            <a:r>
              <a:rPr lang="en-US" altLang="en-US" sz="2400" dirty="0"/>
              <a:t>It provides a tool for finding spurious observations by studying the influence of isolated points</a:t>
            </a:r>
          </a:p>
          <a:p>
            <a:endParaRPr lang="en-US" altLang="en-US" sz="800" dirty="0"/>
          </a:p>
          <a:p>
            <a:r>
              <a:rPr lang="en-US" altLang="en-US" sz="2400" dirty="0"/>
              <a:t>It constitutes a flexible method of substituting for missing values or interpolating between adjacent X-values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a:extLst>
              <a:ext uri="{FF2B5EF4-FFF2-40B4-BE49-F238E27FC236}">
                <a16:creationId xmlns:a16="http://schemas.microsoft.com/office/drawing/2014/main" id="{D5F18F20-106D-09A8-897F-652EB916C8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28600"/>
            <a:ext cx="5486400" cy="5029200"/>
          </a:xfrm>
          <a:prstGeom prst="rect">
            <a:avLst/>
          </a:prstGeom>
          <a:noFill/>
          <a:extLst>
            <a:ext uri="{909E8E84-426E-40DD-AFC4-6F175D3DCCD1}">
              <a14:hiddenFill xmlns:a14="http://schemas.microsoft.com/office/drawing/2010/main">
                <a:solidFill>
                  <a:srgbClr val="FFFFFF"/>
                </a:solidFill>
              </a14:hiddenFill>
            </a:ext>
          </a:extLst>
        </p:spPr>
      </p:pic>
      <p:sp>
        <p:nvSpPr>
          <p:cNvPr id="19459" name="Text Box 3">
            <a:extLst>
              <a:ext uri="{FF2B5EF4-FFF2-40B4-BE49-F238E27FC236}">
                <a16:creationId xmlns:a16="http://schemas.microsoft.com/office/drawing/2014/main" id="{9205B832-98CD-13B5-468A-D549503B4AFA}"/>
              </a:ext>
            </a:extLst>
          </p:cNvPr>
          <p:cNvSpPr txBox="1">
            <a:spLocks noChangeArrowheads="1"/>
          </p:cNvSpPr>
          <p:nvPr/>
        </p:nvSpPr>
        <p:spPr bwMode="auto">
          <a:xfrm>
            <a:off x="990600" y="5562600"/>
            <a:ext cx="7239000"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t>The effective </a:t>
            </a:r>
            <a:r>
              <a:rPr lang="en-US" altLang="en-US" sz="2000" i="1" dirty="0"/>
              <a:t>k-NN</a:t>
            </a:r>
            <a:r>
              <a:rPr lang="en-US" altLang="en-US" sz="2000" dirty="0"/>
              <a:t> weights for the food versus net income data set.                        at x = 1 and x = 2.5 for k = 100 ( label 1 ),  k = 200 ( label 2 ),  k = 300 ( label 3 ) with </a:t>
            </a:r>
            <a:r>
              <a:rPr lang="en-US" altLang="en-US" sz="2000" dirty="0" err="1"/>
              <a:t>Epanechnikov</a:t>
            </a:r>
            <a:r>
              <a:rPr lang="en-US" altLang="en-US" sz="2000" dirty="0"/>
              <a:t> kernel. </a:t>
            </a:r>
          </a:p>
          <a:p>
            <a:pPr>
              <a:spcBef>
                <a:spcPct val="50000"/>
              </a:spcBef>
            </a:pPr>
            <a:endParaRPr lang="en-US" altLang="en-US" sz="2000" dirty="0"/>
          </a:p>
        </p:txBody>
      </p:sp>
      <p:graphicFrame>
        <p:nvGraphicFramePr>
          <p:cNvPr id="19460" name="Object 4">
            <a:extLst>
              <a:ext uri="{FF2B5EF4-FFF2-40B4-BE49-F238E27FC236}">
                <a16:creationId xmlns:a16="http://schemas.microsoft.com/office/drawing/2014/main" id="{5DD04CCF-C627-34B5-533D-9AA44C7FA771}"/>
              </a:ext>
            </a:extLst>
          </p:cNvPr>
          <p:cNvGraphicFramePr>
            <a:graphicFrameLocks noChangeAspect="1"/>
          </p:cNvGraphicFramePr>
          <p:nvPr>
            <p:extLst>
              <p:ext uri="{D42A27DB-BD31-4B8C-83A1-F6EECF244321}">
                <p14:modId xmlns:p14="http://schemas.microsoft.com/office/powerpoint/2010/main" val="2999791308"/>
              </p:ext>
            </p:extLst>
          </p:nvPr>
        </p:nvGraphicFramePr>
        <p:xfrm>
          <a:off x="3429000" y="5867400"/>
          <a:ext cx="1519237" cy="360363"/>
        </p:xfrm>
        <a:graphic>
          <a:graphicData uri="http://schemas.openxmlformats.org/presentationml/2006/ole">
            <mc:AlternateContent xmlns:mc="http://schemas.openxmlformats.org/markup-compatibility/2006">
              <mc:Choice xmlns:v="urn:schemas-microsoft-com:vml" Requires="v">
                <p:oleObj name="Equation" r:id="rId3" imgW="23406100" imgH="5562600" progId="Equation.3">
                  <p:embed/>
                </p:oleObj>
              </mc:Choice>
              <mc:Fallback>
                <p:oleObj name="Equation" r:id="rId3" imgW="23406100" imgH="5562600" progId="Equation.3">
                  <p:embed/>
                  <p:pic>
                    <p:nvPicPr>
                      <p:cNvPr id="19460" name="Object 4">
                        <a:extLst>
                          <a:ext uri="{FF2B5EF4-FFF2-40B4-BE49-F238E27FC236}">
                            <a16:creationId xmlns:a16="http://schemas.microsoft.com/office/drawing/2014/main" id="{5DD04CCF-C627-34B5-533D-9AA44C7FA7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5867400"/>
                        <a:ext cx="1519237" cy="36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695D7908-A947-2C06-A141-49C8E920068C}"/>
              </a:ext>
            </a:extLst>
          </p:cNvPr>
          <p:cNvSpPr>
            <a:spLocks noGrp="1" noChangeArrowheads="1"/>
          </p:cNvSpPr>
          <p:nvPr>
            <p:ph type="title"/>
          </p:nvPr>
        </p:nvSpPr>
        <p:spPr>
          <a:xfrm>
            <a:off x="677883" y="433460"/>
            <a:ext cx="7772400" cy="533400"/>
          </a:xfrm>
        </p:spPr>
        <p:txBody>
          <a:bodyPr/>
          <a:lstStyle/>
          <a:p>
            <a:r>
              <a:rPr lang="en-US" sz="3200" cap="small" spc="130" dirty="0"/>
              <a:t>K-nearest Neighbor Estimates</a:t>
            </a:r>
            <a:endParaRPr lang="en-US" altLang="en-US" sz="3200" dirty="0"/>
          </a:p>
        </p:txBody>
      </p:sp>
      <p:sp>
        <p:nvSpPr>
          <p:cNvPr id="20483" name="Rectangle 3">
            <a:extLst>
              <a:ext uri="{FF2B5EF4-FFF2-40B4-BE49-F238E27FC236}">
                <a16:creationId xmlns:a16="http://schemas.microsoft.com/office/drawing/2014/main" id="{04004A5B-E486-67AF-A617-5292FD006EA7}"/>
              </a:ext>
            </a:extLst>
          </p:cNvPr>
          <p:cNvSpPr>
            <a:spLocks noGrp="1" noChangeArrowheads="1"/>
          </p:cNvSpPr>
          <p:nvPr>
            <p:ph type="body" idx="1"/>
          </p:nvPr>
        </p:nvSpPr>
        <p:spPr>
          <a:xfrm>
            <a:off x="689758" y="1447800"/>
            <a:ext cx="7772400" cy="5181600"/>
          </a:xfrm>
        </p:spPr>
        <p:txBody>
          <a:bodyPr/>
          <a:lstStyle/>
          <a:p>
            <a:r>
              <a:rPr lang="en-US" altLang="en-US" sz="2400" dirty="0"/>
              <a:t>Let                                        , and </a:t>
            </a:r>
            <a:r>
              <a:rPr lang="en-US" altLang="en-US" sz="2400" i="1" dirty="0" err="1"/>
              <a:t>c</a:t>
            </a:r>
            <a:r>
              <a:rPr lang="en-US" altLang="en-US" sz="2400" i="1" baseline="-25000" dirty="0" err="1"/>
              <a:t>K</a:t>
            </a:r>
            <a:r>
              <a:rPr lang="en-US" altLang="en-US" sz="2400" i="1" dirty="0"/>
              <a:t>, </a:t>
            </a:r>
            <a:r>
              <a:rPr lang="en-US" altLang="en-US" sz="2400" i="1" dirty="0" err="1"/>
              <a:t>d</a:t>
            </a:r>
            <a:r>
              <a:rPr lang="en-US" altLang="en-US" sz="2400" i="1" baseline="-25000" dirty="0" err="1"/>
              <a:t>K</a:t>
            </a:r>
            <a:r>
              <a:rPr lang="en-US" altLang="en-US" sz="2400" dirty="0"/>
              <a:t> be defined as previously, then</a:t>
            </a:r>
          </a:p>
          <a:p>
            <a:endParaRPr lang="en-US" altLang="en-US" sz="2400" dirty="0"/>
          </a:p>
          <a:p>
            <a:endParaRPr lang="en-US" altLang="en-US" sz="2400" dirty="0"/>
          </a:p>
          <a:p>
            <a:endParaRPr lang="en-US" altLang="en-US" sz="2400" dirty="0"/>
          </a:p>
          <a:p>
            <a:endParaRPr lang="en-US" altLang="en-US" sz="2000" dirty="0"/>
          </a:p>
          <a:p>
            <a:pPr>
              <a:buFontTx/>
              <a:buNone/>
            </a:pPr>
            <a:r>
              <a:rPr lang="en-US" altLang="en-US" sz="2000" dirty="0"/>
              <a:t>Note: The trade-off between bias</a:t>
            </a:r>
            <a:r>
              <a:rPr lang="en-US" altLang="en-US" sz="2000" baseline="30000" dirty="0"/>
              <a:t>2</a:t>
            </a:r>
            <a:r>
              <a:rPr lang="en-US" altLang="en-US" sz="2000" dirty="0"/>
              <a:t> and variance is thus achieved in an asymptotic sense by setting</a:t>
            </a:r>
            <a:r>
              <a:rPr lang="en-US" altLang="en-US" sz="2400" dirty="0"/>
              <a:t> </a:t>
            </a:r>
            <a:r>
              <a:rPr lang="en-US" altLang="en-US" sz="2400" i="1" dirty="0"/>
              <a:t>k</a:t>
            </a:r>
            <a:r>
              <a:rPr lang="en-US" altLang="en-US" sz="2400" dirty="0"/>
              <a:t> ~ </a:t>
            </a:r>
            <a:r>
              <a:rPr lang="en-US" altLang="en-US" sz="2400" i="1" dirty="0"/>
              <a:t>n</a:t>
            </a:r>
            <a:r>
              <a:rPr lang="en-US" altLang="en-US" sz="2400" i="1" baseline="30000" dirty="0"/>
              <a:t>4/5</a:t>
            </a:r>
            <a:r>
              <a:rPr lang="en-US" altLang="en-US" sz="2400" dirty="0"/>
              <a:t>, </a:t>
            </a:r>
            <a:r>
              <a:rPr lang="en-US" altLang="en-US" sz="2000" dirty="0"/>
              <a:t>like the uniform </a:t>
            </a:r>
            <a:r>
              <a:rPr lang="en-US" altLang="en-US" sz="2000" i="1" dirty="0"/>
              <a:t>k-NN </a:t>
            </a:r>
            <a:r>
              <a:rPr lang="en-US" altLang="en-US" sz="2000" dirty="0"/>
              <a:t>weights.</a:t>
            </a:r>
            <a:endParaRPr lang="en-US" altLang="en-US" sz="2000" i="1" dirty="0"/>
          </a:p>
          <a:p>
            <a:endParaRPr lang="en-US" altLang="en-US" sz="2000" dirty="0"/>
          </a:p>
          <a:p>
            <a:pPr>
              <a:buFontTx/>
              <a:buNone/>
            </a:pPr>
            <a:endParaRPr lang="en-US" altLang="en-US" sz="2400" dirty="0"/>
          </a:p>
        </p:txBody>
      </p:sp>
      <p:graphicFrame>
        <p:nvGraphicFramePr>
          <p:cNvPr id="20484" name="Object 4">
            <a:extLst>
              <a:ext uri="{FF2B5EF4-FFF2-40B4-BE49-F238E27FC236}">
                <a16:creationId xmlns:a16="http://schemas.microsoft.com/office/drawing/2014/main" id="{24FF6F61-EAB8-2CC1-A6D2-EA4DDC6CFC1A}"/>
              </a:ext>
            </a:extLst>
          </p:cNvPr>
          <p:cNvGraphicFramePr>
            <a:graphicFrameLocks noChangeAspect="1"/>
          </p:cNvGraphicFramePr>
          <p:nvPr>
            <p:extLst>
              <p:ext uri="{D42A27DB-BD31-4B8C-83A1-F6EECF244321}">
                <p14:modId xmlns:p14="http://schemas.microsoft.com/office/powerpoint/2010/main" val="1107253239"/>
              </p:ext>
            </p:extLst>
          </p:nvPr>
        </p:nvGraphicFramePr>
        <p:xfrm>
          <a:off x="1550183" y="1508125"/>
          <a:ext cx="3060700" cy="404813"/>
        </p:xfrm>
        <a:graphic>
          <a:graphicData uri="http://schemas.openxmlformats.org/presentationml/2006/ole">
            <mc:AlternateContent xmlns:mc="http://schemas.openxmlformats.org/markup-compatibility/2006">
              <mc:Choice xmlns:v="urn:schemas-microsoft-com:vml" Requires="v">
                <p:oleObj name="Equation" r:id="rId2" imgW="35394900" imgH="4686300" progId="Equation.3">
                  <p:embed/>
                </p:oleObj>
              </mc:Choice>
              <mc:Fallback>
                <p:oleObj name="Equation" r:id="rId2" imgW="35394900" imgH="4686300" progId="Equation.3">
                  <p:embed/>
                  <p:pic>
                    <p:nvPicPr>
                      <p:cNvPr id="20484" name="Object 4">
                        <a:extLst>
                          <a:ext uri="{FF2B5EF4-FFF2-40B4-BE49-F238E27FC236}">
                            <a16:creationId xmlns:a16="http://schemas.microsoft.com/office/drawing/2014/main" id="{24FF6F61-EAB8-2CC1-A6D2-EA4DDC6CFC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0183" y="1508125"/>
                        <a:ext cx="3060700" cy="404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5" name="Object 5">
            <a:extLst>
              <a:ext uri="{FF2B5EF4-FFF2-40B4-BE49-F238E27FC236}">
                <a16:creationId xmlns:a16="http://schemas.microsoft.com/office/drawing/2014/main" id="{5B24B3CD-E997-A1ED-3081-60697B25E17B}"/>
              </a:ext>
            </a:extLst>
          </p:cNvPr>
          <p:cNvGraphicFramePr>
            <a:graphicFrameLocks noChangeAspect="1"/>
          </p:cNvGraphicFramePr>
          <p:nvPr>
            <p:extLst>
              <p:ext uri="{D42A27DB-BD31-4B8C-83A1-F6EECF244321}">
                <p14:modId xmlns:p14="http://schemas.microsoft.com/office/powerpoint/2010/main" val="2764957549"/>
              </p:ext>
            </p:extLst>
          </p:nvPr>
        </p:nvGraphicFramePr>
        <p:xfrm>
          <a:off x="1146958" y="2286000"/>
          <a:ext cx="7367588" cy="1341438"/>
        </p:xfrm>
        <a:graphic>
          <a:graphicData uri="http://schemas.openxmlformats.org/presentationml/2006/ole">
            <mc:AlternateContent xmlns:mc="http://schemas.openxmlformats.org/markup-compatibility/2006">
              <mc:Choice xmlns:v="urn:schemas-microsoft-com:vml" Requires="v">
                <p:oleObj name="Equation" r:id="rId4" imgW="86893400" imgH="15798800" progId="Equation.3">
                  <p:embed/>
                </p:oleObj>
              </mc:Choice>
              <mc:Fallback>
                <p:oleObj name="Equation" r:id="rId4" imgW="86893400" imgH="15798800" progId="Equation.3">
                  <p:embed/>
                  <p:pic>
                    <p:nvPicPr>
                      <p:cNvPr id="20485" name="Object 5">
                        <a:extLst>
                          <a:ext uri="{FF2B5EF4-FFF2-40B4-BE49-F238E27FC236}">
                            <a16:creationId xmlns:a16="http://schemas.microsoft.com/office/drawing/2014/main" id="{5B24B3CD-E997-A1ED-3081-60697B25E17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6958" y="2286000"/>
                        <a:ext cx="7367588" cy="1341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37021C-6D25-FF94-D783-67E8E65F9EBF}"/>
            </a:ext>
          </a:extLst>
        </p:cNvPr>
        <p:cNvGrpSpPr/>
        <p:nvPr/>
      </p:nvGrpSpPr>
      <p:grpSpPr>
        <a:xfrm>
          <a:off x="0" y="0"/>
          <a:ext cx="0" cy="0"/>
          <a:chOff x="0" y="0"/>
          <a:chExt cx="0" cy="0"/>
        </a:xfrm>
      </p:grpSpPr>
      <p:sp>
        <p:nvSpPr>
          <p:cNvPr id="20482" name="Rectangle 2">
            <a:extLst>
              <a:ext uri="{FF2B5EF4-FFF2-40B4-BE49-F238E27FC236}">
                <a16:creationId xmlns:a16="http://schemas.microsoft.com/office/drawing/2014/main" id="{8A1F145E-E9B5-9124-F5DA-7F19C9271B70}"/>
              </a:ext>
            </a:extLst>
          </p:cNvPr>
          <p:cNvSpPr>
            <a:spLocks noGrp="1" noChangeArrowheads="1"/>
          </p:cNvSpPr>
          <p:nvPr>
            <p:ph type="title"/>
          </p:nvPr>
        </p:nvSpPr>
        <p:spPr>
          <a:xfrm>
            <a:off x="677883" y="433460"/>
            <a:ext cx="7772400" cy="533400"/>
          </a:xfrm>
        </p:spPr>
        <p:txBody>
          <a:bodyPr/>
          <a:lstStyle/>
          <a:p>
            <a:r>
              <a:rPr lang="en-US" sz="3200" cap="small" spc="130" dirty="0"/>
              <a:t>Multivariate Distance Metrics</a:t>
            </a:r>
            <a:endParaRPr lang="en-US" altLang="en-US" sz="3200" dirty="0"/>
          </a:p>
        </p:txBody>
      </p:sp>
      <p:sp>
        <p:nvSpPr>
          <p:cNvPr id="20483" name="Rectangle 3">
            <a:extLst>
              <a:ext uri="{FF2B5EF4-FFF2-40B4-BE49-F238E27FC236}">
                <a16:creationId xmlns:a16="http://schemas.microsoft.com/office/drawing/2014/main" id="{D62C2095-BE00-37DE-010F-6FCBF8FF8FBD}"/>
              </a:ext>
            </a:extLst>
          </p:cNvPr>
          <p:cNvSpPr>
            <a:spLocks noGrp="1" noChangeArrowheads="1"/>
          </p:cNvSpPr>
          <p:nvPr>
            <p:ph type="body" idx="1"/>
          </p:nvPr>
        </p:nvSpPr>
        <p:spPr>
          <a:xfrm>
            <a:off x="689758" y="1447800"/>
            <a:ext cx="7772400" cy="5181600"/>
          </a:xfrm>
        </p:spPr>
        <p:txBody>
          <a:bodyPr/>
          <a:lstStyle/>
          <a:p>
            <a:r>
              <a:rPr lang="en-US" altLang="en-US" sz="2400" dirty="0"/>
              <a:t>Suppose the input vectors x1, x2, …</a:t>
            </a:r>
            <a:r>
              <a:rPr lang="en-US" altLang="en-US" sz="2400" dirty="0" err="1"/>
              <a:t>xn</a:t>
            </a:r>
            <a:r>
              <a:rPr lang="en-US" altLang="en-US" sz="2400" dirty="0"/>
              <a:t> are two dimensional:</a:t>
            </a:r>
          </a:p>
          <a:p>
            <a:r>
              <a:rPr lang="en-US" altLang="en-US" sz="2400" b="1" dirty="0"/>
              <a:t>x</a:t>
            </a:r>
            <a:r>
              <a:rPr lang="en-US" altLang="en-US" sz="2400" i="1" baseline="-25000" dirty="0"/>
              <a:t>1</a:t>
            </a:r>
            <a:r>
              <a:rPr lang="en-US" altLang="en-US" sz="2400" dirty="0"/>
              <a:t> = ( </a:t>
            </a:r>
            <a:r>
              <a:rPr lang="en-US" altLang="en-US" sz="2400" i="1" dirty="0"/>
              <a:t>x</a:t>
            </a:r>
            <a:r>
              <a:rPr lang="en-US" altLang="en-US" sz="2400" i="1" baseline="-25000" dirty="0"/>
              <a:t>11</a:t>
            </a:r>
            <a:r>
              <a:rPr lang="en-US" altLang="en-US" sz="2400" dirty="0"/>
              <a:t> , </a:t>
            </a:r>
            <a:r>
              <a:rPr lang="en-US" altLang="en-US" sz="2400" i="1" dirty="0"/>
              <a:t>x</a:t>
            </a:r>
            <a:r>
              <a:rPr lang="en-US" altLang="en-US" sz="2400" i="1" baseline="-25000" dirty="0"/>
              <a:t>12</a:t>
            </a:r>
            <a:r>
              <a:rPr lang="en-US" altLang="en-US" sz="2400" dirty="0"/>
              <a:t> ) , </a:t>
            </a:r>
            <a:r>
              <a:rPr lang="en-US" altLang="en-US" sz="2400" b="1" dirty="0"/>
              <a:t>x</a:t>
            </a:r>
            <a:r>
              <a:rPr lang="en-US" altLang="en-US" sz="2400" i="1" baseline="-25000" dirty="0"/>
              <a:t>2</a:t>
            </a:r>
            <a:r>
              <a:rPr lang="en-US" altLang="en-US" sz="2400" dirty="0"/>
              <a:t> = ( </a:t>
            </a:r>
            <a:r>
              <a:rPr lang="en-US" altLang="en-US" sz="2400" i="1" dirty="0"/>
              <a:t>x</a:t>
            </a:r>
            <a:r>
              <a:rPr lang="en-US" altLang="en-US" sz="2400" i="1" baseline="-25000" dirty="0"/>
              <a:t>21</a:t>
            </a:r>
            <a:r>
              <a:rPr lang="en-US" altLang="en-US" sz="2400" dirty="0"/>
              <a:t> , </a:t>
            </a:r>
            <a:r>
              <a:rPr lang="en-US" altLang="en-US" sz="2400" i="1" dirty="0"/>
              <a:t>x</a:t>
            </a:r>
            <a:r>
              <a:rPr lang="en-US" altLang="en-US" sz="2400" i="1" baseline="-25000" dirty="0"/>
              <a:t>22</a:t>
            </a:r>
            <a:r>
              <a:rPr lang="en-US" altLang="en-US" sz="2400" baseline="-25000" dirty="0"/>
              <a:t> </a:t>
            </a:r>
            <a:r>
              <a:rPr lang="en-US" altLang="en-US" sz="2400" dirty="0"/>
              <a:t>) , …</a:t>
            </a:r>
            <a:r>
              <a:rPr lang="en-US" altLang="en-US" sz="2400" b="1" dirty="0" err="1"/>
              <a:t>x</a:t>
            </a:r>
            <a:r>
              <a:rPr lang="en-US" altLang="en-US" sz="2400" i="1" baseline="-25000" dirty="0" err="1"/>
              <a:t>N</a:t>
            </a:r>
            <a:r>
              <a:rPr lang="en-US" altLang="en-US" sz="2400" dirty="0"/>
              <a:t> = ( </a:t>
            </a:r>
            <a:r>
              <a:rPr lang="en-US" altLang="en-US" sz="2400" i="1" dirty="0"/>
              <a:t>x</a:t>
            </a:r>
            <a:r>
              <a:rPr lang="en-US" altLang="en-US" sz="2400" i="1" baseline="-25000" dirty="0"/>
              <a:t>N1</a:t>
            </a:r>
            <a:r>
              <a:rPr lang="en-US" altLang="en-US" sz="2400" dirty="0"/>
              <a:t> , </a:t>
            </a:r>
            <a:r>
              <a:rPr lang="en-US" altLang="en-US" sz="2400" i="1" dirty="0"/>
              <a:t>x</a:t>
            </a:r>
            <a:r>
              <a:rPr lang="en-US" altLang="en-US" sz="2400" i="1" baseline="-25000" dirty="0"/>
              <a:t>N2</a:t>
            </a:r>
            <a:r>
              <a:rPr lang="en-US" altLang="en-US" sz="2400" dirty="0"/>
              <a:t> ).</a:t>
            </a:r>
          </a:p>
          <a:p>
            <a:r>
              <a:rPr lang="en-US" altLang="en-US" sz="2400" dirty="0"/>
              <a:t>One can draw the nearest-neighbor regions in input space.</a:t>
            </a:r>
          </a:p>
        </p:txBody>
      </p:sp>
      <p:pic>
        <p:nvPicPr>
          <p:cNvPr id="2" name="Picture 20">
            <a:extLst>
              <a:ext uri="{FF2B5EF4-FFF2-40B4-BE49-F238E27FC236}">
                <a16:creationId xmlns:a16="http://schemas.microsoft.com/office/drawing/2014/main" id="{84400382-067D-1B15-E764-EF68BD3BA8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219200" y="3605140"/>
            <a:ext cx="2852738" cy="28575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 name="Picture 22">
            <a:extLst>
              <a:ext uri="{FF2B5EF4-FFF2-40B4-BE49-F238E27FC236}">
                <a16:creationId xmlns:a16="http://schemas.microsoft.com/office/drawing/2014/main" id="{97C823F2-CDE1-7955-BD8A-402B9AB990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7558" y="3624190"/>
            <a:ext cx="2814638"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13744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21FF6E-64F6-6B4C-CD6C-582A9361EBD4}"/>
            </a:ext>
          </a:extLst>
        </p:cNvPr>
        <p:cNvGrpSpPr/>
        <p:nvPr/>
      </p:nvGrpSpPr>
      <p:grpSpPr>
        <a:xfrm>
          <a:off x="0" y="0"/>
          <a:ext cx="0" cy="0"/>
          <a:chOff x="0" y="0"/>
          <a:chExt cx="0" cy="0"/>
        </a:xfrm>
      </p:grpSpPr>
      <p:sp>
        <p:nvSpPr>
          <p:cNvPr id="20482" name="Rectangle 2">
            <a:extLst>
              <a:ext uri="{FF2B5EF4-FFF2-40B4-BE49-F238E27FC236}">
                <a16:creationId xmlns:a16="http://schemas.microsoft.com/office/drawing/2014/main" id="{2497A113-BF85-6ADB-9EE9-212E38B3992C}"/>
              </a:ext>
            </a:extLst>
          </p:cNvPr>
          <p:cNvSpPr>
            <a:spLocks noGrp="1" noChangeArrowheads="1"/>
          </p:cNvSpPr>
          <p:nvPr>
            <p:ph type="title"/>
          </p:nvPr>
        </p:nvSpPr>
        <p:spPr>
          <a:xfrm>
            <a:off x="677883" y="433460"/>
            <a:ext cx="7772400" cy="533400"/>
          </a:xfrm>
        </p:spPr>
        <p:txBody>
          <a:bodyPr/>
          <a:lstStyle/>
          <a:p>
            <a:r>
              <a:rPr lang="en-US" sz="3200" cap="small" spc="130" dirty="0"/>
              <a:t>Multivariate Distance Metrics</a:t>
            </a:r>
            <a:endParaRPr lang="en-US" altLang="en-US" sz="3200" dirty="0"/>
          </a:p>
        </p:txBody>
      </p:sp>
      <p:pic>
        <p:nvPicPr>
          <p:cNvPr id="20" name="Picture 9">
            <a:extLst>
              <a:ext uri="{FF2B5EF4-FFF2-40B4-BE49-F238E27FC236}">
                <a16:creationId xmlns:a16="http://schemas.microsoft.com/office/drawing/2014/main" id="{1A07D144-1140-6D0C-AAE6-D284E82593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712389" y="1424796"/>
            <a:ext cx="2481263" cy="24765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1" name="Picture 10">
            <a:extLst>
              <a:ext uri="{FF2B5EF4-FFF2-40B4-BE49-F238E27FC236}">
                <a16:creationId xmlns:a16="http://schemas.microsoft.com/office/drawing/2014/main" id="{4BE5AB34-3CF8-787B-B5AB-D34EC3A88F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711407" y="4358496"/>
            <a:ext cx="2481263" cy="24765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2" name="Rectangle 11">
            <a:extLst>
              <a:ext uri="{FF2B5EF4-FFF2-40B4-BE49-F238E27FC236}">
                <a16:creationId xmlns:a16="http://schemas.microsoft.com/office/drawing/2014/main" id="{4261E5AB-30D4-64B3-0CDC-87FC3415FBA1}"/>
              </a:ext>
            </a:extLst>
          </p:cNvPr>
          <p:cNvSpPr>
            <a:spLocks noChangeArrowheads="1"/>
          </p:cNvSpPr>
          <p:nvPr/>
        </p:nvSpPr>
        <p:spPr bwMode="auto">
          <a:xfrm>
            <a:off x="6808389" y="5463396"/>
            <a:ext cx="4572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Rectangle 12">
            <a:extLst>
              <a:ext uri="{FF2B5EF4-FFF2-40B4-BE49-F238E27FC236}">
                <a16:creationId xmlns:a16="http://schemas.microsoft.com/office/drawing/2014/main" id="{B5A6E810-DDC2-EACF-EC03-55FA3E3CD35B}"/>
              </a:ext>
            </a:extLst>
          </p:cNvPr>
          <p:cNvSpPr>
            <a:spLocks noChangeArrowheads="1"/>
          </p:cNvSpPr>
          <p:nvPr/>
        </p:nvSpPr>
        <p:spPr bwMode="auto">
          <a:xfrm>
            <a:off x="6655989" y="5310996"/>
            <a:ext cx="762000" cy="685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Rectangle 13">
            <a:extLst>
              <a:ext uri="{FF2B5EF4-FFF2-40B4-BE49-F238E27FC236}">
                <a16:creationId xmlns:a16="http://schemas.microsoft.com/office/drawing/2014/main" id="{E6E0773E-10DA-FDC9-6EEA-B638B58C6A31}"/>
              </a:ext>
            </a:extLst>
          </p:cNvPr>
          <p:cNvSpPr>
            <a:spLocks noChangeArrowheads="1"/>
          </p:cNvSpPr>
          <p:nvPr/>
        </p:nvSpPr>
        <p:spPr bwMode="auto">
          <a:xfrm>
            <a:off x="6503589" y="5082396"/>
            <a:ext cx="1066800" cy="1066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Rectangle 14">
            <a:extLst>
              <a:ext uri="{FF2B5EF4-FFF2-40B4-BE49-F238E27FC236}">
                <a16:creationId xmlns:a16="http://schemas.microsoft.com/office/drawing/2014/main" id="{D637E4D0-8D0A-4A4A-3FC5-4FB4ED43D1A5}"/>
              </a:ext>
            </a:extLst>
          </p:cNvPr>
          <p:cNvSpPr>
            <a:spLocks noChangeArrowheads="1"/>
          </p:cNvSpPr>
          <p:nvPr/>
        </p:nvSpPr>
        <p:spPr bwMode="auto">
          <a:xfrm>
            <a:off x="6351189" y="4929996"/>
            <a:ext cx="1371600" cy="1371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Rectangle 15">
            <a:extLst>
              <a:ext uri="{FF2B5EF4-FFF2-40B4-BE49-F238E27FC236}">
                <a16:creationId xmlns:a16="http://schemas.microsoft.com/office/drawing/2014/main" id="{9B534647-B31A-5E54-48A6-09B8393235A7}"/>
              </a:ext>
            </a:extLst>
          </p:cNvPr>
          <p:cNvSpPr>
            <a:spLocks noChangeArrowheads="1"/>
          </p:cNvSpPr>
          <p:nvPr/>
        </p:nvSpPr>
        <p:spPr bwMode="auto">
          <a:xfrm>
            <a:off x="6198789" y="4701396"/>
            <a:ext cx="1676400" cy="1752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Rectangle 17">
            <a:extLst>
              <a:ext uri="{FF2B5EF4-FFF2-40B4-BE49-F238E27FC236}">
                <a16:creationId xmlns:a16="http://schemas.microsoft.com/office/drawing/2014/main" id="{FB151F03-94A9-33C3-222B-1BDD4BA0F2E6}"/>
              </a:ext>
            </a:extLst>
          </p:cNvPr>
          <p:cNvSpPr>
            <a:spLocks noChangeArrowheads="1"/>
          </p:cNvSpPr>
          <p:nvPr/>
        </p:nvSpPr>
        <p:spPr bwMode="auto">
          <a:xfrm>
            <a:off x="5741589" y="1805796"/>
            <a:ext cx="2743200" cy="25527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400">
                <a:solidFill>
                  <a:schemeClr val="tx1"/>
                </a:solidFill>
                <a:latin typeface="Tahoma" panose="020B0604030504040204" pitchFamily="34" charset="0"/>
              </a:defRPr>
            </a:lvl1pPr>
            <a:lvl2pPr marL="742950" indent="-285750">
              <a:spcBef>
                <a:spcPct val="20000"/>
              </a:spcBef>
              <a:buChar char="•"/>
              <a:defRPr sz="2000">
                <a:solidFill>
                  <a:schemeClr val="tx1"/>
                </a:solidFill>
                <a:latin typeface="Tahoma" panose="020B0604030504040204" pitchFamily="34" charset="0"/>
              </a:defRPr>
            </a:lvl2pPr>
            <a:lvl3pPr marL="1143000" indent="-228600">
              <a:spcBef>
                <a:spcPct val="20000"/>
              </a:spcBef>
              <a:buChar char="•"/>
              <a:defRPr>
                <a:solidFill>
                  <a:schemeClr val="tx1"/>
                </a:solidFill>
                <a:latin typeface="Tahoma" panose="020B0604030504040204" pitchFamily="34" charset="0"/>
              </a:defRPr>
            </a:lvl3pPr>
            <a:lvl4pPr marL="1600200" indent="-228600">
              <a:spcBef>
                <a:spcPct val="20000"/>
              </a:spcBef>
              <a:buChar char="•"/>
              <a:defRPr sz="1600">
                <a:solidFill>
                  <a:schemeClr val="tx1"/>
                </a:solidFill>
                <a:latin typeface="Tahoma" panose="020B0604030504040204" pitchFamily="34" charset="0"/>
              </a:defRPr>
            </a:lvl4pPr>
            <a:lvl5pPr marL="2057400" indent="-228600">
              <a:spcBef>
                <a:spcPct val="20000"/>
              </a:spcBef>
              <a:buChar char="•"/>
              <a:defRPr sz="1600">
                <a:solidFill>
                  <a:schemeClr val="tx1"/>
                </a:solidFill>
                <a:latin typeface="Tahoma" panose="020B0604030504040204" pitchFamily="34" charset="0"/>
              </a:defRPr>
            </a:lvl5pPr>
            <a:lvl6pPr marL="2514600" indent="-228600" fontAlgn="base">
              <a:spcBef>
                <a:spcPct val="20000"/>
              </a:spcBef>
              <a:spcAft>
                <a:spcPct val="0"/>
              </a:spcAft>
              <a:buClr>
                <a:schemeClr val="tx1"/>
              </a:buClr>
              <a:buChar char="•"/>
              <a:defRPr sz="1600">
                <a:solidFill>
                  <a:schemeClr val="tx1"/>
                </a:solidFill>
                <a:latin typeface="Tahoma" panose="020B0604030504040204" pitchFamily="34" charset="0"/>
              </a:defRPr>
            </a:lvl6pPr>
            <a:lvl7pPr marL="2971800" indent="-228600" fontAlgn="base">
              <a:spcBef>
                <a:spcPct val="20000"/>
              </a:spcBef>
              <a:spcAft>
                <a:spcPct val="0"/>
              </a:spcAft>
              <a:buClr>
                <a:schemeClr val="tx1"/>
              </a:buClr>
              <a:buChar char="•"/>
              <a:defRPr sz="1600">
                <a:solidFill>
                  <a:schemeClr val="tx1"/>
                </a:solidFill>
                <a:latin typeface="Tahoma" panose="020B0604030504040204" pitchFamily="34" charset="0"/>
              </a:defRPr>
            </a:lvl7pPr>
            <a:lvl8pPr marL="3429000" indent="-228600" fontAlgn="base">
              <a:spcBef>
                <a:spcPct val="20000"/>
              </a:spcBef>
              <a:spcAft>
                <a:spcPct val="0"/>
              </a:spcAft>
              <a:buClr>
                <a:schemeClr val="tx1"/>
              </a:buClr>
              <a:buChar char="•"/>
              <a:defRPr sz="1600">
                <a:solidFill>
                  <a:schemeClr val="tx1"/>
                </a:solidFill>
                <a:latin typeface="Tahoma" panose="020B0604030504040204" pitchFamily="34" charset="0"/>
              </a:defRPr>
            </a:lvl8pPr>
            <a:lvl9pPr marL="3886200" indent="-228600" fontAlgn="base">
              <a:spcBef>
                <a:spcPct val="20000"/>
              </a:spcBef>
              <a:spcAft>
                <a:spcPct val="0"/>
              </a:spcAft>
              <a:buClr>
                <a:schemeClr val="tx1"/>
              </a:buClr>
              <a:buChar char="•"/>
              <a:defRPr sz="1600">
                <a:solidFill>
                  <a:schemeClr val="tx1"/>
                </a:solidFill>
                <a:latin typeface="Tahoma" panose="020B0604030504040204" pitchFamily="34" charset="0"/>
              </a:defRPr>
            </a:lvl9pPr>
          </a:lstStyle>
          <a:p>
            <a:endParaRPr lang="en-US" altLang="en-US"/>
          </a:p>
        </p:txBody>
      </p:sp>
      <p:sp>
        <p:nvSpPr>
          <p:cNvPr id="28" name="Rectangle 19">
            <a:extLst>
              <a:ext uri="{FF2B5EF4-FFF2-40B4-BE49-F238E27FC236}">
                <a16:creationId xmlns:a16="http://schemas.microsoft.com/office/drawing/2014/main" id="{CBF22669-E49E-B483-2820-8DA20685A7F9}"/>
              </a:ext>
            </a:extLst>
          </p:cNvPr>
          <p:cNvSpPr>
            <a:spLocks noChangeArrowheads="1"/>
          </p:cNvSpPr>
          <p:nvPr/>
        </p:nvSpPr>
        <p:spPr bwMode="auto">
          <a:xfrm rot="19092804">
            <a:off x="6909989" y="2872595"/>
            <a:ext cx="457200" cy="457200"/>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Rectangle 20">
            <a:extLst>
              <a:ext uri="{FF2B5EF4-FFF2-40B4-BE49-F238E27FC236}">
                <a16:creationId xmlns:a16="http://schemas.microsoft.com/office/drawing/2014/main" id="{5C33A484-B441-B26D-0BC8-5613FF0AE051}"/>
              </a:ext>
            </a:extLst>
          </p:cNvPr>
          <p:cNvSpPr>
            <a:spLocks noChangeArrowheads="1"/>
          </p:cNvSpPr>
          <p:nvPr/>
        </p:nvSpPr>
        <p:spPr bwMode="auto">
          <a:xfrm rot="19092804">
            <a:off x="6782989" y="2729721"/>
            <a:ext cx="762000" cy="762000"/>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Rectangle 22">
            <a:extLst>
              <a:ext uri="{FF2B5EF4-FFF2-40B4-BE49-F238E27FC236}">
                <a16:creationId xmlns:a16="http://schemas.microsoft.com/office/drawing/2014/main" id="{FEF0B262-1DB4-B9A3-789F-8B7D69BF52BE}"/>
              </a:ext>
            </a:extLst>
          </p:cNvPr>
          <p:cNvSpPr>
            <a:spLocks noChangeArrowheads="1"/>
          </p:cNvSpPr>
          <p:nvPr/>
        </p:nvSpPr>
        <p:spPr bwMode="auto">
          <a:xfrm rot="19092804">
            <a:off x="6605189" y="2586846"/>
            <a:ext cx="1066800" cy="1066800"/>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Rectangle 23">
            <a:extLst>
              <a:ext uri="{FF2B5EF4-FFF2-40B4-BE49-F238E27FC236}">
                <a16:creationId xmlns:a16="http://schemas.microsoft.com/office/drawing/2014/main" id="{5C3D6603-C86F-0E49-EC2C-7450626869E7}"/>
              </a:ext>
            </a:extLst>
          </p:cNvPr>
          <p:cNvSpPr>
            <a:spLocks noChangeArrowheads="1"/>
          </p:cNvSpPr>
          <p:nvPr/>
        </p:nvSpPr>
        <p:spPr bwMode="auto">
          <a:xfrm rot="19092804">
            <a:off x="6244827" y="2135996"/>
            <a:ext cx="1746250" cy="1852613"/>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Rectangle 24">
            <a:extLst>
              <a:ext uri="{FF2B5EF4-FFF2-40B4-BE49-F238E27FC236}">
                <a16:creationId xmlns:a16="http://schemas.microsoft.com/office/drawing/2014/main" id="{A46A8723-EB94-8AE7-8E34-32996FF8F77B}"/>
              </a:ext>
            </a:extLst>
          </p:cNvPr>
          <p:cNvSpPr>
            <a:spLocks noChangeArrowheads="1"/>
          </p:cNvSpPr>
          <p:nvPr/>
        </p:nvSpPr>
        <p:spPr bwMode="auto">
          <a:xfrm rot="19092804">
            <a:off x="6421039" y="2350309"/>
            <a:ext cx="1371600" cy="1449387"/>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Text Box 25">
            <a:extLst>
              <a:ext uri="{FF2B5EF4-FFF2-40B4-BE49-F238E27FC236}">
                <a16:creationId xmlns:a16="http://schemas.microsoft.com/office/drawing/2014/main" id="{F6B82C01-7DD9-6551-832F-116153B0163B}"/>
              </a:ext>
            </a:extLst>
          </p:cNvPr>
          <p:cNvSpPr txBox="1">
            <a:spLocks noChangeArrowheads="1"/>
          </p:cNvSpPr>
          <p:nvPr/>
        </p:nvSpPr>
        <p:spPr bwMode="auto">
          <a:xfrm rot="16200000">
            <a:off x="3928664" y="2932921"/>
            <a:ext cx="2743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sz="1600" b="1"/>
              <a:t>L</a:t>
            </a:r>
            <a:r>
              <a:rPr lang="en-US" altLang="en-US" sz="1600" b="1" baseline="-25000"/>
              <a:t>1</a:t>
            </a:r>
            <a:r>
              <a:rPr lang="en-US" altLang="en-US" sz="1600" b="1"/>
              <a:t> norm (absolute)</a:t>
            </a:r>
          </a:p>
        </p:txBody>
      </p:sp>
      <p:sp>
        <p:nvSpPr>
          <p:cNvPr id="34" name="Text Box 26">
            <a:extLst>
              <a:ext uri="{FF2B5EF4-FFF2-40B4-BE49-F238E27FC236}">
                <a16:creationId xmlns:a16="http://schemas.microsoft.com/office/drawing/2014/main" id="{EB9CBA3B-BA0C-D78A-2767-8E7A9F1051BB}"/>
              </a:ext>
            </a:extLst>
          </p:cNvPr>
          <p:cNvSpPr txBox="1">
            <a:spLocks noChangeArrowheads="1"/>
          </p:cNvSpPr>
          <p:nvPr/>
        </p:nvSpPr>
        <p:spPr bwMode="auto">
          <a:xfrm rot="16200000">
            <a:off x="4309664" y="5447521"/>
            <a:ext cx="2133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sz="1600" b="1" dirty="0" err="1"/>
              <a:t>L</a:t>
            </a:r>
            <a:r>
              <a:rPr lang="en-US" altLang="en-US" sz="1600" b="1" i="1" baseline="-25000" dirty="0" err="1"/>
              <a:t>infinity</a:t>
            </a:r>
            <a:r>
              <a:rPr lang="en-US" altLang="en-US" sz="1600" b="1" i="1" dirty="0"/>
              <a:t> (max) norm</a:t>
            </a:r>
            <a:endParaRPr lang="en-US" altLang="en-US" sz="1600" b="1" dirty="0"/>
          </a:p>
        </p:txBody>
      </p:sp>
      <p:sp>
        <p:nvSpPr>
          <p:cNvPr id="35" name="Text Box 27">
            <a:extLst>
              <a:ext uri="{FF2B5EF4-FFF2-40B4-BE49-F238E27FC236}">
                <a16:creationId xmlns:a16="http://schemas.microsoft.com/office/drawing/2014/main" id="{8D33E1DD-254B-C7EA-2CB1-9E9DA61D1F4F}"/>
              </a:ext>
            </a:extLst>
          </p:cNvPr>
          <p:cNvSpPr txBox="1">
            <a:spLocks noChangeArrowheads="1"/>
          </p:cNvSpPr>
          <p:nvPr/>
        </p:nvSpPr>
        <p:spPr bwMode="auto">
          <a:xfrm rot="10800000">
            <a:off x="3379389" y="1577196"/>
            <a:ext cx="428625"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marL="342900" indent="-342900">
              <a:spcBef>
                <a:spcPct val="0"/>
              </a:spcBef>
              <a:defRPr sz="2400">
                <a:solidFill>
                  <a:schemeClr val="tx1"/>
                </a:solidFill>
                <a:latin typeface="Tahoma" panose="020B0604030504040204" pitchFamily="34" charset="0"/>
              </a:defRPr>
            </a:lvl1pPr>
            <a:lvl2pPr>
              <a:spcBef>
                <a:spcPct val="0"/>
              </a:spcBef>
              <a:defRPr sz="2400">
                <a:solidFill>
                  <a:schemeClr val="tx1"/>
                </a:solidFill>
                <a:latin typeface="Tahoma" panose="020B0604030504040204" pitchFamily="34" charset="0"/>
              </a:defRPr>
            </a:lvl2pPr>
            <a:lvl3pPr>
              <a:spcBef>
                <a:spcPct val="0"/>
              </a:spcBef>
              <a:defRPr sz="2400">
                <a:solidFill>
                  <a:schemeClr val="tx1"/>
                </a:solidFill>
                <a:latin typeface="Tahoma" panose="020B0604030504040204" pitchFamily="34" charset="0"/>
              </a:defRPr>
            </a:lvl3pPr>
            <a:lvl4pPr>
              <a:spcBef>
                <a:spcPct val="0"/>
              </a:spcBef>
              <a:defRPr sz="2400">
                <a:solidFill>
                  <a:schemeClr val="tx1"/>
                </a:solidFill>
                <a:latin typeface="Tahoma" panose="020B0604030504040204" pitchFamily="34" charset="0"/>
              </a:defRPr>
            </a:lvl4pPr>
            <a:lvl5pPr>
              <a:spcBef>
                <a:spcPct val="0"/>
              </a:spcBef>
              <a:defRPr sz="2400">
                <a:solidFill>
                  <a:schemeClr val="tx1"/>
                </a:solidFill>
                <a:latin typeface="Tahoma" panose="020B0604030504040204" pitchFamily="34" charset="0"/>
              </a:defRPr>
            </a:lvl5pPr>
            <a:lvl6pPr fontAlgn="base">
              <a:spcBef>
                <a:spcPct val="0"/>
              </a:spcBef>
              <a:spcAft>
                <a:spcPct val="0"/>
              </a:spcAft>
              <a:defRPr sz="2400">
                <a:solidFill>
                  <a:schemeClr val="tx1"/>
                </a:solidFill>
                <a:latin typeface="Tahoma" panose="020B0604030504040204" pitchFamily="34" charset="0"/>
              </a:defRPr>
            </a:lvl6pPr>
            <a:lvl7pPr fontAlgn="base">
              <a:spcBef>
                <a:spcPct val="0"/>
              </a:spcBef>
              <a:spcAft>
                <a:spcPct val="0"/>
              </a:spcAft>
              <a:defRPr sz="2400">
                <a:solidFill>
                  <a:schemeClr val="tx1"/>
                </a:solidFill>
                <a:latin typeface="Tahoma" panose="020B0604030504040204" pitchFamily="34" charset="0"/>
              </a:defRPr>
            </a:lvl7pPr>
            <a:lvl8pPr fontAlgn="base">
              <a:spcBef>
                <a:spcPct val="0"/>
              </a:spcBef>
              <a:spcAft>
                <a:spcPct val="0"/>
              </a:spcAft>
              <a:defRPr sz="2400">
                <a:solidFill>
                  <a:schemeClr val="tx1"/>
                </a:solidFill>
                <a:latin typeface="Tahoma" panose="020B0604030504040204" pitchFamily="34" charset="0"/>
              </a:defRPr>
            </a:lvl8pPr>
            <a:lvl9pPr fontAlgn="base">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sz="1600" b="1"/>
              <a:t>Scaled Euclidian (L</a:t>
            </a:r>
            <a:r>
              <a:rPr lang="en-US" altLang="en-US" sz="1600" b="1" baseline="-25000"/>
              <a:t>2</a:t>
            </a:r>
            <a:r>
              <a:rPr lang="en-US" altLang="en-US" sz="1600" b="1"/>
              <a:t>)</a:t>
            </a:r>
          </a:p>
        </p:txBody>
      </p:sp>
      <p:sp>
        <p:nvSpPr>
          <p:cNvPr id="52" name="Text Box 28">
            <a:extLst>
              <a:ext uri="{FF2B5EF4-FFF2-40B4-BE49-F238E27FC236}">
                <a16:creationId xmlns:a16="http://schemas.microsoft.com/office/drawing/2014/main" id="{B0B806AE-6843-45A0-94C1-24B0C7688414}"/>
              </a:ext>
            </a:extLst>
          </p:cNvPr>
          <p:cNvSpPr txBox="1">
            <a:spLocks noChangeArrowheads="1"/>
          </p:cNvSpPr>
          <p:nvPr/>
        </p:nvSpPr>
        <p:spPr bwMode="auto">
          <a:xfrm rot="16200000">
            <a:off x="1992103" y="4731263"/>
            <a:ext cx="30480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b="1" dirty="0" err="1"/>
              <a:t>Mahalanobis</a:t>
            </a:r>
            <a:r>
              <a:rPr lang="en-US" altLang="en-US" sz="1600" b="1" dirty="0"/>
              <a:t> 	</a:t>
            </a:r>
          </a:p>
        </p:txBody>
      </p:sp>
    </p:spTree>
    <p:extLst>
      <p:ext uri="{BB962C8B-B14F-4D97-AF65-F5344CB8AC3E}">
        <p14:creationId xmlns:p14="http://schemas.microsoft.com/office/powerpoint/2010/main" val="17177021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915A13E2-5E46-5C08-1C36-47DA625B0EAE}"/>
              </a:ext>
            </a:extLst>
          </p:cNvPr>
          <p:cNvSpPr>
            <a:spLocks noGrp="1" noChangeArrowheads="1"/>
          </p:cNvSpPr>
          <p:nvPr>
            <p:ph type="title"/>
          </p:nvPr>
        </p:nvSpPr>
        <p:spPr>
          <a:xfrm>
            <a:off x="688769" y="415142"/>
            <a:ext cx="7772400" cy="533400"/>
          </a:xfrm>
        </p:spPr>
        <p:txBody>
          <a:bodyPr/>
          <a:lstStyle/>
          <a:p>
            <a:r>
              <a:rPr lang="en-US" sz="3200" cap="small" spc="130" dirty="0"/>
              <a:t>Spline Smoothing</a:t>
            </a:r>
            <a:endParaRPr lang="en-US" altLang="en-US" sz="3200" dirty="0"/>
          </a:p>
        </p:txBody>
      </p:sp>
      <p:sp>
        <p:nvSpPr>
          <p:cNvPr id="21507" name="Rectangle 3">
            <a:extLst>
              <a:ext uri="{FF2B5EF4-FFF2-40B4-BE49-F238E27FC236}">
                <a16:creationId xmlns:a16="http://schemas.microsoft.com/office/drawing/2014/main" id="{8E6497B7-9D2A-3ACD-1232-81CB3A8399F8}"/>
              </a:ext>
            </a:extLst>
          </p:cNvPr>
          <p:cNvSpPr>
            <a:spLocks noGrp="1" noChangeArrowheads="1"/>
          </p:cNvSpPr>
          <p:nvPr>
            <p:ph type="body" idx="1"/>
          </p:nvPr>
        </p:nvSpPr>
        <p:spPr>
          <a:xfrm>
            <a:off x="353218" y="1371600"/>
            <a:ext cx="8437563" cy="5486400"/>
          </a:xfrm>
          <a:noFill/>
          <a:extLst>
            <a:ext uri="{909E8E84-426E-40DD-AFC4-6F175D3DCCD1}">
              <a14:hiddenFill xmlns:a14="http://schemas.microsoft.com/office/drawing/2010/main">
                <a:solidFill>
                  <a:srgbClr val="6666FF"/>
                </a:solidFill>
              </a14:hiddenFill>
            </a:ext>
          </a:extLst>
        </p:spPr>
        <p:txBody>
          <a:bodyPr>
            <a:normAutofit lnSpcReduction="10000"/>
          </a:bodyPr>
          <a:lstStyle/>
          <a:p>
            <a:r>
              <a:rPr lang="en-US" altLang="en-US" sz="2400" dirty="0"/>
              <a:t>Spline smoothing quantifies the competition between </a:t>
            </a:r>
          </a:p>
          <a:p>
            <a:pPr>
              <a:buFontTx/>
              <a:buNone/>
            </a:pPr>
            <a:r>
              <a:rPr lang="en-US" altLang="en-US" sz="2400" dirty="0"/>
              <a:t>     </a:t>
            </a:r>
            <a:r>
              <a:rPr lang="en-US" altLang="en-US" sz="1600" dirty="0">
                <a:cs typeface="Times New Roman" panose="02020603050405020304" pitchFamily="18" charset="0"/>
              </a:rPr>
              <a:t>•</a:t>
            </a:r>
            <a:r>
              <a:rPr lang="en-US" altLang="en-US" sz="2400" dirty="0">
                <a:cs typeface="Times New Roman" panose="02020603050405020304" pitchFamily="18" charset="0"/>
              </a:rPr>
              <a:t> </a:t>
            </a:r>
            <a:r>
              <a:rPr lang="en-US" altLang="en-US" sz="2000" dirty="0"/>
              <a:t>the aim to produce a good fit to the data </a:t>
            </a:r>
          </a:p>
          <a:p>
            <a:pPr>
              <a:buFontTx/>
              <a:buNone/>
            </a:pPr>
            <a:r>
              <a:rPr lang="en-US" altLang="en-US" sz="2000" dirty="0"/>
              <a:t>       </a:t>
            </a:r>
            <a:r>
              <a:rPr lang="en-US" altLang="en-US" sz="1600" dirty="0">
                <a:cs typeface="Times New Roman" panose="02020603050405020304" pitchFamily="18" charset="0"/>
              </a:rPr>
              <a:t>•</a:t>
            </a:r>
            <a:r>
              <a:rPr lang="en-US" altLang="en-US" sz="2000" dirty="0"/>
              <a:t> the aim to produce a curve without too much rapid local variation</a:t>
            </a:r>
            <a:r>
              <a:rPr lang="en-US" altLang="en-US" sz="2400" dirty="0"/>
              <a:t>. </a:t>
            </a:r>
          </a:p>
          <a:p>
            <a:r>
              <a:rPr lang="en-US" altLang="en-US" sz="2400" dirty="0"/>
              <a:t>The regression curve            is obtained by minimizing the penalized sum of squares</a:t>
            </a:r>
          </a:p>
          <a:p>
            <a:pPr>
              <a:buFontTx/>
              <a:buNone/>
            </a:pPr>
            <a:endParaRPr lang="en-US" altLang="en-US" sz="2400" dirty="0"/>
          </a:p>
          <a:p>
            <a:pPr>
              <a:buFontTx/>
              <a:buNone/>
            </a:pPr>
            <a:endParaRPr lang="en-US" altLang="en-US" sz="2400" dirty="0"/>
          </a:p>
          <a:p>
            <a:pPr>
              <a:buFontTx/>
              <a:buNone/>
            </a:pPr>
            <a:r>
              <a:rPr lang="en-US" altLang="en-US" sz="2400" dirty="0"/>
              <a:t>    where m is twice-differentiable function on [</a:t>
            </a:r>
            <a:r>
              <a:rPr lang="en-US" altLang="en-US" sz="2400" dirty="0" err="1"/>
              <a:t>a,b</a:t>
            </a:r>
            <a:r>
              <a:rPr lang="en-US" altLang="en-US" sz="2400" dirty="0"/>
              <a:t>], and </a:t>
            </a:r>
            <a:r>
              <a:rPr lang="en-US" altLang="en-US" sz="2400" dirty="0" err="1">
                <a:cs typeface="Times New Roman" panose="02020603050405020304" pitchFamily="18" charset="0"/>
              </a:rPr>
              <a:t>λ</a:t>
            </a:r>
            <a:r>
              <a:rPr lang="en-US" altLang="en-US" sz="2400" dirty="0">
                <a:cs typeface="Times New Roman" panose="02020603050405020304" pitchFamily="18" charset="0"/>
              </a:rPr>
              <a:t> represents the rate of exchange between residual error and roughness of the curve m.</a:t>
            </a:r>
          </a:p>
          <a:p>
            <a:pPr>
              <a:buFontTx/>
              <a:buNone/>
            </a:pPr>
            <a:r>
              <a:rPr lang="en-US" altLang="en-US" sz="2400" dirty="0">
                <a:cs typeface="Times New Roman" panose="02020603050405020304" pitchFamily="18" charset="0"/>
              </a:rPr>
              <a:t>    </a:t>
            </a:r>
          </a:p>
          <a:p>
            <a:pPr>
              <a:buFontTx/>
              <a:buNone/>
            </a:pPr>
            <a:r>
              <a:rPr lang="en-US" altLang="en-US" sz="2400" dirty="0">
                <a:cs typeface="Times New Roman" panose="02020603050405020304" pitchFamily="18" charset="0"/>
              </a:rPr>
              <a:t>    </a:t>
            </a:r>
          </a:p>
        </p:txBody>
      </p:sp>
      <p:graphicFrame>
        <p:nvGraphicFramePr>
          <p:cNvPr id="21508" name="Object 4">
            <a:extLst>
              <a:ext uri="{FF2B5EF4-FFF2-40B4-BE49-F238E27FC236}">
                <a16:creationId xmlns:a16="http://schemas.microsoft.com/office/drawing/2014/main" id="{EBF7F36A-0703-C4E3-C0DE-5B6C12433886}"/>
              </a:ext>
            </a:extLst>
          </p:cNvPr>
          <p:cNvGraphicFramePr>
            <a:graphicFrameLocks noChangeAspect="1"/>
          </p:cNvGraphicFramePr>
          <p:nvPr>
            <p:extLst>
              <p:ext uri="{D42A27DB-BD31-4B8C-83A1-F6EECF244321}">
                <p14:modId xmlns:p14="http://schemas.microsoft.com/office/powerpoint/2010/main" val="3372344833"/>
              </p:ext>
            </p:extLst>
          </p:nvPr>
        </p:nvGraphicFramePr>
        <p:xfrm>
          <a:off x="1339849" y="3733800"/>
          <a:ext cx="6464300" cy="852488"/>
        </p:xfrm>
        <a:graphic>
          <a:graphicData uri="http://schemas.openxmlformats.org/presentationml/2006/ole">
            <mc:AlternateContent xmlns:mc="http://schemas.openxmlformats.org/markup-compatibility/2006">
              <mc:Choice xmlns:v="urn:schemas-microsoft-com:vml" Requires="v">
                <p:oleObj name="Equation" r:id="rId2" imgW="75488800" imgH="9944100" progId="Equation.3">
                  <p:embed/>
                </p:oleObj>
              </mc:Choice>
              <mc:Fallback>
                <p:oleObj name="Equation" r:id="rId2" imgW="75488800" imgH="9944100" progId="Equation.3">
                  <p:embed/>
                  <p:pic>
                    <p:nvPicPr>
                      <p:cNvPr id="21508" name="Object 4">
                        <a:extLst>
                          <a:ext uri="{FF2B5EF4-FFF2-40B4-BE49-F238E27FC236}">
                            <a16:creationId xmlns:a16="http://schemas.microsoft.com/office/drawing/2014/main" id="{EBF7F36A-0703-C4E3-C0DE-5B6C124338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9849" y="3733800"/>
                        <a:ext cx="6464300" cy="852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09" name="Object 5">
            <a:extLst>
              <a:ext uri="{FF2B5EF4-FFF2-40B4-BE49-F238E27FC236}">
                <a16:creationId xmlns:a16="http://schemas.microsoft.com/office/drawing/2014/main" id="{90EC039F-7D4D-B3D1-37F6-3BB47FDE7712}"/>
              </a:ext>
            </a:extLst>
          </p:cNvPr>
          <p:cNvGraphicFramePr>
            <a:graphicFrameLocks noChangeAspect="1"/>
          </p:cNvGraphicFramePr>
          <p:nvPr>
            <p:extLst>
              <p:ext uri="{D42A27DB-BD31-4B8C-83A1-F6EECF244321}">
                <p14:modId xmlns:p14="http://schemas.microsoft.com/office/powerpoint/2010/main" val="1357200809"/>
              </p:ext>
            </p:extLst>
          </p:nvPr>
        </p:nvGraphicFramePr>
        <p:xfrm>
          <a:off x="3765796" y="2998788"/>
          <a:ext cx="787400" cy="430212"/>
        </p:xfrm>
        <a:graphic>
          <a:graphicData uri="http://schemas.openxmlformats.org/presentationml/2006/ole">
            <mc:AlternateContent xmlns:mc="http://schemas.openxmlformats.org/markup-compatibility/2006">
              <mc:Choice xmlns:v="urn:schemas-microsoft-com:vml" Requires="v">
                <p:oleObj name="Equation" r:id="rId4" imgW="9652000" imgH="5270500" progId="Equation.3">
                  <p:embed/>
                </p:oleObj>
              </mc:Choice>
              <mc:Fallback>
                <p:oleObj name="Equation" r:id="rId4" imgW="9652000" imgH="5270500" progId="Equation.3">
                  <p:embed/>
                  <p:pic>
                    <p:nvPicPr>
                      <p:cNvPr id="21509" name="Object 5">
                        <a:extLst>
                          <a:ext uri="{FF2B5EF4-FFF2-40B4-BE49-F238E27FC236}">
                            <a16:creationId xmlns:a16="http://schemas.microsoft.com/office/drawing/2014/main" id="{90EC039F-7D4D-B3D1-37F6-3BB47FDE77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65796" y="2998788"/>
                        <a:ext cx="787400" cy="430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4FA3C5-0184-2D82-741D-5CF3F205E11C}"/>
            </a:ext>
          </a:extLst>
        </p:cNvPr>
        <p:cNvGrpSpPr/>
        <p:nvPr/>
      </p:nvGrpSpPr>
      <p:grpSpPr>
        <a:xfrm>
          <a:off x="0" y="0"/>
          <a:ext cx="0" cy="0"/>
          <a:chOff x="0" y="0"/>
          <a:chExt cx="0" cy="0"/>
        </a:xfrm>
      </p:grpSpPr>
      <p:sp>
        <p:nvSpPr>
          <p:cNvPr id="21506" name="Rectangle 2">
            <a:extLst>
              <a:ext uri="{FF2B5EF4-FFF2-40B4-BE49-F238E27FC236}">
                <a16:creationId xmlns:a16="http://schemas.microsoft.com/office/drawing/2014/main" id="{3884EC2A-7CC0-25B8-97DE-BE4B640C2693}"/>
              </a:ext>
            </a:extLst>
          </p:cNvPr>
          <p:cNvSpPr>
            <a:spLocks noGrp="1" noChangeArrowheads="1"/>
          </p:cNvSpPr>
          <p:nvPr>
            <p:ph type="title"/>
          </p:nvPr>
        </p:nvSpPr>
        <p:spPr>
          <a:xfrm>
            <a:off x="688769" y="415142"/>
            <a:ext cx="7772400" cy="533400"/>
          </a:xfrm>
        </p:spPr>
        <p:txBody>
          <a:bodyPr/>
          <a:lstStyle/>
          <a:p>
            <a:r>
              <a:rPr lang="en-US" sz="3200" cap="small" spc="130" dirty="0"/>
              <a:t>Spline Smoothing</a:t>
            </a:r>
            <a:endParaRPr lang="en-US" altLang="en-US" sz="3200" dirty="0"/>
          </a:p>
        </p:txBody>
      </p:sp>
      <p:sp>
        <p:nvSpPr>
          <p:cNvPr id="21507" name="Rectangle 3">
            <a:extLst>
              <a:ext uri="{FF2B5EF4-FFF2-40B4-BE49-F238E27FC236}">
                <a16:creationId xmlns:a16="http://schemas.microsoft.com/office/drawing/2014/main" id="{46790914-EF37-7143-6C82-2C2452FDA192}"/>
              </a:ext>
            </a:extLst>
          </p:cNvPr>
          <p:cNvSpPr>
            <a:spLocks noGrp="1" noChangeArrowheads="1"/>
          </p:cNvSpPr>
          <p:nvPr>
            <p:ph type="body" idx="1"/>
          </p:nvPr>
        </p:nvSpPr>
        <p:spPr>
          <a:xfrm>
            <a:off x="353218" y="1600200"/>
            <a:ext cx="8437563" cy="4309258"/>
          </a:xfrm>
          <a:noFill/>
          <a:extLst>
            <a:ext uri="{909E8E84-426E-40DD-AFC4-6F175D3DCCD1}">
              <a14:hiddenFill xmlns:a14="http://schemas.microsoft.com/office/drawing/2010/main">
                <a:solidFill>
                  <a:srgbClr val="6666FF"/>
                </a:solidFill>
              </a14:hiddenFill>
            </a:ext>
          </a:extLst>
        </p:spPr>
        <p:txBody>
          <a:bodyPr>
            <a:normAutofit/>
          </a:bodyPr>
          <a:lstStyle/>
          <a:p>
            <a:r>
              <a:rPr lang="en-US" dirty="0"/>
              <a:t>Smoothing splines are piecewise polynomials, and the pieces are divided at the sample values xi. </a:t>
            </a:r>
          </a:p>
          <a:p>
            <a:r>
              <a:rPr lang="en-US" dirty="0"/>
              <a:t>The x values that divide the fit into polynomial portions are called knots. </a:t>
            </a:r>
          </a:p>
          <a:p>
            <a:r>
              <a:rPr lang="en-US" dirty="0"/>
              <a:t>Usually, splines are constrained to be smooth across the knots.</a:t>
            </a:r>
            <a:r>
              <a:rPr lang="en-US" altLang="en-US" sz="2400" dirty="0">
                <a:cs typeface="Times New Roman" panose="02020603050405020304" pitchFamily="18" charset="0"/>
              </a:rPr>
              <a:t> </a:t>
            </a:r>
          </a:p>
          <a:p>
            <a:r>
              <a:rPr lang="en-US" dirty="0"/>
              <a:t>Regression splines have fixed knots that need not depend upon the data. Also, knot selection techniques enable one to find good knots automatically.</a:t>
            </a:r>
            <a:r>
              <a:rPr lang="en-US" altLang="en-US" sz="2400" dirty="0">
                <a:cs typeface="Times New Roman" panose="02020603050405020304" pitchFamily="18" charset="0"/>
              </a:rPr>
              <a:t>   </a:t>
            </a:r>
          </a:p>
          <a:p>
            <a:pPr>
              <a:buFontTx/>
              <a:buNone/>
            </a:pPr>
            <a:r>
              <a:rPr lang="en-US" altLang="en-US" sz="2400" dirty="0">
                <a:cs typeface="Times New Roman" panose="02020603050405020304" pitchFamily="18" charset="0"/>
              </a:rPr>
              <a:t>   </a:t>
            </a:r>
          </a:p>
        </p:txBody>
      </p:sp>
    </p:spTree>
    <p:extLst>
      <p:ext uri="{BB962C8B-B14F-4D97-AF65-F5344CB8AC3E}">
        <p14:creationId xmlns:p14="http://schemas.microsoft.com/office/powerpoint/2010/main" val="11129184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A2224F-7455-9F3B-20FB-238B4DB77F95}"/>
            </a:ext>
          </a:extLst>
        </p:cNvPr>
        <p:cNvGrpSpPr/>
        <p:nvPr/>
      </p:nvGrpSpPr>
      <p:grpSpPr>
        <a:xfrm>
          <a:off x="0" y="0"/>
          <a:ext cx="0" cy="0"/>
          <a:chOff x="0" y="0"/>
          <a:chExt cx="0" cy="0"/>
        </a:xfrm>
      </p:grpSpPr>
      <p:sp>
        <p:nvSpPr>
          <p:cNvPr id="21506" name="Rectangle 2">
            <a:extLst>
              <a:ext uri="{FF2B5EF4-FFF2-40B4-BE49-F238E27FC236}">
                <a16:creationId xmlns:a16="http://schemas.microsoft.com/office/drawing/2014/main" id="{1E993DFF-7B63-7A75-4956-87042CCCFA42}"/>
              </a:ext>
            </a:extLst>
          </p:cNvPr>
          <p:cNvSpPr>
            <a:spLocks noGrp="1" noChangeArrowheads="1"/>
          </p:cNvSpPr>
          <p:nvPr>
            <p:ph type="title"/>
          </p:nvPr>
        </p:nvSpPr>
        <p:spPr>
          <a:xfrm>
            <a:off x="688769" y="415142"/>
            <a:ext cx="7772400" cy="533400"/>
          </a:xfrm>
        </p:spPr>
        <p:txBody>
          <a:bodyPr/>
          <a:lstStyle/>
          <a:p>
            <a:r>
              <a:rPr lang="en-US" sz="3200" cap="small" spc="130" dirty="0"/>
              <a:t>Spline Smoothing</a:t>
            </a:r>
            <a:endParaRPr lang="en-US" altLang="en-US" sz="3200" dirty="0"/>
          </a:p>
        </p:txBody>
      </p:sp>
      <p:sp>
        <p:nvSpPr>
          <p:cNvPr id="21507" name="Rectangle 3">
            <a:extLst>
              <a:ext uri="{FF2B5EF4-FFF2-40B4-BE49-F238E27FC236}">
                <a16:creationId xmlns:a16="http://schemas.microsoft.com/office/drawing/2014/main" id="{ABE2D63B-8BA9-2F27-EDC6-B11FAAD4A48D}"/>
              </a:ext>
            </a:extLst>
          </p:cNvPr>
          <p:cNvSpPr>
            <a:spLocks noGrp="1" noChangeArrowheads="1"/>
          </p:cNvSpPr>
          <p:nvPr>
            <p:ph type="body" idx="1"/>
          </p:nvPr>
        </p:nvSpPr>
        <p:spPr>
          <a:xfrm>
            <a:off x="353218" y="1600200"/>
            <a:ext cx="8437563" cy="4309258"/>
          </a:xfrm>
          <a:noFill/>
          <a:extLst>
            <a:ext uri="{909E8E84-426E-40DD-AFC4-6F175D3DCCD1}">
              <a14:hiddenFill xmlns:a14="http://schemas.microsoft.com/office/drawing/2010/main">
                <a:solidFill>
                  <a:srgbClr val="6666FF"/>
                </a:solidFill>
              </a14:hiddenFill>
            </a:ext>
          </a:extLst>
        </p:spPr>
        <p:txBody>
          <a:bodyPr>
            <a:normAutofit/>
          </a:bodyPr>
          <a:lstStyle/>
          <a:p>
            <a:r>
              <a:rPr lang="en-US" dirty="0"/>
              <a:t>The first order smooth is piecewise linear, and the second order smooth is piecewise quadratic.</a:t>
            </a:r>
            <a:endParaRPr lang="en-US" altLang="en-US" sz="2400" dirty="0">
              <a:cs typeface="Times New Roman" panose="02020603050405020304" pitchFamily="18" charset="0"/>
            </a:endParaRPr>
          </a:p>
        </p:txBody>
      </p:sp>
      <p:pic>
        <p:nvPicPr>
          <p:cNvPr id="2" name="Picture 1">
            <a:extLst>
              <a:ext uri="{FF2B5EF4-FFF2-40B4-BE49-F238E27FC236}">
                <a16:creationId xmlns:a16="http://schemas.microsoft.com/office/drawing/2014/main" id="{E931F09E-B8A1-FDED-4931-BD5E6AA2FC5F}"/>
              </a:ext>
            </a:extLst>
          </p:cNvPr>
          <p:cNvPicPr>
            <a:picLocks noChangeAspect="1"/>
          </p:cNvPicPr>
          <p:nvPr/>
        </p:nvPicPr>
        <p:blipFill>
          <a:blip r:embed="rId2"/>
          <a:stretch>
            <a:fillRect/>
          </a:stretch>
        </p:blipFill>
        <p:spPr>
          <a:xfrm>
            <a:off x="685799" y="2819400"/>
            <a:ext cx="7772400" cy="3425290"/>
          </a:xfrm>
          <a:prstGeom prst="rect">
            <a:avLst/>
          </a:prstGeom>
        </p:spPr>
      </p:pic>
    </p:spTree>
    <p:extLst>
      <p:ext uri="{BB962C8B-B14F-4D97-AF65-F5344CB8AC3E}">
        <p14:creationId xmlns:p14="http://schemas.microsoft.com/office/powerpoint/2010/main" val="13807532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8B623-1D4A-A2F0-62E1-E6BB663BF8C8}"/>
            </a:ext>
          </a:extLst>
        </p:cNvPr>
        <p:cNvGrpSpPr/>
        <p:nvPr/>
      </p:nvGrpSpPr>
      <p:grpSpPr>
        <a:xfrm>
          <a:off x="0" y="0"/>
          <a:ext cx="0" cy="0"/>
          <a:chOff x="0" y="0"/>
          <a:chExt cx="0" cy="0"/>
        </a:xfrm>
      </p:grpSpPr>
      <p:sp>
        <p:nvSpPr>
          <p:cNvPr id="21506" name="Rectangle 2">
            <a:extLst>
              <a:ext uri="{FF2B5EF4-FFF2-40B4-BE49-F238E27FC236}">
                <a16:creationId xmlns:a16="http://schemas.microsoft.com/office/drawing/2014/main" id="{42C0EFBB-F968-F635-1CF3-74B231066E88}"/>
              </a:ext>
            </a:extLst>
          </p:cNvPr>
          <p:cNvSpPr>
            <a:spLocks noGrp="1" noChangeArrowheads="1"/>
          </p:cNvSpPr>
          <p:nvPr>
            <p:ph type="title"/>
          </p:nvPr>
        </p:nvSpPr>
        <p:spPr>
          <a:xfrm>
            <a:off x="688769" y="415142"/>
            <a:ext cx="7772400" cy="533400"/>
          </a:xfrm>
        </p:spPr>
        <p:txBody>
          <a:bodyPr/>
          <a:lstStyle/>
          <a:p>
            <a:r>
              <a:rPr lang="en-US" sz="3200" cap="small" spc="130" dirty="0"/>
              <a:t>Spline Smoothing</a:t>
            </a:r>
            <a:endParaRPr lang="en-US" altLang="en-US" sz="3200" dirty="0"/>
          </a:p>
        </p:txBody>
      </p:sp>
      <p:pic>
        <p:nvPicPr>
          <p:cNvPr id="3" name="Picture 4">
            <a:extLst>
              <a:ext uri="{FF2B5EF4-FFF2-40B4-BE49-F238E27FC236}">
                <a16:creationId xmlns:a16="http://schemas.microsoft.com/office/drawing/2014/main" id="{010EE23A-888D-B992-223F-72F71020B3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714500" y="1343084"/>
            <a:ext cx="5829300" cy="5340526"/>
          </a:xfrm>
          <a:prstGeom prst="rect">
            <a:avLst/>
          </a:prstGeom>
          <a:noFill/>
        </p:spPr>
      </p:pic>
    </p:spTree>
    <p:extLst>
      <p:ext uri="{BB962C8B-B14F-4D97-AF65-F5344CB8AC3E}">
        <p14:creationId xmlns:p14="http://schemas.microsoft.com/office/powerpoint/2010/main" val="41747737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F6B39B-42AB-A9E3-6B4B-F59556176E26}"/>
            </a:ext>
          </a:extLst>
        </p:cNvPr>
        <p:cNvGrpSpPr/>
        <p:nvPr/>
      </p:nvGrpSpPr>
      <p:grpSpPr>
        <a:xfrm>
          <a:off x="0" y="0"/>
          <a:ext cx="0" cy="0"/>
          <a:chOff x="0" y="0"/>
          <a:chExt cx="0" cy="0"/>
        </a:xfrm>
      </p:grpSpPr>
      <p:sp>
        <p:nvSpPr>
          <p:cNvPr id="21506" name="Rectangle 2">
            <a:extLst>
              <a:ext uri="{FF2B5EF4-FFF2-40B4-BE49-F238E27FC236}">
                <a16:creationId xmlns:a16="http://schemas.microsoft.com/office/drawing/2014/main" id="{61CC0F75-6003-DB5B-323E-808A07900902}"/>
              </a:ext>
            </a:extLst>
          </p:cNvPr>
          <p:cNvSpPr>
            <a:spLocks noGrp="1" noChangeArrowheads="1"/>
          </p:cNvSpPr>
          <p:nvPr>
            <p:ph type="title"/>
          </p:nvPr>
        </p:nvSpPr>
        <p:spPr>
          <a:xfrm>
            <a:off x="688769" y="415142"/>
            <a:ext cx="7772400" cy="533400"/>
          </a:xfrm>
        </p:spPr>
        <p:txBody>
          <a:bodyPr/>
          <a:lstStyle/>
          <a:p>
            <a:r>
              <a:rPr lang="en-US" sz="3200" cap="small" spc="130" dirty="0"/>
              <a:t>Spline Smoothing</a:t>
            </a:r>
            <a:endParaRPr lang="en-US" altLang="en-US" sz="3200" dirty="0"/>
          </a:p>
        </p:txBody>
      </p:sp>
      <p:pic>
        <p:nvPicPr>
          <p:cNvPr id="2" name="Picture 2">
            <a:extLst>
              <a:ext uri="{FF2B5EF4-FFF2-40B4-BE49-F238E27FC236}">
                <a16:creationId xmlns:a16="http://schemas.microsoft.com/office/drawing/2014/main" id="{49BFDC79-FA02-B472-3C0E-0AB495225C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295400"/>
            <a:ext cx="4343400" cy="4540827"/>
          </a:xfrm>
          <a:prstGeom prst="rect">
            <a:avLst/>
          </a:prstGeom>
          <a:noFill/>
          <a:extLst>
            <a:ext uri="{909E8E84-426E-40DD-AFC4-6F175D3DCCD1}">
              <a14:hiddenFill xmlns:a14="http://schemas.microsoft.com/office/drawing/2010/main">
                <a:solidFill>
                  <a:srgbClr val="FFFFFF"/>
                </a:solidFill>
              </a14:hiddenFill>
            </a:ext>
          </a:extLst>
        </p:spPr>
      </p:pic>
      <p:sp>
        <p:nvSpPr>
          <p:cNvPr id="4" name="Text Box 3">
            <a:extLst>
              <a:ext uri="{FF2B5EF4-FFF2-40B4-BE49-F238E27FC236}">
                <a16:creationId xmlns:a16="http://schemas.microsoft.com/office/drawing/2014/main" id="{220817A4-F4CE-6F86-6A93-3A7322B9A57A}"/>
              </a:ext>
            </a:extLst>
          </p:cNvPr>
          <p:cNvSpPr txBox="1">
            <a:spLocks noChangeArrowheads="1"/>
          </p:cNvSpPr>
          <p:nvPr/>
        </p:nvSpPr>
        <p:spPr bwMode="auto">
          <a:xfrm>
            <a:off x="1981200" y="6003925"/>
            <a:ext cx="58674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t>The asymptotic spline kernel function </a:t>
            </a:r>
          </a:p>
          <a:p>
            <a:pPr>
              <a:spcBef>
                <a:spcPct val="50000"/>
              </a:spcBef>
            </a:pPr>
            <a:endParaRPr lang="en-US" altLang="en-US" sz="2000" dirty="0"/>
          </a:p>
        </p:txBody>
      </p:sp>
      <p:graphicFrame>
        <p:nvGraphicFramePr>
          <p:cNvPr id="5" name="Object 4">
            <a:extLst>
              <a:ext uri="{FF2B5EF4-FFF2-40B4-BE49-F238E27FC236}">
                <a16:creationId xmlns:a16="http://schemas.microsoft.com/office/drawing/2014/main" id="{E0BBBD8E-C2B2-1E16-257B-954962202162}"/>
              </a:ext>
            </a:extLst>
          </p:cNvPr>
          <p:cNvGraphicFramePr>
            <a:graphicFrameLocks noChangeAspect="1"/>
          </p:cNvGraphicFramePr>
          <p:nvPr>
            <p:extLst>
              <p:ext uri="{D42A27DB-BD31-4B8C-83A1-F6EECF244321}">
                <p14:modId xmlns:p14="http://schemas.microsoft.com/office/powerpoint/2010/main" val="3583308733"/>
              </p:ext>
            </p:extLst>
          </p:nvPr>
        </p:nvGraphicFramePr>
        <p:xfrm>
          <a:off x="1825625" y="6350782"/>
          <a:ext cx="5492750" cy="477838"/>
        </p:xfrm>
        <a:graphic>
          <a:graphicData uri="http://schemas.openxmlformats.org/presentationml/2006/ole">
            <mc:AlternateContent xmlns:mc="http://schemas.openxmlformats.org/markup-compatibility/2006">
              <mc:Choice xmlns:v="urn:schemas-microsoft-com:vml" Requires="v">
                <p:oleObj name="Equation" r:id="rId3" imgW="67297300" imgH="5854700" progId="Equation.3">
                  <p:embed/>
                </p:oleObj>
              </mc:Choice>
              <mc:Fallback>
                <p:oleObj name="Equation" r:id="rId3" imgW="67297300" imgH="5854700" progId="Equation.3">
                  <p:embed/>
                  <p:pic>
                    <p:nvPicPr>
                      <p:cNvPr id="26628" name="Object 4">
                        <a:extLst>
                          <a:ext uri="{FF2B5EF4-FFF2-40B4-BE49-F238E27FC236}">
                            <a16:creationId xmlns:a16="http://schemas.microsoft.com/office/drawing/2014/main" id="{49534686-4DE6-E8CF-2486-349BF25D32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5625" y="6350782"/>
                        <a:ext cx="5492750"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5590989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a:extLst>
              <a:ext uri="{FF2B5EF4-FFF2-40B4-BE49-F238E27FC236}">
                <a16:creationId xmlns:a16="http://schemas.microsoft.com/office/drawing/2014/main" id="{8C93B004-F8A4-8188-B9CF-69B08CAA5D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304800"/>
            <a:ext cx="5867400" cy="5257800"/>
          </a:xfrm>
          <a:prstGeom prst="rect">
            <a:avLst/>
          </a:prstGeom>
          <a:noFill/>
          <a:extLst>
            <a:ext uri="{909E8E84-426E-40DD-AFC4-6F175D3DCCD1}">
              <a14:hiddenFill xmlns:a14="http://schemas.microsoft.com/office/drawing/2010/main">
                <a:solidFill>
                  <a:srgbClr val="FFFFFF"/>
                </a:solidFill>
              </a14:hiddenFill>
            </a:ext>
          </a:extLst>
        </p:spPr>
      </p:pic>
      <p:sp>
        <p:nvSpPr>
          <p:cNvPr id="23555" name="Text Box 3">
            <a:extLst>
              <a:ext uri="{FF2B5EF4-FFF2-40B4-BE49-F238E27FC236}">
                <a16:creationId xmlns:a16="http://schemas.microsoft.com/office/drawing/2014/main" id="{C27BDCB1-0CD1-F47A-C240-B42C4E72AF0F}"/>
              </a:ext>
            </a:extLst>
          </p:cNvPr>
          <p:cNvSpPr txBox="1">
            <a:spLocks noChangeArrowheads="1"/>
          </p:cNvSpPr>
          <p:nvPr/>
        </p:nvSpPr>
        <p:spPr bwMode="auto">
          <a:xfrm>
            <a:off x="2057400" y="5943600"/>
            <a:ext cx="525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23556" name="Text Box 4">
            <a:extLst>
              <a:ext uri="{FF2B5EF4-FFF2-40B4-BE49-F238E27FC236}">
                <a16:creationId xmlns:a16="http://schemas.microsoft.com/office/drawing/2014/main" id="{E68101BF-C90D-C9AE-C867-B46E36AE8596}"/>
              </a:ext>
            </a:extLst>
          </p:cNvPr>
          <p:cNvSpPr txBox="1">
            <a:spLocks noChangeArrowheads="1"/>
          </p:cNvSpPr>
          <p:nvPr/>
        </p:nvSpPr>
        <p:spPr bwMode="auto">
          <a:xfrm>
            <a:off x="1981200" y="5943600"/>
            <a:ext cx="5943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t>A spline smooth of the Motorcycle data set.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DD5E34-8D5B-2A22-94A1-616047C69574}"/>
            </a:ext>
          </a:extLst>
        </p:cNvPr>
        <p:cNvGrpSpPr/>
        <p:nvPr/>
      </p:nvGrpSpPr>
      <p:grpSpPr>
        <a:xfrm>
          <a:off x="0" y="0"/>
          <a:ext cx="0" cy="0"/>
          <a:chOff x="0" y="0"/>
          <a:chExt cx="0" cy="0"/>
        </a:xfrm>
      </p:grpSpPr>
      <p:sp>
        <p:nvSpPr>
          <p:cNvPr id="4098" name="Rectangle 2">
            <a:extLst>
              <a:ext uri="{FF2B5EF4-FFF2-40B4-BE49-F238E27FC236}">
                <a16:creationId xmlns:a16="http://schemas.microsoft.com/office/drawing/2014/main" id="{AA7E8D37-46E6-7080-5BBA-0E9D583E9366}"/>
              </a:ext>
            </a:extLst>
          </p:cNvPr>
          <p:cNvSpPr>
            <a:spLocks noGrp="1" noChangeArrowheads="1"/>
          </p:cNvSpPr>
          <p:nvPr>
            <p:ph type="title"/>
          </p:nvPr>
        </p:nvSpPr>
        <p:spPr>
          <a:xfrm>
            <a:off x="457200" y="419100"/>
            <a:ext cx="8229600" cy="800100"/>
          </a:xfrm>
        </p:spPr>
        <p:txBody>
          <a:bodyPr/>
          <a:lstStyle/>
          <a:p>
            <a:r>
              <a:rPr lang="en-US" sz="4000" cap="small" spc="130" dirty="0"/>
              <a:t>Comparison to Parametric Models</a:t>
            </a:r>
            <a:endParaRPr lang="en-US" altLang="en-US" sz="4000" dirty="0"/>
          </a:p>
        </p:txBody>
      </p:sp>
      <p:pic>
        <p:nvPicPr>
          <p:cNvPr id="4" name="Picture 7">
            <a:extLst>
              <a:ext uri="{FF2B5EF4-FFF2-40B4-BE49-F238E27FC236}">
                <a16:creationId xmlns:a16="http://schemas.microsoft.com/office/drawing/2014/main" id="{654801AC-DD25-5EA0-316E-70A85EDC94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248597" y="1523999"/>
            <a:ext cx="2857947" cy="286345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 name="Picture 8">
            <a:extLst>
              <a:ext uri="{FF2B5EF4-FFF2-40B4-BE49-F238E27FC236}">
                <a16:creationId xmlns:a16="http://schemas.microsoft.com/office/drawing/2014/main" id="{AF7698C0-5AD7-890C-CE4C-D907976D12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3144197" y="1523999"/>
            <a:ext cx="2857947" cy="286345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 name="Picture 10">
            <a:extLst>
              <a:ext uri="{FF2B5EF4-FFF2-40B4-BE49-F238E27FC236}">
                <a16:creationId xmlns:a16="http://schemas.microsoft.com/office/drawing/2014/main" id="{A7B85600-5AD9-2F13-2246-DF42D117AB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92198" y="1524000"/>
            <a:ext cx="2815729" cy="28194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Group 32">
            <a:extLst>
              <a:ext uri="{FF2B5EF4-FFF2-40B4-BE49-F238E27FC236}">
                <a16:creationId xmlns:a16="http://schemas.microsoft.com/office/drawing/2014/main" id="{9AD7B193-A77E-423E-BFD3-02DF20472212}"/>
              </a:ext>
            </a:extLst>
          </p:cNvPr>
          <p:cNvGraphicFramePr>
            <a:graphicFrameLocks noGrp="1"/>
          </p:cNvGraphicFramePr>
          <p:nvPr>
            <p:extLst>
              <p:ext uri="{D42A27DB-BD31-4B8C-83A1-F6EECF244321}">
                <p14:modId xmlns:p14="http://schemas.microsoft.com/office/powerpoint/2010/main" val="815287792"/>
              </p:ext>
            </p:extLst>
          </p:nvPr>
        </p:nvGraphicFramePr>
        <p:xfrm>
          <a:off x="208603" y="4584700"/>
          <a:ext cx="8686800" cy="1498600"/>
        </p:xfrm>
        <a:graphic>
          <a:graphicData uri="http://schemas.openxmlformats.org/drawingml/2006/table">
            <a:tbl>
              <a:tblPr/>
              <a:tblGrid>
                <a:gridCol w="2895600">
                  <a:extLst>
                    <a:ext uri="{9D8B030D-6E8A-4147-A177-3AD203B41FA5}">
                      <a16:colId xmlns:a16="http://schemas.microsoft.com/office/drawing/2014/main" val="1735257171"/>
                    </a:ext>
                  </a:extLst>
                </a:gridCol>
                <a:gridCol w="2895600">
                  <a:extLst>
                    <a:ext uri="{9D8B030D-6E8A-4147-A177-3AD203B41FA5}">
                      <a16:colId xmlns:a16="http://schemas.microsoft.com/office/drawing/2014/main" val="3889557124"/>
                    </a:ext>
                  </a:extLst>
                </a:gridCol>
                <a:gridCol w="2895600">
                  <a:extLst>
                    <a:ext uri="{9D8B030D-6E8A-4147-A177-3AD203B41FA5}">
                      <a16:colId xmlns:a16="http://schemas.microsoft.com/office/drawing/2014/main" val="1105973079"/>
                    </a:ext>
                  </a:extLst>
                </a:gridCol>
              </a:tblGrid>
              <a:tr h="1498600">
                <a:tc>
                  <a:txBody>
                    <a:bodyPr/>
                    <a:lstStyle>
                      <a:lvl1pPr>
                        <a:spcBef>
                          <a:spcPct val="20000"/>
                        </a:spcBef>
                        <a:defRPr sz="2800">
                          <a:solidFill>
                            <a:schemeClr val="tx1"/>
                          </a:solidFill>
                          <a:latin typeface="Tahoma" panose="020B0604030504040204" pitchFamily="34" charset="0"/>
                        </a:defRPr>
                      </a:lvl1pPr>
                      <a:lvl2pPr>
                        <a:spcBef>
                          <a:spcPct val="20000"/>
                        </a:spcBef>
                        <a:defRPr sz="2400">
                          <a:solidFill>
                            <a:schemeClr val="tx1"/>
                          </a:solidFill>
                          <a:latin typeface="Tahoma" panose="020B0604030504040204" pitchFamily="34" charset="0"/>
                        </a:defRPr>
                      </a:lvl2pPr>
                      <a:lvl3pPr>
                        <a:spcBef>
                          <a:spcPct val="20000"/>
                        </a:spcBef>
                        <a:defRPr sz="2000">
                          <a:solidFill>
                            <a:schemeClr val="tx1"/>
                          </a:solidFill>
                          <a:latin typeface="Tahoma" panose="020B0604030504040204" pitchFamily="34" charset="0"/>
                        </a:defRPr>
                      </a:lvl3pPr>
                      <a:lvl4pPr>
                        <a:spcBef>
                          <a:spcPct val="20000"/>
                        </a:spcBef>
                        <a:defRPr>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fontAlgn="base">
                        <a:spcBef>
                          <a:spcPct val="20000"/>
                        </a:spcBef>
                        <a:spcAft>
                          <a:spcPct val="0"/>
                        </a:spcAft>
                        <a:buClr>
                          <a:schemeClr val="tx1"/>
                        </a:buClr>
                        <a:defRPr>
                          <a:solidFill>
                            <a:schemeClr val="tx1"/>
                          </a:solidFill>
                          <a:latin typeface="Tahoma" panose="020B0604030504040204" pitchFamily="34" charset="0"/>
                        </a:defRPr>
                      </a:lvl6pPr>
                      <a:lvl7pPr fontAlgn="base">
                        <a:spcBef>
                          <a:spcPct val="20000"/>
                        </a:spcBef>
                        <a:spcAft>
                          <a:spcPct val="0"/>
                        </a:spcAft>
                        <a:buClr>
                          <a:schemeClr val="tx1"/>
                        </a:buClr>
                        <a:defRPr>
                          <a:solidFill>
                            <a:schemeClr val="tx1"/>
                          </a:solidFill>
                          <a:latin typeface="Tahoma" panose="020B0604030504040204" pitchFamily="34" charset="0"/>
                        </a:defRPr>
                      </a:lvl7pPr>
                      <a:lvl8pPr fontAlgn="base">
                        <a:spcBef>
                          <a:spcPct val="20000"/>
                        </a:spcBef>
                        <a:spcAft>
                          <a:spcPct val="0"/>
                        </a:spcAft>
                        <a:buClr>
                          <a:schemeClr val="tx1"/>
                        </a:buClr>
                        <a:defRPr>
                          <a:solidFill>
                            <a:schemeClr val="tx1"/>
                          </a:solidFill>
                          <a:latin typeface="Tahoma" panose="020B0604030504040204" pitchFamily="34" charset="0"/>
                        </a:defRPr>
                      </a:lvl8pPr>
                      <a:lvl9pPr fontAlgn="base">
                        <a:spcBef>
                          <a:spcPct val="20000"/>
                        </a:spcBef>
                        <a:spcAft>
                          <a:spcPct val="0"/>
                        </a:spcAft>
                        <a:buClr>
                          <a:schemeClr val="tx1"/>
                        </a:buClr>
                        <a:defRPr>
                          <a:solidFill>
                            <a:schemeClr val="tx1"/>
                          </a:solidFill>
                          <a:latin typeface="Tahoma" panose="020B0604030504040204" pitchFamily="34" charset="0"/>
                        </a:defRPr>
                      </a:lvl9pPr>
                    </a:lstStyle>
                    <a:p>
                      <a:pPr marL="0" marR="0" lvl="0" indent="0" algn="l" defTabSz="914400" rtl="0" eaLnBrk="1" fontAlgn="base" latinLnBrk="0" hangingPunct="1">
                        <a:lnSpc>
                          <a:spcPct val="80000"/>
                        </a:lnSpc>
                        <a:spcBef>
                          <a:spcPct val="20000"/>
                        </a:spcBef>
                        <a:spcAft>
                          <a:spcPct val="0"/>
                        </a:spcAft>
                        <a:buClr>
                          <a:schemeClr val="tx1"/>
                        </a:buClr>
                        <a:buSzTx/>
                        <a:buFontTx/>
                        <a:buNone/>
                        <a:tabLst/>
                      </a:pPr>
                      <a:r>
                        <a:rPr kumimoji="0" lang="en-US" altLang="en-US" sz="2000" b="0" i="0" u="none" strike="noStrike" cap="none" normalizeH="0" baseline="0" dirty="0">
                          <a:ln>
                            <a:noFill/>
                          </a:ln>
                          <a:solidFill>
                            <a:schemeClr val="tx1"/>
                          </a:solidFill>
                          <a:effectLst/>
                          <a:latin typeface="Century Schoolbook" panose="02040604050505020304" pitchFamily="18" charset="0"/>
                        </a:rPr>
                        <a:t>Here, linear regression manages to capture a significant trend in the data, but there is visual evidence of bias.</a:t>
                      </a:r>
                    </a:p>
                  </a:txBody>
                  <a:tcPr horzOverflow="overflow">
                    <a:lnL cap="flat">
                      <a:noFill/>
                    </a:lnL>
                    <a:lnR>
                      <a:noFill/>
                    </a:lnR>
                    <a:lnT cap="flat">
                      <a:noFill/>
                    </a:lnT>
                    <a:lnB cap="flat">
                      <a:noFill/>
                    </a:lnB>
                    <a:lnTlToBr>
                      <a:noFill/>
                    </a:lnTlToBr>
                    <a:lnBlToTr>
                      <a:noFill/>
                    </a:lnBlToTr>
                    <a:noFill/>
                  </a:tcPr>
                </a:tc>
                <a:tc>
                  <a:txBody>
                    <a:bodyPr/>
                    <a:lstStyle>
                      <a:lvl1pPr>
                        <a:spcBef>
                          <a:spcPct val="20000"/>
                        </a:spcBef>
                        <a:defRPr sz="2800">
                          <a:solidFill>
                            <a:schemeClr val="tx1"/>
                          </a:solidFill>
                          <a:latin typeface="Tahoma" panose="020B0604030504040204" pitchFamily="34" charset="0"/>
                        </a:defRPr>
                      </a:lvl1pPr>
                      <a:lvl2pPr>
                        <a:spcBef>
                          <a:spcPct val="20000"/>
                        </a:spcBef>
                        <a:defRPr sz="2400">
                          <a:solidFill>
                            <a:schemeClr val="tx1"/>
                          </a:solidFill>
                          <a:latin typeface="Tahoma" panose="020B0604030504040204" pitchFamily="34" charset="0"/>
                        </a:defRPr>
                      </a:lvl2pPr>
                      <a:lvl3pPr>
                        <a:spcBef>
                          <a:spcPct val="20000"/>
                        </a:spcBef>
                        <a:defRPr sz="2000">
                          <a:solidFill>
                            <a:schemeClr val="tx1"/>
                          </a:solidFill>
                          <a:latin typeface="Tahoma" panose="020B0604030504040204" pitchFamily="34" charset="0"/>
                        </a:defRPr>
                      </a:lvl3pPr>
                      <a:lvl4pPr>
                        <a:spcBef>
                          <a:spcPct val="20000"/>
                        </a:spcBef>
                        <a:defRPr>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fontAlgn="base">
                        <a:spcBef>
                          <a:spcPct val="20000"/>
                        </a:spcBef>
                        <a:spcAft>
                          <a:spcPct val="0"/>
                        </a:spcAft>
                        <a:buClr>
                          <a:schemeClr val="tx1"/>
                        </a:buClr>
                        <a:defRPr>
                          <a:solidFill>
                            <a:schemeClr val="tx1"/>
                          </a:solidFill>
                          <a:latin typeface="Tahoma" panose="020B0604030504040204" pitchFamily="34" charset="0"/>
                        </a:defRPr>
                      </a:lvl6pPr>
                      <a:lvl7pPr fontAlgn="base">
                        <a:spcBef>
                          <a:spcPct val="20000"/>
                        </a:spcBef>
                        <a:spcAft>
                          <a:spcPct val="0"/>
                        </a:spcAft>
                        <a:buClr>
                          <a:schemeClr val="tx1"/>
                        </a:buClr>
                        <a:defRPr>
                          <a:solidFill>
                            <a:schemeClr val="tx1"/>
                          </a:solidFill>
                          <a:latin typeface="Tahoma" panose="020B0604030504040204" pitchFamily="34" charset="0"/>
                        </a:defRPr>
                      </a:lvl7pPr>
                      <a:lvl8pPr fontAlgn="base">
                        <a:spcBef>
                          <a:spcPct val="20000"/>
                        </a:spcBef>
                        <a:spcAft>
                          <a:spcPct val="0"/>
                        </a:spcAft>
                        <a:buClr>
                          <a:schemeClr val="tx1"/>
                        </a:buClr>
                        <a:defRPr>
                          <a:solidFill>
                            <a:schemeClr val="tx1"/>
                          </a:solidFill>
                          <a:latin typeface="Tahoma" panose="020B0604030504040204" pitchFamily="34" charset="0"/>
                        </a:defRPr>
                      </a:lvl8pPr>
                      <a:lvl9pPr fontAlgn="base">
                        <a:spcBef>
                          <a:spcPct val="20000"/>
                        </a:spcBef>
                        <a:spcAft>
                          <a:spcPct val="0"/>
                        </a:spcAft>
                        <a:buClr>
                          <a:schemeClr val="tx1"/>
                        </a:buClr>
                        <a:defRPr>
                          <a:solidFill>
                            <a:schemeClr val="tx1"/>
                          </a:solidFill>
                          <a:latin typeface="Tahoma" panose="020B0604030504040204" pitchFamily="34" charset="0"/>
                        </a:defRPr>
                      </a:lvl9pPr>
                    </a:lstStyle>
                    <a:p>
                      <a:pPr marL="0" marR="0" lvl="0" indent="0" algn="l" defTabSz="914400" rtl="0" eaLnBrk="1" fontAlgn="base" latinLnBrk="0" hangingPunct="1">
                        <a:lnSpc>
                          <a:spcPct val="80000"/>
                        </a:lnSpc>
                        <a:spcBef>
                          <a:spcPct val="20000"/>
                        </a:spcBef>
                        <a:spcAft>
                          <a:spcPct val="0"/>
                        </a:spcAft>
                        <a:buClr>
                          <a:schemeClr val="tx1"/>
                        </a:buClr>
                        <a:buSzTx/>
                        <a:buFontTx/>
                        <a:buNone/>
                        <a:tabLst/>
                      </a:pPr>
                      <a:r>
                        <a:rPr kumimoji="0" lang="en-US" altLang="en-US" sz="2000" b="0" i="0" u="none" strike="noStrike" cap="none" normalizeH="0" baseline="0" dirty="0">
                          <a:ln>
                            <a:noFill/>
                          </a:ln>
                          <a:solidFill>
                            <a:schemeClr val="tx1"/>
                          </a:solidFill>
                          <a:effectLst/>
                          <a:latin typeface="Century Schoolbook" panose="02040604050505020304" pitchFamily="18" charset="0"/>
                        </a:rPr>
                        <a:t>Here, linear regression appears to have a much better fit, but the bias is very clear.</a:t>
                      </a:r>
                    </a:p>
                  </a:txBody>
                  <a:tcPr horzOverflow="overflow">
                    <a:lnL>
                      <a:noFill/>
                    </a:lnL>
                    <a:lnR>
                      <a:noFill/>
                    </a:lnR>
                    <a:lnT cap="flat">
                      <a:noFill/>
                    </a:lnT>
                    <a:lnB cap="flat">
                      <a:noFill/>
                    </a:lnB>
                    <a:lnTlToBr>
                      <a:noFill/>
                    </a:lnTlToBr>
                    <a:lnBlToTr>
                      <a:noFill/>
                    </a:lnBlToTr>
                    <a:noFill/>
                  </a:tcPr>
                </a:tc>
                <a:tc>
                  <a:txBody>
                    <a:bodyPr/>
                    <a:lstStyle>
                      <a:lvl1pPr>
                        <a:spcBef>
                          <a:spcPct val="20000"/>
                        </a:spcBef>
                        <a:defRPr sz="2800">
                          <a:solidFill>
                            <a:schemeClr val="tx1"/>
                          </a:solidFill>
                          <a:latin typeface="Tahoma" panose="020B0604030504040204" pitchFamily="34" charset="0"/>
                        </a:defRPr>
                      </a:lvl1pPr>
                      <a:lvl2pPr>
                        <a:spcBef>
                          <a:spcPct val="20000"/>
                        </a:spcBef>
                        <a:defRPr sz="2400">
                          <a:solidFill>
                            <a:schemeClr val="tx1"/>
                          </a:solidFill>
                          <a:latin typeface="Tahoma" panose="020B0604030504040204" pitchFamily="34" charset="0"/>
                        </a:defRPr>
                      </a:lvl2pPr>
                      <a:lvl3pPr>
                        <a:spcBef>
                          <a:spcPct val="20000"/>
                        </a:spcBef>
                        <a:defRPr sz="2000">
                          <a:solidFill>
                            <a:schemeClr val="tx1"/>
                          </a:solidFill>
                          <a:latin typeface="Tahoma" panose="020B0604030504040204" pitchFamily="34" charset="0"/>
                        </a:defRPr>
                      </a:lvl3pPr>
                      <a:lvl4pPr>
                        <a:spcBef>
                          <a:spcPct val="20000"/>
                        </a:spcBef>
                        <a:defRPr>
                          <a:solidFill>
                            <a:schemeClr val="tx1"/>
                          </a:solidFill>
                          <a:latin typeface="Tahoma" panose="020B0604030504040204" pitchFamily="34" charset="0"/>
                        </a:defRPr>
                      </a:lvl4pPr>
                      <a:lvl5pPr>
                        <a:spcBef>
                          <a:spcPct val="20000"/>
                        </a:spcBef>
                        <a:defRPr>
                          <a:solidFill>
                            <a:schemeClr val="tx1"/>
                          </a:solidFill>
                          <a:latin typeface="Tahoma" panose="020B0604030504040204" pitchFamily="34" charset="0"/>
                        </a:defRPr>
                      </a:lvl5pPr>
                      <a:lvl6pPr fontAlgn="base">
                        <a:spcBef>
                          <a:spcPct val="20000"/>
                        </a:spcBef>
                        <a:spcAft>
                          <a:spcPct val="0"/>
                        </a:spcAft>
                        <a:buClr>
                          <a:schemeClr val="tx1"/>
                        </a:buClr>
                        <a:defRPr>
                          <a:solidFill>
                            <a:schemeClr val="tx1"/>
                          </a:solidFill>
                          <a:latin typeface="Tahoma" panose="020B0604030504040204" pitchFamily="34" charset="0"/>
                        </a:defRPr>
                      </a:lvl6pPr>
                      <a:lvl7pPr fontAlgn="base">
                        <a:spcBef>
                          <a:spcPct val="20000"/>
                        </a:spcBef>
                        <a:spcAft>
                          <a:spcPct val="0"/>
                        </a:spcAft>
                        <a:buClr>
                          <a:schemeClr val="tx1"/>
                        </a:buClr>
                        <a:defRPr>
                          <a:solidFill>
                            <a:schemeClr val="tx1"/>
                          </a:solidFill>
                          <a:latin typeface="Tahoma" panose="020B0604030504040204" pitchFamily="34" charset="0"/>
                        </a:defRPr>
                      </a:lvl7pPr>
                      <a:lvl8pPr fontAlgn="base">
                        <a:spcBef>
                          <a:spcPct val="20000"/>
                        </a:spcBef>
                        <a:spcAft>
                          <a:spcPct val="0"/>
                        </a:spcAft>
                        <a:buClr>
                          <a:schemeClr val="tx1"/>
                        </a:buClr>
                        <a:defRPr>
                          <a:solidFill>
                            <a:schemeClr val="tx1"/>
                          </a:solidFill>
                          <a:latin typeface="Tahoma" panose="020B0604030504040204" pitchFamily="34" charset="0"/>
                        </a:defRPr>
                      </a:lvl8pPr>
                      <a:lvl9pPr fontAlgn="base">
                        <a:spcBef>
                          <a:spcPct val="20000"/>
                        </a:spcBef>
                        <a:spcAft>
                          <a:spcPct val="0"/>
                        </a:spcAft>
                        <a:buClr>
                          <a:schemeClr val="tx1"/>
                        </a:buClr>
                        <a:defRPr>
                          <a:solidFill>
                            <a:schemeClr val="tx1"/>
                          </a:solidFill>
                          <a:latin typeface="Tahoma" panose="020B0604030504040204" pitchFamily="34" charset="0"/>
                        </a:defRPr>
                      </a:lvl9pPr>
                    </a:lstStyle>
                    <a:p>
                      <a:pPr marL="0" marR="0" lvl="0" indent="0" algn="l" defTabSz="914400" rtl="0" eaLnBrk="1" fontAlgn="base" latinLnBrk="0" hangingPunct="1">
                        <a:lnSpc>
                          <a:spcPct val="80000"/>
                        </a:lnSpc>
                        <a:spcBef>
                          <a:spcPct val="20000"/>
                        </a:spcBef>
                        <a:spcAft>
                          <a:spcPct val="0"/>
                        </a:spcAft>
                        <a:buClr>
                          <a:schemeClr val="tx1"/>
                        </a:buClr>
                        <a:buSzTx/>
                        <a:buFontTx/>
                        <a:buNone/>
                        <a:tabLst/>
                      </a:pPr>
                      <a:r>
                        <a:rPr kumimoji="0" lang="en-US" altLang="en-US" sz="2000" b="0" i="0" u="none" strike="noStrike" cap="none" normalizeH="0" baseline="0" dirty="0">
                          <a:ln>
                            <a:noFill/>
                          </a:ln>
                          <a:solidFill>
                            <a:schemeClr val="tx1"/>
                          </a:solidFill>
                          <a:effectLst/>
                          <a:latin typeface="Century Schoolbook" panose="02040604050505020304" pitchFamily="18" charset="0"/>
                        </a:rPr>
                        <a:t>Here, linear regression may indeed be the right thing.</a:t>
                      </a: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3878780844"/>
                  </a:ext>
                </a:extLst>
              </a:tr>
            </a:tbl>
          </a:graphicData>
        </a:graphic>
      </p:graphicFrame>
    </p:spTree>
    <p:extLst>
      <p:ext uri="{BB962C8B-B14F-4D97-AF65-F5344CB8AC3E}">
        <p14:creationId xmlns:p14="http://schemas.microsoft.com/office/powerpoint/2010/main" val="2011928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99A4387-D90D-50B1-70B4-07718EAADEC5}"/>
              </a:ext>
            </a:extLst>
          </p:cNvPr>
          <p:cNvSpPr>
            <a:spLocks noGrp="1" noChangeArrowheads="1"/>
          </p:cNvSpPr>
          <p:nvPr>
            <p:ph type="title"/>
          </p:nvPr>
        </p:nvSpPr>
        <p:spPr>
          <a:xfrm>
            <a:off x="646216" y="658813"/>
            <a:ext cx="7772400" cy="457200"/>
          </a:xfrm>
        </p:spPr>
        <p:txBody>
          <a:bodyPr/>
          <a:lstStyle/>
          <a:p>
            <a:r>
              <a:rPr lang="en-US" sz="3200" cap="small" spc="130" dirty="0"/>
              <a:t>Spline Smoothing</a:t>
            </a:r>
            <a:endParaRPr lang="en-US" altLang="en-US" sz="3200" dirty="0"/>
          </a:p>
        </p:txBody>
      </p:sp>
      <p:sp>
        <p:nvSpPr>
          <p:cNvPr id="25603" name="Rectangle 3">
            <a:extLst>
              <a:ext uri="{FF2B5EF4-FFF2-40B4-BE49-F238E27FC236}">
                <a16:creationId xmlns:a16="http://schemas.microsoft.com/office/drawing/2014/main" id="{4674A42C-5CB0-55E5-1B51-25DCB7FFA6D7}"/>
              </a:ext>
            </a:extLst>
          </p:cNvPr>
          <p:cNvSpPr>
            <a:spLocks noGrp="1" noChangeArrowheads="1"/>
          </p:cNvSpPr>
          <p:nvPr>
            <p:ph type="body" idx="1"/>
          </p:nvPr>
        </p:nvSpPr>
        <p:spPr>
          <a:xfrm>
            <a:off x="609600" y="1676400"/>
            <a:ext cx="7772400" cy="5181600"/>
          </a:xfrm>
        </p:spPr>
        <p:txBody>
          <a:bodyPr/>
          <a:lstStyle/>
          <a:p>
            <a:r>
              <a:rPr lang="en-US" altLang="en-US" sz="2400" dirty="0"/>
              <a:t>The spline is linear in the Y observations, and there exists weights that </a:t>
            </a:r>
          </a:p>
          <a:p>
            <a:pPr>
              <a:buFontTx/>
              <a:buNone/>
            </a:pPr>
            <a:endParaRPr lang="en-US" altLang="en-US" sz="2400" dirty="0"/>
          </a:p>
          <a:p>
            <a:pPr>
              <a:buFontTx/>
              <a:buNone/>
            </a:pPr>
            <a:endParaRPr lang="en-US" altLang="en-US" sz="1200" dirty="0"/>
          </a:p>
          <a:p>
            <a:r>
              <a:rPr lang="en-US" altLang="en-US" sz="2400" dirty="0"/>
              <a:t>Silverman in 1984 showed for large </a:t>
            </a:r>
            <a:r>
              <a:rPr lang="en-US" altLang="en-US" sz="2400" i="1" dirty="0"/>
              <a:t>n</a:t>
            </a:r>
            <a:r>
              <a:rPr lang="en-US" altLang="en-US" sz="2400" dirty="0"/>
              <a:t>, small </a:t>
            </a:r>
            <a:r>
              <a:rPr lang="en-US" altLang="en-US" sz="2400" dirty="0" err="1">
                <a:cs typeface="Times New Roman" panose="02020603050405020304" pitchFamily="18" charset="0"/>
              </a:rPr>
              <a:t>λ</a:t>
            </a:r>
            <a:r>
              <a:rPr lang="en-US" altLang="en-US" sz="2400" dirty="0">
                <a:cs typeface="Times New Roman" panose="02020603050405020304" pitchFamily="18" charset="0"/>
              </a:rPr>
              <a:t>, and </a:t>
            </a:r>
            <a:r>
              <a:rPr lang="en-US" altLang="en-US" sz="2400" i="1" dirty="0">
                <a:cs typeface="Times New Roman" panose="02020603050405020304" pitchFamily="18" charset="0"/>
              </a:rPr>
              <a:t>X</a:t>
            </a:r>
            <a:r>
              <a:rPr lang="en-US" altLang="en-US" sz="2400" i="1" baseline="-25000" dirty="0">
                <a:cs typeface="Times New Roman" panose="02020603050405020304" pitchFamily="18" charset="0"/>
              </a:rPr>
              <a:t>i</a:t>
            </a:r>
            <a:r>
              <a:rPr lang="en-US" altLang="en-US" sz="2400" i="1" dirty="0">
                <a:cs typeface="Times New Roman" panose="02020603050405020304" pitchFamily="18" charset="0"/>
              </a:rPr>
              <a:t> </a:t>
            </a:r>
            <a:r>
              <a:rPr lang="en-US" altLang="en-US" sz="2400" dirty="0">
                <a:cs typeface="Times New Roman" panose="02020603050405020304" pitchFamily="18" charset="0"/>
              </a:rPr>
              <a:t>not too close to the boundary, </a:t>
            </a:r>
          </a:p>
          <a:p>
            <a:endParaRPr lang="en-US" altLang="en-US" sz="2400" dirty="0">
              <a:cs typeface="Times New Roman" panose="02020603050405020304" pitchFamily="18" charset="0"/>
            </a:endParaRPr>
          </a:p>
          <a:p>
            <a:pPr>
              <a:buFontTx/>
              <a:buNone/>
            </a:pPr>
            <a:endParaRPr lang="en-US" altLang="en-US" sz="1200" dirty="0">
              <a:cs typeface="Times New Roman" panose="02020603050405020304" pitchFamily="18" charset="0"/>
            </a:endParaRPr>
          </a:p>
          <a:p>
            <a:pPr>
              <a:buFontTx/>
              <a:buNone/>
            </a:pPr>
            <a:r>
              <a:rPr lang="en-US" altLang="en-US" sz="1200" dirty="0">
                <a:cs typeface="Times New Roman" panose="02020603050405020304" pitchFamily="18" charset="0"/>
              </a:rPr>
              <a:t>        </a:t>
            </a:r>
            <a:r>
              <a:rPr lang="en-US" altLang="en-US" sz="2400" dirty="0">
                <a:cs typeface="Times New Roman" panose="02020603050405020304" pitchFamily="18" charset="0"/>
              </a:rPr>
              <a:t>where the local </a:t>
            </a:r>
            <a:r>
              <a:rPr lang="en-US" altLang="en-US" sz="2400" dirty="0" err="1">
                <a:cs typeface="Times New Roman" panose="02020603050405020304" pitchFamily="18" charset="0"/>
              </a:rPr>
              <a:t>bandwith</a:t>
            </a:r>
            <a:r>
              <a:rPr lang="en-US" altLang="en-US" sz="2400" dirty="0">
                <a:cs typeface="Times New Roman" panose="02020603050405020304" pitchFamily="18" charset="0"/>
              </a:rPr>
              <a:t> h(</a:t>
            </a:r>
            <a:r>
              <a:rPr lang="en-US" altLang="en-US" sz="2400" i="1" dirty="0">
                <a:cs typeface="Times New Roman" panose="02020603050405020304" pitchFamily="18" charset="0"/>
              </a:rPr>
              <a:t>X</a:t>
            </a:r>
            <a:r>
              <a:rPr lang="en-US" altLang="en-US" sz="2400" i="1" baseline="-25000" dirty="0">
                <a:cs typeface="Times New Roman" panose="02020603050405020304" pitchFamily="18" charset="0"/>
              </a:rPr>
              <a:t>i</a:t>
            </a:r>
            <a:r>
              <a:rPr lang="en-US" altLang="en-US" sz="2400" dirty="0">
                <a:cs typeface="Times New Roman" panose="02020603050405020304" pitchFamily="18" charset="0"/>
              </a:rPr>
              <a:t>) satisfies</a:t>
            </a:r>
          </a:p>
          <a:p>
            <a:pPr>
              <a:buFontTx/>
              <a:buNone/>
            </a:pPr>
            <a:endParaRPr lang="en-US" altLang="en-US" sz="2400" dirty="0">
              <a:cs typeface="Times New Roman" panose="02020603050405020304" pitchFamily="18" charset="0"/>
            </a:endParaRPr>
          </a:p>
          <a:p>
            <a:endParaRPr lang="en-US" altLang="en-US" sz="2400" i="1" baseline="-25000" dirty="0">
              <a:cs typeface="Times New Roman" panose="02020603050405020304" pitchFamily="18" charset="0"/>
            </a:endParaRPr>
          </a:p>
        </p:txBody>
      </p:sp>
      <p:graphicFrame>
        <p:nvGraphicFramePr>
          <p:cNvPr id="25604" name="Object 4">
            <a:extLst>
              <a:ext uri="{FF2B5EF4-FFF2-40B4-BE49-F238E27FC236}">
                <a16:creationId xmlns:a16="http://schemas.microsoft.com/office/drawing/2014/main" id="{C22D9A78-7B03-1757-7B85-39779E3D619B}"/>
              </a:ext>
            </a:extLst>
          </p:cNvPr>
          <p:cNvGraphicFramePr>
            <a:graphicFrameLocks noChangeAspect="1"/>
          </p:cNvGraphicFramePr>
          <p:nvPr>
            <p:extLst>
              <p:ext uri="{D42A27DB-BD31-4B8C-83A1-F6EECF244321}">
                <p14:modId xmlns:p14="http://schemas.microsoft.com/office/powerpoint/2010/main" val="2640658439"/>
              </p:ext>
            </p:extLst>
          </p:nvPr>
        </p:nvGraphicFramePr>
        <p:xfrm>
          <a:off x="2819400" y="2438400"/>
          <a:ext cx="3190875" cy="601663"/>
        </p:xfrm>
        <a:graphic>
          <a:graphicData uri="http://schemas.openxmlformats.org/presentationml/2006/ole">
            <mc:AlternateContent xmlns:mc="http://schemas.openxmlformats.org/markup-compatibility/2006">
              <mc:Choice xmlns:v="urn:schemas-microsoft-com:vml" Requires="v">
                <p:oleObj name="Equation" r:id="rId2" imgW="35699700" imgH="6731000" progId="Equation.3">
                  <p:embed/>
                </p:oleObj>
              </mc:Choice>
              <mc:Fallback>
                <p:oleObj name="Equation" r:id="rId2" imgW="35699700" imgH="6731000" progId="Equation.3">
                  <p:embed/>
                  <p:pic>
                    <p:nvPicPr>
                      <p:cNvPr id="25604" name="Object 4">
                        <a:extLst>
                          <a:ext uri="{FF2B5EF4-FFF2-40B4-BE49-F238E27FC236}">
                            <a16:creationId xmlns:a16="http://schemas.microsoft.com/office/drawing/2014/main" id="{C22D9A78-7B03-1757-7B85-39779E3D61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2438400"/>
                        <a:ext cx="3190875" cy="601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5" name="Object 5">
            <a:extLst>
              <a:ext uri="{FF2B5EF4-FFF2-40B4-BE49-F238E27FC236}">
                <a16:creationId xmlns:a16="http://schemas.microsoft.com/office/drawing/2014/main" id="{4D2DC8A2-AB7C-777B-00B7-17550988FF2F}"/>
              </a:ext>
            </a:extLst>
          </p:cNvPr>
          <p:cNvGraphicFramePr>
            <a:graphicFrameLocks noChangeAspect="1"/>
          </p:cNvGraphicFramePr>
          <p:nvPr>
            <p:extLst>
              <p:ext uri="{D42A27DB-BD31-4B8C-83A1-F6EECF244321}">
                <p14:modId xmlns:p14="http://schemas.microsoft.com/office/powerpoint/2010/main" val="707728466"/>
              </p:ext>
            </p:extLst>
          </p:nvPr>
        </p:nvGraphicFramePr>
        <p:xfrm>
          <a:off x="2209800" y="4038600"/>
          <a:ext cx="6096000" cy="977900"/>
        </p:xfrm>
        <a:graphic>
          <a:graphicData uri="http://schemas.openxmlformats.org/presentationml/2006/ole">
            <mc:AlternateContent xmlns:mc="http://schemas.openxmlformats.org/markup-compatibility/2006">
              <mc:Choice xmlns:v="urn:schemas-microsoft-com:vml" Requires="v">
                <p:oleObj name="Equation" r:id="rId4" imgW="69342000" imgH="11112500" progId="Equation.3">
                  <p:embed/>
                </p:oleObj>
              </mc:Choice>
              <mc:Fallback>
                <p:oleObj name="Equation" r:id="rId4" imgW="69342000" imgH="11112500" progId="Equation.3">
                  <p:embed/>
                  <p:pic>
                    <p:nvPicPr>
                      <p:cNvPr id="25605" name="Object 5">
                        <a:extLst>
                          <a:ext uri="{FF2B5EF4-FFF2-40B4-BE49-F238E27FC236}">
                            <a16:creationId xmlns:a16="http://schemas.microsoft.com/office/drawing/2014/main" id="{4D2DC8A2-AB7C-777B-00B7-17550988FF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4038600"/>
                        <a:ext cx="6096000" cy="97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6" name="Object 6">
            <a:extLst>
              <a:ext uri="{FF2B5EF4-FFF2-40B4-BE49-F238E27FC236}">
                <a16:creationId xmlns:a16="http://schemas.microsoft.com/office/drawing/2014/main" id="{4DC9D32A-0BF9-56D0-1A7A-0E20C819C76B}"/>
              </a:ext>
            </a:extLst>
          </p:cNvPr>
          <p:cNvGraphicFramePr>
            <a:graphicFrameLocks noChangeAspect="1"/>
          </p:cNvGraphicFramePr>
          <p:nvPr>
            <p:extLst>
              <p:ext uri="{D42A27DB-BD31-4B8C-83A1-F6EECF244321}">
                <p14:modId xmlns:p14="http://schemas.microsoft.com/office/powerpoint/2010/main" val="4246839890"/>
              </p:ext>
            </p:extLst>
          </p:nvPr>
        </p:nvGraphicFramePr>
        <p:xfrm>
          <a:off x="2590800" y="5680075"/>
          <a:ext cx="3327400" cy="501650"/>
        </p:xfrm>
        <a:graphic>
          <a:graphicData uri="http://schemas.openxmlformats.org/presentationml/2006/ole">
            <mc:AlternateContent xmlns:mc="http://schemas.openxmlformats.org/markup-compatibility/2006">
              <mc:Choice xmlns:v="urn:schemas-microsoft-com:vml" Requires="v">
                <p:oleObj name="Equation" r:id="rId6" imgW="36868100" imgH="5562600" progId="Equation.3">
                  <p:embed/>
                </p:oleObj>
              </mc:Choice>
              <mc:Fallback>
                <p:oleObj name="Equation" r:id="rId6" imgW="36868100" imgH="5562600" progId="Equation.3">
                  <p:embed/>
                  <p:pic>
                    <p:nvPicPr>
                      <p:cNvPr id="25606" name="Object 6">
                        <a:extLst>
                          <a:ext uri="{FF2B5EF4-FFF2-40B4-BE49-F238E27FC236}">
                            <a16:creationId xmlns:a16="http://schemas.microsoft.com/office/drawing/2014/main" id="{4DC9D32A-0BF9-56D0-1A7A-0E20C819C76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90800" y="5680075"/>
                        <a:ext cx="332740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E14F8BD9-FBD7-CE8A-F289-BB7F443D403F}"/>
              </a:ext>
            </a:extLst>
          </p:cNvPr>
          <p:cNvSpPr>
            <a:spLocks noGrp="1" noChangeArrowheads="1"/>
          </p:cNvSpPr>
          <p:nvPr>
            <p:ph type="title"/>
          </p:nvPr>
        </p:nvSpPr>
        <p:spPr>
          <a:xfrm>
            <a:off x="685799" y="537194"/>
            <a:ext cx="7772400" cy="533400"/>
          </a:xfrm>
        </p:spPr>
        <p:txBody>
          <a:bodyPr/>
          <a:lstStyle/>
          <a:p>
            <a:r>
              <a:rPr lang="en-US" sz="3200" cap="small" spc="130" dirty="0"/>
              <a:t>Spline Smoothing</a:t>
            </a:r>
            <a:endParaRPr lang="en-US" altLang="en-US" sz="3200" dirty="0"/>
          </a:p>
        </p:txBody>
      </p:sp>
      <p:sp>
        <p:nvSpPr>
          <p:cNvPr id="24579" name="Rectangle 3">
            <a:extLst>
              <a:ext uri="{FF2B5EF4-FFF2-40B4-BE49-F238E27FC236}">
                <a16:creationId xmlns:a16="http://schemas.microsoft.com/office/drawing/2014/main" id="{B1D7150C-A07F-A7EA-336E-A28EEC8DF5C2}"/>
              </a:ext>
            </a:extLst>
          </p:cNvPr>
          <p:cNvSpPr>
            <a:spLocks noGrp="1" noChangeArrowheads="1"/>
          </p:cNvSpPr>
          <p:nvPr>
            <p:ph type="body" idx="1"/>
          </p:nvPr>
        </p:nvSpPr>
        <p:spPr>
          <a:xfrm>
            <a:off x="457200" y="1295400"/>
            <a:ext cx="7772400" cy="5181600"/>
          </a:xfrm>
        </p:spPr>
        <p:txBody>
          <a:bodyPr>
            <a:normAutofit fontScale="92500" lnSpcReduction="10000"/>
          </a:bodyPr>
          <a:lstStyle/>
          <a:p>
            <a:r>
              <a:rPr lang="en-US" altLang="en-US" sz="2400" dirty="0"/>
              <a:t>A variation to (11) is to solve the equivalent problem</a:t>
            </a:r>
          </a:p>
          <a:p>
            <a:endParaRPr lang="en-US" altLang="en-US" sz="2400" dirty="0"/>
          </a:p>
          <a:p>
            <a:endParaRPr lang="en-US" altLang="en-US" sz="2400" dirty="0"/>
          </a:p>
          <a:p>
            <a:pPr>
              <a:buFontTx/>
              <a:buNone/>
            </a:pPr>
            <a:r>
              <a:rPr lang="en-US" altLang="en-US" sz="2400" dirty="0"/>
              <a:t>    under the constraint                                  . </a:t>
            </a:r>
          </a:p>
          <a:p>
            <a:pPr>
              <a:buFontTx/>
              <a:buNone/>
            </a:pPr>
            <a:endParaRPr lang="en-US" altLang="en-US" sz="800" dirty="0"/>
          </a:p>
          <a:p>
            <a:pPr>
              <a:buFontTx/>
              <a:buNone/>
            </a:pPr>
            <a:endParaRPr lang="en-US" altLang="en-US" sz="800" dirty="0"/>
          </a:p>
          <a:p>
            <a:r>
              <a:rPr lang="en-US" altLang="en-US" sz="2400" dirty="0"/>
              <a:t>The parameters </a:t>
            </a:r>
            <a:r>
              <a:rPr lang="en-US" altLang="en-US" sz="2400" dirty="0" err="1">
                <a:cs typeface="Times New Roman" panose="02020603050405020304" pitchFamily="18" charset="0"/>
              </a:rPr>
              <a:t>λ</a:t>
            </a:r>
            <a:r>
              <a:rPr lang="en-US" altLang="en-US" sz="2400" dirty="0">
                <a:cs typeface="Times New Roman" panose="02020603050405020304" pitchFamily="18" charset="0"/>
              </a:rPr>
              <a:t> and </a:t>
            </a:r>
            <a:r>
              <a:rPr lang="en-US" altLang="en-US" sz="2400" dirty="0" err="1">
                <a:cs typeface="Times New Roman" panose="02020603050405020304" pitchFamily="18" charset="0"/>
              </a:rPr>
              <a:t>Δ</a:t>
            </a:r>
            <a:r>
              <a:rPr lang="en-US" altLang="en-US" sz="2400" dirty="0">
                <a:cs typeface="Times New Roman" panose="02020603050405020304" pitchFamily="18" charset="0"/>
              </a:rPr>
              <a:t> have similar meanings, and are connected by the relationship</a:t>
            </a:r>
          </a:p>
          <a:p>
            <a:endParaRPr lang="en-US" altLang="en-US" sz="2400" dirty="0">
              <a:cs typeface="Times New Roman" panose="02020603050405020304" pitchFamily="18" charset="0"/>
            </a:endParaRPr>
          </a:p>
          <a:p>
            <a:pPr>
              <a:buFontTx/>
              <a:buNone/>
            </a:pPr>
            <a:r>
              <a:rPr lang="en-US" altLang="en-US" sz="2400" dirty="0">
                <a:cs typeface="Times New Roman" panose="02020603050405020304" pitchFamily="18" charset="0"/>
              </a:rPr>
              <a:t>     where</a:t>
            </a:r>
          </a:p>
          <a:p>
            <a:pPr>
              <a:buFontTx/>
              <a:buNone/>
            </a:pPr>
            <a:endParaRPr lang="en-US" altLang="en-US" sz="2400" dirty="0">
              <a:cs typeface="Times New Roman" panose="02020603050405020304" pitchFamily="18" charset="0"/>
            </a:endParaRPr>
          </a:p>
          <a:p>
            <a:pPr>
              <a:buFontTx/>
              <a:buNone/>
            </a:pPr>
            <a:r>
              <a:rPr lang="en-US" altLang="en-US" sz="2400" dirty="0">
                <a:cs typeface="Times New Roman" panose="02020603050405020304" pitchFamily="18" charset="0"/>
              </a:rPr>
              <a:t>     and              solves (12). </a:t>
            </a:r>
          </a:p>
          <a:p>
            <a:pPr>
              <a:buFontTx/>
              <a:buNone/>
            </a:pPr>
            <a:r>
              <a:rPr lang="en-US" altLang="en-US" sz="2400" dirty="0"/>
              <a:t>     </a:t>
            </a:r>
          </a:p>
          <a:p>
            <a:endParaRPr lang="en-US" altLang="en-US" sz="2400" dirty="0"/>
          </a:p>
        </p:txBody>
      </p:sp>
      <p:graphicFrame>
        <p:nvGraphicFramePr>
          <p:cNvPr id="24580" name="Object 4">
            <a:extLst>
              <a:ext uri="{FF2B5EF4-FFF2-40B4-BE49-F238E27FC236}">
                <a16:creationId xmlns:a16="http://schemas.microsoft.com/office/drawing/2014/main" id="{821EF17A-1244-33F0-B57B-73226F42DF6E}"/>
              </a:ext>
            </a:extLst>
          </p:cNvPr>
          <p:cNvGraphicFramePr>
            <a:graphicFrameLocks noChangeAspect="1"/>
          </p:cNvGraphicFramePr>
          <p:nvPr>
            <p:extLst>
              <p:ext uri="{D42A27DB-BD31-4B8C-83A1-F6EECF244321}">
                <p14:modId xmlns:p14="http://schemas.microsoft.com/office/powerpoint/2010/main" val="3646185305"/>
              </p:ext>
            </p:extLst>
          </p:nvPr>
        </p:nvGraphicFramePr>
        <p:xfrm>
          <a:off x="2924175" y="1828800"/>
          <a:ext cx="4721225" cy="596900"/>
        </p:xfrm>
        <a:graphic>
          <a:graphicData uri="http://schemas.openxmlformats.org/presentationml/2006/ole">
            <mc:AlternateContent xmlns:mc="http://schemas.openxmlformats.org/markup-compatibility/2006">
              <mc:Choice xmlns:v="urn:schemas-microsoft-com:vml" Requires="v">
                <p:oleObj name="Equation" r:id="rId2" imgW="50901600" imgH="6438900" progId="Equation.3">
                  <p:embed/>
                </p:oleObj>
              </mc:Choice>
              <mc:Fallback>
                <p:oleObj name="Equation" r:id="rId2" imgW="50901600" imgH="6438900" progId="Equation.3">
                  <p:embed/>
                  <p:pic>
                    <p:nvPicPr>
                      <p:cNvPr id="24580" name="Object 4">
                        <a:extLst>
                          <a:ext uri="{FF2B5EF4-FFF2-40B4-BE49-F238E27FC236}">
                            <a16:creationId xmlns:a16="http://schemas.microsoft.com/office/drawing/2014/main" id="{821EF17A-1244-33F0-B57B-73226F42DF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4175" y="1828800"/>
                        <a:ext cx="4721225"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1" name="Object 5">
            <a:extLst>
              <a:ext uri="{FF2B5EF4-FFF2-40B4-BE49-F238E27FC236}">
                <a16:creationId xmlns:a16="http://schemas.microsoft.com/office/drawing/2014/main" id="{C051C182-213E-425C-EC78-CD0E9B6C95C7}"/>
              </a:ext>
            </a:extLst>
          </p:cNvPr>
          <p:cNvGraphicFramePr>
            <a:graphicFrameLocks noChangeAspect="1"/>
          </p:cNvGraphicFramePr>
          <p:nvPr>
            <p:extLst>
              <p:ext uri="{D42A27DB-BD31-4B8C-83A1-F6EECF244321}">
                <p14:modId xmlns:p14="http://schemas.microsoft.com/office/powerpoint/2010/main" val="116248519"/>
              </p:ext>
            </p:extLst>
          </p:nvPr>
        </p:nvGraphicFramePr>
        <p:xfrm>
          <a:off x="3810000" y="2513012"/>
          <a:ext cx="2622550" cy="549275"/>
        </p:xfrm>
        <a:graphic>
          <a:graphicData uri="http://schemas.openxmlformats.org/presentationml/2006/ole">
            <mc:AlternateContent xmlns:mc="http://schemas.openxmlformats.org/markup-compatibility/2006">
              <mc:Choice xmlns:v="urn:schemas-microsoft-com:vml" Requires="v">
                <p:oleObj name="Equation" r:id="rId4" imgW="32181800" imgH="6731000" progId="Equation.3">
                  <p:embed/>
                </p:oleObj>
              </mc:Choice>
              <mc:Fallback>
                <p:oleObj name="Equation" r:id="rId4" imgW="32181800" imgH="6731000" progId="Equation.3">
                  <p:embed/>
                  <p:pic>
                    <p:nvPicPr>
                      <p:cNvPr id="24581" name="Object 5">
                        <a:extLst>
                          <a:ext uri="{FF2B5EF4-FFF2-40B4-BE49-F238E27FC236}">
                            <a16:creationId xmlns:a16="http://schemas.microsoft.com/office/drawing/2014/main" id="{C051C182-213E-425C-EC78-CD0E9B6C95C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0" y="2513012"/>
                        <a:ext cx="2622550"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2" name="Object 6">
            <a:extLst>
              <a:ext uri="{FF2B5EF4-FFF2-40B4-BE49-F238E27FC236}">
                <a16:creationId xmlns:a16="http://schemas.microsoft.com/office/drawing/2014/main" id="{EE68AF00-A359-7453-B669-530C1974A1A9}"/>
              </a:ext>
            </a:extLst>
          </p:cNvPr>
          <p:cNvGraphicFramePr>
            <a:graphicFrameLocks noChangeAspect="1"/>
          </p:cNvGraphicFramePr>
          <p:nvPr>
            <p:extLst>
              <p:ext uri="{D42A27DB-BD31-4B8C-83A1-F6EECF244321}">
                <p14:modId xmlns:p14="http://schemas.microsoft.com/office/powerpoint/2010/main" val="2077407470"/>
              </p:ext>
            </p:extLst>
          </p:nvPr>
        </p:nvGraphicFramePr>
        <p:xfrm>
          <a:off x="3509168" y="4220368"/>
          <a:ext cx="1928813" cy="469900"/>
        </p:xfrm>
        <a:graphic>
          <a:graphicData uri="http://schemas.openxmlformats.org/presentationml/2006/ole">
            <mc:AlternateContent xmlns:mc="http://schemas.openxmlformats.org/markup-compatibility/2006">
              <mc:Choice xmlns:v="urn:schemas-microsoft-com:vml" Requires="v">
                <p:oleObj name="Equation" r:id="rId6" imgW="21653500" imgH="5270500" progId="Equation.3">
                  <p:embed/>
                </p:oleObj>
              </mc:Choice>
              <mc:Fallback>
                <p:oleObj name="Equation" r:id="rId6" imgW="21653500" imgH="5270500" progId="Equation.3">
                  <p:embed/>
                  <p:pic>
                    <p:nvPicPr>
                      <p:cNvPr id="24582" name="Object 6">
                        <a:extLst>
                          <a:ext uri="{FF2B5EF4-FFF2-40B4-BE49-F238E27FC236}">
                            <a16:creationId xmlns:a16="http://schemas.microsoft.com/office/drawing/2014/main" id="{EE68AF00-A359-7453-B669-530C1974A1A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09168" y="4220368"/>
                        <a:ext cx="1928813" cy="469900"/>
                      </a:xfrm>
                      <a:prstGeom prst="rect">
                        <a:avLst/>
                      </a:prstGeom>
                      <a:noFill/>
                      <a:ln>
                        <a:noFill/>
                      </a:ln>
                      <a:effectLst/>
                    </p:spPr>
                  </p:pic>
                </p:oleObj>
              </mc:Fallback>
            </mc:AlternateContent>
          </a:graphicData>
        </a:graphic>
      </p:graphicFrame>
      <p:graphicFrame>
        <p:nvGraphicFramePr>
          <p:cNvPr id="24583" name="Object 7">
            <a:extLst>
              <a:ext uri="{FF2B5EF4-FFF2-40B4-BE49-F238E27FC236}">
                <a16:creationId xmlns:a16="http://schemas.microsoft.com/office/drawing/2014/main" id="{086E299F-DB99-A4B6-D3A0-06CE4FAF366A}"/>
              </a:ext>
            </a:extLst>
          </p:cNvPr>
          <p:cNvGraphicFramePr>
            <a:graphicFrameLocks noChangeAspect="1"/>
          </p:cNvGraphicFramePr>
          <p:nvPr>
            <p:extLst>
              <p:ext uri="{D42A27DB-BD31-4B8C-83A1-F6EECF244321}">
                <p14:modId xmlns:p14="http://schemas.microsoft.com/office/powerpoint/2010/main" val="1705816749"/>
              </p:ext>
            </p:extLst>
          </p:nvPr>
        </p:nvGraphicFramePr>
        <p:xfrm>
          <a:off x="3204368" y="4906168"/>
          <a:ext cx="2735263" cy="550863"/>
        </p:xfrm>
        <a:graphic>
          <a:graphicData uri="http://schemas.openxmlformats.org/presentationml/2006/ole">
            <mc:AlternateContent xmlns:mc="http://schemas.openxmlformats.org/markup-compatibility/2006">
              <mc:Choice xmlns:v="urn:schemas-microsoft-com:vml" Requires="v">
                <p:oleObj name="Equation" r:id="rId8" imgW="31889700" imgH="6438900" progId="Equation.3">
                  <p:embed/>
                </p:oleObj>
              </mc:Choice>
              <mc:Fallback>
                <p:oleObj name="Equation" r:id="rId8" imgW="31889700" imgH="6438900" progId="Equation.3">
                  <p:embed/>
                  <p:pic>
                    <p:nvPicPr>
                      <p:cNvPr id="24583" name="Object 7">
                        <a:extLst>
                          <a:ext uri="{FF2B5EF4-FFF2-40B4-BE49-F238E27FC236}">
                            <a16:creationId xmlns:a16="http://schemas.microsoft.com/office/drawing/2014/main" id="{086E299F-DB99-A4B6-D3A0-06CE4FAF366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04368" y="4906168"/>
                        <a:ext cx="2735263" cy="550863"/>
                      </a:xfrm>
                      <a:prstGeom prst="rect">
                        <a:avLst/>
                      </a:prstGeom>
                      <a:noFill/>
                      <a:ln>
                        <a:noFill/>
                      </a:ln>
                      <a:effectLst/>
                    </p:spPr>
                  </p:pic>
                </p:oleObj>
              </mc:Fallback>
            </mc:AlternateContent>
          </a:graphicData>
        </a:graphic>
      </p:graphicFrame>
      <p:graphicFrame>
        <p:nvGraphicFramePr>
          <p:cNvPr id="24584" name="Object 8">
            <a:extLst>
              <a:ext uri="{FF2B5EF4-FFF2-40B4-BE49-F238E27FC236}">
                <a16:creationId xmlns:a16="http://schemas.microsoft.com/office/drawing/2014/main" id="{C754087C-409A-C971-1B91-F87624254976}"/>
              </a:ext>
            </a:extLst>
          </p:cNvPr>
          <p:cNvGraphicFramePr>
            <a:graphicFrameLocks noChangeAspect="1"/>
          </p:cNvGraphicFramePr>
          <p:nvPr>
            <p:extLst>
              <p:ext uri="{D42A27DB-BD31-4B8C-83A1-F6EECF244321}">
                <p14:modId xmlns:p14="http://schemas.microsoft.com/office/powerpoint/2010/main" val="1881880742"/>
              </p:ext>
            </p:extLst>
          </p:nvPr>
        </p:nvGraphicFramePr>
        <p:xfrm>
          <a:off x="1524000" y="5533231"/>
          <a:ext cx="895350" cy="461963"/>
        </p:xfrm>
        <a:graphic>
          <a:graphicData uri="http://schemas.openxmlformats.org/presentationml/2006/ole">
            <mc:AlternateContent xmlns:mc="http://schemas.openxmlformats.org/markup-compatibility/2006">
              <mc:Choice xmlns:v="urn:schemas-microsoft-com:vml" Requires="v">
                <p:oleObj name="Equation" r:id="rId10" imgW="9652000" imgH="4978400" progId="Equation.3">
                  <p:embed/>
                </p:oleObj>
              </mc:Choice>
              <mc:Fallback>
                <p:oleObj name="Equation" r:id="rId10" imgW="9652000" imgH="4978400" progId="Equation.3">
                  <p:embed/>
                  <p:pic>
                    <p:nvPicPr>
                      <p:cNvPr id="24584" name="Object 8">
                        <a:extLst>
                          <a:ext uri="{FF2B5EF4-FFF2-40B4-BE49-F238E27FC236}">
                            <a16:creationId xmlns:a16="http://schemas.microsoft.com/office/drawing/2014/main" id="{C754087C-409A-C971-1B91-F8762425497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24000" y="5533231"/>
                        <a:ext cx="895350"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E14D09BC-B250-6837-6F8E-6A34FCC22E55}"/>
              </a:ext>
            </a:extLst>
          </p:cNvPr>
          <p:cNvSpPr>
            <a:spLocks noGrp="1" noChangeArrowheads="1"/>
          </p:cNvSpPr>
          <p:nvPr>
            <p:ph type="title"/>
          </p:nvPr>
        </p:nvSpPr>
        <p:spPr>
          <a:xfrm>
            <a:off x="914400" y="300347"/>
            <a:ext cx="7467600" cy="990600"/>
          </a:xfrm>
        </p:spPr>
        <p:txBody>
          <a:bodyPr/>
          <a:lstStyle/>
          <a:p>
            <a:r>
              <a:rPr lang="en-US" sz="3200" cap="small" spc="130" dirty="0"/>
              <a:t>A comparison of kernel, </a:t>
            </a:r>
            <a:br>
              <a:rPr lang="en-US" sz="3200" cap="small" spc="130" dirty="0"/>
            </a:br>
            <a:r>
              <a:rPr lang="en-US" sz="3200" cap="small" spc="130" dirty="0"/>
              <a:t>k-NN and spline smoothers</a:t>
            </a:r>
            <a:endParaRPr lang="en-US" altLang="en-US" sz="3200" dirty="0"/>
          </a:p>
        </p:txBody>
      </p:sp>
      <p:sp>
        <p:nvSpPr>
          <p:cNvPr id="27651" name="Rectangle 3">
            <a:extLst>
              <a:ext uri="{FF2B5EF4-FFF2-40B4-BE49-F238E27FC236}">
                <a16:creationId xmlns:a16="http://schemas.microsoft.com/office/drawing/2014/main" id="{87D3F508-3492-CE59-6982-37725E59BE2C}"/>
              </a:ext>
            </a:extLst>
          </p:cNvPr>
          <p:cNvSpPr>
            <a:spLocks noGrp="1" noChangeArrowheads="1"/>
          </p:cNvSpPr>
          <p:nvPr>
            <p:ph type="body" idx="1"/>
          </p:nvPr>
        </p:nvSpPr>
        <p:spPr>
          <a:xfrm>
            <a:off x="609600" y="1295400"/>
            <a:ext cx="7772400" cy="5257800"/>
          </a:xfrm>
        </p:spPr>
        <p:txBody>
          <a:bodyPr/>
          <a:lstStyle/>
          <a:p>
            <a:pPr>
              <a:buFontTx/>
              <a:buNone/>
            </a:pPr>
            <a:r>
              <a:rPr lang="en-US" altLang="en-US" sz="2400" dirty="0"/>
              <a:t>           </a:t>
            </a:r>
          </a:p>
          <a:p>
            <a:pPr>
              <a:buFontTx/>
              <a:buNone/>
            </a:pPr>
            <a:endParaRPr lang="en-US" altLang="en-US" sz="2400" dirty="0"/>
          </a:p>
          <a:p>
            <a:pPr algn="ctr">
              <a:buFontTx/>
              <a:buNone/>
            </a:pPr>
            <a:r>
              <a:rPr lang="en-US" altLang="en-US" sz="2400" dirty="0"/>
              <a:t>Bias and variance of kernel and k-NN smoother</a:t>
            </a:r>
          </a:p>
          <a:p>
            <a:pPr>
              <a:buFontTx/>
              <a:buNone/>
            </a:pPr>
            <a:endParaRPr lang="en-US" altLang="en-US" sz="2400" dirty="0"/>
          </a:p>
          <a:p>
            <a:pPr>
              <a:buFontTx/>
              <a:buNone/>
            </a:pPr>
            <a:endParaRPr lang="en-US" altLang="en-US" sz="2000" dirty="0"/>
          </a:p>
        </p:txBody>
      </p:sp>
      <p:graphicFrame>
        <p:nvGraphicFramePr>
          <p:cNvPr id="27694" name="Group 46">
            <a:extLst>
              <a:ext uri="{FF2B5EF4-FFF2-40B4-BE49-F238E27FC236}">
                <a16:creationId xmlns:a16="http://schemas.microsoft.com/office/drawing/2014/main" id="{FB19F934-DE3D-B4C8-CE5E-B442B67E24D7}"/>
              </a:ext>
            </a:extLst>
          </p:cNvPr>
          <p:cNvGraphicFramePr>
            <a:graphicFrameLocks noGrp="1"/>
          </p:cNvGraphicFramePr>
          <p:nvPr>
            <p:extLst>
              <p:ext uri="{D42A27DB-BD31-4B8C-83A1-F6EECF244321}">
                <p14:modId xmlns:p14="http://schemas.microsoft.com/office/powerpoint/2010/main" val="1443793886"/>
              </p:ext>
            </p:extLst>
          </p:nvPr>
        </p:nvGraphicFramePr>
        <p:xfrm>
          <a:off x="728662" y="3043546"/>
          <a:ext cx="7696200" cy="2514601"/>
        </p:xfrm>
        <a:graphic>
          <a:graphicData uri="http://schemas.openxmlformats.org/drawingml/2006/table">
            <a:tbl>
              <a:tblPr/>
              <a:tblGrid>
                <a:gridCol w="1600200">
                  <a:extLst>
                    <a:ext uri="{9D8B030D-6E8A-4147-A177-3AD203B41FA5}">
                      <a16:colId xmlns:a16="http://schemas.microsoft.com/office/drawing/2014/main" val="702091505"/>
                    </a:ext>
                  </a:extLst>
                </a:gridCol>
                <a:gridCol w="2895600">
                  <a:extLst>
                    <a:ext uri="{9D8B030D-6E8A-4147-A177-3AD203B41FA5}">
                      <a16:colId xmlns:a16="http://schemas.microsoft.com/office/drawing/2014/main" val="3708073866"/>
                    </a:ext>
                  </a:extLst>
                </a:gridCol>
                <a:gridCol w="3200400">
                  <a:extLst>
                    <a:ext uri="{9D8B030D-6E8A-4147-A177-3AD203B41FA5}">
                      <a16:colId xmlns:a16="http://schemas.microsoft.com/office/drawing/2014/main" val="4288453263"/>
                    </a:ext>
                  </a:extLst>
                </a:gridCol>
              </a:tblGrid>
              <a:tr h="53498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rPr>
                        <a:t>kernel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rPr>
                        <a:t>k-NN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65449500"/>
                  </a:ext>
                </a:extLst>
              </a:tr>
              <a:tr h="91281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rPr>
                        <a:t>bias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78350491"/>
                  </a:ext>
                </a:extLst>
              </a:tr>
              <a:tr h="10668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rPr>
                        <a:t>variance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53860966"/>
                  </a:ext>
                </a:extLst>
              </a:tr>
            </a:tbl>
          </a:graphicData>
        </a:graphic>
      </p:graphicFrame>
      <p:graphicFrame>
        <p:nvGraphicFramePr>
          <p:cNvPr id="27685" name="Object 37">
            <a:extLst>
              <a:ext uri="{FF2B5EF4-FFF2-40B4-BE49-F238E27FC236}">
                <a16:creationId xmlns:a16="http://schemas.microsoft.com/office/drawing/2014/main" id="{A87EF7A1-D991-B483-5253-51E95ED69744}"/>
              </a:ext>
            </a:extLst>
          </p:cNvPr>
          <p:cNvGraphicFramePr>
            <a:graphicFrameLocks noChangeAspect="1"/>
          </p:cNvGraphicFramePr>
          <p:nvPr/>
        </p:nvGraphicFramePr>
        <p:xfrm>
          <a:off x="2578100" y="3563938"/>
          <a:ext cx="2500313" cy="687387"/>
        </p:xfrm>
        <a:graphic>
          <a:graphicData uri="http://schemas.openxmlformats.org/presentationml/2006/ole">
            <mc:AlternateContent xmlns:mc="http://schemas.openxmlformats.org/markup-compatibility/2006">
              <mc:Choice xmlns:v="urn:schemas-microsoft-com:vml" Requires="v">
                <p:oleObj name="Equation" r:id="rId2" imgW="35102800" imgH="9652000" progId="Equation.3">
                  <p:embed/>
                </p:oleObj>
              </mc:Choice>
              <mc:Fallback>
                <p:oleObj name="Equation" r:id="rId2" imgW="35102800" imgH="9652000" progId="Equation.3">
                  <p:embed/>
                  <p:pic>
                    <p:nvPicPr>
                      <p:cNvPr id="27685" name="Object 37">
                        <a:extLst>
                          <a:ext uri="{FF2B5EF4-FFF2-40B4-BE49-F238E27FC236}">
                            <a16:creationId xmlns:a16="http://schemas.microsoft.com/office/drawing/2014/main" id="{A87EF7A1-D991-B483-5253-51E95ED697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8100" y="3563938"/>
                        <a:ext cx="2500313" cy="687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91" name="Object 43">
            <a:extLst>
              <a:ext uri="{FF2B5EF4-FFF2-40B4-BE49-F238E27FC236}">
                <a16:creationId xmlns:a16="http://schemas.microsoft.com/office/drawing/2014/main" id="{4608F15B-5D92-4064-562E-8B76BDBCE713}"/>
              </a:ext>
            </a:extLst>
          </p:cNvPr>
          <p:cNvGraphicFramePr>
            <a:graphicFrameLocks noChangeAspect="1"/>
          </p:cNvGraphicFramePr>
          <p:nvPr/>
        </p:nvGraphicFramePr>
        <p:xfrm>
          <a:off x="5291138" y="3560763"/>
          <a:ext cx="3124200" cy="725487"/>
        </p:xfrm>
        <a:graphic>
          <a:graphicData uri="http://schemas.openxmlformats.org/presentationml/2006/ole">
            <mc:AlternateContent xmlns:mc="http://schemas.openxmlformats.org/markup-compatibility/2006">
              <mc:Choice xmlns:v="urn:schemas-microsoft-com:vml" Requires="v">
                <p:oleObj name="Equation" r:id="rId4" imgW="41541700" imgH="9652000" progId="Equation.3">
                  <p:embed/>
                </p:oleObj>
              </mc:Choice>
              <mc:Fallback>
                <p:oleObj name="Equation" r:id="rId4" imgW="41541700" imgH="9652000" progId="Equation.3">
                  <p:embed/>
                  <p:pic>
                    <p:nvPicPr>
                      <p:cNvPr id="27691" name="Object 43">
                        <a:extLst>
                          <a:ext uri="{FF2B5EF4-FFF2-40B4-BE49-F238E27FC236}">
                            <a16:creationId xmlns:a16="http://schemas.microsoft.com/office/drawing/2014/main" id="{4608F15B-5D92-4064-562E-8B76BDBCE71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1138" y="3560763"/>
                        <a:ext cx="3124200" cy="725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92" name="Object 44">
            <a:extLst>
              <a:ext uri="{FF2B5EF4-FFF2-40B4-BE49-F238E27FC236}">
                <a16:creationId xmlns:a16="http://schemas.microsoft.com/office/drawing/2014/main" id="{34428D82-D975-E6F1-F588-E900CEE47673}"/>
              </a:ext>
            </a:extLst>
          </p:cNvPr>
          <p:cNvGraphicFramePr>
            <a:graphicFrameLocks noChangeAspect="1"/>
          </p:cNvGraphicFramePr>
          <p:nvPr/>
        </p:nvGraphicFramePr>
        <p:xfrm>
          <a:off x="3276600" y="4495800"/>
          <a:ext cx="1041400" cy="714375"/>
        </p:xfrm>
        <a:graphic>
          <a:graphicData uri="http://schemas.openxmlformats.org/presentationml/2006/ole">
            <mc:AlternateContent xmlns:mc="http://schemas.openxmlformats.org/markup-compatibility/2006">
              <mc:Choice xmlns:v="urn:schemas-microsoft-com:vml" Requires="v">
                <p:oleObj name="Equation" r:id="rId6" imgW="14922500" imgH="10236200" progId="Equation.3">
                  <p:embed/>
                </p:oleObj>
              </mc:Choice>
              <mc:Fallback>
                <p:oleObj name="Equation" r:id="rId6" imgW="14922500" imgH="10236200" progId="Equation.3">
                  <p:embed/>
                  <p:pic>
                    <p:nvPicPr>
                      <p:cNvPr id="27692" name="Object 44">
                        <a:extLst>
                          <a:ext uri="{FF2B5EF4-FFF2-40B4-BE49-F238E27FC236}">
                            <a16:creationId xmlns:a16="http://schemas.microsoft.com/office/drawing/2014/main" id="{34428D82-D975-E6F1-F588-E900CEE4767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6600" y="4495800"/>
                        <a:ext cx="1041400" cy="71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95" name="Object 47">
            <a:extLst>
              <a:ext uri="{FF2B5EF4-FFF2-40B4-BE49-F238E27FC236}">
                <a16:creationId xmlns:a16="http://schemas.microsoft.com/office/drawing/2014/main" id="{FB0F52FB-9403-E204-EA8E-832189D06032}"/>
              </a:ext>
            </a:extLst>
          </p:cNvPr>
          <p:cNvGraphicFramePr>
            <a:graphicFrameLocks noChangeAspect="1"/>
          </p:cNvGraphicFramePr>
          <p:nvPr/>
        </p:nvGraphicFramePr>
        <p:xfrm>
          <a:off x="6313488" y="4525963"/>
          <a:ext cx="1082675" cy="674687"/>
        </p:xfrm>
        <a:graphic>
          <a:graphicData uri="http://schemas.openxmlformats.org/presentationml/2006/ole">
            <mc:AlternateContent xmlns:mc="http://schemas.openxmlformats.org/markup-compatibility/2006">
              <mc:Choice xmlns:v="urn:schemas-microsoft-com:vml" Requires="v">
                <p:oleObj name="Equation" r:id="rId8" imgW="15506700" imgH="9652000" progId="Equation.3">
                  <p:embed/>
                </p:oleObj>
              </mc:Choice>
              <mc:Fallback>
                <p:oleObj name="Equation" r:id="rId8" imgW="15506700" imgH="9652000" progId="Equation.3">
                  <p:embed/>
                  <p:pic>
                    <p:nvPicPr>
                      <p:cNvPr id="27695" name="Object 47">
                        <a:extLst>
                          <a:ext uri="{FF2B5EF4-FFF2-40B4-BE49-F238E27FC236}">
                            <a16:creationId xmlns:a16="http://schemas.microsoft.com/office/drawing/2014/main" id="{FB0F52FB-9403-E204-EA8E-832189D0603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13488" y="4525963"/>
                        <a:ext cx="1082675" cy="674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includegraphics[scale=0.7]{ANRsimul.ps}">
            <a:extLst>
              <a:ext uri="{FF2B5EF4-FFF2-40B4-BE49-F238E27FC236}">
                <a16:creationId xmlns:a16="http://schemas.microsoft.com/office/drawing/2014/main" id="{48CD428A-D34E-4558-A74B-75FE675CD7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28600"/>
            <a:ext cx="5257800" cy="4953000"/>
          </a:xfrm>
          <a:prstGeom prst="rect">
            <a:avLst/>
          </a:prstGeom>
          <a:noFill/>
          <a:extLst>
            <a:ext uri="{909E8E84-426E-40DD-AFC4-6F175D3DCCD1}">
              <a14:hiddenFill xmlns:a14="http://schemas.microsoft.com/office/drawing/2010/main">
                <a:solidFill>
                  <a:srgbClr val="FFFFFF"/>
                </a:solidFill>
              </a14:hiddenFill>
            </a:ext>
          </a:extLst>
        </p:spPr>
      </p:pic>
      <p:sp>
        <p:nvSpPr>
          <p:cNvPr id="28675" name="Rectangle 3">
            <a:extLst>
              <a:ext uri="{FF2B5EF4-FFF2-40B4-BE49-F238E27FC236}">
                <a16:creationId xmlns:a16="http://schemas.microsoft.com/office/drawing/2014/main" id="{3208E124-FE4A-3869-31C3-3A065BA63BAE}"/>
              </a:ext>
            </a:extLst>
          </p:cNvPr>
          <p:cNvSpPr>
            <a:spLocks noChangeArrowheads="1"/>
          </p:cNvSpPr>
          <p:nvPr/>
        </p:nvSpPr>
        <p:spPr bwMode="auto">
          <a:xfrm>
            <a:off x="5943600" y="22860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8676" name="Text Box 4">
            <a:extLst>
              <a:ext uri="{FF2B5EF4-FFF2-40B4-BE49-F238E27FC236}">
                <a16:creationId xmlns:a16="http://schemas.microsoft.com/office/drawing/2014/main" id="{B7D805F2-449C-D546-3D05-14615CFB54D7}"/>
              </a:ext>
            </a:extLst>
          </p:cNvPr>
          <p:cNvSpPr txBox="1">
            <a:spLocks noChangeArrowheads="1"/>
          </p:cNvSpPr>
          <p:nvPr/>
        </p:nvSpPr>
        <p:spPr bwMode="auto">
          <a:xfrm>
            <a:off x="1371600" y="5410200"/>
            <a:ext cx="67056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t>A simulated data set. The raw data n=100 were constructed from                                                                </a:t>
            </a:r>
          </a:p>
          <a:p>
            <a:pPr>
              <a:spcBef>
                <a:spcPct val="50000"/>
              </a:spcBef>
            </a:pPr>
            <a:r>
              <a:rPr lang="en-US" altLang="en-US" sz="2000" dirty="0"/>
              <a:t>and</a:t>
            </a:r>
          </a:p>
          <a:p>
            <a:pPr>
              <a:spcBef>
                <a:spcPct val="50000"/>
              </a:spcBef>
            </a:pPr>
            <a:endParaRPr lang="en-US" altLang="en-US" sz="2000" dirty="0"/>
          </a:p>
        </p:txBody>
      </p:sp>
      <p:graphicFrame>
        <p:nvGraphicFramePr>
          <p:cNvPr id="28677" name="Object 5">
            <a:extLst>
              <a:ext uri="{FF2B5EF4-FFF2-40B4-BE49-F238E27FC236}">
                <a16:creationId xmlns:a16="http://schemas.microsoft.com/office/drawing/2014/main" id="{929DF144-C028-0D8C-859C-C3AA0ACFD47D}"/>
              </a:ext>
            </a:extLst>
          </p:cNvPr>
          <p:cNvGraphicFramePr>
            <a:graphicFrameLocks noChangeAspect="1"/>
          </p:cNvGraphicFramePr>
          <p:nvPr>
            <p:extLst>
              <p:ext uri="{D42A27DB-BD31-4B8C-83A1-F6EECF244321}">
                <p14:modId xmlns:p14="http://schemas.microsoft.com/office/powerpoint/2010/main" val="408015952"/>
              </p:ext>
            </p:extLst>
          </p:nvPr>
        </p:nvGraphicFramePr>
        <p:xfrm>
          <a:off x="3727450" y="5747543"/>
          <a:ext cx="4044950" cy="360363"/>
        </p:xfrm>
        <a:graphic>
          <a:graphicData uri="http://schemas.openxmlformats.org/presentationml/2006/ole">
            <mc:AlternateContent xmlns:mc="http://schemas.openxmlformats.org/markup-compatibility/2006">
              <mc:Choice xmlns:v="urn:schemas-microsoft-com:vml" Requires="v">
                <p:oleObj name="Equation" r:id="rId3" imgW="59105800" imgH="5270500" progId="Equation.3">
                  <p:embed/>
                </p:oleObj>
              </mc:Choice>
              <mc:Fallback>
                <p:oleObj name="Equation" r:id="rId3" imgW="59105800" imgH="5270500" progId="Equation.3">
                  <p:embed/>
                  <p:pic>
                    <p:nvPicPr>
                      <p:cNvPr id="28677" name="Object 5">
                        <a:extLst>
                          <a:ext uri="{FF2B5EF4-FFF2-40B4-BE49-F238E27FC236}">
                            <a16:creationId xmlns:a16="http://schemas.microsoft.com/office/drawing/2014/main" id="{929DF144-C028-0D8C-859C-C3AA0ACFD4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7450" y="5747543"/>
                        <a:ext cx="4044950" cy="36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8" name="Object 6">
            <a:extLst>
              <a:ext uri="{FF2B5EF4-FFF2-40B4-BE49-F238E27FC236}">
                <a16:creationId xmlns:a16="http://schemas.microsoft.com/office/drawing/2014/main" id="{E7858D64-BB50-3887-0ECE-50489E5EDBAD}"/>
              </a:ext>
            </a:extLst>
          </p:cNvPr>
          <p:cNvGraphicFramePr>
            <a:graphicFrameLocks noChangeAspect="1"/>
          </p:cNvGraphicFramePr>
          <p:nvPr>
            <p:extLst>
              <p:ext uri="{D42A27DB-BD31-4B8C-83A1-F6EECF244321}">
                <p14:modId xmlns:p14="http://schemas.microsoft.com/office/powerpoint/2010/main" val="352173135"/>
              </p:ext>
            </p:extLst>
          </p:nvPr>
        </p:nvGraphicFramePr>
        <p:xfrm>
          <a:off x="2100716" y="6151165"/>
          <a:ext cx="2449513" cy="415925"/>
        </p:xfrm>
        <a:graphic>
          <a:graphicData uri="http://schemas.openxmlformats.org/presentationml/2006/ole">
            <mc:AlternateContent xmlns:mc="http://schemas.openxmlformats.org/markup-compatibility/2006">
              <mc:Choice xmlns:v="urn:schemas-microsoft-com:vml" Requires="v">
                <p:oleObj name="Equation" r:id="rId5" imgW="34518600" imgH="5854700" progId="Equation.3">
                  <p:embed/>
                </p:oleObj>
              </mc:Choice>
              <mc:Fallback>
                <p:oleObj name="Equation" r:id="rId5" imgW="34518600" imgH="5854700" progId="Equation.3">
                  <p:embed/>
                  <p:pic>
                    <p:nvPicPr>
                      <p:cNvPr id="28678" name="Object 6">
                        <a:extLst>
                          <a:ext uri="{FF2B5EF4-FFF2-40B4-BE49-F238E27FC236}">
                            <a16:creationId xmlns:a16="http://schemas.microsoft.com/office/drawing/2014/main" id="{E7858D64-BB50-3887-0ECE-50489E5EDBA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0716" y="6151165"/>
                        <a:ext cx="2449513" cy="415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includegraphics[scale=0.7]{ANRsimkernel.ps}">
            <a:extLst>
              <a:ext uri="{FF2B5EF4-FFF2-40B4-BE49-F238E27FC236}">
                <a16:creationId xmlns:a16="http://schemas.microsoft.com/office/drawing/2014/main" id="{C82779DD-2947-DE78-2E55-9E9FB0C341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41300"/>
            <a:ext cx="5257800" cy="5257800"/>
          </a:xfrm>
          <a:prstGeom prst="rect">
            <a:avLst/>
          </a:prstGeom>
          <a:noFill/>
          <a:extLst>
            <a:ext uri="{909E8E84-426E-40DD-AFC4-6F175D3DCCD1}">
              <a14:hiddenFill xmlns:a14="http://schemas.microsoft.com/office/drawing/2010/main">
                <a:solidFill>
                  <a:srgbClr val="FFFFFF"/>
                </a:solidFill>
              </a14:hiddenFill>
            </a:ext>
          </a:extLst>
        </p:spPr>
      </p:pic>
      <p:sp>
        <p:nvSpPr>
          <p:cNvPr id="29699" name="Rectangle 3">
            <a:extLst>
              <a:ext uri="{FF2B5EF4-FFF2-40B4-BE49-F238E27FC236}">
                <a16:creationId xmlns:a16="http://schemas.microsoft.com/office/drawing/2014/main" id="{544DF738-89E7-8DD0-F7BE-9C63D5B7D021}"/>
              </a:ext>
            </a:extLst>
          </p:cNvPr>
          <p:cNvSpPr>
            <a:spLocks noChangeArrowheads="1"/>
          </p:cNvSpPr>
          <p:nvPr/>
        </p:nvSpPr>
        <p:spPr bwMode="auto">
          <a:xfrm>
            <a:off x="5943600" y="22860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9700" name="Text Box 4">
            <a:extLst>
              <a:ext uri="{FF2B5EF4-FFF2-40B4-BE49-F238E27FC236}">
                <a16:creationId xmlns:a16="http://schemas.microsoft.com/office/drawing/2014/main" id="{625D5F41-8F4F-FC84-E2C2-90C94D5EF449}"/>
              </a:ext>
            </a:extLst>
          </p:cNvPr>
          <p:cNvSpPr txBox="1">
            <a:spLocks noChangeArrowheads="1"/>
          </p:cNvSpPr>
          <p:nvPr/>
        </p:nvSpPr>
        <p:spPr bwMode="auto">
          <a:xfrm>
            <a:off x="274122" y="5454982"/>
            <a:ext cx="75438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t>A kernel smooth of the simulated data set. The black line (label 1) denotes the underlying regression curve                                        The green line (label 2) is the Gaussian kernel smooth                            </a:t>
            </a:r>
          </a:p>
        </p:txBody>
      </p:sp>
      <p:graphicFrame>
        <p:nvGraphicFramePr>
          <p:cNvPr id="29701" name="Object 5">
            <a:extLst>
              <a:ext uri="{FF2B5EF4-FFF2-40B4-BE49-F238E27FC236}">
                <a16:creationId xmlns:a16="http://schemas.microsoft.com/office/drawing/2014/main" id="{AA35F2E6-B976-216C-8F08-5A7892E65C98}"/>
              </a:ext>
            </a:extLst>
          </p:cNvPr>
          <p:cNvGraphicFramePr>
            <a:graphicFrameLocks noChangeAspect="1"/>
          </p:cNvGraphicFramePr>
          <p:nvPr>
            <p:extLst>
              <p:ext uri="{D42A27DB-BD31-4B8C-83A1-F6EECF244321}">
                <p14:modId xmlns:p14="http://schemas.microsoft.com/office/powerpoint/2010/main" val="1158307088"/>
              </p:ext>
            </p:extLst>
          </p:nvPr>
        </p:nvGraphicFramePr>
        <p:xfrm>
          <a:off x="6706857" y="5760749"/>
          <a:ext cx="2449513" cy="415925"/>
        </p:xfrm>
        <a:graphic>
          <a:graphicData uri="http://schemas.openxmlformats.org/presentationml/2006/ole">
            <mc:AlternateContent xmlns:mc="http://schemas.openxmlformats.org/markup-compatibility/2006">
              <mc:Choice xmlns:v="urn:schemas-microsoft-com:vml" Requires="v">
                <p:oleObj name="Equation" r:id="rId3" imgW="34518600" imgH="5854700" progId="Equation.3">
                  <p:embed/>
                </p:oleObj>
              </mc:Choice>
              <mc:Fallback>
                <p:oleObj name="Equation" r:id="rId3" imgW="34518600" imgH="5854700" progId="Equation.3">
                  <p:embed/>
                  <p:pic>
                    <p:nvPicPr>
                      <p:cNvPr id="29701" name="Object 5">
                        <a:extLst>
                          <a:ext uri="{FF2B5EF4-FFF2-40B4-BE49-F238E27FC236}">
                            <a16:creationId xmlns:a16="http://schemas.microsoft.com/office/drawing/2014/main" id="{AA35F2E6-B976-216C-8F08-5A7892E65C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6857" y="5760749"/>
                        <a:ext cx="2449513" cy="415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2" name="Object 6">
            <a:extLst>
              <a:ext uri="{FF2B5EF4-FFF2-40B4-BE49-F238E27FC236}">
                <a16:creationId xmlns:a16="http://schemas.microsoft.com/office/drawing/2014/main" id="{8AD8D697-764E-A81E-2FD4-2B5BA7269375}"/>
              </a:ext>
            </a:extLst>
          </p:cNvPr>
          <p:cNvGraphicFramePr>
            <a:graphicFrameLocks noChangeAspect="1"/>
          </p:cNvGraphicFramePr>
          <p:nvPr>
            <p:extLst>
              <p:ext uri="{D42A27DB-BD31-4B8C-83A1-F6EECF244321}">
                <p14:modId xmlns:p14="http://schemas.microsoft.com/office/powerpoint/2010/main" val="2032174686"/>
              </p:ext>
            </p:extLst>
          </p:nvPr>
        </p:nvGraphicFramePr>
        <p:xfrm>
          <a:off x="304800" y="6426527"/>
          <a:ext cx="1771650" cy="419100"/>
        </p:xfrm>
        <a:graphic>
          <a:graphicData uri="http://schemas.openxmlformats.org/presentationml/2006/ole">
            <mc:AlternateContent xmlns:mc="http://schemas.openxmlformats.org/markup-compatibility/2006">
              <mc:Choice xmlns:v="urn:schemas-microsoft-com:vml" Requires="v">
                <p:oleObj name="Equation" r:id="rId5" imgW="22237700" imgH="5270500" progId="Equation.3">
                  <p:embed/>
                </p:oleObj>
              </mc:Choice>
              <mc:Fallback>
                <p:oleObj name="Equation" r:id="rId5" imgW="22237700" imgH="5270500" progId="Equation.3">
                  <p:embed/>
                  <p:pic>
                    <p:nvPicPr>
                      <p:cNvPr id="29702" name="Object 6">
                        <a:extLst>
                          <a:ext uri="{FF2B5EF4-FFF2-40B4-BE49-F238E27FC236}">
                            <a16:creationId xmlns:a16="http://schemas.microsoft.com/office/drawing/2014/main" id="{8AD8D697-764E-A81E-2FD4-2B5BA726937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6426527"/>
                        <a:ext cx="177165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descr="\includegraphics[scale=0.7]{ANRsimknn.ps}">
            <a:extLst>
              <a:ext uri="{FF2B5EF4-FFF2-40B4-BE49-F238E27FC236}">
                <a16:creationId xmlns:a16="http://schemas.microsoft.com/office/drawing/2014/main" id="{24B3B744-B4B5-C9C7-5D41-D327F87982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52400"/>
            <a:ext cx="5486400" cy="5486400"/>
          </a:xfrm>
          <a:prstGeom prst="rect">
            <a:avLst/>
          </a:prstGeom>
          <a:noFill/>
          <a:extLst>
            <a:ext uri="{909E8E84-426E-40DD-AFC4-6F175D3DCCD1}">
              <a14:hiddenFill xmlns:a14="http://schemas.microsoft.com/office/drawing/2010/main">
                <a:solidFill>
                  <a:srgbClr val="FFFFFF"/>
                </a:solidFill>
              </a14:hiddenFill>
            </a:ext>
          </a:extLst>
        </p:spPr>
      </p:pic>
      <p:sp>
        <p:nvSpPr>
          <p:cNvPr id="30723" name="Rectangle 3">
            <a:extLst>
              <a:ext uri="{FF2B5EF4-FFF2-40B4-BE49-F238E27FC236}">
                <a16:creationId xmlns:a16="http://schemas.microsoft.com/office/drawing/2014/main" id="{F59A1CD6-9ECD-74F9-D0F2-725C5D627CDB}"/>
              </a:ext>
            </a:extLst>
          </p:cNvPr>
          <p:cNvSpPr>
            <a:spLocks noChangeArrowheads="1"/>
          </p:cNvSpPr>
          <p:nvPr/>
        </p:nvSpPr>
        <p:spPr bwMode="auto">
          <a:xfrm>
            <a:off x="5943600" y="22860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0724" name="Text Box 4">
            <a:extLst>
              <a:ext uri="{FF2B5EF4-FFF2-40B4-BE49-F238E27FC236}">
                <a16:creationId xmlns:a16="http://schemas.microsoft.com/office/drawing/2014/main" id="{F3200B72-99BD-57F3-4D01-91B33A4062A2}"/>
              </a:ext>
            </a:extLst>
          </p:cNvPr>
          <p:cNvSpPr txBox="1">
            <a:spLocks noChangeArrowheads="1"/>
          </p:cNvSpPr>
          <p:nvPr/>
        </p:nvSpPr>
        <p:spPr bwMode="auto">
          <a:xfrm>
            <a:off x="152400" y="5761419"/>
            <a:ext cx="7239000" cy="1431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t>A k-NN kernel smooth of the simulated data set. The black line (label 1) denotes the underlying regression curve. The green line (label 2) is the k-NN smoother                           </a:t>
            </a:r>
          </a:p>
          <a:p>
            <a:pPr>
              <a:spcBef>
                <a:spcPct val="50000"/>
              </a:spcBef>
            </a:pPr>
            <a:endParaRPr lang="en-US" altLang="en-US" dirty="0"/>
          </a:p>
        </p:txBody>
      </p:sp>
      <p:graphicFrame>
        <p:nvGraphicFramePr>
          <p:cNvPr id="30726" name="Object 6">
            <a:extLst>
              <a:ext uri="{FF2B5EF4-FFF2-40B4-BE49-F238E27FC236}">
                <a16:creationId xmlns:a16="http://schemas.microsoft.com/office/drawing/2014/main" id="{82A7E544-09DD-FD4F-B275-C2404CE8281E}"/>
              </a:ext>
            </a:extLst>
          </p:cNvPr>
          <p:cNvGraphicFramePr>
            <a:graphicFrameLocks noChangeAspect="1"/>
          </p:cNvGraphicFramePr>
          <p:nvPr>
            <p:extLst>
              <p:ext uri="{D42A27DB-BD31-4B8C-83A1-F6EECF244321}">
                <p14:modId xmlns:p14="http://schemas.microsoft.com/office/powerpoint/2010/main" val="1666133531"/>
              </p:ext>
            </p:extLst>
          </p:nvPr>
        </p:nvGraphicFramePr>
        <p:xfrm>
          <a:off x="7010400" y="6403181"/>
          <a:ext cx="1608137" cy="419100"/>
        </p:xfrm>
        <a:graphic>
          <a:graphicData uri="http://schemas.openxmlformats.org/presentationml/2006/ole">
            <mc:AlternateContent xmlns:mc="http://schemas.openxmlformats.org/markup-compatibility/2006">
              <mc:Choice xmlns:v="urn:schemas-microsoft-com:vml" Requires="v">
                <p:oleObj name="Equation" r:id="rId3" imgW="20193000" imgH="5270500" progId="Equation.3">
                  <p:embed/>
                </p:oleObj>
              </mc:Choice>
              <mc:Fallback>
                <p:oleObj name="Equation" r:id="rId3" imgW="20193000" imgH="5270500" progId="Equation.3">
                  <p:embed/>
                  <p:pic>
                    <p:nvPicPr>
                      <p:cNvPr id="30726" name="Object 6">
                        <a:extLst>
                          <a:ext uri="{FF2B5EF4-FFF2-40B4-BE49-F238E27FC236}">
                            <a16:creationId xmlns:a16="http://schemas.microsoft.com/office/drawing/2014/main" id="{82A7E544-09DD-FD4F-B275-C2404CE828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0400" y="6403181"/>
                        <a:ext cx="1608137"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a:extLst>
              <a:ext uri="{FF2B5EF4-FFF2-40B4-BE49-F238E27FC236}">
                <a16:creationId xmlns:a16="http://schemas.microsoft.com/office/drawing/2014/main" id="{6EE7E29C-EEF9-9087-E831-FFDD06CDF289}"/>
              </a:ext>
            </a:extLst>
          </p:cNvPr>
          <p:cNvSpPr>
            <a:spLocks noChangeArrowheads="1"/>
          </p:cNvSpPr>
          <p:nvPr/>
        </p:nvSpPr>
        <p:spPr bwMode="auto">
          <a:xfrm>
            <a:off x="5943600" y="22860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1748" name="Text Box 4">
            <a:extLst>
              <a:ext uri="{FF2B5EF4-FFF2-40B4-BE49-F238E27FC236}">
                <a16:creationId xmlns:a16="http://schemas.microsoft.com/office/drawing/2014/main" id="{5575DB7F-CF99-C369-C325-8732E2E8E5B4}"/>
              </a:ext>
            </a:extLst>
          </p:cNvPr>
          <p:cNvSpPr txBox="1">
            <a:spLocks noChangeArrowheads="1"/>
          </p:cNvSpPr>
          <p:nvPr/>
        </p:nvSpPr>
        <p:spPr bwMode="auto">
          <a:xfrm>
            <a:off x="1524000" y="5495925"/>
            <a:ext cx="6553200"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t>A spline smooth of the simulated data set. The black line (label 1) denotes the underlying regression curve. The green line (label 2) is the spline smoother                           </a:t>
            </a:r>
          </a:p>
          <a:p>
            <a:pPr>
              <a:spcBef>
                <a:spcPct val="50000"/>
              </a:spcBef>
            </a:pPr>
            <a:endParaRPr lang="en-US" altLang="en-US" sz="2000" dirty="0"/>
          </a:p>
        </p:txBody>
      </p:sp>
      <p:graphicFrame>
        <p:nvGraphicFramePr>
          <p:cNvPr id="31749" name="Object 5">
            <a:extLst>
              <a:ext uri="{FF2B5EF4-FFF2-40B4-BE49-F238E27FC236}">
                <a16:creationId xmlns:a16="http://schemas.microsoft.com/office/drawing/2014/main" id="{D398B0C3-1EF6-4AB7-1EAB-D7E5FFAAF9EE}"/>
              </a:ext>
            </a:extLst>
          </p:cNvPr>
          <p:cNvGraphicFramePr>
            <a:graphicFrameLocks noChangeAspect="1"/>
          </p:cNvGraphicFramePr>
          <p:nvPr>
            <p:extLst>
              <p:ext uri="{D42A27DB-BD31-4B8C-83A1-F6EECF244321}">
                <p14:modId xmlns:p14="http://schemas.microsoft.com/office/powerpoint/2010/main" val="3796732183"/>
              </p:ext>
            </p:extLst>
          </p:nvPr>
        </p:nvGraphicFramePr>
        <p:xfrm>
          <a:off x="3810000" y="6400800"/>
          <a:ext cx="1676400" cy="395288"/>
        </p:xfrm>
        <a:graphic>
          <a:graphicData uri="http://schemas.openxmlformats.org/presentationml/2006/ole">
            <mc:AlternateContent xmlns:mc="http://schemas.openxmlformats.org/markup-compatibility/2006">
              <mc:Choice xmlns:v="urn:schemas-microsoft-com:vml" Requires="v">
                <p:oleObj name="Equation" r:id="rId2" imgW="21069300" imgH="4978400" progId="Equation.3">
                  <p:embed/>
                </p:oleObj>
              </mc:Choice>
              <mc:Fallback>
                <p:oleObj name="Equation" r:id="rId2" imgW="21069300" imgH="4978400" progId="Equation.3">
                  <p:embed/>
                  <p:pic>
                    <p:nvPicPr>
                      <p:cNvPr id="31749" name="Object 5">
                        <a:extLst>
                          <a:ext uri="{FF2B5EF4-FFF2-40B4-BE49-F238E27FC236}">
                            <a16:creationId xmlns:a16="http://schemas.microsoft.com/office/drawing/2014/main" id="{D398B0C3-1EF6-4AB7-1EAB-D7E5FFAAF9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6400800"/>
                        <a:ext cx="1676400" cy="395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1750" name="Picture 6">
            <a:extLst>
              <a:ext uri="{FF2B5EF4-FFF2-40B4-BE49-F238E27FC236}">
                <a16:creationId xmlns:a16="http://schemas.microsoft.com/office/drawing/2014/main" id="{2317B2B4-FC93-710B-194C-F7DE6C0177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152400"/>
            <a:ext cx="5334000" cy="53435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2" name="Picture 4">
            <a:extLst>
              <a:ext uri="{FF2B5EF4-FFF2-40B4-BE49-F238E27FC236}">
                <a16:creationId xmlns:a16="http://schemas.microsoft.com/office/drawing/2014/main" id="{F56C934F-C1DA-FAD0-4C37-983ABC0C3F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52400"/>
            <a:ext cx="5486400" cy="5486400"/>
          </a:xfrm>
          <a:prstGeom prst="rect">
            <a:avLst/>
          </a:prstGeom>
          <a:noFill/>
          <a:extLst>
            <a:ext uri="{909E8E84-426E-40DD-AFC4-6F175D3DCCD1}">
              <a14:hiddenFill xmlns:a14="http://schemas.microsoft.com/office/drawing/2010/main">
                <a:solidFill>
                  <a:srgbClr val="FFFFFF"/>
                </a:solidFill>
              </a14:hiddenFill>
            </a:ext>
          </a:extLst>
        </p:spPr>
      </p:pic>
      <p:sp>
        <p:nvSpPr>
          <p:cNvPr id="32773" name="Text Box 5">
            <a:extLst>
              <a:ext uri="{FF2B5EF4-FFF2-40B4-BE49-F238E27FC236}">
                <a16:creationId xmlns:a16="http://schemas.microsoft.com/office/drawing/2014/main" id="{44406AC2-76EA-1015-8703-7F9ADD7E09C6}"/>
              </a:ext>
            </a:extLst>
          </p:cNvPr>
          <p:cNvSpPr txBox="1">
            <a:spLocks noChangeArrowheads="1"/>
          </p:cNvSpPr>
          <p:nvPr/>
        </p:nvSpPr>
        <p:spPr bwMode="auto">
          <a:xfrm>
            <a:off x="1371600" y="5867400"/>
            <a:ext cx="6629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32774" name="Text Box 6">
            <a:extLst>
              <a:ext uri="{FF2B5EF4-FFF2-40B4-BE49-F238E27FC236}">
                <a16:creationId xmlns:a16="http://schemas.microsoft.com/office/drawing/2014/main" id="{58500995-8D66-64B5-E655-792A926193C9}"/>
              </a:ext>
            </a:extLst>
          </p:cNvPr>
          <p:cNvSpPr txBox="1">
            <a:spLocks noChangeArrowheads="1"/>
          </p:cNvSpPr>
          <p:nvPr/>
        </p:nvSpPr>
        <p:spPr bwMode="auto">
          <a:xfrm>
            <a:off x="1828800" y="5715000"/>
            <a:ext cx="6172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t>Residual plot of  k-NN, kernel and spline smoother for the simulated data set.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F2160F-B426-9F72-EDB8-D1AD5F3D5A7C}"/>
            </a:ext>
          </a:extLst>
        </p:cNvPr>
        <p:cNvGrpSpPr/>
        <p:nvPr/>
      </p:nvGrpSpPr>
      <p:grpSpPr>
        <a:xfrm>
          <a:off x="0" y="0"/>
          <a:ext cx="0" cy="0"/>
          <a:chOff x="0" y="0"/>
          <a:chExt cx="0" cy="0"/>
        </a:xfrm>
      </p:grpSpPr>
      <p:sp>
        <p:nvSpPr>
          <p:cNvPr id="9218" name="Rectangle 2">
            <a:extLst>
              <a:ext uri="{FF2B5EF4-FFF2-40B4-BE49-F238E27FC236}">
                <a16:creationId xmlns:a16="http://schemas.microsoft.com/office/drawing/2014/main" id="{449B4C0C-4BB5-5F2E-DD8D-67BC5058EBE7}"/>
              </a:ext>
            </a:extLst>
          </p:cNvPr>
          <p:cNvSpPr>
            <a:spLocks noGrp="1" noChangeArrowheads="1"/>
          </p:cNvSpPr>
          <p:nvPr>
            <p:ph type="title"/>
          </p:nvPr>
        </p:nvSpPr>
        <p:spPr>
          <a:xfrm>
            <a:off x="685800" y="381000"/>
            <a:ext cx="7772400" cy="762000"/>
          </a:xfrm>
        </p:spPr>
        <p:txBody>
          <a:bodyPr/>
          <a:lstStyle/>
          <a:p>
            <a:r>
              <a:rPr lang="en-US" sz="3200" cap="small" spc="130" dirty="0"/>
              <a:t>Conclusions</a:t>
            </a:r>
            <a:endParaRPr lang="en-US" altLang="en-US" sz="3200" dirty="0"/>
          </a:p>
        </p:txBody>
      </p:sp>
      <p:sp>
        <p:nvSpPr>
          <p:cNvPr id="9219" name="Rectangle 3">
            <a:extLst>
              <a:ext uri="{FF2B5EF4-FFF2-40B4-BE49-F238E27FC236}">
                <a16:creationId xmlns:a16="http://schemas.microsoft.com/office/drawing/2014/main" id="{730AB55B-0BB2-73AF-9DFD-69CA18AA2240}"/>
              </a:ext>
            </a:extLst>
          </p:cNvPr>
          <p:cNvSpPr>
            <a:spLocks noGrp="1" noChangeArrowheads="1"/>
          </p:cNvSpPr>
          <p:nvPr>
            <p:ph type="body" idx="1"/>
          </p:nvPr>
        </p:nvSpPr>
        <p:spPr>
          <a:xfrm>
            <a:off x="685800" y="1295400"/>
            <a:ext cx="7772400" cy="5029200"/>
          </a:xfrm>
        </p:spPr>
        <p:txBody>
          <a:bodyPr>
            <a:normAutofit/>
          </a:bodyPr>
          <a:lstStyle/>
          <a:p>
            <a:pPr>
              <a:buFontTx/>
              <a:buNone/>
            </a:pPr>
            <a:r>
              <a:rPr lang="en-US" dirty="0"/>
              <a:t>Pros: </a:t>
            </a:r>
          </a:p>
          <a:p>
            <a:r>
              <a:rPr lang="en-US" dirty="0"/>
              <a:t>It is flexible. </a:t>
            </a:r>
          </a:p>
          <a:p>
            <a:r>
              <a:rPr lang="en-US" dirty="0"/>
              <a:t>Better in fitting the data than parametric regression models. </a:t>
            </a:r>
          </a:p>
          <a:p>
            <a:pPr>
              <a:buFontTx/>
              <a:buNone/>
            </a:pPr>
            <a:r>
              <a:rPr lang="en-US" dirty="0"/>
              <a:t>Cons: </a:t>
            </a:r>
          </a:p>
          <a:p>
            <a:r>
              <a:rPr lang="en-US" dirty="0"/>
              <a:t>Nonparametric regression requires larger sample sizes than regression based on parametric models because the data must supply the model structure as well as the model estimates.</a:t>
            </a:r>
            <a:endParaRPr lang="en-US" altLang="en-US" sz="2400" dirty="0"/>
          </a:p>
        </p:txBody>
      </p:sp>
    </p:spTree>
    <p:extLst>
      <p:ext uri="{BB962C8B-B14F-4D97-AF65-F5344CB8AC3E}">
        <p14:creationId xmlns:p14="http://schemas.microsoft.com/office/powerpoint/2010/main" val="1288683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75AD7A35-019D-BCC2-DB7B-4EF37FC0A2BE}"/>
              </a:ext>
            </a:extLst>
          </p:cNvPr>
          <p:cNvSpPr>
            <a:spLocks noGrp="1" noChangeArrowheads="1"/>
          </p:cNvSpPr>
          <p:nvPr>
            <p:ph type="title"/>
          </p:nvPr>
        </p:nvSpPr>
        <p:spPr>
          <a:xfrm>
            <a:off x="762000" y="381000"/>
            <a:ext cx="7772400" cy="838200"/>
          </a:xfrm>
        </p:spPr>
        <p:txBody>
          <a:bodyPr/>
          <a:lstStyle/>
          <a:p>
            <a:r>
              <a:rPr lang="en-US" sz="3200" cap="small" spc="130" dirty="0"/>
              <a:t>When To Use</a:t>
            </a:r>
            <a:endParaRPr lang="en-US" altLang="en-US" sz="4000" dirty="0"/>
          </a:p>
        </p:txBody>
      </p:sp>
      <p:sp>
        <p:nvSpPr>
          <p:cNvPr id="6147" name="Rectangle 3">
            <a:extLst>
              <a:ext uri="{FF2B5EF4-FFF2-40B4-BE49-F238E27FC236}">
                <a16:creationId xmlns:a16="http://schemas.microsoft.com/office/drawing/2014/main" id="{0955ED95-643D-6139-668F-E26C378D9091}"/>
              </a:ext>
            </a:extLst>
          </p:cNvPr>
          <p:cNvSpPr>
            <a:spLocks noGrp="1" noChangeArrowheads="1"/>
          </p:cNvSpPr>
          <p:nvPr>
            <p:ph type="body" idx="1"/>
          </p:nvPr>
        </p:nvSpPr>
        <p:spPr>
          <a:xfrm>
            <a:off x="647700" y="1447800"/>
            <a:ext cx="8001000" cy="5105400"/>
          </a:xfrm>
        </p:spPr>
        <p:txBody>
          <a:bodyPr>
            <a:normAutofit fontScale="92500"/>
          </a:bodyPr>
          <a:lstStyle/>
          <a:p>
            <a:pPr marL="0" indent="0">
              <a:buNone/>
            </a:pPr>
            <a:r>
              <a:rPr lang="en-US" dirty="0"/>
              <a:t>Violations of linearity are extremely serious, especially when you extrapolate beyond the range of the sample data. </a:t>
            </a:r>
          </a:p>
          <a:p>
            <a:r>
              <a:rPr lang="en-US" dirty="0"/>
              <a:t>How to detect: </a:t>
            </a:r>
          </a:p>
          <a:p>
            <a:pPr lvl="1"/>
            <a:r>
              <a:rPr lang="en-US" dirty="0"/>
              <a:t>Nonlinearity is usually most evident in a plot of residuals versus predicted values. </a:t>
            </a:r>
          </a:p>
          <a:p>
            <a:pPr lvl="1"/>
            <a:r>
              <a:rPr lang="en-US" dirty="0"/>
              <a:t>Use Goodness of fit test. </a:t>
            </a:r>
          </a:p>
          <a:p>
            <a:r>
              <a:rPr lang="en-US" dirty="0"/>
              <a:t>How to fix: </a:t>
            </a:r>
          </a:p>
          <a:p>
            <a:pPr lvl="1"/>
            <a:r>
              <a:rPr lang="en-US" dirty="0"/>
              <a:t>Use a nonlinear transformation to the dependent and/or independent variables such as a log transformation, square root, or power transformation. </a:t>
            </a:r>
          </a:p>
          <a:p>
            <a:pPr lvl="1"/>
            <a:r>
              <a:rPr lang="en-US" dirty="0"/>
              <a:t>Add another regressors which is a nonlinear function of one of the other variables. For example, if you have regressed Y on X, it may make sense to regress Y on both X and X 2 (i.e., X-squared). </a:t>
            </a:r>
          </a:p>
          <a:p>
            <a:pPr lvl="1"/>
            <a:r>
              <a:rPr lang="en-US" dirty="0"/>
              <a:t> Use non-parametric regression model.</a:t>
            </a:r>
            <a:endParaRPr lang="en-US"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AC255F-3250-1940-AD07-6053D8A63EA7}"/>
            </a:ext>
          </a:extLst>
        </p:cNvPr>
        <p:cNvGrpSpPr/>
        <p:nvPr/>
      </p:nvGrpSpPr>
      <p:grpSpPr>
        <a:xfrm>
          <a:off x="0" y="0"/>
          <a:ext cx="0" cy="0"/>
          <a:chOff x="0" y="0"/>
          <a:chExt cx="0" cy="0"/>
        </a:xfrm>
      </p:grpSpPr>
      <p:sp>
        <p:nvSpPr>
          <p:cNvPr id="6146" name="Rectangle 2">
            <a:extLst>
              <a:ext uri="{FF2B5EF4-FFF2-40B4-BE49-F238E27FC236}">
                <a16:creationId xmlns:a16="http://schemas.microsoft.com/office/drawing/2014/main" id="{B9BE74F3-4E12-4347-C48B-379C4BB4A0AF}"/>
              </a:ext>
            </a:extLst>
          </p:cNvPr>
          <p:cNvSpPr>
            <a:spLocks noGrp="1" noChangeArrowheads="1"/>
          </p:cNvSpPr>
          <p:nvPr>
            <p:ph type="title"/>
          </p:nvPr>
        </p:nvSpPr>
        <p:spPr>
          <a:xfrm>
            <a:off x="762000" y="381000"/>
            <a:ext cx="7772400" cy="838200"/>
          </a:xfrm>
        </p:spPr>
        <p:txBody>
          <a:bodyPr/>
          <a:lstStyle/>
          <a:p>
            <a:r>
              <a:rPr lang="en-US" sz="3200" cap="small" spc="130" dirty="0"/>
              <a:t>Basic Idea of Smoothing</a:t>
            </a:r>
            <a:endParaRPr lang="en-US" altLang="en-US" sz="4000" dirty="0"/>
          </a:p>
        </p:txBody>
      </p:sp>
      <p:sp>
        <p:nvSpPr>
          <p:cNvPr id="6147" name="Rectangle 3">
            <a:extLst>
              <a:ext uri="{FF2B5EF4-FFF2-40B4-BE49-F238E27FC236}">
                <a16:creationId xmlns:a16="http://schemas.microsoft.com/office/drawing/2014/main" id="{5F3318D8-1FA3-75A6-29E6-C8458CF32759}"/>
              </a:ext>
            </a:extLst>
          </p:cNvPr>
          <p:cNvSpPr>
            <a:spLocks noGrp="1" noChangeArrowheads="1"/>
          </p:cNvSpPr>
          <p:nvPr>
            <p:ph type="body" idx="1"/>
          </p:nvPr>
        </p:nvSpPr>
        <p:spPr>
          <a:xfrm>
            <a:off x="647700" y="1447800"/>
            <a:ext cx="8001000" cy="5105400"/>
          </a:xfrm>
        </p:spPr>
        <p:txBody>
          <a:bodyPr>
            <a:normAutofit lnSpcReduction="10000"/>
          </a:bodyPr>
          <a:lstStyle/>
          <a:p>
            <a:r>
              <a:rPr lang="en-US" altLang="en-US" sz="2400" dirty="0"/>
              <a:t>In the context of nonparametric regression, a smoothing algorithm is a summary of trend in </a:t>
            </a:r>
            <a:r>
              <a:rPr lang="en-US" altLang="en-US" sz="2400" i="1" dirty="0"/>
              <a:t>Y</a:t>
            </a:r>
            <a:r>
              <a:rPr lang="en-US" altLang="en-US" sz="2400" dirty="0"/>
              <a:t> as a function of explanatory variables </a:t>
            </a:r>
            <a:r>
              <a:rPr lang="en-US" altLang="en-US" sz="2400" i="1" dirty="0"/>
              <a:t>X1, . . . , </a:t>
            </a:r>
            <a:r>
              <a:rPr lang="en-US" altLang="en-US" sz="2400" i="1" dirty="0" err="1"/>
              <a:t>Xp</a:t>
            </a:r>
            <a:r>
              <a:rPr lang="en-US" altLang="en-US" sz="2400" dirty="0"/>
              <a:t>. </a:t>
            </a:r>
          </a:p>
          <a:p>
            <a:r>
              <a:rPr lang="en-US" altLang="en-US" sz="2400" dirty="0"/>
              <a:t>The smoother takes data and returns a function, called a smooth. We focus on scatterplot smooths, for which p = 1. These usually generalize to p = 2 and p = 3, but the curse of dimensionality quickly renders them impractical. </a:t>
            </a:r>
          </a:p>
          <a:p>
            <a:r>
              <a:rPr lang="en-US" altLang="en-US" sz="2400" dirty="0"/>
              <a:t>They can be used as building blocks for more sophisticated smoothing algorithms that break down less badly with large p, and we discuss several standard smoothers to illustrate the issues and tradeoffs. Essentially, a smooth just finds an estimate of </a:t>
            </a:r>
            <a:r>
              <a:rPr lang="en-US" altLang="en-US" sz="2400" i="1" dirty="0"/>
              <a:t>f</a:t>
            </a:r>
            <a:r>
              <a:rPr lang="en-US" altLang="en-US" sz="2400" dirty="0"/>
              <a:t> in the nonparametric regression function </a:t>
            </a:r>
            <a:r>
              <a:rPr lang="en-US" altLang="en-US" sz="2400" i="1" dirty="0"/>
              <a:t>Y = f(x) + </a:t>
            </a:r>
            <a:r>
              <a:rPr lang="en-US" altLang="en-US" sz="2400" i="1" dirty="0" err="1"/>
              <a:t>ε</a:t>
            </a:r>
            <a:r>
              <a:rPr lang="en-US" altLang="en-US" sz="2400" dirty="0"/>
              <a:t>.</a:t>
            </a:r>
          </a:p>
        </p:txBody>
      </p:sp>
    </p:spTree>
    <p:extLst>
      <p:ext uri="{BB962C8B-B14F-4D97-AF65-F5344CB8AC3E}">
        <p14:creationId xmlns:p14="http://schemas.microsoft.com/office/powerpoint/2010/main" val="2733447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cap="small" spc="130" dirty="0"/>
              <a:t>Parametric </a:t>
            </a:r>
            <a:r>
              <a:rPr lang="en-US" cap="small" spc="130" dirty="0"/>
              <a:t>Model. </a:t>
            </a:r>
            <a:r>
              <a:rPr lang="en-US" sz="3200" cap="small" spc="130" dirty="0"/>
              <a:t>Kalman Filter</a:t>
            </a:r>
            <a:endParaRPr lang="en-US" dirty="0"/>
          </a:p>
        </p:txBody>
      </p:sp>
      <p:sp>
        <p:nvSpPr>
          <p:cNvPr id="3" name="Content Placeholder 2"/>
          <p:cNvSpPr>
            <a:spLocks noGrp="1"/>
          </p:cNvSpPr>
          <p:nvPr>
            <p:ph sz="quarter" idx="1"/>
          </p:nvPr>
        </p:nvSpPr>
        <p:spPr/>
        <p:txBody>
          <a:bodyPr/>
          <a:lstStyle/>
          <a:p>
            <a:r>
              <a:rPr lang="en-US" dirty="0"/>
              <a:t>A linear dynamical system</a:t>
            </a:r>
          </a:p>
          <a:p>
            <a:r>
              <a:rPr lang="en-US" dirty="0"/>
              <a:t>Real-valued variables evolve linearly over time, with some Gaussian noise</a:t>
            </a:r>
          </a:p>
          <a:p>
            <a:r>
              <a:rPr lang="en-US" dirty="0"/>
              <a:t>Can be considered a specific kind of dynamic Bayesian network where</a:t>
            </a:r>
          </a:p>
          <a:p>
            <a:pPr lvl="1"/>
            <a:r>
              <a:rPr lang="en-US" dirty="0"/>
              <a:t>All variables are continuous</a:t>
            </a:r>
          </a:p>
          <a:p>
            <a:pPr lvl="1"/>
            <a:r>
              <a:rPr lang="en-US" dirty="0"/>
              <a:t>All dependencies are linear Gaussian</a:t>
            </a:r>
          </a:p>
          <a:p>
            <a:r>
              <a:rPr lang="en-US" dirty="0"/>
              <a:t>Often used for tracking systems, for example tracking airplanes using radar data</a:t>
            </a:r>
          </a:p>
        </p:txBody>
      </p:sp>
      <p:sp>
        <p:nvSpPr>
          <p:cNvPr id="4" name="Slide Number Placeholder 3"/>
          <p:cNvSpPr>
            <a:spLocks noGrp="1"/>
          </p:cNvSpPr>
          <p:nvPr>
            <p:ph type="sldNum" sz="quarter" idx="15"/>
          </p:nvPr>
        </p:nvSpPr>
        <p:spPr>
          <a:xfrm>
            <a:off x="8129016" y="5734050"/>
            <a:ext cx="609600"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fld id="{2BBB5E19-F10A-4C2F-BF6F-11C513378A2E}" type="slidenum">
              <a:rPr lang="en-US" smtClean="0"/>
              <a:pPr algn="ctr" eaLnBrk="1" latinLnBrk="0" hangingPunct="1"/>
              <a:t>7</a:t>
            </a:fld>
            <a:endParaRPr kumimoji="0" lang="en-US"/>
          </a:p>
        </p:txBody>
      </p:sp>
    </p:spTree>
    <p:extLst>
      <p:ext uri="{BB962C8B-B14F-4D97-AF65-F5344CB8AC3E}">
        <p14:creationId xmlns:p14="http://schemas.microsoft.com/office/powerpoint/2010/main" val="1918861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cap="small" spc="130" dirty="0"/>
              <a:t>Parametric </a:t>
            </a:r>
            <a:r>
              <a:rPr lang="en-US" cap="small" spc="130" dirty="0"/>
              <a:t>Model. </a:t>
            </a:r>
            <a:r>
              <a:rPr lang="en-US" sz="3200" cap="small" spc="130" dirty="0"/>
              <a:t>Kalman Filter</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en-US" dirty="0"/>
                  <a:t>Tracking a vehicle’s position</a:t>
                </a:r>
              </a:p>
              <a:p>
                <a:r>
                  <a:rPr lang="en-US" dirty="0"/>
                  <a:t>X: current position, V: current velocity</a:t>
                </a:r>
              </a:p>
              <a:p>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m:t>
                            </m:r>
                          </m:sup>
                        </m:sSup>
                      </m:e>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𝑉</m:t>
                        </m:r>
                      </m:e>
                    </m:d>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𝒩</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m:t>
                        </m:r>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ea typeface="Cambria Math" panose="02040503050406030204" pitchFamily="18" charset="0"/>
                              </a:rPr>
                              <m:t>𝑋</m:t>
                            </m:r>
                          </m:sub>
                          <m:sup>
                            <m:r>
                              <a:rPr lang="en-US" b="0" i="1" smtClean="0">
                                <a:latin typeface="Cambria Math" panose="02040503050406030204" pitchFamily="18" charset="0"/>
                                <a:ea typeface="Cambria Math" panose="02040503050406030204" pitchFamily="18" charset="0"/>
                              </a:rPr>
                              <m:t>2</m:t>
                            </m:r>
                          </m:sup>
                        </m:sSubSup>
                      </m:e>
                    </m:d>
                  </m:oMath>
                </a14:m>
                <a:endParaRPr lang="en-US" b="0" dirty="0">
                  <a:ea typeface="Cambria Math" panose="02040503050406030204" pitchFamily="18" charset="0"/>
                </a:endParaRPr>
              </a:p>
              <a:p>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0" i="1" smtClean="0">
                                <a:latin typeface="Cambria Math" panose="02040503050406030204" pitchFamily="18" charset="0"/>
                              </a:rPr>
                              <m:t>𝑉</m:t>
                            </m:r>
                          </m:e>
                          <m:sup>
                            <m:r>
                              <a:rPr lang="en-US" i="1">
                                <a:latin typeface="Cambria Math" panose="02040503050406030204" pitchFamily="18" charset="0"/>
                              </a:rPr>
                              <m:t>′</m:t>
                            </m:r>
                          </m:sup>
                        </m:sSup>
                      </m:e>
                      <m:e>
                        <m:r>
                          <a:rPr lang="en-US" i="1">
                            <a:latin typeface="Cambria Math" panose="02040503050406030204" pitchFamily="18" charset="0"/>
                          </a:rPr>
                          <m:t>𝑉</m:t>
                        </m:r>
                      </m:e>
                    </m:d>
                    <m:r>
                      <a:rPr lang="en-US" i="1">
                        <a:latin typeface="Cambria Math" panose="02040503050406030204" pitchFamily="18" charset="0"/>
                      </a:rPr>
                      <m:t>=</m:t>
                    </m:r>
                    <m:r>
                      <a:rPr lang="en-US" b="0" i="1" smtClean="0">
                        <a:latin typeface="Cambria Math" panose="02040503050406030204" pitchFamily="18" charset="0"/>
                      </a:rPr>
                      <m:t>𝑉</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𝒩</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ea typeface="Cambria Math" panose="02040503050406030204" pitchFamily="18" charset="0"/>
                              </a:rPr>
                              <m:t>𝑉</m:t>
                            </m:r>
                          </m:sub>
                          <m:sup>
                            <m:r>
                              <a:rPr lang="en-US" i="1">
                                <a:latin typeface="Cambria Math" panose="02040503050406030204" pitchFamily="18" charset="0"/>
                                <a:ea typeface="Cambria Math" panose="02040503050406030204" pitchFamily="18" charset="0"/>
                              </a:rPr>
                              <m:t>2</m:t>
                            </m:r>
                          </m:sup>
                        </m:sSubSup>
                      </m:e>
                    </m:d>
                  </m:oMath>
                </a14:m>
                <a:endParaRPr lang="en-US" dirty="0"/>
              </a:p>
              <a:p>
                <a:r>
                  <a:rPr lang="en-US" dirty="0"/>
                  <a:t>Often, there is also a noisy observation; for e.g., the GPS signal as a noisy measurement of X.</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a:blip r:embed="rId3"/>
                <a:stretch>
                  <a:fillRect l="-1080" t="-1635"/>
                </a:stretch>
              </a:blipFill>
            </p:spPr>
            <p:txBody>
              <a:bodyPr/>
              <a:lstStyle/>
              <a:p>
                <a:r>
                  <a:rPr lang="en-US">
                    <a:noFill/>
                  </a:rPr>
                  <a:t> </a:t>
                </a:r>
              </a:p>
            </p:txBody>
          </p:sp>
        </mc:Fallback>
      </mc:AlternateContent>
      <p:sp>
        <p:nvSpPr>
          <p:cNvPr id="4" name="Slide Number Placeholder 3"/>
          <p:cNvSpPr>
            <a:spLocks noGrp="1"/>
          </p:cNvSpPr>
          <p:nvPr>
            <p:ph type="sldNum" sz="quarter" idx="15"/>
          </p:nvPr>
        </p:nvSpPr>
        <p:spPr>
          <a:xfrm>
            <a:off x="8129016" y="5734050"/>
            <a:ext cx="609600"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latinLnBrk="0" hangingPunct="1"/>
            <a:fld id="{2BBB5E19-F10A-4C2F-BF6F-11C513378A2E}" type="slidenum">
              <a:rPr lang="en-US" smtClean="0"/>
              <a:pPr algn="ctr" eaLnBrk="1" latinLnBrk="0" hangingPunct="1"/>
              <a:t>8</a:t>
            </a:fld>
            <a:endParaRPr kumimoji="0" lang="en-US"/>
          </a:p>
        </p:txBody>
      </p:sp>
    </p:spTree>
    <p:extLst>
      <p:ext uri="{BB962C8B-B14F-4D97-AF65-F5344CB8AC3E}">
        <p14:creationId xmlns:p14="http://schemas.microsoft.com/office/powerpoint/2010/main" val="1976416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8D7280-D5A5-723A-3355-983EC0E50EA5}"/>
            </a:ext>
          </a:extLst>
        </p:cNvPr>
        <p:cNvGrpSpPr/>
        <p:nvPr/>
      </p:nvGrpSpPr>
      <p:grpSpPr>
        <a:xfrm>
          <a:off x="0" y="0"/>
          <a:ext cx="0" cy="0"/>
          <a:chOff x="0" y="0"/>
          <a:chExt cx="0" cy="0"/>
        </a:xfrm>
      </p:grpSpPr>
      <p:sp>
        <p:nvSpPr>
          <p:cNvPr id="6146" name="Rectangle 2">
            <a:extLst>
              <a:ext uri="{FF2B5EF4-FFF2-40B4-BE49-F238E27FC236}">
                <a16:creationId xmlns:a16="http://schemas.microsoft.com/office/drawing/2014/main" id="{89480C0C-DFF5-5057-453E-59026EF47E2A}"/>
              </a:ext>
            </a:extLst>
          </p:cNvPr>
          <p:cNvSpPr>
            <a:spLocks noGrp="1" noChangeArrowheads="1"/>
          </p:cNvSpPr>
          <p:nvPr>
            <p:ph type="title"/>
          </p:nvPr>
        </p:nvSpPr>
        <p:spPr>
          <a:xfrm>
            <a:off x="762000" y="381000"/>
            <a:ext cx="7772400" cy="838200"/>
          </a:xfrm>
        </p:spPr>
        <p:txBody>
          <a:bodyPr/>
          <a:lstStyle/>
          <a:p>
            <a:r>
              <a:rPr lang="en-US" sz="3200" cap="small" spc="130" dirty="0"/>
              <a:t>Smoothing</a:t>
            </a:r>
            <a:endParaRPr lang="en-US" altLang="en-US" sz="4000" dirty="0"/>
          </a:p>
        </p:txBody>
      </p:sp>
      <p:sp>
        <p:nvSpPr>
          <p:cNvPr id="6147" name="Rectangle 3">
            <a:extLst>
              <a:ext uri="{FF2B5EF4-FFF2-40B4-BE49-F238E27FC236}">
                <a16:creationId xmlns:a16="http://schemas.microsoft.com/office/drawing/2014/main" id="{7C1367DE-5C1B-8A1F-4651-F4EA6A835EB3}"/>
              </a:ext>
            </a:extLst>
          </p:cNvPr>
          <p:cNvSpPr>
            <a:spLocks noGrp="1" noChangeArrowheads="1"/>
          </p:cNvSpPr>
          <p:nvPr>
            <p:ph type="body" idx="1"/>
          </p:nvPr>
        </p:nvSpPr>
        <p:spPr>
          <a:xfrm>
            <a:off x="609600" y="1295400"/>
            <a:ext cx="8001000" cy="5105400"/>
          </a:xfrm>
        </p:spPr>
        <p:txBody>
          <a:bodyPr>
            <a:normAutofit fontScale="92500"/>
          </a:bodyPr>
          <a:lstStyle/>
          <a:p>
            <a:r>
              <a:rPr lang="en-US" altLang="en-US" sz="2400"/>
              <a:t>A reasonable approximation to the regression curve </a:t>
            </a:r>
            <a:r>
              <a:rPr lang="en-US" altLang="en-US" sz="2400" i="1"/>
              <a:t>m</a:t>
            </a:r>
            <a:r>
              <a:rPr lang="en-US" altLang="en-US" sz="2400"/>
              <a:t>(</a:t>
            </a:r>
            <a:r>
              <a:rPr lang="en-US" altLang="en-US" sz="2400" i="1"/>
              <a:t>x</a:t>
            </a:r>
            <a:r>
              <a:rPr lang="en-US" altLang="en-US" sz="2400"/>
              <a:t>) will be the mean of response variables near a point </a:t>
            </a:r>
            <a:r>
              <a:rPr lang="en-US" altLang="en-US" sz="2400" i="1"/>
              <a:t>x</a:t>
            </a:r>
            <a:r>
              <a:rPr lang="en-US" altLang="en-US" sz="2400"/>
              <a:t>.  This </a:t>
            </a:r>
            <a:r>
              <a:rPr lang="en-US" altLang="en-US" sz="2400" i="1"/>
              <a:t>local averaging procedure </a:t>
            </a:r>
            <a:r>
              <a:rPr lang="en-US" altLang="en-US" sz="2400"/>
              <a:t>can be defined as </a:t>
            </a:r>
          </a:p>
          <a:p>
            <a:pPr>
              <a:buFontTx/>
              <a:buNone/>
            </a:pPr>
            <a:endParaRPr lang="en-US" altLang="en-US" sz="2400" i="1"/>
          </a:p>
          <a:p>
            <a:pPr>
              <a:buFontTx/>
              <a:buNone/>
            </a:pPr>
            <a:endParaRPr lang="en-US" altLang="en-US" sz="2400" i="1"/>
          </a:p>
          <a:p>
            <a:pPr>
              <a:buFontTx/>
              <a:buNone/>
            </a:pPr>
            <a:r>
              <a:rPr lang="en-US" altLang="en-US" sz="2400"/>
              <a:t>    </a:t>
            </a:r>
          </a:p>
          <a:p>
            <a:pPr>
              <a:buFontTx/>
              <a:buNone/>
            </a:pPr>
            <a:r>
              <a:rPr lang="en-US" altLang="en-US" sz="2400"/>
              <a:t>     Every smoothing method to be described is of the form (2). </a:t>
            </a:r>
          </a:p>
          <a:p>
            <a:endParaRPr lang="en-US" altLang="en-US" sz="800"/>
          </a:p>
          <a:p>
            <a:r>
              <a:rPr lang="en-US" altLang="en-US" sz="2400"/>
              <a:t>The amount of averaging is controlled by a </a:t>
            </a:r>
            <a:r>
              <a:rPr lang="en-US" altLang="en-US" sz="2400" i="1"/>
              <a:t>smoothing parameter</a:t>
            </a:r>
            <a:r>
              <a:rPr lang="en-US" altLang="en-US" sz="2400"/>
              <a:t>. The choice of smoothing parameter is related to the balances between </a:t>
            </a:r>
            <a:r>
              <a:rPr lang="en-US" altLang="en-US" sz="2400" i="1"/>
              <a:t>bias</a:t>
            </a:r>
            <a:r>
              <a:rPr lang="en-US" altLang="en-US" sz="2400"/>
              <a:t> and </a:t>
            </a:r>
            <a:r>
              <a:rPr lang="en-US" altLang="en-US" sz="2400" i="1"/>
              <a:t>variance</a:t>
            </a:r>
            <a:r>
              <a:rPr lang="en-US" altLang="en-US" sz="2400"/>
              <a:t>.</a:t>
            </a:r>
            <a:endParaRPr lang="en-US" altLang="en-US" sz="2400" i="1"/>
          </a:p>
          <a:p>
            <a:endParaRPr lang="en-US" altLang="en-US" sz="2400"/>
          </a:p>
        </p:txBody>
      </p:sp>
      <p:graphicFrame>
        <p:nvGraphicFramePr>
          <p:cNvPr id="6148" name="Object 4">
            <a:extLst>
              <a:ext uri="{FF2B5EF4-FFF2-40B4-BE49-F238E27FC236}">
                <a16:creationId xmlns:a16="http://schemas.microsoft.com/office/drawing/2014/main" id="{623F0E49-9332-61CA-C1C3-E8F373E54219}"/>
              </a:ext>
            </a:extLst>
          </p:cNvPr>
          <p:cNvGraphicFramePr>
            <a:graphicFrameLocks noChangeAspect="1"/>
          </p:cNvGraphicFramePr>
          <p:nvPr/>
        </p:nvGraphicFramePr>
        <p:xfrm>
          <a:off x="2819400" y="2590800"/>
          <a:ext cx="5483225" cy="965200"/>
        </p:xfrm>
        <a:graphic>
          <a:graphicData uri="http://schemas.openxmlformats.org/presentationml/2006/ole">
            <mc:AlternateContent xmlns:mc="http://schemas.openxmlformats.org/markup-compatibility/2006">
              <mc:Choice xmlns:v="urn:schemas-microsoft-com:vml" Requires="v">
                <p:oleObj name="Equation" r:id="rId2" imgW="56464200" imgH="9944100" progId="Equation.3">
                  <p:embed/>
                </p:oleObj>
              </mc:Choice>
              <mc:Fallback>
                <p:oleObj name="Equation" r:id="rId2" imgW="56464200" imgH="9944100" progId="Equation.3">
                  <p:embed/>
                  <p:pic>
                    <p:nvPicPr>
                      <p:cNvPr id="6148" name="Object 4">
                        <a:extLst>
                          <a:ext uri="{FF2B5EF4-FFF2-40B4-BE49-F238E27FC236}">
                            <a16:creationId xmlns:a16="http://schemas.microsoft.com/office/drawing/2014/main" id="{623F0E49-9332-61CA-C1C3-E8F373E542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2590800"/>
                        <a:ext cx="5483225"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8265464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PI">
  <a:themeElements>
    <a:clrScheme name="Custom 56">
      <a:dk1>
        <a:sysClr val="windowText" lastClr="000000"/>
      </a:dk1>
      <a:lt1>
        <a:sysClr val="window" lastClr="FFFFFF"/>
      </a:lt1>
      <a:dk2>
        <a:srgbClr val="6D6D6D"/>
      </a:dk2>
      <a:lt2>
        <a:srgbClr val="AB192D"/>
      </a:lt2>
      <a:accent1>
        <a:srgbClr val="AB192D"/>
      </a:accent1>
      <a:accent2>
        <a:srgbClr val="B2B7BB"/>
      </a:accent2>
      <a:accent3>
        <a:srgbClr val="2C6A8C"/>
      </a:accent3>
      <a:accent4>
        <a:srgbClr val="B7A079"/>
      </a:accent4>
      <a:accent5>
        <a:srgbClr val="46A0DC"/>
      </a:accent5>
      <a:accent6>
        <a:srgbClr val="6D6D6D"/>
      </a:accent6>
      <a:hlink>
        <a:srgbClr val="46A0DC"/>
      </a:hlink>
      <a:folHlink>
        <a:srgbClr val="808DA9"/>
      </a:folHlink>
    </a:clrScheme>
    <a:fontScheme name="Verdana">
      <a:majorFont>
        <a:latin typeface="Verdana"/>
        <a:ea typeface=""/>
        <a:cs typeface=""/>
      </a:majorFont>
      <a:minorFont>
        <a:latin typeface="Verdana"/>
        <a:ea typeface=""/>
        <a:cs typeface=""/>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spDef>
      <a:spPr bwMode="auto">
        <a:solidFill>
          <a:schemeClr val="accent2"/>
        </a:solidFill>
        <a:ln w="12700" cap="sq" algn="ctr">
          <a:solidFill>
            <a:schemeClr val="tx2"/>
          </a:solidFill>
          <a:miter lim="800000"/>
          <a:headEnd/>
          <a:tailEnd/>
        </a:ln>
        <a:effectLst/>
      </a:spPr>
      <a:bodyPr wrap="none" anchor="ctr"/>
      <a:lstStyle>
        <a:defPPr algn="ctr">
          <a:defRPr sz="1600" dirty="0" smtClean="0">
            <a:solidFill>
              <a:schemeClr val="bg1"/>
            </a:solidFill>
            <a:latin typeface="+mn-lt"/>
          </a:defRPr>
        </a:defPPr>
      </a:lstStyle>
    </a:spDef>
    <a:txDef>
      <a:spPr>
        <a:noFill/>
      </a:spPr>
      <a:bodyPr wrap="none" rtlCol="0">
        <a:noAutofit/>
      </a:bodyPr>
      <a:lstStyle>
        <a:defPPr algn="ctr">
          <a:defRPr sz="1600" dirty="0" err="1" smtClean="0"/>
        </a:defPPr>
      </a:lstStyle>
    </a:txDef>
  </a:objectDefaults>
  <a:extraClrSchemeLst/>
  <a:extLst>
    <a:ext uri="{05A4C25C-085E-4340-85A3-A5531E510DB2}">
      <thm15:themeFamily xmlns:thm15="http://schemas.microsoft.com/office/thememl/2012/main" name="WPI" id="{B0B12548-DAA8-5642-9A42-538A74540A84}" vid="{0F0B0552-B88C-6640-9318-D1C19E12F8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WPI</Template>
  <TotalTime>27265</TotalTime>
  <Words>2182</Words>
  <Application>Microsoft Macintosh PowerPoint</Application>
  <PresentationFormat>On-screen Show (4:3)</PresentationFormat>
  <Paragraphs>242</Paragraphs>
  <Slides>48</Slides>
  <Notes>4</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8" baseType="lpstr">
      <vt:lpstr>Arial</vt:lpstr>
      <vt:lpstr>Calibri</vt:lpstr>
      <vt:lpstr>Cambria Math</vt:lpstr>
      <vt:lpstr>Century Schoolbook</vt:lpstr>
      <vt:lpstr>Courier New</vt:lpstr>
      <vt:lpstr>Times New Roman</vt:lpstr>
      <vt:lpstr>Verdana</vt:lpstr>
      <vt:lpstr>Wingdings</vt:lpstr>
      <vt:lpstr>WPI</vt:lpstr>
      <vt:lpstr>Equation</vt:lpstr>
      <vt:lpstr>CSP571 Data Preparation and Analysis</vt:lpstr>
      <vt:lpstr>Non-Parametric Regression</vt:lpstr>
      <vt:lpstr>Motivation</vt:lpstr>
      <vt:lpstr>Comparison to Parametric Models</vt:lpstr>
      <vt:lpstr>When To Use</vt:lpstr>
      <vt:lpstr>Basic Idea of Smoothing</vt:lpstr>
      <vt:lpstr>Parametric Model. Kalman Filter</vt:lpstr>
      <vt:lpstr>Parametric Model. Kalman Filter</vt:lpstr>
      <vt:lpstr>Smoothing</vt:lpstr>
      <vt:lpstr>PowerPoint Presentation</vt:lpstr>
      <vt:lpstr>Smoothing</vt:lpstr>
      <vt:lpstr>Bin Smoothing</vt:lpstr>
      <vt:lpstr>Moving Averages</vt:lpstr>
      <vt:lpstr>Running Line</vt:lpstr>
      <vt:lpstr>LOESS</vt:lpstr>
      <vt:lpstr>LOESS</vt:lpstr>
      <vt:lpstr>Kernel Smoothing</vt:lpstr>
      <vt:lpstr>Kernel Smoothing</vt:lpstr>
      <vt:lpstr>Kernel Smoothing</vt:lpstr>
      <vt:lpstr>Kernel Smoothing</vt:lpstr>
      <vt:lpstr>PowerPoint Presentation</vt:lpstr>
      <vt:lpstr>Kernel Smoothing</vt:lpstr>
      <vt:lpstr>PowerPoint Presentation</vt:lpstr>
      <vt:lpstr>PowerPoint Presentation</vt:lpstr>
      <vt:lpstr>K-Nearest Neighbor Estimates</vt:lpstr>
      <vt:lpstr>One Nearest Neighbor Example</vt:lpstr>
      <vt:lpstr>K-nearest Neighbor Estimates</vt:lpstr>
      <vt:lpstr>K-nearest Neighbor Estimates</vt:lpstr>
      <vt:lpstr>K-nearest Neighbor Estimates</vt:lpstr>
      <vt:lpstr>PowerPoint Presentation</vt:lpstr>
      <vt:lpstr>K-nearest Neighbor Estimates</vt:lpstr>
      <vt:lpstr>Multivariate Distance Metrics</vt:lpstr>
      <vt:lpstr>Multivariate Distance Metrics</vt:lpstr>
      <vt:lpstr>Spline Smoothing</vt:lpstr>
      <vt:lpstr>Spline Smoothing</vt:lpstr>
      <vt:lpstr>Spline Smoothing</vt:lpstr>
      <vt:lpstr>Spline Smoothing</vt:lpstr>
      <vt:lpstr>Spline Smoothing</vt:lpstr>
      <vt:lpstr>PowerPoint Presentation</vt:lpstr>
      <vt:lpstr>Spline Smoothing</vt:lpstr>
      <vt:lpstr>Spline Smoothing</vt:lpstr>
      <vt:lpstr>A comparison of kernel,  k-NN and spline smoothers</vt:lpstr>
      <vt:lpstr>PowerPoint Presentation</vt:lpstr>
      <vt:lpstr>PowerPoint Presentation</vt:lpstr>
      <vt:lpstr>PowerPoint Presentation</vt:lpstr>
      <vt:lpstr>PowerPoint Presentation</vt:lpstr>
      <vt:lpstr>PowerPoint Presentation</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583 - Probabilistic Graphical Models</dc:title>
  <dc:creator>Mustafa</dc:creator>
  <cp:lastModifiedBy>Narykov, Oleksandr</cp:lastModifiedBy>
  <cp:revision>1364</cp:revision>
  <dcterms:created xsi:type="dcterms:W3CDTF">2011-08-15T21:03:01Z</dcterms:created>
  <dcterms:modified xsi:type="dcterms:W3CDTF">2024-11-19T15:13:25Z</dcterms:modified>
</cp:coreProperties>
</file>