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97" r:id="rId3"/>
    <p:sldId id="298" r:id="rId4"/>
    <p:sldId id="301" r:id="rId5"/>
    <p:sldId id="302" r:id="rId6"/>
    <p:sldId id="303" r:id="rId7"/>
    <p:sldId id="257" r:id="rId8"/>
    <p:sldId id="305" r:id="rId9"/>
    <p:sldId id="306" r:id="rId10"/>
    <p:sldId id="259" r:id="rId11"/>
    <p:sldId id="311" r:id="rId12"/>
    <p:sldId id="260" r:id="rId13"/>
    <p:sldId id="258" r:id="rId14"/>
    <p:sldId id="307" r:id="rId15"/>
    <p:sldId id="308" r:id="rId16"/>
    <p:sldId id="309" r:id="rId17"/>
    <p:sldId id="312" r:id="rId18"/>
    <p:sldId id="261" r:id="rId19"/>
    <p:sldId id="263" r:id="rId20"/>
    <p:sldId id="266" r:id="rId21"/>
    <p:sldId id="268" r:id="rId22"/>
    <p:sldId id="313" r:id="rId23"/>
    <p:sldId id="262" r:id="rId24"/>
    <p:sldId id="264" r:id="rId25"/>
    <p:sldId id="314" r:id="rId26"/>
    <p:sldId id="315" r:id="rId27"/>
    <p:sldId id="316" r:id="rId28"/>
    <p:sldId id="317" r:id="rId29"/>
    <p:sldId id="310" r:id="rId30"/>
    <p:sldId id="318" r:id="rId31"/>
    <p:sldId id="319" r:id="rId32"/>
    <p:sldId id="320" r:id="rId33"/>
    <p:sldId id="321" r:id="rId34"/>
    <p:sldId id="324" r:id="rId35"/>
    <p:sldId id="323" r:id="rId36"/>
    <p:sldId id="325" r:id="rId37"/>
    <p:sldId id="322" r:id="rId38"/>
    <p:sldId id="330" r:id="rId39"/>
    <p:sldId id="326" r:id="rId40"/>
    <p:sldId id="331" r:id="rId41"/>
    <p:sldId id="327" r:id="rId42"/>
    <p:sldId id="332" r:id="rId43"/>
    <p:sldId id="269" r:id="rId44"/>
    <p:sldId id="329" r:id="rId45"/>
    <p:sldId id="333" r:id="rId46"/>
    <p:sldId id="277" r:id="rId47"/>
    <p:sldId id="350" r:id="rId48"/>
    <p:sldId id="276" r:id="rId49"/>
    <p:sldId id="334" r:id="rId50"/>
    <p:sldId id="335" r:id="rId51"/>
    <p:sldId id="336" r:id="rId52"/>
    <p:sldId id="337" r:id="rId53"/>
    <p:sldId id="272" r:id="rId54"/>
    <p:sldId id="273" r:id="rId55"/>
    <p:sldId id="274" r:id="rId56"/>
    <p:sldId id="275" r:id="rId57"/>
    <p:sldId id="351" r:id="rId58"/>
    <p:sldId id="35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38" r:id="rId67"/>
    <p:sldId id="279" r:id="rId68"/>
    <p:sldId id="281" r:id="rId69"/>
    <p:sldId id="280" r:id="rId70"/>
    <p:sldId id="282" r:id="rId71"/>
    <p:sldId id="283" r:id="rId72"/>
    <p:sldId id="340" r:id="rId73"/>
    <p:sldId id="339" r:id="rId74"/>
    <p:sldId id="341" r:id="rId75"/>
    <p:sldId id="342" r:id="rId76"/>
    <p:sldId id="285" r:id="rId77"/>
    <p:sldId id="278" r:id="rId78"/>
    <p:sldId id="267" r:id="rId79"/>
  </p:sldIdLst>
  <p:sldSz cx="9144000" cy="6858000" type="screen4x3"/>
  <p:notesSz cx="6858000" cy="9144000"/>
  <p:custDataLst>
    <p:tags r:id="rId8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 smtClean="0"/>
            <a:t>Животное</a:t>
          </a:r>
          <a:endParaRPr lang="ru-RU" dirty="0"/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 smtClean="0"/>
            <a:t>Млекопитающее</a:t>
          </a:r>
          <a:endParaRPr lang="ru-RU" dirty="0"/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 smtClean="0"/>
            <a:t>Собака</a:t>
          </a:r>
          <a:endParaRPr lang="ru-RU" dirty="0"/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 smtClean="0"/>
            <a:t>Кошка</a:t>
          </a:r>
          <a:endParaRPr lang="ru-RU" dirty="0"/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 smtClean="0"/>
            <a:t>Ястреб</a:t>
          </a:r>
          <a:endParaRPr lang="ru-RU" dirty="0"/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Животное</a:t>
          </a:r>
          <a:endParaRPr lang="ru-RU" sz="1600" kern="1200" dirty="0"/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Млекопитающее</a:t>
          </a:r>
          <a:endParaRPr lang="ru-RU" sz="1600" kern="1200" dirty="0"/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Собака</a:t>
          </a:r>
          <a:endParaRPr lang="ru-RU" sz="1600" kern="1200" dirty="0"/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Кошка</a:t>
          </a:r>
          <a:endParaRPr lang="ru-RU" sz="1600" kern="1200" dirty="0"/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Птица</a:t>
          </a:r>
          <a:endParaRPr lang="ru-RU" sz="1600" kern="1200" dirty="0"/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Ястреб</a:t>
          </a:r>
          <a:endParaRPr lang="ru-RU" sz="1600" kern="1200" dirty="0"/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 smtClean="0"/>
              <a:t>Публичное (открытое) </a:t>
            </a:r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Приватное </a:t>
            </a:r>
            <a:r>
              <a:rPr lang="ru-RU" dirty="0" smtClean="0"/>
              <a:t>(закрытое) наследование</a:t>
            </a:r>
            <a:endParaRPr lang="ru-RU" dirty="0"/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</a:t>
            </a:r>
            <a:r>
              <a:rPr lang="ru-RU" dirty="0" smtClean="0"/>
              <a:t>наследование (один базовый класс)</a:t>
            </a:r>
            <a:endParaRPr lang="en-US" dirty="0" smtClean="0"/>
          </a:p>
          <a:p>
            <a:pPr lvl="1"/>
            <a:r>
              <a:rPr lang="ru-RU" dirty="0" smtClean="0"/>
              <a:t>Множественное наследование (два и более базовых классов)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</a:t>
            </a:r>
            <a:r>
              <a:rPr lang="en-US" dirty="0" smtClean="0"/>
              <a:t> (</a:t>
            </a:r>
            <a:r>
              <a:rPr lang="ru-RU" dirty="0" smtClean="0"/>
              <a:t>публичное) наследование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</a:t>
            </a:r>
            <a:r>
              <a:rPr lang="ru-RU" sz="2800" dirty="0" smtClean="0"/>
              <a:t>это </a:t>
            </a:r>
            <a:r>
              <a:rPr lang="ru-RU" sz="2800" b="1" dirty="0" smtClean="0"/>
              <a:t>наследование </a:t>
            </a:r>
            <a:r>
              <a:rPr lang="ru-RU" sz="2800" b="1" dirty="0"/>
              <a:t>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 smtClean="0"/>
              <a:t>При </a:t>
            </a:r>
            <a:r>
              <a:rPr lang="ru-RU" sz="2400" dirty="0"/>
              <a:t>публичном наследовании </a:t>
            </a:r>
            <a:r>
              <a:rPr lang="ru-RU" sz="2400" dirty="0" smtClean="0"/>
              <a:t>открытые (публичные) </a:t>
            </a:r>
            <a:r>
              <a:rPr lang="ru-RU" sz="2400" dirty="0"/>
              <a:t>поля и методы родительского класса остаются </a:t>
            </a:r>
            <a:r>
              <a:rPr lang="ru-RU" sz="2400" dirty="0" smtClean="0"/>
              <a:t>открытыми</a:t>
            </a:r>
            <a:endParaRPr lang="ru-RU" sz="2400" dirty="0"/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</a:t>
            </a:r>
            <a:r>
              <a:rPr lang="ru-RU" sz="2400" dirty="0" smtClean="0"/>
              <a:t>родительского</a:t>
            </a:r>
          </a:p>
          <a:p>
            <a:pPr lvl="1"/>
            <a:r>
              <a:rPr lang="ru-RU" sz="2400" dirty="0" smtClean="0"/>
              <a:t>Производный </a:t>
            </a:r>
            <a:r>
              <a:rPr lang="ru-RU" sz="2400" dirty="0"/>
              <a:t>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</a:t>
            </a:r>
            <a:r>
              <a:rPr lang="ru-RU" sz="2000" dirty="0" smtClean="0"/>
              <a:t>родительского</a:t>
            </a:r>
          </a:p>
          <a:p>
            <a:pPr lvl="2"/>
            <a:r>
              <a:rPr lang="ru-RU" sz="2000" dirty="0" smtClean="0"/>
              <a:t>Примеры: «Собака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животным», «Прямоугольник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замкнутой фигурой»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в человеческом обществе</a:t>
            </a:r>
            <a:endParaRPr lang="ru-RU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 smtClean="0">
              <a:latin typeface="Courier New" pitchFamily="49" charset="0"/>
            </a:endParaRPr>
          </a:p>
          <a:p>
            <a:pPr defTabSz="363538"/>
            <a:r>
              <a:rPr lang="ru-RU" sz="1400" b="1" dirty="0" err="1" smtClean="0">
                <a:latin typeface="Courier New" pitchFamily="49" charset="0"/>
              </a:rPr>
              <a:t>class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GetUniversityName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latin typeface="Courier New" pitchFamily="49" charset="0"/>
              </a:rPr>
              <a:t>std::string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GetGroupName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unsigned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GetGrade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r>
              <a:rPr lang="en-US" sz="1400" b="1" dirty="0" smtClean="0">
                <a:latin typeface="Courier New" pitchFamily="49" charset="0"/>
              </a:rPr>
              <a:t>	// </a:t>
            </a:r>
            <a:r>
              <a:rPr lang="ru-RU" sz="1400" b="1" dirty="0" smtClean="0">
                <a:latin typeface="Courier New" pitchFamily="49" charset="0"/>
              </a:rPr>
              <a:t>год обучения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err="1" smtClean="0">
                <a:latin typeface="Courier New" pitchFamily="49" charset="0"/>
              </a:rPr>
              <a:t>JobPosition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smtClean="0">
                <a:latin typeface="Courier New" pitchFamily="49" charset="0"/>
              </a:rPr>
              <a:t>Experience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Публичное наследование как наследование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 smtClean="0"/>
              <a:t>С объектами класса-наследника можно обращаться так же как с объектами базового класса</a:t>
            </a:r>
            <a:endParaRPr lang="en-US" dirty="0" smtClean="0"/>
          </a:p>
          <a:p>
            <a:pPr lvl="2"/>
            <a:r>
              <a:rPr lang="ru-RU" dirty="0" smtClean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 smtClean="0"/>
              <a:t>Указатели и ссылки на класс-потомок могут приводиться к указателям и ссылкам на базовый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публичного наследования</a:t>
            </a:r>
            <a:r>
              <a:rPr lang="en-US" dirty="0" smtClean="0"/>
              <a:t> – </a:t>
            </a:r>
            <a:r>
              <a:rPr lang="ru-RU" dirty="0" smtClean="0"/>
              <a:t>иерархия фигур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ProcessShape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CShape</a:t>
            </a:r>
            <a:r>
              <a:rPr lang="en-US" sz="1400" b="1" dirty="0" smtClean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CCircle</a:t>
            </a:r>
            <a:r>
              <a:rPr lang="en-US" sz="1400" b="1" dirty="0" smtClean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 smtClean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CCircle</a:t>
            </a:r>
            <a:r>
              <a:rPr lang="en-US" sz="1400" dirty="0" smtClean="0"/>
              <a:t> </a:t>
            </a:r>
            <a:r>
              <a:rPr lang="ru-RU" sz="1400" dirty="0" smtClean="0"/>
              <a:t>можно использовать везде, где используется </a:t>
            </a:r>
            <a:r>
              <a:rPr lang="en-US" sz="1400" dirty="0" err="1" smtClean="0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Указатель на производный класс проводится к указателю на базовый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 неправильного использования публичного наследования</a:t>
            </a:r>
            <a:endParaRPr lang="ru-RU" sz="36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ход мыслей:</a:t>
            </a:r>
          </a:p>
          <a:p>
            <a:r>
              <a:rPr lang="ru-RU" dirty="0" smtClean="0"/>
              <a:t>«Окружность можно получить, добавив к точке радиус, а цилиндр – добавив к окружности высоту»</a:t>
            </a:r>
            <a:endParaRPr lang="ru-RU" dirty="0"/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контекст использования открытого наследования:</a:t>
            </a:r>
          </a:p>
          <a:p>
            <a:r>
              <a:rPr lang="ru-RU" dirty="0" smtClean="0"/>
              <a:t>Открытое наследование должно использоваться </a:t>
            </a:r>
            <a:r>
              <a:rPr lang="ru-RU" b="1" dirty="0" smtClean="0">
                <a:solidFill>
                  <a:srgbClr val="FF0000"/>
                </a:solidFill>
              </a:rPr>
              <a:t>не для </a:t>
            </a:r>
            <a:r>
              <a:rPr lang="ru-RU" dirty="0" smtClean="0"/>
              <a:t>того, чтобы производный класс мог использовать код базового для </a:t>
            </a:r>
            <a:r>
              <a:rPr lang="ru-RU" b="1" dirty="0" smtClean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Класс-наследник должен представлять собой </a:t>
            </a:r>
            <a:r>
              <a:rPr lang="ru-RU" b="1" dirty="0" smtClean="0">
                <a:solidFill>
                  <a:srgbClr val="FF0000"/>
                </a:solidFill>
              </a:rPr>
              <a:t>частный случай более общей абстракции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Здесь:</a:t>
            </a:r>
          </a:p>
          <a:p>
            <a:r>
              <a:rPr lang="ru-RU" dirty="0" smtClean="0"/>
              <a:t>Окружность </a:t>
            </a:r>
            <a:r>
              <a:rPr lang="ru-RU" b="1" dirty="0" smtClean="0"/>
              <a:t>не является </a:t>
            </a:r>
            <a:r>
              <a:rPr lang="ru-RU" dirty="0" smtClean="0"/>
              <a:t>частным случаем точки</a:t>
            </a:r>
          </a:p>
          <a:p>
            <a:r>
              <a:rPr lang="ru-RU" dirty="0" smtClean="0"/>
              <a:t>Цилиндр </a:t>
            </a:r>
            <a:r>
              <a:rPr lang="ru-RU" b="1" dirty="0" smtClean="0"/>
              <a:t>не является</a:t>
            </a:r>
            <a:r>
              <a:rPr lang="ru-RU" dirty="0" smtClean="0"/>
              <a:t> частным случаем окружности, и, тем более,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(приватное)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</a:t>
            </a:r>
            <a:r>
              <a:rPr lang="ru-RU" sz="2800" dirty="0" smtClean="0"/>
              <a:t>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</a:t>
            </a:r>
            <a:r>
              <a:rPr lang="ru-RU" sz="2400" dirty="0" smtClean="0"/>
              <a:t>открытые и защищенные </a:t>
            </a:r>
            <a:r>
              <a:rPr lang="ru-RU" sz="2400" dirty="0"/>
              <a:t>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</a:t>
            </a:r>
            <a:r>
              <a:rPr lang="ru-RU" sz="2000" dirty="0" smtClean="0"/>
              <a:t>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/>
              <a:t>Примеры: «Класс </a:t>
            </a:r>
            <a:r>
              <a:rPr lang="en-US" sz="2000" dirty="0" smtClean="0"/>
              <a:t>Stack </a:t>
            </a:r>
            <a:r>
              <a:rPr lang="ru-RU" sz="2000" b="1" dirty="0" smtClean="0"/>
              <a:t>реализован</a:t>
            </a:r>
            <a:r>
              <a:rPr lang="ru-RU" sz="2000" dirty="0" smtClean="0"/>
              <a:t> на основе класса</a:t>
            </a:r>
            <a:r>
              <a:rPr lang="en-US" sz="2000" dirty="0" smtClean="0"/>
              <a:t> Array</a:t>
            </a:r>
            <a:r>
              <a:rPr lang="ru-RU" sz="2000" dirty="0" smtClean="0"/>
              <a:t>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</a:t>
            </a:r>
            <a:r>
              <a:rPr lang="ru-RU" dirty="0" smtClean="0"/>
              <a:t> стек целых чисел</a:t>
            </a:r>
            <a:endParaRPr lang="ru-RU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 smtClean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 стеку не применимы операции индексированного доступа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композиция?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(агрегирование, включение) – простейший механизм для создания нового класса путем </a:t>
            </a:r>
            <a:r>
              <a:rPr lang="ru-RU" b="1" dirty="0" smtClean="0"/>
              <a:t>объединения</a:t>
            </a:r>
            <a:r>
              <a:rPr lang="ru-RU" dirty="0" smtClean="0"/>
              <a:t> нескольких объектов существующих классов в единое целое</a:t>
            </a:r>
          </a:p>
          <a:p>
            <a:pPr lvl="1"/>
            <a:r>
              <a:rPr lang="ru-RU" dirty="0" smtClean="0"/>
              <a:t>При агрегировании между классами действует «</a:t>
            </a:r>
            <a:r>
              <a:rPr lang="ru-RU" b="1" dirty="0" smtClean="0"/>
              <a:t>отношение принадлежности</a:t>
            </a:r>
            <a:r>
              <a:rPr lang="ru-RU" dirty="0" smtClean="0"/>
              <a:t>»</a:t>
            </a:r>
          </a:p>
          <a:p>
            <a:pPr lvl="2"/>
            <a:r>
              <a:rPr lang="ru-RU" dirty="0" smtClean="0"/>
              <a:t>У машины есть кузов, колеса и двигатель</a:t>
            </a:r>
          </a:p>
          <a:p>
            <a:pPr lvl="2"/>
            <a:r>
              <a:rPr lang="ru-RU" dirty="0" smtClean="0"/>
              <a:t>У человека есть голова, руки, ноги и тело</a:t>
            </a:r>
          </a:p>
          <a:p>
            <a:pPr lvl="2"/>
            <a:r>
              <a:rPr lang="ru-RU" dirty="0" smtClean="0"/>
              <a:t>У треугольника есть вершины</a:t>
            </a:r>
          </a:p>
          <a:p>
            <a:pPr lvl="1"/>
            <a:r>
              <a:rPr lang="ru-RU" dirty="0" smtClean="0"/>
              <a:t>Вложенные объекты обычно объявляются закрытыми (</a:t>
            </a:r>
            <a:r>
              <a:rPr lang="en-US" dirty="0" smtClean="0"/>
              <a:t>private)</a:t>
            </a:r>
            <a:r>
              <a:rPr lang="ru-RU" dirty="0" smtClean="0"/>
              <a:t> внутри класса-агрегата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Композиция – </a:t>
            </a:r>
            <a:r>
              <a:rPr lang="ru-RU" sz="3600" dirty="0"/>
              <a:t>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 smtClean="0">
                <a:solidFill>
                  <a:srgbClr val="FF0000"/>
                </a:solidFill>
              </a:rPr>
              <a:t>композицию</a:t>
            </a:r>
            <a:endParaRPr lang="ru-RU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dirty="0"/>
              <a:t>При </a:t>
            </a:r>
            <a:r>
              <a:rPr lang="ru-RU" sz="2000" dirty="0" smtClean="0"/>
              <a:t>композиции новый </a:t>
            </a:r>
            <a:r>
              <a:rPr lang="ru-RU" sz="2000" dirty="0"/>
              <a:t>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Композиция делает </a:t>
            </a:r>
            <a:r>
              <a:rPr lang="ru-RU" sz="2000" dirty="0"/>
              <a:t>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</a:t>
            </a:r>
            <a:r>
              <a:rPr lang="ru-RU" sz="2400" dirty="0" smtClean="0"/>
              <a:t>предпочтительным</a:t>
            </a:r>
            <a:endParaRPr lang="ru-RU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CIntArray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 smtClean="0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int&amp;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GetLength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	...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CIntStack</a:t>
            </a:r>
            <a:r>
              <a:rPr lang="ru-RU" sz="1600" b="1" dirty="0" smtClean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</a:t>
            </a:r>
            <a:r>
              <a:rPr lang="ru-RU" sz="2400" dirty="0" smtClean="0"/>
              <a:t>поля </a:t>
            </a:r>
            <a:r>
              <a:rPr lang="ru-RU" sz="2400" dirty="0"/>
              <a:t>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</a:t>
            </a:r>
            <a:r>
              <a:rPr lang="ru-RU" sz="2400" dirty="0" smtClean="0"/>
              <a:t>производного</a:t>
            </a:r>
            <a:endParaRPr lang="en-US" sz="2400" dirty="0" smtClean="0"/>
          </a:p>
          <a:p>
            <a:pPr lvl="1"/>
            <a:r>
              <a:rPr lang="ru-RU" dirty="0" smtClean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 smtClean="0">
                <a:latin typeface="Courier New" pitchFamily="49" charset="0"/>
              </a:rPr>
              <a:t>InsertItem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index, 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 smtClean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Различия между защищенным и закрытым наследованием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 smtClean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 smtClean="0"/>
              <a:t>Разницу между защищенным и закрытым наследованием почувствуют лишь наследники производного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типов наследования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типов наследования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public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protected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 : private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Публичное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Защищенное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наследования в других языках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 smtClean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 smtClean="0"/>
              <a:t>Вместо приватного наследования используют композицию</a:t>
            </a:r>
          </a:p>
          <a:p>
            <a:pPr lvl="1"/>
            <a:r>
              <a:rPr lang="ru-RU" dirty="0" smtClean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Вызов конструкторов и деструкторов при наследовании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1 - Треугольник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14876" y="2214554"/>
            <a:ext cx="3143272" cy="2214578"/>
            <a:chOff x="571472" y="2285992"/>
            <a:chExt cx="4214842" cy="285752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>
              <a:off x="714348" y="2428868"/>
              <a:ext cx="4000528" cy="2571768"/>
            </a:xfrm>
            <a:prstGeom prst="triangle">
              <a:avLst>
                <a:gd name="adj" fmla="val 320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Треугольник</a:t>
              </a:r>
              <a:endParaRPr lang="ru-RU" sz="16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1857356" y="228599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147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450056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29058" y="2071678"/>
            <a:ext cx="1071570" cy="369332"/>
            <a:chOff x="1428728" y="2357430"/>
            <a:chExt cx="1071570" cy="369332"/>
          </a:xfrm>
        </p:grpSpPr>
        <p:sp>
          <p:nvSpPr>
            <p:cNvPr id="9" name="Овал 8"/>
            <p:cNvSpPr/>
            <p:nvPr/>
          </p:nvSpPr>
          <p:spPr>
            <a:xfrm>
              <a:off x="1428728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3574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Точка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2844" y="2285992"/>
            <a:ext cx="3929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4714884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p1,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p2,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p3);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GetVertex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(unsigned index)const;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m_p1, m_p2, m_p3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при конструировании экземпляра класса-наследника </a:t>
            </a:r>
            <a:r>
              <a:rPr lang="ru-RU" b="1" dirty="0" smtClean="0"/>
              <a:t>всегда</a:t>
            </a:r>
            <a:r>
              <a:rPr lang="ru-RU" dirty="0" smtClean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вызов конструктора базового класса происходит </a:t>
            </a:r>
            <a:r>
              <a:rPr lang="ru-RU" b="1" dirty="0" smtClean="0"/>
              <a:t>до</a:t>
            </a:r>
            <a:r>
              <a:rPr lang="ru-RU" dirty="0" smtClean="0"/>
              <a:t> инициализации полей класса наследника</a:t>
            </a:r>
          </a:p>
          <a:p>
            <a:r>
              <a:rPr lang="ru-RU" dirty="0" smtClean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 smtClean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 smtClean="0"/>
              <a:t>конструктор по умолчанию </a:t>
            </a:r>
            <a:r>
              <a:rPr lang="ru-RU" dirty="0" smtClean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GetName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return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(std::string const&amp; name)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enum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(std::string const&amp; name,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GetLanguage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Конструктор класса </a:t>
            </a:r>
            <a:r>
              <a:rPr lang="en-US" sz="1400" dirty="0" err="1" smtClean="0"/>
              <a:t>CEmployee</a:t>
            </a:r>
            <a:r>
              <a:rPr lang="en-US" sz="1400" dirty="0" smtClean="0"/>
              <a:t> (</a:t>
            </a:r>
            <a:r>
              <a:rPr lang="ru-RU" sz="1400" dirty="0" smtClean="0"/>
              <a:t>служащий)</a:t>
            </a:r>
            <a:r>
              <a:rPr lang="en-US" sz="1400" dirty="0" smtClean="0"/>
              <a:t> </a:t>
            </a:r>
            <a:r>
              <a:rPr lang="ru-RU" sz="1400" dirty="0" smtClean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  <a:endParaRPr lang="ru-RU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CEmployee</a:t>
            </a:r>
            <a:r>
              <a:rPr lang="en-US" sz="1200" dirty="0" smtClean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CProgrammer</a:t>
            </a:r>
            <a:r>
              <a:rPr lang="en-US" sz="1200" dirty="0" smtClean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вызова деструкторов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порядок вызова деструкторов </a:t>
            </a:r>
            <a:r>
              <a:rPr lang="ru-RU" b="1" dirty="0" smtClean="0"/>
              <a:t>всегда</a:t>
            </a:r>
            <a:r>
              <a:rPr lang="ru-RU" dirty="0" smtClean="0"/>
              <a:t> </a:t>
            </a:r>
            <a:r>
              <a:rPr lang="ru-RU" dirty="0" err="1" smtClean="0"/>
              <a:t>обратен</a:t>
            </a:r>
            <a:r>
              <a:rPr lang="ru-RU" dirty="0" smtClean="0"/>
              <a:t> порядку вызова конструкторов</a:t>
            </a:r>
          </a:p>
          <a:p>
            <a:pPr lvl="1"/>
            <a:r>
              <a:rPr lang="ru-RU" dirty="0" smtClean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virtual ~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m_tableFile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std::string const&amp; 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m_indexFile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destroyed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классе-наследнике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 наследнике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 производного класса замещает собой</a:t>
            </a:r>
            <a:r>
              <a:rPr lang="ru-RU" b="1" dirty="0" smtClean="0"/>
              <a:t> все методы</a:t>
            </a:r>
            <a:r>
              <a:rPr lang="ru-RU" dirty="0" smtClean="0"/>
              <a:t> родительского класса </a:t>
            </a:r>
            <a:r>
              <a:rPr lang="ru-RU" b="1" dirty="0" smtClean="0"/>
              <a:t>с тем же именем</a:t>
            </a:r>
          </a:p>
          <a:p>
            <a:pPr lvl="1"/>
            <a:r>
              <a:rPr lang="ru-RU" dirty="0" smtClean="0"/>
              <a:t>Количество и типы аргументов значения не имеют</a:t>
            </a:r>
          </a:p>
          <a:p>
            <a:r>
              <a:rPr lang="ru-RU" dirty="0" smtClean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 smtClean="0"/>
              <a:t>БазовыйКласс</a:t>
            </a:r>
            <a:r>
              <a:rPr lang="en-US" dirty="0" smtClean="0"/>
              <a:t>::</a:t>
            </a:r>
            <a:r>
              <a:rPr lang="ru-RU" dirty="0" smtClean="0"/>
              <a:t>Метод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::Print(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</a:t>
            </a:r>
            <a:r>
              <a:rPr lang="ru-RU" sz="1200" b="1" dirty="0" smtClean="0">
                <a:latin typeface="Courier New" pitchFamily="49" charset="0"/>
              </a:rPr>
              <a:t> наследника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derived.Print</a:t>
            </a:r>
            <a:r>
              <a:rPr lang="en-US" sz="1200" b="1" dirty="0" smtClean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 </a:t>
            </a:r>
            <a:r>
              <a:rPr lang="ru-RU" sz="1200" b="1" dirty="0" smtClean="0">
                <a:latin typeface="Courier New" pitchFamily="49" charset="0"/>
              </a:rPr>
              <a:t>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</a:t>
            </a:r>
            <a:r>
              <a:rPr lang="ru-RU" sz="1200" b="1" dirty="0" smtClean="0">
                <a:latin typeface="Courier New" pitchFamily="49" charset="0"/>
              </a:rPr>
              <a:t> 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CDerived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test1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иерархия геометрических фигур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 smtClean="0"/>
              <a:t>CShape</a:t>
            </a:r>
            <a:r>
              <a:rPr lang="en-US" dirty="0" smtClean="0"/>
              <a:t> – </a:t>
            </a:r>
            <a:r>
              <a:rPr lang="ru-RU" dirty="0" smtClean="0"/>
              <a:t>базовый класс «фигура»</a:t>
            </a:r>
          </a:p>
          <a:p>
            <a:pPr lvl="2"/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– класс, моделирующий окружность</a:t>
            </a:r>
          </a:p>
          <a:p>
            <a:pPr lvl="2"/>
            <a:r>
              <a:rPr lang="en-US" dirty="0" err="1" smtClean="0"/>
              <a:t>CRectangle</a:t>
            </a:r>
            <a:r>
              <a:rPr lang="en-US" dirty="0" smtClean="0"/>
              <a:t>  - </a:t>
            </a:r>
            <a:r>
              <a:rPr lang="ru-RU" dirty="0" smtClean="0"/>
              <a:t>класс, моделирующий прямоугольник</a:t>
            </a:r>
          </a:p>
          <a:p>
            <a:r>
              <a:rPr lang="ru-RU" dirty="0" smtClean="0"/>
              <a:t>Каждая фигура обладает следующими свойствами:</a:t>
            </a:r>
          </a:p>
          <a:p>
            <a:pPr lvl="1"/>
            <a:r>
              <a:rPr lang="ru-RU" dirty="0" smtClean="0"/>
              <a:t>Имя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Shape</a:t>
            </a:r>
            <a:r>
              <a:rPr lang="ru-RU" dirty="0" smtClean="0"/>
              <a:t>», «</a:t>
            </a:r>
            <a:r>
              <a:rPr lang="en-US" dirty="0" smtClean="0"/>
              <a:t>Circle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либо «</a:t>
            </a:r>
            <a:r>
              <a:rPr lang="en-US" dirty="0" smtClean="0"/>
              <a:t>Rectangle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Площадь фигуры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929322" y="1857364"/>
            <a:ext cx="3000396" cy="1000132"/>
            <a:chOff x="4000496" y="2000240"/>
            <a:chExt cx="3000396" cy="1000132"/>
          </a:xfrm>
        </p:grpSpPr>
        <p:sp>
          <p:nvSpPr>
            <p:cNvPr id="6" name="Прямоугольник с одним вырезанным скругленным углом 5"/>
            <p:cNvSpPr/>
            <p:nvPr/>
          </p:nvSpPr>
          <p:spPr>
            <a:xfrm>
              <a:off x="4000496" y="2000240"/>
              <a:ext cx="3000396" cy="1000132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14810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86314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357818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929322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Автомобиль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143636" y="2571744"/>
            <a:ext cx="500066" cy="500066"/>
            <a:chOff x="4214810" y="2714620"/>
            <a:chExt cx="500066" cy="500066"/>
          </a:xfrm>
        </p:grpSpPr>
        <p:sp>
          <p:nvSpPr>
            <p:cNvPr id="3" name="Овал 2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8143900" y="2571744"/>
            <a:ext cx="500066" cy="500066"/>
            <a:chOff x="4214810" y="2714620"/>
            <a:chExt cx="500066" cy="500066"/>
          </a:xfrm>
        </p:grpSpPr>
        <p:sp>
          <p:nvSpPr>
            <p:cNvPr id="16" name="Овал 15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Колесо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CWheel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4214818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Кузов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CBody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1857364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Двигатель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CEngine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4071942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Автомобиль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CAutomobile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CWheel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m_wheels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Так, вроде, все работает: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CCircle</a:t>
            </a:r>
            <a:r>
              <a:rPr lang="en-US" sz="1600" b="1" dirty="0" smtClean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CRectangle</a:t>
            </a:r>
            <a:r>
              <a:rPr lang="en-US" sz="1600" b="1" dirty="0" smtClean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"Circle area: " &lt;&lt; </a:t>
            </a:r>
            <a:r>
              <a:rPr lang="en-US" sz="1600" b="1" dirty="0" err="1" smtClean="0">
                <a:latin typeface="Courier New" pitchFamily="49" charset="0"/>
              </a:rPr>
              <a:t>circle.GetArea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"Rectangle area: " &lt;&lt; </a:t>
            </a:r>
            <a:r>
              <a:rPr lang="en-US" sz="1600" b="1" dirty="0" err="1" smtClean="0">
                <a:latin typeface="Courier New" pitchFamily="49" charset="0"/>
              </a:rPr>
              <a:t>rectangle.GetArea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так - нет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проблема?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 smtClean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 smtClean="0"/>
              <a:t>В нашем случае происходит вызов методов класса </a:t>
            </a:r>
            <a:r>
              <a:rPr lang="en-US" dirty="0" err="1" smtClean="0"/>
              <a:t>CShape</a:t>
            </a:r>
            <a:r>
              <a:rPr lang="ru-RU" dirty="0" smtClean="0"/>
              <a:t>, т.к. функция </a:t>
            </a:r>
            <a:r>
              <a:rPr lang="en-US" dirty="0" err="1" smtClean="0"/>
              <a:t>PrintShapeArea</a:t>
            </a:r>
            <a:r>
              <a:rPr lang="en-US" dirty="0" smtClean="0"/>
              <a:t> </a:t>
            </a:r>
            <a:r>
              <a:rPr lang="ru-RU" dirty="0" smtClean="0"/>
              <a:t>принимает ссылку данного типа</a:t>
            </a:r>
          </a:p>
          <a:p>
            <a:r>
              <a:rPr lang="ru-RU" dirty="0" smtClean="0"/>
              <a:t>Методы, при вызове которых необходимо руководствоваться </a:t>
            </a:r>
            <a:r>
              <a:rPr lang="ru-RU" b="1" dirty="0" smtClean="0">
                <a:solidFill>
                  <a:srgbClr val="FF0000"/>
                </a:solidFill>
              </a:rPr>
              <a:t>типом объекта</a:t>
            </a:r>
            <a:r>
              <a:rPr lang="ru-RU" dirty="0" smtClean="0"/>
              <a:t>, должны быть объявлены </a:t>
            </a:r>
            <a:r>
              <a:rPr lang="ru-RU" b="1" dirty="0" smtClean="0">
                <a:solidFill>
                  <a:srgbClr val="FF0000"/>
                </a:solidFill>
              </a:rPr>
              <a:t>виртуальными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Метод класса </a:t>
            </a:r>
            <a:r>
              <a:rPr lang="ru-RU" sz="2800" dirty="0"/>
              <a:t>может быть </a:t>
            </a:r>
            <a:r>
              <a:rPr lang="ru-RU" sz="2800" dirty="0" smtClean="0"/>
              <a:t>объявлен </a:t>
            </a:r>
            <a:r>
              <a:rPr lang="ru-RU" sz="2800" b="1" dirty="0" smtClean="0"/>
              <a:t>виртуальным</a:t>
            </a:r>
            <a:r>
              <a:rPr lang="ru-RU" sz="2800" dirty="0" smtClean="0"/>
              <a:t>, </a:t>
            </a:r>
            <a:r>
              <a:rPr lang="ru-RU" sz="2800" dirty="0"/>
              <a:t>если допускается </a:t>
            </a:r>
            <a:r>
              <a:rPr lang="ru-RU" sz="2800" dirty="0" smtClean="0"/>
              <a:t>его </a:t>
            </a:r>
            <a:r>
              <a:rPr lang="ru-RU" sz="2800" dirty="0"/>
              <a:t>альтернативная реализация в порожденном классе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вызове виртуальной функции через указатель или ссылку на объект базового класса будет вызвана реализация данной функции, специфичная для фактического типа </a:t>
            </a:r>
            <a:r>
              <a:rPr lang="ru-RU" sz="2400" dirty="0" smtClean="0"/>
              <a:t>объекта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Виртуальные функции обозначаются в объявлении класса при помощи ключевого слова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 smtClean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заработало как надо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</a:t>
            </a:r>
            <a:r>
              <a:rPr lang="ru-RU" dirty="0"/>
              <a:t>виртуальных </a:t>
            </a:r>
            <a:r>
              <a:rPr lang="ru-RU" dirty="0" smtClean="0"/>
              <a:t>методов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методы, </a:t>
            </a:r>
            <a:r>
              <a:rPr lang="ru-RU" dirty="0"/>
              <a:t>объявленные в базовом классе виртуальными, остаются виртуальными в </a:t>
            </a:r>
            <a:r>
              <a:rPr lang="ru-RU" dirty="0" smtClean="0"/>
              <a:t>классах-потомках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Использовать слово </a:t>
            </a:r>
            <a:r>
              <a:rPr lang="en-US" dirty="0" smtClean="0"/>
              <a:t>virtual </a:t>
            </a:r>
            <a:r>
              <a:rPr lang="ru-RU" dirty="0" smtClean="0"/>
              <a:t>в классах наследниках не обязательно (хотя и желательно)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виртуальные методы ведут себя, как обычные методы, </a:t>
            </a:r>
            <a:r>
              <a:rPr lang="ru-RU" dirty="0"/>
              <a:t>если они вызваны </a:t>
            </a:r>
            <a:r>
              <a:rPr lang="ru-RU" b="1" dirty="0" smtClean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 smtClean="0"/>
              <a:t>разрушения</a:t>
            </a:r>
            <a:r>
              <a:rPr lang="ru-RU" dirty="0" smtClean="0"/>
              <a:t> экземпляра класса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деструкторе и конструкторе виртуальные методы не работают</a:t>
            </a:r>
          </a:p>
          <a:p>
            <a:pPr lvl="1"/>
            <a:r>
              <a:rPr lang="ru-RU" dirty="0" smtClean="0"/>
              <a:t>Такое поведение специфично для механизма инициализации и разрушения объектов в </a:t>
            </a:r>
            <a:r>
              <a:rPr lang="en-US" dirty="0" smtClean="0"/>
              <a:t>C++; </a:t>
            </a:r>
            <a:r>
              <a:rPr lang="ru-RU" dirty="0" smtClean="0"/>
              <a:t>в других языках программирования может быть по-другому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</a:rPr>
              <a:t>Output:</a:t>
            </a:r>
            <a:endParaRPr lang="ru-RU" sz="1400" b="1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ru-RU" sz="1400" dirty="0" smtClean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Деструктор </a:t>
            </a:r>
            <a:r>
              <a:rPr lang="ru-RU" dirty="0"/>
              <a:t>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 smtClean="0"/>
              <a:t>Это обеспечивает корректный вызов </a:t>
            </a:r>
            <a:r>
              <a:rPr lang="ru-RU" dirty="0"/>
              <a:t>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 smtClean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 smtClean="0"/>
              <a:t>Классы стандартных коллекций </a:t>
            </a:r>
            <a:r>
              <a:rPr lang="en-US" dirty="0" smtClean="0"/>
              <a:t>STL </a:t>
            </a:r>
            <a:r>
              <a:rPr lang="ru-RU" dirty="0" smtClean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использовании </a:t>
            </a:r>
            <a:r>
              <a:rPr lang="ru-RU" dirty="0" err="1" smtClean="0"/>
              <a:t>невиртуального</a:t>
            </a:r>
            <a:r>
              <a:rPr lang="ru-RU" dirty="0" smtClean="0"/>
              <a:t> деструктора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3 - Презентация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500570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Презентация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CPresentation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ы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 operator[](unsigned index);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&amp; operator[](unsigned index)const;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std::vector&lt;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572132" y="4714884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00694" y="4643446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4572008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7818" y="4500570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ирог 10"/>
          <p:cNvSpPr/>
          <p:nvPr/>
        </p:nvSpPr>
        <p:spPr>
          <a:xfrm>
            <a:off x="6929454" y="5072074"/>
            <a:ext cx="1000132" cy="1000132"/>
          </a:xfrm>
          <a:prstGeom prst="pi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ирог 11"/>
          <p:cNvSpPr/>
          <p:nvPr/>
        </p:nvSpPr>
        <p:spPr>
          <a:xfrm>
            <a:off x="7000892" y="5000636"/>
            <a:ext cx="1000132" cy="1000132"/>
          </a:xfrm>
          <a:prstGeom prst="pie">
            <a:avLst>
              <a:gd name="adj1" fmla="val 16106399"/>
              <a:gd name="adj2" fmla="val 1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5572132" y="4643446"/>
            <a:ext cx="250033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572132" y="500063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572132" y="5143512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572132" y="5286388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572132" y="5572140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572132" y="571501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5572132" y="5857892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V="1">
            <a:off x="5572132" y="5429264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Исправляем проблему, объявив деструктор виртуальным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Всегда используем виртуальный деструктор:</a:t>
            </a:r>
          </a:p>
          <a:p>
            <a:pPr lvl="1"/>
            <a:r>
              <a:rPr lang="ru-RU" dirty="0" smtClean="0"/>
              <a:t>В базовых классах</a:t>
            </a:r>
          </a:p>
          <a:p>
            <a:pPr lvl="1"/>
            <a:r>
              <a:rPr lang="ru-RU" dirty="0" smtClean="0"/>
              <a:t>В классах, от которых возможно наследование в будущем</a:t>
            </a:r>
          </a:p>
          <a:p>
            <a:pPr lvl="2"/>
            <a:r>
              <a:rPr lang="ru-RU" dirty="0" smtClean="0"/>
              <a:t>Например, в классах с виртуальными методами</a:t>
            </a:r>
          </a:p>
          <a:p>
            <a:r>
              <a:rPr lang="ru-RU" dirty="0" smtClean="0"/>
              <a:t>Не используем виртуальные деструкторы</a:t>
            </a:r>
          </a:p>
          <a:p>
            <a:pPr lvl="1"/>
            <a:r>
              <a:rPr lang="ru-RU" dirty="0" smtClean="0"/>
              <a:t>В классах, от которых не планируется создавать производные классы в будущем</a:t>
            </a:r>
          </a:p>
          <a:p>
            <a:r>
              <a:rPr lang="ru-RU" dirty="0" smtClean="0"/>
              <a:t>Также возможно в базовом классе объявить защищенный </a:t>
            </a:r>
            <a:r>
              <a:rPr lang="ru-RU" dirty="0" err="1" smtClean="0"/>
              <a:t>невиртуальный</a:t>
            </a:r>
            <a:r>
              <a:rPr lang="ru-RU" dirty="0" smtClean="0"/>
              <a:t> деструктор</a:t>
            </a:r>
          </a:p>
          <a:p>
            <a:pPr lvl="1"/>
            <a:r>
              <a:rPr lang="ru-RU" dirty="0" smtClean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 smtClean="0"/>
              <a:t>Данный деструктор будет доступен </a:t>
            </a:r>
            <a:r>
              <a:rPr lang="ru-RU" dirty="0" smtClean="0"/>
              <a:t>классам-наследникам</a:t>
            </a:r>
          </a:p>
          <a:p>
            <a:r>
              <a:rPr lang="ru-RU" dirty="0" smtClean="0"/>
              <a:t>Также можно объявить класс как </a:t>
            </a:r>
            <a:r>
              <a:rPr lang="en-US" dirty="0" smtClean="0"/>
              <a:t>final - </a:t>
            </a:r>
            <a:r>
              <a:rPr lang="ru-RU" dirty="0" smtClean="0"/>
              <a:t>в этом случае от него нельзя будет </a:t>
            </a:r>
            <a:r>
              <a:rPr lang="ru-RU" dirty="0" err="1" smtClean="0"/>
              <a:t>унаследоваться</a:t>
            </a:r>
            <a:r>
              <a:rPr lang="ru-RU" dirty="0" smtClean="0"/>
              <a:t> вообще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</a:t>
            </a:r>
            <a:r>
              <a:rPr lang="ru-RU" sz="2800" dirty="0" smtClean="0"/>
              <a:t>выступает </a:t>
            </a:r>
            <a:r>
              <a:rPr lang="ru-RU" sz="2800" dirty="0"/>
              <a:t>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</a:t>
            </a:r>
            <a:r>
              <a:rPr lang="en-US" sz="2400" b="1" dirty="0" smtClean="0"/>
              <a:t>0</a:t>
            </a:r>
            <a:r>
              <a:rPr lang="ru-RU" sz="2400" dirty="0" smtClean="0"/>
              <a:t>, опустив тело функции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</a:t>
            </a:r>
            <a:r>
              <a:rPr lang="ru-RU" sz="2500" dirty="0" smtClean="0"/>
              <a:t>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</a:t>
            </a:r>
            <a:r>
              <a:rPr lang="ru-RU" sz="2500" dirty="0" smtClean="0"/>
              <a:t>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 smtClean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  <a:endParaRPr lang="ru-RU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std::string </a:t>
            </a:r>
            <a:r>
              <a:rPr lang="ru-RU" sz="2000" b="1" dirty="0" err="1" smtClean="0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defTabSz="446088"/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virtual ~</a:t>
            </a:r>
            <a:r>
              <a:rPr lang="en-US" sz="2000" b="1" dirty="0" err="1" smtClean="0">
                <a:latin typeface="Courier New" pitchFamily="49" charset="0"/>
              </a:rPr>
              <a:t>CShape</a:t>
            </a:r>
            <a:r>
              <a:rPr lang="en-US" sz="2000" b="1" dirty="0" smtClean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</a:t>
            </a:r>
            <a:r>
              <a:rPr lang="ru-RU" sz="2800" dirty="0" smtClean="0"/>
              <a:t>чисто виртуальные методы </a:t>
            </a:r>
            <a:r>
              <a:rPr lang="ru-RU" sz="2800" dirty="0"/>
              <a:t>абстрактного класса должны быть реализованы в </a:t>
            </a:r>
            <a:r>
              <a:rPr lang="ru-RU" sz="2800" dirty="0" smtClean="0"/>
              <a:t>производных классах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Иначе производные классы тоже будут абстрактные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</a:t>
            </a:r>
            <a:r>
              <a:rPr lang="ru-RU" sz="2800" dirty="0" smtClean="0"/>
              <a:t>методы</a:t>
            </a:r>
            <a:r>
              <a:rPr lang="en-US" sz="2800" dirty="0" smtClean="0"/>
              <a:t> </a:t>
            </a:r>
            <a:r>
              <a:rPr lang="ru-RU" sz="2800" dirty="0" smtClean="0"/>
              <a:t>еще </a:t>
            </a:r>
            <a:r>
              <a:rPr lang="ru-RU" sz="2800" dirty="0"/>
              <a:t>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некоторых ОО языках программирования для объявления интерфейсов могут существовать отдельные конструкции языка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Ключевое слово </a:t>
            </a:r>
            <a:r>
              <a:rPr lang="en-US" sz="2000" b="1" dirty="0"/>
              <a:t>interface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Java/C#/</a:t>
            </a:r>
            <a:r>
              <a:rPr lang="en-US" sz="2000" dirty="0" err="1"/>
              <a:t>ActionScript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CCircle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интерфейсов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 smtClean="0"/>
              <a:t>Интерфейс – один из вариантов обеспечения полиморфизма</a:t>
            </a:r>
          </a:p>
          <a:p>
            <a:r>
              <a:rPr lang="ru-RU" dirty="0" smtClean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 smtClean="0"/>
              <a:t>Возможность разработки обобщенного кода</a:t>
            </a:r>
          </a:p>
          <a:p>
            <a:pPr lvl="1"/>
            <a:r>
              <a:rPr lang="ru-RU" dirty="0" smtClean="0"/>
              <a:t>Уменьшение зависимостей между классами</a:t>
            </a:r>
          </a:p>
          <a:p>
            <a:pPr lvl="1"/>
            <a:r>
              <a:rPr lang="ru-RU" dirty="0" smtClean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вверх и вниз по иерархии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Приведение типов </a:t>
            </a:r>
            <a:r>
              <a:rPr lang="ru-RU" b="1" dirty="0" smtClean="0"/>
              <a:t>вверх</a:t>
            </a:r>
            <a:r>
              <a:rPr lang="ru-RU" dirty="0" smtClean="0"/>
              <a:t> по иерархии всегда возможно и может происходить неявно</a:t>
            </a:r>
          </a:p>
          <a:p>
            <a:pPr lvl="1"/>
            <a:r>
              <a:rPr lang="ru-RU" dirty="0" smtClean="0"/>
              <a:t>Всякая собака является животным</a:t>
            </a:r>
          </a:p>
          <a:p>
            <a:pPr lvl="1"/>
            <a:r>
              <a:rPr lang="ru-RU" dirty="0" smtClean="0"/>
              <a:t>Всякий ястреб является птицей</a:t>
            </a:r>
          </a:p>
          <a:p>
            <a:pPr lvl="1"/>
            <a:r>
              <a:rPr lang="ru-RU" dirty="0" smtClean="0"/>
              <a:t>Исключение – ромбовидное множественное наследование</a:t>
            </a:r>
          </a:p>
          <a:p>
            <a:r>
              <a:rPr lang="ru-RU" dirty="0" smtClean="0"/>
              <a:t>Приведение типов </a:t>
            </a:r>
            <a:r>
              <a:rPr lang="ru-RU" b="1" dirty="0" smtClean="0"/>
              <a:t>вниз </a:t>
            </a:r>
            <a:r>
              <a:rPr lang="ru-RU" dirty="0" smtClean="0"/>
              <a:t>по иерархии </a:t>
            </a:r>
            <a:r>
              <a:rPr lang="ru-RU" b="1" dirty="0" smtClean="0"/>
              <a:t>не всегда</a:t>
            </a:r>
            <a:r>
              <a:rPr lang="ru-RU" dirty="0" smtClean="0"/>
              <a:t> возможно </a:t>
            </a:r>
          </a:p>
          <a:p>
            <a:pPr lvl="1"/>
            <a:r>
              <a:rPr lang="ru-RU" dirty="0" smtClean="0"/>
              <a:t>Не всякое млекопитающее – собака, но </a:t>
            </a:r>
            <a:r>
              <a:rPr lang="ru-RU" b="1" dirty="0" smtClean="0"/>
              <a:t>некоторые</a:t>
            </a:r>
            <a:r>
              <a:rPr lang="ru-RU" dirty="0" smtClean="0"/>
              <a:t> млекопитающие могут быть собаками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для такого приведения типов используется  оператор </a:t>
            </a:r>
            <a:r>
              <a:rPr lang="en-US" b="1" dirty="0" err="1" smtClean="0">
                <a:solidFill>
                  <a:srgbClr val="FF0000"/>
                </a:solidFill>
              </a:rPr>
              <a:t>dynamic_cast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Приведение типа между </a:t>
            </a:r>
            <a:r>
              <a:rPr lang="ru-RU" b="1" dirty="0" smtClean="0"/>
              <a:t>несвязанными</a:t>
            </a:r>
            <a:r>
              <a:rPr lang="ru-RU" dirty="0" smtClean="0"/>
              <a:t> классами иерархии недопустимо</a:t>
            </a:r>
          </a:p>
          <a:p>
            <a:pPr lvl="1"/>
            <a:r>
              <a:rPr lang="ru-RU" dirty="0" smtClean="0"/>
              <a:t>Собаки не являются птицами</a:t>
            </a:r>
          </a:p>
          <a:p>
            <a:pPr lvl="1"/>
            <a:r>
              <a:rPr lang="ru-RU" dirty="0" smtClean="0"/>
              <a:t>Кошка – не ястреб и не собака</a:t>
            </a:r>
          </a:p>
          <a:p>
            <a:pPr lvl="1"/>
            <a:r>
              <a:rPr lang="ru-RU" dirty="0" smtClean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приведения типа </a:t>
            </a:r>
            <a:r>
              <a:rPr lang="en-US" b="1" dirty="0" err="1" smtClean="0"/>
              <a:t>dynamic_cast</a:t>
            </a:r>
            <a:r>
              <a:rPr lang="ru-RU" dirty="0" smtClean="0"/>
              <a:t> позволяет выполнить </a:t>
            </a:r>
            <a:r>
              <a:rPr lang="ru-RU" b="1" dirty="0" smtClean="0"/>
              <a:t>безопасное</a:t>
            </a:r>
            <a:r>
              <a:rPr lang="ru-RU" dirty="0" smtClean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 smtClean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 smtClean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 smtClean="0"/>
              <a:t>std::</a:t>
            </a:r>
            <a:r>
              <a:rPr lang="en-US" dirty="0" err="1" smtClean="0"/>
              <a:t>bad_cast</a:t>
            </a:r>
            <a:r>
              <a:rPr lang="ru-RU" dirty="0" smtClean="0"/>
              <a:t> (при приведении типа ссылки)</a:t>
            </a:r>
          </a:p>
          <a:p>
            <a:pPr lvl="1"/>
            <a:r>
              <a:rPr lang="ru-RU" dirty="0" smtClean="0"/>
              <a:t>Для осуществления проверок времени выполнения используется информация о типах (</a:t>
            </a:r>
            <a:r>
              <a:rPr lang="en-US" dirty="0" smtClean="0"/>
              <a:t>RTTI – Run-Time Type Information)</a:t>
            </a:r>
          </a:p>
          <a:p>
            <a:pPr lvl="2"/>
            <a:r>
              <a:rPr lang="en-US" dirty="0" smtClean="0"/>
              <a:t>RTTI </a:t>
            </a:r>
            <a:r>
              <a:rPr lang="ru-RU" dirty="0" smtClean="0"/>
              <a:t>требует, чтобы в классе имелся хотя бы один виртуальный метод (хотя бы </a:t>
            </a:r>
            <a:r>
              <a:rPr lang="ru-RU" dirty="0" err="1" smtClean="0"/>
              <a:t>деструкор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 – иерархия животных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int main(int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 – приведение ссылок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CDog</a:t>
            </a:r>
            <a:r>
              <a:rPr lang="en-US" sz="12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dogAsMammal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CCat</a:t>
            </a:r>
            <a:r>
              <a:rPr lang="en-US" sz="1200" b="1" dirty="0" smtClean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 smtClean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animalAsMammal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CEagle</a:t>
            </a:r>
            <a:r>
              <a:rPr lang="en-US" sz="1200" b="1" dirty="0" smtClean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eagleAsMammal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</a:rPr>
              <a:t>error.what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злоупотребляйте использованием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 smtClean="0"/>
              <a:t>В противном случае при добавлении нового класса в иерархию</a:t>
            </a:r>
            <a:r>
              <a:rPr lang="en-US" dirty="0" smtClean="0"/>
              <a:t> </a:t>
            </a:r>
            <a:r>
              <a:rPr lang="ru-RU" dirty="0" smtClean="0"/>
              <a:t>может понадобиться провести ревизию всего кода, использующего </a:t>
            </a:r>
            <a:r>
              <a:rPr lang="en-US" b="1" dirty="0" err="1" smtClean="0"/>
              <a:t>dynamic_cast</a:t>
            </a:r>
            <a:endParaRPr lang="ru-RU" b="1" dirty="0" smtClean="0"/>
          </a:p>
          <a:p>
            <a:pPr lvl="1"/>
            <a:r>
              <a:rPr lang="ru-RU" dirty="0" smtClean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virtual ~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 smtClean="0">
                <a:latin typeface="Courier New" pitchFamily="49" charset="0"/>
              </a:rPr>
            </a:br>
            <a:r>
              <a:rPr lang="ru-RU" sz="1300" b="1" dirty="0" smtClean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GetType</a:t>
            </a:r>
            <a:r>
              <a:rPr lang="en-US" sz="1300" b="1" dirty="0" smtClean="0">
                <a:latin typeface="Courier New" pitchFamily="49" charset="0"/>
              </a:rPr>
              <a:t>() </a:t>
            </a:r>
            <a:r>
              <a:rPr lang="ru-RU" sz="1300" b="1" dirty="0" smtClean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smtClean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 smtClean="0"/>
              <a:t>использвоать</a:t>
            </a:r>
            <a:r>
              <a:rPr lang="ru-RU" sz="2400" dirty="0" smtClean="0"/>
              <a:t> несколько реализаций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иерархии классов</a:t>
            </a:r>
            <a:endParaRPr lang="ru-RU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наследование?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Важнейший механизм ООП, </a:t>
            </a:r>
            <a:r>
              <a:rPr lang="ru-RU" sz="2800" dirty="0"/>
              <a:t>позволяющий описать новый класс на основе уже </a:t>
            </a:r>
            <a:r>
              <a:rPr lang="ru-RU" sz="2800" dirty="0" smtClean="0"/>
              <a:t>существующего</a:t>
            </a:r>
            <a:endParaRPr lang="ru-RU" sz="2800" dirty="0"/>
          </a:p>
          <a:p>
            <a:pPr lvl="1"/>
            <a:r>
              <a:rPr lang="ru-RU" sz="2400" dirty="0" smtClean="0"/>
              <a:t>При наследовании свойства </a:t>
            </a:r>
            <a:r>
              <a:rPr lang="ru-RU" sz="2400" dirty="0"/>
              <a:t>и функциональность родительского класса </a:t>
            </a:r>
            <a:r>
              <a:rPr lang="ru-RU" sz="2400" b="1" dirty="0"/>
              <a:t>наследуются</a:t>
            </a:r>
            <a:r>
              <a:rPr lang="ru-RU" sz="2400" dirty="0"/>
              <a:t> новым классом</a:t>
            </a:r>
          </a:p>
          <a:p>
            <a:pPr lvl="2"/>
            <a:r>
              <a:rPr lang="ru-RU" sz="2100" dirty="0" smtClean="0"/>
              <a:t>Класс-наследник имеет доступ к публичным </a:t>
            </a:r>
            <a:r>
              <a:rPr lang="ru-RU" sz="2100" dirty="0"/>
              <a:t>и </a:t>
            </a:r>
            <a:r>
              <a:rPr lang="ru-RU" sz="2100" dirty="0" smtClean="0"/>
              <a:t>защищенным методам </a:t>
            </a:r>
            <a:r>
              <a:rPr lang="ru-RU" sz="2100" dirty="0"/>
              <a:t>и </a:t>
            </a:r>
            <a:r>
              <a:rPr lang="ru-RU" sz="2100" dirty="0" smtClean="0"/>
              <a:t>полям </a:t>
            </a:r>
            <a:r>
              <a:rPr lang="ru-RU" sz="2100" dirty="0"/>
              <a:t>класса </a:t>
            </a:r>
            <a:r>
              <a:rPr lang="ru-RU" sz="2100" dirty="0" smtClean="0"/>
              <a:t>родительского класса</a:t>
            </a:r>
            <a:endParaRPr lang="ru-RU" sz="2100" dirty="0"/>
          </a:p>
          <a:p>
            <a:pPr lvl="1"/>
            <a:r>
              <a:rPr lang="ru-RU" sz="2400" dirty="0"/>
              <a:t>Класс-наследник может </a:t>
            </a:r>
            <a:r>
              <a:rPr lang="ru-RU" sz="2400" b="1" dirty="0" smtClean="0"/>
              <a:t>добавлять</a:t>
            </a:r>
            <a:r>
              <a:rPr lang="ru-RU" sz="2400" dirty="0" smtClean="0"/>
              <a:t> </a:t>
            </a:r>
            <a:r>
              <a:rPr lang="ru-RU" sz="2400" dirty="0"/>
              <a:t>свои данные и методы, а также </a:t>
            </a:r>
            <a:r>
              <a:rPr lang="ru-RU" sz="2400" b="1" dirty="0"/>
              <a:t>переопределять</a:t>
            </a:r>
            <a:r>
              <a:rPr lang="ru-RU" sz="2400" dirty="0"/>
              <a:t> методы базового класса</a:t>
            </a:r>
            <a:endParaRPr lang="en-US" sz="2400" dirty="0"/>
          </a:p>
          <a:p>
            <a:pPr lvl="1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При всей своей мощности и гибкости 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 и реализовывать несколько интерфейсов – множественное интерфейсное наследование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проблемы ромбовидного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как ест летучая мышь: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Возможное решение данной проблемы - виртуальное наследование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Проблема ромбовидного наследования заключается в том, что класс </a:t>
            </a:r>
            <a:r>
              <a:rPr lang="en-US" dirty="0" err="1" smtClean="0"/>
              <a:t>CBat</a:t>
            </a:r>
            <a:r>
              <a:rPr lang="en-US" dirty="0" smtClean="0"/>
              <a:t> </a:t>
            </a:r>
            <a:r>
              <a:rPr lang="ru-RU" dirty="0" smtClean="0"/>
              <a:t>содержит в себе две копии данных объекта </a:t>
            </a:r>
            <a:r>
              <a:rPr lang="en-US" dirty="0" err="1" smtClean="0"/>
              <a:t>CAnimal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CMammal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CWingedAnimal</a:t>
            </a:r>
            <a:endParaRPr lang="ru-RU" dirty="0" smtClean="0"/>
          </a:p>
          <a:p>
            <a:r>
              <a:rPr lang="ru-RU" b="1" dirty="0" smtClean="0"/>
              <a:t>Виртуальное наследование</a:t>
            </a:r>
            <a:r>
              <a:rPr lang="ru-RU" dirty="0" smtClean="0"/>
              <a:t> в ряде случаев позволяет решить проблемы неоднозначности, возникающие при множественном наследовании</a:t>
            </a:r>
          </a:p>
          <a:p>
            <a:pPr lvl="1"/>
            <a:r>
              <a:rPr lang="ru-RU" dirty="0" smtClean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 smtClean="0"/>
          </a:p>
          <a:p>
            <a:pPr lvl="1"/>
            <a:r>
              <a:rPr lang="ru-RU" dirty="0" smtClean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 smtClean="0"/>
              <a:t>virtual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виртуального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</a:t>
            </a:r>
            <a:r>
              <a:rPr lang="ru-RU" sz="1400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Теперь нормально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виртуального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Классы-предки не могут </a:t>
            </a:r>
            <a:r>
              <a:rPr lang="ru-RU" smtClean="0"/>
              <a:t>одновременно переопределять </a:t>
            </a:r>
            <a:r>
              <a:rPr lang="ru-RU" dirty="0" smtClean="0"/>
              <a:t>одни и те же методы своего родителя</a:t>
            </a:r>
          </a:p>
          <a:p>
            <a:pPr lvl="1"/>
            <a:r>
              <a:rPr lang="ru-RU" dirty="0" smtClean="0"/>
              <a:t>В нашем случае – нельзя переопределять метод </a:t>
            </a:r>
            <a:r>
              <a:rPr lang="en-US" dirty="0" smtClean="0"/>
              <a:t>Eat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одновременно и в  </a:t>
            </a:r>
            <a:r>
              <a:rPr lang="en-US" dirty="0" err="1" smtClean="0"/>
              <a:t>CMammal</a:t>
            </a:r>
            <a:r>
              <a:rPr lang="ru-RU" dirty="0" smtClean="0"/>
              <a:t>, и в </a:t>
            </a:r>
            <a:r>
              <a:rPr lang="en-US" dirty="0" err="1" smtClean="0"/>
              <a:t>CWingedAnimal</a:t>
            </a:r>
            <a:r>
              <a:rPr lang="ru-RU" dirty="0" smtClean="0"/>
              <a:t> – будет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pPr lvl="1"/>
            <a:r>
              <a:rPr lang="ru-RU" sz="2400" dirty="0"/>
              <a:t>Основное правило – </a:t>
            </a:r>
            <a:r>
              <a:rPr lang="ru-RU" sz="2400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</a:t>
            </a:r>
            <a:r>
              <a:rPr lang="ru-RU" dirty="0" smtClean="0"/>
              <a:t>(</a:t>
            </a:r>
            <a:r>
              <a:rPr lang="en-US" dirty="0" smtClean="0"/>
              <a:t>switch-case) </a:t>
            </a:r>
            <a:r>
              <a:rPr lang="ru-RU" dirty="0" smtClean="0"/>
              <a:t>полиморфизмом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/>
              <a:t>Наследование – вторая по силе взаимосвязь между классами в </a:t>
            </a:r>
            <a:r>
              <a:rPr lang="en-US" sz="2800"/>
              <a:t>C++</a:t>
            </a:r>
            <a:r>
              <a:rPr lang="ru-RU" sz="2800"/>
              <a:t> (первая по силе – отношение дружбы)</a:t>
            </a:r>
          </a:p>
          <a:p>
            <a:pPr lvl="1"/>
            <a:r>
              <a:rPr lang="ru-RU" sz="240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Родительский</a:t>
            </a:r>
            <a:r>
              <a:rPr lang="ru-RU" dirty="0" smtClean="0"/>
              <a:t> или базовый класс (класс-родитель) – класс, выступающий в качестве основы при наследовании</a:t>
            </a:r>
          </a:p>
          <a:p>
            <a:r>
              <a:rPr lang="ru-RU" b="1" dirty="0" smtClean="0"/>
              <a:t>Класс-потомок</a:t>
            </a:r>
            <a:r>
              <a:rPr lang="ru-RU" dirty="0" smtClean="0"/>
              <a:t> (дочерний класс, класс-наследник) – класс, образованный в результате наследования от родительского класса</a:t>
            </a:r>
          </a:p>
          <a:p>
            <a:r>
              <a:rPr lang="ru-RU" b="1" dirty="0" smtClean="0"/>
              <a:t>Иерархия наследования</a:t>
            </a:r>
            <a:r>
              <a:rPr lang="ru-RU" dirty="0" smtClean="0"/>
              <a:t> – отношения между родительским классом и его потомками</a:t>
            </a:r>
          </a:p>
          <a:p>
            <a:r>
              <a:rPr lang="ru-RU" b="1" dirty="0" smtClean="0"/>
              <a:t>Интерфейс класса</a:t>
            </a:r>
            <a:r>
              <a:rPr lang="ru-RU" dirty="0" smtClean="0"/>
              <a:t> – совокупность публичных методов класса, доступная для использования вне класса</a:t>
            </a:r>
          </a:p>
          <a:p>
            <a:pPr lvl="1"/>
            <a:r>
              <a:rPr lang="ru-RU" dirty="0" smtClean="0"/>
              <a:t>В интерфейсной части данные обычно не размещают</a:t>
            </a:r>
          </a:p>
          <a:p>
            <a:r>
              <a:rPr lang="ru-RU" b="1" dirty="0" smtClean="0"/>
              <a:t>Реализация класса</a:t>
            </a:r>
            <a:r>
              <a:rPr lang="ru-RU" dirty="0" smtClean="0"/>
              <a:t> – совокупность приватных методов и данных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изображение иерархий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07167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Рыба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Птица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  <a:endCxn id="5" idx="0"/>
          </p:cNvCxnSpPr>
          <p:nvPr/>
        </p:nvCxnSpPr>
        <p:spPr>
          <a:xfrm rot="5400000">
            <a:off x="1750199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>
            <a:stCxn id="4" idx="2"/>
            <a:endCxn id="6" idx="0"/>
          </p:cNvCxnSpPr>
          <p:nvPr/>
        </p:nvCxnSpPr>
        <p:spPr>
          <a:xfrm rot="16200000" flipH="1">
            <a:off x="2893207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00232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Орел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Голубь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6" idx="2"/>
            <a:endCxn id="14" idx="0"/>
          </p:cNvCxnSpPr>
          <p:nvPr/>
        </p:nvCxnSpPr>
        <p:spPr>
          <a:xfrm rot="5400000">
            <a:off x="3036083" y="4464851"/>
            <a:ext cx="71438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2"/>
            <a:endCxn id="19" idx="0"/>
          </p:cNvCxnSpPr>
          <p:nvPr/>
        </p:nvCxnSpPr>
        <p:spPr>
          <a:xfrm rot="16200000" flipH="1">
            <a:off x="4071934" y="4357694"/>
            <a:ext cx="714380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57620" y="22145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Родительский класс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43504" y="392906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efd458e9feaa0846ddc2857753729319ce3ba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2060</TotalTime>
  <Words>2876</Words>
  <Application>Microsoft Office PowerPoint</Application>
  <PresentationFormat>Экран (4:3)</PresentationFormat>
  <Paragraphs>1220</Paragraphs>
  <Slides>78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Поток</vt:lpstr>
      <vt:lpstr>Композиция</vt:lpstr>
      <vt:lpstr>Что такое композиция?</vt:lpstr>
      <vt:lpstr>Пример 1 - Треугольник</vt:lpstr>
      <vt:lpstr>Пример 2 - Автомобиль</vt:lpstr>
      <vt:lpstr>Пример 3 - Презентация</vt:lpstr>
      <vt:lpstr>Наследование</vt:lpstr>
      <vt:lpstr>Что такое наследование?</vt:lpstr>
      <vt:lpstr>Терминология</vt:lpstr>
      <vt:lpstr>Графическое изображение иерархий наследования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Наташа</cp:lastModifiedBy>
  <cp:revision>172</cp:revision>
  <dcterms:created xsi:type="dcterms:W3CDTF">2007-04-12T21:07:55Z</dcterms:created>
  <dcterms:modified xsi:type="dcterms:W3CDTF">2015-04-07T06:41:30Z</dcterms:modified>
</cp:coreProperties>
</file>