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75" r:id="rId4"/>
    <p:sldId id="276" r:id="rId5"/>
    <p:sldId id="274" r:id="rId6"/>
    <p:sldId id="265" r:id="rId7"/>
    <p:sldId id="260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08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26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6A14-6A4B-411B-B1E7-28A5F2B5A92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app-domains/ga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C83B-66DD-499F-AA24-0174F7125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C#: </a:t>
            </a:r>
            <a:r>
              <a:rPr lang="ru-RU" dirty="0"/>
              <a:t>Основы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42C49-AD1B-49CC-B456-DD7F72ED3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Роман Шувалов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8">
            <a:extLst>
              <a:ext uri="{FF2B5EF4-FFF2-40B4-BE49-F238E27FC236}">
                <a16:creationId xmlns:a16="http://schemas.microsoft.com/office/drawing/2014/main" id="{387ADDF3-96F2-4CFC-A961-14113FC2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195AFC-C4B1-4F21-9849-0E1B66F2B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AB1A5-6C23-425A-ACBF-0D08C378E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3259683F-7E6E-4F2B-B111-63DBFBD4F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4145D7C-848F-41FC-AF6F-961397D3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9AA40C3-8FF8-4143-9FD4-40F05CB5C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1EF6D83-6402-4744-921F-6A5D16D93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2BF1FF8-D859-496E-960A-4B09EDCC2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037913A-DA6D-4F85-9684-18087E27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8B65EBE-E36D-4765-90B8-BB2A83148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8D8D2E7-9C8B-4675-A753-93F92FE53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 descr="A picture containing person, man, indoor, music&#10;&#10;Description automatically generated">
            <a:extLst>
              <a:ext uri="{FF2B5EF4-FFF2-40B4-BE49-F238E27FC236}">
                <a16:creationId xmlns:a16="http://schemas.microsoft.com/office/drawing/2014/main" id="{D6FCB1C5-137E-480B-9F0D-9DC0EDCCA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6" r="-2" b="10014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4" name="Picture 3" descr="A picture containing person, man, indoor, music&#10;&#10;Description automatically generated">
            <a:extLst>
              <a:ext uri="{FF2B5EF4-FFF2-40B4-BE49-F238E27FC236}">
                <a16:creationId xmlns:a16="http://schemas.microsoft.com/office/drawing/2014/main" id="{DFEF96D1-2C79-4BEC-96E1-091053FF9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6" r="-2" b="10014"/>
          <a:stretch/>
        </p:blipFill>
        <p:spPr>
          <a:xfrm>
            <a:off x="6095999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A162F4-9360-4B52-AA31-7130D812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14" y="12700"/>
            <a:ext cx="6330353" cy="8429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Assembly (</a:t>
            </a:r>
            <a:r>
              <a:rPr lang="en-US" sz="4400" dirty="0" err="1"/>
              <a:t>с</a:t>
            </a:r>
            <a:r>
              <a:rPr lang="en-US" sz="4400" b="1" dirty="0" err="1"/>
              <a:t>борка</a:t>
            </a:r>
            <a:r>
              <a:rPr lang="en-US" sz="4400" b="1" dirty="0"/>
              <a:t>)</a:t>
            </a:r>
            <a:endParaRPr lang="en-US" sz="4400" dirty="0"/>
          </a:p>
        </p:txBody>
      </p:sp>
      <p:sp>
        <p:nvSpPr>
          <p:cNvPr id="7174" name="Isosceles Triangle 8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 descr="Ð¡ÑÑÑÐºÑÑÑÐ° ÑÐ±Ð¾ÑÐºÐ¸">
            <a:extLst>
              <a:ext uri="{FF2B5EF4-FFF2-40B4-BE49-F238E27FC236}">
                <a16:creationId xmlns:a16="http://schemas.microsoft.com/office/drawing/2014/main" id="{7940E3BB-5630-4A56-93F5-B7C6F66F2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2041" y="1052541"/>
            <a:ext cx="6102188" cy="47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7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A6BC-7AF0-4977-9322-B4E36F8F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104626"/>
            <a:ext cx="8596668" cy="850084"/>
          </a:xfrm>
        </p:spPr>
        <p:txBody>
          <a:bodyPr/>
          <a:lstStyle/>
          <a:p>
            <a:r>
              <a:rPr lang="en-US" b="1" dirty="0"/>
              <a:t>GAC (Global Assembly Cache</a:t>
            </a:r>
            <a:r>
              <a:rPr lang="ru-RU" b="1" dirty="0"/>
              <a:t>, </a:t>
            </a:r>
            <a:r>
              <a:rPr lang="en-US" b="1" dirty="0">
                <a:hlinkClick r:id="rId2"/>
              </a:rPr>
              <a:t>link</a:t>
            </a:r>
            <a:r>
              <a:rPr lang="ru-RU" b="1" dirty="0"/>
              <a:t>)</a:t>
            </a:r>
            <a:r>
              <a:rPr lang="ru-RU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0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F8F8-1DAA-4C25-9106-237AB3B2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855" y="2999763"/>
            <a:ext cx="8596668" cy="85847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Типы данных в .NET Framework</a:t>
            </a:r>
            <a:br>
              <a:rPr lang="ru-RU" b="1" dirty="0"/>
            </a:b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Ð¡ÑÑÐ»Ð¾ÑÐ½ÑÐµ ÑÐ¸Ð¿Ñ Ð² .NET">
            <a:extLst>
              <a:ext uri="{FF2B5EF4-FFF2-40B4-BE49-F238E27FC236}">
                <a16:creationId xmlns:a16="http://schemas.microsoft.com/office/drawing/2014/main" id="{45F2AB77-2E37-4B78-9421-7F00E07E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088" y="674913"/>
            <a:ext cx="5261056" cy="26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2" descr="Ð¢Ð¸Ð¿Ñ Ð´Ð°Ð½Ð½ÑÑ Ð² .NET Framework">
            <a:extLst>
              <a:ext uri="{FF2B5EF4-FFF2-40B4-BE49-F238E27FC236}">
                <a16:creationId xmlns:a16="http://schemas.microsoft.com/office/drawing/2014/main" id="{44EE381A-04FA-40D0-9632-1C68D426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4019" y="3504333"/>
            <a:ext cx="3737196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5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BAFA43-4AB4-4DD1-A3CB-5FA42D4CA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91855"/>
              </p:ext>
            </p:extLst>
          </p:nvPr>
        </p:nvGraphicFramePr>
        <p:xfrm>
          <a:off x="858417" y="643813"/>
          <a:ext cx="10394302" cy="55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418">
                  <a:extLst>
                    <a:ext uri="{9D8B030D-6E8A-4147-A177-3AD203B41FA5}">
                      <a16:colId xmlns:a16="http://schemas.microsoft.com/office/drawing/2014/main" val="3399240540"/>
                    </a:ext>
                  </a:extLst>
                </a:gridCol>
                <a:gridCol w="5279884">
                  <a:extLst>
                    <a:ext uri="{9D8B030D-6E8A-4147-A177-3AD203B41FA5}">
                      <a16:colId xmlns:a16="http://schemas.microsoft.com/office/drawing/2014/main" val="3748591123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 type</a:t>
                      </a:r>
                    </a:p>
                  </a:txBody>
                  <a:tcPr marL="61205" marR="61205" marT="30603" marB="30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Reference type</a:t>
                      </a:r>
                    </a:p>
                  </a:txBody>
                  <a:tcPr marL="61205" marR="61205" marT="30603" marB="30603"/>
                </a:tc>
                <a:extLst>
                  <a:ext uri="{0D108BD9-81ED-4DB2-BD59-A6C34878D82A}">
                    <a16:rowId xmlns:a16="http://schemas.microsoft.com/office/drawing/2014/main" val="1428860548"/>
                  </a:ext>
                </a:extLst>
              </a:tr>
              <a:tr h="32460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/>
                        <a:t>Хранение</a:t>
                      </a:r>
                      <a:endParaRPr lang="en-US" sz="1400"/>
                    </a:p>
                  </a:txBody>
                  <a:tcPr marL="61205" marR="61205" marT="30603" marB="306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47299"/>
                  </a:ext>
                </a:extLst>
              </a:tr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Стэк приложения</a:t>
                      </a:r>
                      <a:r>
                        <a:rPr lang="en-US" sz="1400"/>
                        <a:t> (Stack)</a:t>
                      </a:r>
                    </a:p>
                  </a:txBody>
                  <a:tcPr marL="61205" marR="61205" marT="30603" marB="30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Управляемая куча (</a:t>
                      </a:r>
                      <a:r>
                        <a:rPr lang="en-US" sz="1400"/>
                        <a:t>Heap)</a:t>
                      </a:r>
                    </a:p>
                  </a:txBody>
                  <a:tcPr marL="61205" marR="61205" marT="30603" marB="30603"/>
                </a:tc>
                <a:extLst>
                  <a:ext uri="{0D108BD9-81ED-4DB2-BD59-A6C34878D82A}">
                    <a16:rowId xmlns:a16="http://schemas.microsoft.com/office/drawing/2014/main" val="2166134409"/>
                  </a:ext>
                </a:extLst>
              </a:tr>
              <a:tr h="32460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Переменная</a:t>
                      </a:r>
                      <a:endParaRPr lang="en-US" sz="1400"/>
                    </a:p>
                  </a:txBody>
                  <a:tcPr marL="61205" marR="61205" marT="30603" marB="306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84238"/>
                  </a:ext>
                </a:extLst>
              </a:tr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Локальная копия (значение)</a:t>
                      </a:r>
                      <a:endParaRPr lang="en-US" sz="1400"/>
                    </a:p>
                  </a:txBody>
                  <a:tcPr marL="61205" marR="61205" marT="30603" marB="30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Ссылка на область памяти</a:t>
                      </a:r>
                      <a:endParaRPr lang="en-US" sz="1400"/>
                    </a:p>
                  </a:txBody>
                  <a:tcPr marL="61205" marR="61205" marT="30603" marB="30603"/>
                </a:tc>
                <a:extLst>
                  <a:ext uri="{0D108BD9-81ED-4DB2-BD59-A6C34878D82A}">
                    <a16:rowId xmlns:a16="http://schemas.microsoft.com/office/drawing/2014/main" val="237048478"/>
                  </a:ext>
                </a:extLst>
              </a:tr>
              <a:tr h="32460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/>
                        <a:t>Наследование</a:t>
                      </a:r>
                      <a:endParaRPr lang="en-US" sz="1400"/>
                    </a:p>
                  </a:txBody>
                  <a:tcPr marL="61205" marR="61205" marT="30603" marB="306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60648"/>
                  </a:ext>
                </a:extLst>
              </a:tr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Только </a:t>
                      </a:r>
                      <a:r>
                        <a:rPr lang="en-US" sz="1400"/>
                        <a:t>System.ValueType</a:t>
                      </a:r>
                    </a:p>
                  </a:txBody>
                  <a:tcPr marL="61205" marR="61205" marT="30603" marB="30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Любой </a:t>
                      </a:r>
                      <a:r>
                        <a:rPr lang="en-US" sz="1400"/>
                        <a:t>not sealed</a:t>
                      </a:r>
                      <a:r>
                        <a:rPr lang="ru-RU" sz="1400"/>
                        <a:t> тип</a:t>
                      </a:r>
                      <a:endParaRPr lang="en-US" sz="1400"/>
                    </a:p>
                  </a:txBody>
                  <a:tcPr marL="61205" marR="61205" marT="30603" marB="30603"/>
                </a:tc>
                <a:extLst>
                  <a:ext uri="{0D108BD9-81ED-4DB2-BD59-A6C34878D82A}">
                    <a16:rowId xmlns:a16="http://schemas.microsoft.com/office/drawing/2014/main" val="1542979377"/>
                  </a:ext>
                </a:extLst>
              </a:tr>
              <a:tr h="32460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Может быть базовым классом</a:t>
                      </a:r>
                      <a:endParaRPr lang="en-US" sz="1400" dirty="0"/>
                    </a:p>
                  </a:txBody>
                  <a:tcPr marL="61205" marR="61205" marT="30603" marB="306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27232"/>
                  </a:ext>
                </a:extLst>
              </a:tr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Нет! Всегда </a:t>
                      </a:r>
                      <a:r>
                        <a:rPr lang="en-US" sz="1400"/>
                        <a:t>sealed</a:t>
                      </a:r>
                    </a:p>
                  </a:txBody>
                  <a:tcPr marL="61205" marR="61205" marT="30603" marB="30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Да, если не </a:t>
                      </a:r>
                      <a:r>
                        <a:rPr lang="en-US" sz="1400"/>
                        <a:t>sealed</a:t>
                      </a:r>
                    </a:p>
                  </a:txBody>
                  <a:tcPr marL="61205" marR="61205" marT="30603" marB="30603"/>
                </a:tc>
                <a:extLst>
                  <a:ext uri="{0D108BD9-81ED-4DB2-BD59-A6C34878D82A}">
                    <a16:rowId xmlns:a16="http://schemas.microsoft.com/office/drawing/2014/main" val="3694612435"/>
                  </a:ext>
                </a:extLst>
              </a:tr>
              <a:tr h="32460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Передаются (в метод)</a:t>
                      </a:r>
                      <a:endParaRPr lang="en-US" sz="1400"/>
                    </a:p>
                  </a:txBody>
                  <a:tcPr marL="61205" marR="61205" marT="30603" marB="306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71605"/>
                  </a:ext>
                </a:extLst>
              </a:tr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Только значение (т.е. копия)</a:t>
                      </a:r>
                      <a:endParaRPr lang="en-US" sz="1400"/>
                    </a:p>
                  </a:txBody>
                  <a:tcPr marL="61205" marR="61205" marT="30603" marB="30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Как ссылка (т.е. адресс)</a:t>
                      </a:r>
                      <a:endParaRPr lang="en-US" sz="1400"/>
                    </a:p>
                  </a:txBody>
                  <a:tcPr marL="61205" marR="61205" marT="30603" marB="30603"/>
                </a:tc>
                <a:extLst>
                  <a:ext uri="{0D108BD9-81ED-4DB2-BD59-A6C34878D82A}">
                    <a16:rowId xmlns:a16="http://schemas.microsoft.com/office/drawing/2014/main" val="2085706135"/>
                  </a:ext>
                </a:extLst>
              </a:tr>
              <a:tr h="32460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Свои конструкторы?</a:t>
                      </a:r>
                      <a:endParaRPr lang="en-US" sz="1400"/>
                    </a:p>
                  </a:txBody>
                  <a:tcPr marL="61205" marR="61205" marT="30603" marB="306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3961"/>
                  </a:ext>
                </a:extLst>
              </a:tr>
              <a:tr h="767249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Да, но имеется зарезервированный конструктор по умолчанию </a:t>
                      </a:r>
                      <a:br>
                        <a:rPr lang="ru-RU" sz="1400"/>
                      </a:br>
                      <a:endParaRPr lang="en-US" sz="1400"/>
                    </a:p>
                  </a:txBody>
                  <a:tcPr marL="61205" marR="61205" marT="30603" marB="30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Да (творю что хочу)</a:t>
                      </a:r>
                      <a:endParaRPr lang="en-US" sz="1400"/>
                    </a:p>
                  </a:txBody>
                  <a:tcPr marL="61205" marR="61205" marT="30603" marB="30603"/>
                </a:tc>
                <a:extLst>
                  <a:ext uri="{0D108BD9-81ED-4DB2-BD59-A6C34878D82A}">
                    <a16:rowId xmlns:a16="http://schemas.microsoft.com/office/drawing/2014/main" val="1293199384"/>
                  </a:ext>
                </a:extLst>
              </a:tr>
              <a:tr h="32460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Конец существования</a:t>
                      </a:r>
                      <a:endParaRPr lang="en-US" sz="1400" dirty="0"/>
                    </a:p>
                  </a:txBody>
                  <a:tcPr marL="61205" marR="61205" marT="30603" marB="306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12917"/>
                  </a:ext>
                </a:extLst>
              </a:tr>
              <a:tr h="54592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Когда выходят за рамки того контекста, в котором определялись.</a:t>
                      </a:r>
                      <a:endParaRPr lang="en-US" sz="1400" dirty="0"/>
                    </a:p>
                  </a:txBody>
                  <a:tcPr marL="61205" marR="61205" marT="30603" marB="30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Когда объект подвергается сборке мусора.</a:t>
                      </a:r>
                      <a:endParaRPr lang="en-US" sz="1400" dirty="0"/>
                    </a:p>
                  </a:txBody>
                  <a:tcPr marL="61205" marR="61205" marT="30603" marB="30603"/>
                </a:tc>
                <a:extLst>
                  <a:ext uri="{0D108BD9-81ED-4DB2-BD59-A6C34878D82A}">
                    <a16:rowId xmlns:a16="http://schemas.microsoft.com/office/drawing/2014/main" val="269260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50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269D-DAFD-421D-9D0E-26C3A103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85" y="223707"/>
            <a:ext cx="8596668" cy="1320800"/>
          </a:xfrm>
        </p:spPr>
        <p:txBody>
          <a:bodyPr/>
          <a:lstStyle/>
          <a:p>
            <a:r>
              <a:rPr lang="ru-RU" dirty="0"/>
              <a:t>Задача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534D-F445-4039-A30E-4A9C4E9C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84" y="1002907"/>
            <a:ext cx="9389456" cy="5070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FizzBuzz</a:t>
            </a:r>
            <a:r>
              <a:rPr lang="en-US" dirty="0"/>
              <a:t>. </a:t>
            </a:r>
            <a:r>
              <a:rPr lang="ru-RU" dirty="0"/>
              <a:t>Написать программу, которая будет писать числа от 1 до 100. Если число кратно 3 – выводить</a:t>
            </a:r>
            <a:r>
              <a:rPr lang="uk-UA" dirty="0"/>
              <a:t> </a:t>
            </a:r>
            <a:r>
              <a:rPr lang="en-US" dirty="0"/>
              <a:t>Fizz </a:t>
            </a:r>
            <a:r>
              <a:rPr lang="ru-RU" dirty="0"/>
              <a:t>вместо числа. Если число кратно 5 – выводить</a:t>
            </a:r>
            <a:r>
              <a:rPr lang="uk-UA" dirty="0"/>
              <a:t> </a:t>
            </a:r>
            <a:r>
              <a:rPr lang="en-US" dirty="0"/>
              <a:t>Buzz. </a:t>
            </a:r>
            <a:r>
              <a:rPr lang="ru-RU" dirty="0"/>
              <a:t>Если число кратно и 3, и 5 – </a:t>
            </a:r>
            <a:r>
              <a:rPr lang="en-US" dirty="0" err="1"/>
              <a:t>FizzBuzz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Требования</a:t>
            </a:r>
          </a:p>
          <a:p>
            <a:r>
              <a:rPr lang="en-US" dirty="0"/>
              <a:t>Console </a:t>
            </a:r>
            <a:r>
              <a:rPr lang="ru-RU" dirty="0"/>
              <a:t>+ </a:t>
            </a:r>
            <a:r>
              <a:rPr lang="en-US" dirty="0"/>
              <a:t>Class library (</a:t>
            </a:r>
            <a:r>
              <a:rPr lang="ru-RU" dirty="0"/>
              <a:t>логика находится в </a:t>
            </a:r>
            <a:r>
              <a:rPr lang="en-US" dirty="0"/>
              <a:t>Class Library </a:t>
            </a:r>
            <a:r>
              <a:rPr lang="en-US"/>
              <a:t>(Console </a:t>
            </a:r>
            <a:r>
              <a:rPr lang="ru-RU" dirty="0"/>
              <a:t>отвечает только за ввод/вывод данных)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Стартовое и конечное число вводится пользователем</a:t>
            </a:r>
          </a:p>
          <a:p>
            <a:r>
              <a:rPr lang="ru-RU" dirty="0"/>
              <a:t>Простые множители (3/5/7 и т.д.) вводятся пользователем </a:t>
            </a:r>
          </a:p>
          <a:p>
            <a:r>
              <a:rPr lang="en-US" dirty="0"/>
              <a:t>Optional: </a:t>
            </a:r>
            <a:r>
              <a:rPr lang="ru-RU" dirty="0"/>
              <a:t>проверка простоты множителя из последнего пункта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7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269D-DAFD-421D-9D0E-26C3A103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85" y="223707"/>
            <a:ext cx="8596668" cy="1320800"/>
          </a:xfrm>
        </p:spPr>
        <p:txBody>
          <a:bodyPr/>
          <a:lstStyle/>
          <a:p>
            <a:r>
              <a:rPr lang="ru-RU" dirty="0"/>
              <a:t>Задача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534D-F445-4039-A30E-4A9C4E9C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84" y="1002907"/>
            <a:ext cx="9389456" cy="5070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Начав тренировки, лыжник в первый день пробежал </a:t>
            </a:r>
            <a:r>
              <a:rPr lang="en-US" dirty="0"/>
              <a:t>X</a:t>
            </a:r>
            <a:r>
              <a:rPr lang="ru-RU" dirty="0"/>
              <a:t> км. Через каждый следующий день (между тренировками один день интервала) он увеличивал пробeг на </a:t>
            </a:r>
            <a:r>
              <a:rPr lang="en-US" dirty="0"/>
              <a:t>Y</a:t>
            </a:r>
            <a:r>
              <a:rPr lang="ru-RU" dirty="0"/>
              <a:t>% от пробега предыдущего дня. Определить в какой день суммарный пробег за все дни превысит </a:t>
            </a:r>
            <a:r>
              <a:rPr lang="en-US" dirty="0"/>
              <a:t>Z</a:t>
            </a:r>
            <a:r>
              <a:rPr lang="ru-RU" dirty="0"/>
              <a:t> км. 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Требования</a:t>
            </a:r>
          </a:p>
          <a:p>
            <a:r>
              <a:rPr lang="en-US" dirty="0"/>
              <a:t>Console</a:t>
            </a:r>
            <a:r>
              <a:rPr lang="ru-RU" dirty="0"/>
              <a:t> + </a:t>
            </a:r>
            <a:r>
              <a:rPr lang="en-US" dirty="0"/>
              <a:t>Class library (</a:t>
            </a:r>
            <a:r>
              <a:rPr lang="ru-RU" dirty="0"/>
              <a:t>рассчеты находятся в </a:t>
            </a:r>
            <a:r>
              <a:rPr lang="en-US" dirty="0"/>
              <a:t>Class Library (Console </a:t>
            </a:r>
            <a:r>
              <a:rPr lang="ru-RU" dirty="0"/>
              <a:t>отвечает только за ввод/вывод данных)</a:t>
            </a:r>
            <a:endParaRPr lang="en-US" dirty="0"/>
          </a:p>
          <a:p>
            <a:r>
              <a:rPr lang="en-US" dirty="0"/>
              <a:t>X, Y, Z </a:t>
            </a:r>
            <a:r>
              <a:rPr lang="ru-RU" dirty="0"/>
              <a:t>вводятся пользователем, результат выводится на экран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Optional: </a:t>
            </a:r>
            <a:r>
              <a:rPr lang="ru-RU" dirty="0"/>
              <a:t>бесконечный ввод – после вывода результата программа предлагает пользователю продолжить работу со след. Спортсменом</a:t>
            </a:r>
          </a:p>
          <a:p>
            <a:r>
              <a:rPr lang="en-US" dirty="0"/>
              <a:t>Optional so </a:t>
            </a:r>
            <a:r>
              <a:rPr lang="en-US" dirty="0" err="1"/>
              <a:t>zvezdochkoi</a:t>
            </a:r>
            <a:r>
              <a:rPr lang="en-US" dirty="0"/>
              <a:t>: </a:t>
            </a:r>
            <a:r>
              <a:rPr lang="ru-RU" dirty="0"/>
              <a:t>сделать </a:t>
            </a:r>
            <a:r>
              <a:rPr lang="en-US" dirty="0"/>
              <a:t>menu </a:t>
            </a:r>
            <a:r>
              <a:rPr lang="ru-RU" dirty="0"/>
              <a:t>с возможностью просмотреть результаты пред. спортсменов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92F516-59DD-40F0-85F5-9A3423E2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99E5-1C40-4C2E-BB1C-6958A290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328"/>
            <a:ext cx="10888910" cy="80534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Теория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EA7-A5FE-42AA-9D39-589919DB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45" y="153437"/>
            <a:ext cx="8596668" cy="1320800"/>
          </a:xfrm>
        </p:spPr>
        <p:txBody>
          <a:bodyPr/>
          <a:lstStyle/>
          <a:p>
            <a:r>
              <a:rPr lang="en-US" dirty="0"/>
              <a:t>What’s .NET?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B1FE8B03-BAFA-4F81-950B-FA03E8A8DB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8" y="1121779"/>
            <a:ext cx="8552674" cy="46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3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ÑÐ°Ñ Ð¿Ð¾ÑÑÐºÑ Ð·Ð¾Ð±ÑÐ°Ð¶ÐµÐ½Ñ Ð·Ð° Ð·Ð°Ð¿Ð¸ÑÐ¾Ð¼ &quot;.net common type system&quot;">
            <a:extLst>
              <a:ext uri="{FF2B5EF4-FFF2-40B4-BE49-F238E27FC236}">
                <a16:creationId xmlns:a16="http://schemas.microsoft.com/office/drawing/2014/main" id="{341592AC-70DC-4D14-95EC-71E67322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98" y="389941"/>
            <a:ext cx="7409115" cy="55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52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51EE-A89F-44D1-A6B6-343C459C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22" y="169862"/>
            <a:ext cx="9620774" cy="1320800"/>
          </a:xfrm>
        </p:spPr>
        <p:txBody>
          <a:bodyPr/>
          <a:lstStyle/>
          <a:p>
            <a:r>
              <a:rPr lang="en-US" b="1" dirty="0"/>
              <a:t>CLR (Common Language Runtime</a:t>
            </a:r>
            <a:r>
              <a:rPr lang="ru-RU" b="1" dirty="0"/>
              <a:t>)</a:t>
            </a:r>
          </a:p>
        </p:txBody>
      </p:sp>
      <p:sp>
        <p:nvSpPr>
          <p:cNvPr id="3" name="AutoShape 4" descr="Ð ÐµÐ·ÑÐ»ÑÑÐ°Ñ Ð¿Ð¾ÑÑÐºÑ Ð·Ð¾Ð±ÑÐ°Ð¶ÐµÐ½Ñ Ð·Ð° Ð·Ð°Ð¿Ð¸ÑÐ¾Ð¼ &quot;.net common type system&quot;">
            <a:extLst>
              <a:ext uri="{FF2B5EF4-FFF2-40B4-BE49-F238E27FC236}">
                <a16:creationId xmlns:a16="http://schemas.microsoft.com/office/drawing/2014/main" id="{7416CFB6-C2F5-4440-BB4C-4FF604FC5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450" y="3276600"/>
            <a:ext cx="5828950" cy="58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5EB151-6835-419A-BC2C-E321D4679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718" y="1122224"/>
            <a:ext cx="8639610" cy="46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man, indoor, music&#10;&#10;Description automatically generated">
            <a:extLst>
              <a:ext uri="{FF2B5EF4-FFF2-40B4-BE49-F238E27FC236}">
                <a16:creationId xmlns:a16="http://schemas.microsoft.com/office/drawing/2014/main" id="{D6FCB1C5-137E-480B-9F0D-9DC0EDCC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18" y="321851"/>
            <a:ext cx="4104258" cy="60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9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51EE-A89F-44D1-A6B6-343C459C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314" y="153208"/>
            <a:ext cx="8596668" cy="1320800"/>
          </a:xfrm>
        </p:spPr>
        <p:txBody>
          <a:bodyPr/>
          <a:lstStyle/>
          <a:p>
            <a:r>
              <a:rPr lang="en-US" b="1" dirty="0"/>
              <a:t>JIT (Just-in-time-compilation)</a:t>
            </a:r>
          </a:p>
        </p:txBody>
      </p:sp>
      <p:pic>
        <p:nvPicPr>
          <p:cNvPr id="1026" name="Picture 2" descr="JIT">
            <a:extLst>
              <a:ext uri="{FF2B5EF4-FFF2-40B4-BE49-F238E27FC236}">
                <a16:creationId xmlns:a16="http://schemas.microsoft.com/office/drawing/2014/main" id="{601DA386-BA67-40ED-98D8-B4285249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02" y="1144716"/>
            <a:ext cx="501015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2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TS">
            <a:extLst>
              <a:ext uri="{FF2B5EF4-FFF2-40B4-BE49-F238E27FC236}">
                <a16:creationId xmlns:a16="http://schemas.microsoft.com/office/drawing/2014/main" id="{9E534DE9-8389-416A-9410-8E50CAA3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71" y="561057"/>
            <a:ext cx="7672679" cy="573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7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Ð¢Ð¸Ð¿Ñ CTS">
            <a:extLst>
              <a:ext uri="{FF2B5EF4-FFF2-40B4-BE49-F238E27FC236}">
                <a16:creationId xmlns:a16="http://schemas.microsoft.com/office/drawing/2014/main" id="{F73074B0-9B9E-4665-977E-B55935C37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3" y="684785"/>
            <a:ext cx="8549039" cy="48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075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357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C#: Основы .Net</vt:lpstr>
      <vt:lpstr>Теория</vt:lpstr>
      <vt:lpstr>What’s .NET?</vt:lpstr>
      <vt:lpstr>PowerPoint Presentation</vt:lpstr>
      <vt:lpstr>CLR (Common Language Runtime)</vt:lpstr>
      <vt:lpstr>PowerPoint Presentation</vt:lpstr>
      <vt:lpstr>JIT (Just-in-time-compilation)</vt:lpstr>
      <vt:lpstr>PowerPoint Presentation</vt:lpstr>
      <vt:lpstr>PowerPoint Presentation</vt:lpstr>
      <vt:lpstr>PowerPoint Presentation</vt:lpstr>
      <vt:lpstr>Assembly (сборка)</vt:lpstr>
      <vt:lpstr>GAC (Global Assembly Cache, link) </vt:lpstr>
      <vt:lpstr>Типы данных в .NET Framework  </vt:lpstr>
      <vt:lpstr>PowerPoint Presentation</vt:lpstr>
      <vt:lpstr>PowerPoint Presentation</vt:lpstr>
      <vt:lpstr>Задача 1</vt:lpstr>
      <vt:lpstr>Задача 2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C#: Основы .Net</dc:title>
  <dc:creator>Roman Shuvalov</dc:creator>
  <cp:lastModifiedBy>Roman Shuvalov</cp:lastModifiedBy>
  <cp:revision>11</cp:revision>
  <dcterms:created xsi:type="dcterms:W3CDTF">2019-08-05T12:44:21Z</dcterms:created>
  <dcterms:modified xsi:type="dcterms:W3CDTF">2019-11-11T18:37:56Z</dcterms:modified>
</cp:coreProperties>
</file>