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C#: More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E3F-24A6-4801-8129-B648AFC2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2" y="3012347"/>
            <a:ext cx="8596668" cy="833306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7600-F3AE-4653-B837-8C040FB5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48" y="3054291"/>
            <a:ext cx="8596668" cy="749417"/>
          </a:xfrm>
        </p:spPr>
        <p:txBody>
          <a:bodyPr/>
          <a:lstStyle/>
          <a:p>
            <a:pPr algn="ctr"/>
            <a:r>
              <a:rPr lang="en-US" dirty="0"/>
              <a:t>GC (Garbage Collection)</a:t>
            </a:r>
          </a:p>
        </p:txBody>
      </p:sp>
    </p:spTree>
    <p:extLst>
      <p:ext uri="{BB962C8B-B14F-4D97-AF65-F5344CB8AC3E}">
        <p14:creationId xmlns:p14="http://schemas.microsoft.com/office/powerpoint/2010/main" val="23435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c# GC&quot;">
            <a:extLst>
              <a:ext uri="{FF2B5EF4-FFF2-40B4-BE49-F238E27FC236}">
                <a16:creationId xmlns:a16="http://schemas.microsoft.com/office/drawing/2014/main" id="{0CB56114-C047-4E10-B5EA-8359A0F7D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596" y="1021100"/>
            <a:ext cx="6607759" cy="51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4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92CE39-D230-4938-B9A4-CF70DA0B8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8410" y="807081"/>
            <a:ext cx="5052131" cy="52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6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08433"/>
          </a:xfrm>
        </p:spPr>
        <p:txBody>
          <a:bodyPr/>
          <a:lstStyle/>
          <a:p>
            <a:r>
              <a:rPr lang="ru-RU" dirty="0"/>
              <a:t>Конец!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C7C1-3EC1-459D-8295-B4005BE0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48250"/>
            <a:ext cx="8961615" cy="34036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9E5-1C40-4C2E-BB1C-6958A29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328"/>
            <a:ext cx="10888910" cy="8053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 vs out</a:t>
            </a:r>
          </a:p>
        </p:txBody>
      </p:sp>
    </p:spTree>
    <p:extLst>
      <p:ext uri="{BB962C8B-B14F-4D97-AF65-F5344CB8AC3E}">
        <p14:creationId xmlns:p14="http://schemas.microsoft.com/office/powerpoint/2010/main" val="40621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6AA-244E-4A08-9028-24A464E1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vs out</a:t>
            </a:r>
          </a:p>
        </p:txBody>
      </p:sp>
      <p:pic>
        <p:nvPicPr>
          <p:cNvPr id="1026" name="Picture 2" descr="ref-vs-out">
            <a:extLst>
              <a:ext uri="{FF2B5EF4-FFF2-40B4-BE49-F238E27FC236}">
                <a16:creationId xmlns:a16="http://schemas.microsoft.com/office/drawing/2014/main" id="{AE45B264-CD1C-4ECF-B2FB-489F2FC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49" y="1873049"/>
            <a:ext cx="5278265" cy="31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E3F-24A6-4801-8129-B648AFC2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2" y="3012347"/>
            <a:ext cx="8596668" cy="833306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110E-4204-4BA7-97E8-5AAF18F6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ref vs out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EA3F1-6FEC-4143-B612-103969393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83845"/>
              </p:ext>
            </p:extLst>
          </p:nvPr>
        </p:nvGraphicFramePr>
        <p:xfrm>
          <a:off x="842597" y="1709058"/>
          <a:ext cx="10062470" cy="392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459">
                  <a:extLst>
                    <a:ext uri="{9D8B030D-6E8A-4147-A177-3AD203B41FA5}">
                      <a16:colId xmlns:a16="http://schemas.microsoft.com/office/drawing/2014/main" val="4267562670"/>
                    </a:ext>
                  </a:extLst>
                </a:gridCol>
                <a:gridCol w="5041011">
                  <a:extLst>
                    <a:ext uri="{9D8B030D-6E8A-4147-A177-3AD203B41FA5}">
                      <a16:colId xmlns:a16="http://schemas.microsoft.com/office/drawing/2014/main" val="587989594"/>
                    </a:ext>
                  </a:extLst>
                </a:gridCol>
              </a:tblGrid>
              <a:tr h="416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ref</a:t>
                      </a:r>
                    </a:p>
                  </a:txBody>
                  <a:tcPr marL="79047" marR="79047" marT="39523" marB="395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out</a:t>
                      </a:r>
                    </a:p>
                  </a:txBody>
                  <a:tcPr marL="79047" marR="79047" marT="39523" marB="39523"/>
                </a:tc>
                <a:extLst>
                  <a:ext uri="{0D108BD9-81ED-4DB2-BD59-A6C34878D82A}">
                    <a16:rowId xmlns:a16="http://schemas.microsoft.com/office/drawing/2014/main" val="2304970023"/>
                  </a:ext>
                </a:extLst>
              </a:tr>
              <a:tr h="701122">
                <a:tc>
                  <a:txBody>
                    <a:bodyPr/>
                    <a:lstStyle/>
                    <a:p>
                      <a:r>
                        <a:rPr lang="ru-RU" sz="1600"/>
                        <a:t>Параметр должен быть проинициализирован перед передачей</a:t>
                      </a:r>
                      <a:endParaRPr lang="en-US" sz="1600"/>
                    </a:p>
                  </a:txBody>
                  <a:tcPr marL="79047" marR="79047" marT="39523" marB="3952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 обязательно инициализировать параметр перед передачей</a:t>
                      </a:r>
                      <a:endParaRPr lang="en-US" sz="1600"/>
                    </a:p>
                  </a:txBody>
                  <a:tcPr marL="79047" marR="79047" marT="39523" marB="39523"/>
                </a:tc>
                <a:extLst>
                  <a:ext uri="{0D108BD9-81ED-4DB2-BD59-A6C34878D82A}">
                    <a16:rowId xmlns:a16="http://schemas.microsoft.com/office/drawing/2014/main" val="456192729"/>
                  </a:ext>
                </a:extLst>
              </a:tr>
              <a:tr h="1269600">
                <a:tc>
                  <a:txBody>
                    <a:bodyPr/>
                    <a:lstStyle/>
                    <a:p>
                      <a:r>
                        <a:rPr lang="ru-RU" sz="1600"/>
                        <a:t>Не обязательно присваивать или инициализировать значение параметра перед возвращением из метода</a:t>
                      </a:r>
                      <a:endParaRPr lang="en-US" sz="1600"/>
                    </a:p>
                  </a:txBody>
                  <a:tcPr marL="79047" marR="79047" marT="39523" marB="39523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Вызываемый метод обязан присвоить или проинициализировать новым значением параметр перед возвращением в вызывающий метод</a:t>
                      </a:r>
                      <a:endParaRPr lang="en-US" sz="1600" dirty="0"/>
                    </a:p>
                  </a:txBody>
                  <a:tcPr marL="79047" marR="79047" marT="39523" marB="39523"/>
                </a:tc>
                <a:extLst>
                  <a:ext uri="{0D108BD9-81ED-4DB2-BD59-A6C34878D82A}">
                    <a16:rowId xmlns:a16="http://schemas.microsoft.com/office/drawing/2014/main" val="4157342116"/>
                  </a:ext>
                </a:extLst>
              </a:tr>
              <a:tr h="701122">
                <a:tc>
                  <a:txBody>
                    <a:bodyPr/>
                    <a:lstStyle/>
                    <a:p>
                      <a:r>
                        <a:rPr lang="ru-RU" sz="1600" dirty="0"/>
                        <a:t>Применяется когда нужно изменить существующие значение внутри метода</a:t>
                      </a:r>
                      <a:endParaRPr lang="en-US" sz="1600" dirty="0"/>
                    </a:p>
                  </a:txBody>
                  <a:tcPr marL="79047" marR="79047" marT="39523" marB="39523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Применяется когда нужно забрать из метода больше одного результата</a:t>
                      </a:r>
                      <a:endParaRPr lang="en-US" sz="1600"/>
                    </a:p>
                  </a:txBody>
                  <a:tcPr marL="79047" marR="79047" marT="39523" marB="39523"/>
                </a:tc>
                <a:extLst>
                  <a:ext uri="{0D108BD9-81ED-4DB2-BD59-A6C34878D82A}">
                    <a16:rowId xmlns:a16="http://schemas.microsoft.com/office/drawing/2014/main" val="2905278439"/>
                  </a:ext>
                </a:extLst>
              </a:tr>
              <a:tr h="416884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в обе стороны</a:t>
                      </a:r>
                      <a:endParaRPr lang="en-US" sz="1600" dirty="0"/>
                    </a:p>
                  </a:txBody>
                  <a:tcPr marL="79047" marR="79047" marT="39523" marB="39523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только в сторону вызывающего метода</a:t>
                      </a:r>
                      <a:endParaRPr lang="en-US" sz="1600" dirty="0"/>
                    </a:p>
                  </a:txBody>
                  <a:tcPr marL="79047" marR="79047" marT="39523" marB="39523"/>
                </a:tc>
                <a:extLst>
                  <a:ext uri="{0D108BD9-81ED-4DB2-BD59-A6C34878D82A}">
                    <a16:rowId xmlns:a16="http://schemas.microsoft.com/office/drawing/2014/main" val="2833517218"/>
                  </a:ext>
                </a:extLst>
              </a:tr>
              <a:tr h="416884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Свойства не являются переменными и не могу быть использованы с </a:t>
                      </a:r>
                      <a:r>
                        <a:rPr lang="en-US" sz="1600" dirty="0"/>
                        <a:t>ref </a:t>
                      </a:r>
                      <a:r>
                        <a:rPr lang="ru-RU" sz="1600" dirty="0"/>
                        <a:t>или </a:t>
                      </a:r>
                      <a:r>
                        <a:rPr lang="en-US" sz="1600" dirty="0"/>
                        <a:t>out</a:t>
                      </a:r>
                    </a:p>
                  </a:txBody>
                  <a:tcPr marL="79047" marR="79047" marT="39523" marB="395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7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784B-B2A5-41EE-88C7-E69AC3AD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pic>
        <p:nvPicPr>
          <p:cNvPr id="2050" name="Picture 2" descr="enums">
            <a:extLst>
              <a:ext uri="{FF2B5EF4-FFF2-40B4-BE49-F238E27FC236}">
                <a16:creationId xmlns:a16="http://schemas.microsoft.com/office/drawing/2014/main" id="{6E1A174E-BAFE-48CE-A7F8-09F04A5EEB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44" y="1798164"/>
            <a:ext cx="8873456" cy="32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232-B204-4231-BC81-A0F5086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2BC6-AD5C-4CA1-BBFE-1C1ACA91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– это набор именованых констант</a:t>
            </a:r>
          </a:p>
          <a:p>
            <a:r>
              <a:rPr lang="ru-RU" dirty="0"/>
              <a:t>Фактически является типом данных</a:t>
            </a:r>
          </a:p>
          <a:p>
            <a:r>
              <a:rPr lang="ru-RU" dirty="0"/>
              <a:t>Используется для </a:t>
            </a:r>
            <a:r>
              <a:rPr lang="en-US" dirty="0"/>
              <a:t>Switch/Case </a:t>
            </a:r>
            <a:r>
              <a:rPr lang="ru-RU" dirty="0"/>
              <a:t>операций</a:t>
            </a:r>
          </a:p>
          <a:p>
            <a:r>
              <a:rPr lang="ru-RU" dirty="0"/>
              <a:t>Каждый элемент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имеет значение типа </a:t>
            </a:r>
            <a:r>
              <a:rPr lang="en-US" dirty="0"/>
              <a:t>int (</a:t>
            </a:r>
            <a:r>
              <a:rPr lang="ru-RU" dirty="0"/>
              <a:t>по умолчанию – от 0 до </a:t>
            </a:r>
            <a:r>
              <a:rPr lang="en-US" dirty="0"/>
              <a:t>N)</a:t>
            </a:r>
            <a:endParaRPr lang="ru-RU" dirty="0"/>
          </a:p>
          <a:p>
            <a:r>
              <a:rPr lang="ru-RU" dirty="0"/>
              <a:t>Доступны побитовые операции (унарные </a:t>
            </a:r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)</a:t>
            </a:r>
            <a:r>
              <a:rPr lang="ru-RU" dirty="0"/>
              <a:t> в случае использования </a:t>
            </a:r>
            <a:r>
              <a:rPr lang="en-US" dirty="0"/>
              <a:t>[Flags] </a:t>
            </a:r>
            <a:r>
              <a:rPr lang="ru-RU" dirty="0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EEA-C109-4F60-AD47-1E5766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3" y="3012347"/>
            <a:ext cx="2879598" cy="833306"/>
          </a:xfrm>
        </p:spPr>
        <p:txBody>
          <a:bodyPr/>
          <a:lstStyle/>
          <a:p>
            <a:r>
              <a:rPr lang="en-US" dirty="0"/>
              <a:t>Struct</a:t>
            </a:r>
            <a:r>
              <a:rPr lang="ru-RU" dirty="0"/>
              <a:t>-уры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451-2439-4E4C-8D4F-D760ECB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DF60-A127-408E-B300-3504A7BF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не может содержать конструктор без параметров или финализатор, но может содержать параметризированные конструкторы</a:t>
            </a:r>
          </a:p>
          <a:p>
            <a:r>
              <a:rPr lang="ru-RU" dirty="0"/>
              <a:t>Структура – </a:t>
            </a:r>
            <a:r>
              <a:rPr lang="en-US" dirty="0"/>
              <a:t>value type </a:t>
            </a:r>
            <a:r>
              <a:rPr lang="ru-RU" dirty="0"/>
              <a:t>(изменяется по значению, а не по ссылке)</a:t>
            </a:r>
          </a:p>
          <a:p>
            <a:r>
              <a:rPr lang="ru-RU" dirty="0"/>
              <a:t>Структура может быть создана без вызова конструктора (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Структура не является объектом наследования</a:t>
            </a:r>
          </a:p>
          <a:p>
            <a:r>
              <a:rPr lang="ru-RU" dirty="0"/>
              <a:t>Структура может реализовать интерфейс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2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C#: More features</vt:lpstr>
      <vt:lpstr>ref vs out</vt:lpstr>
      <vt:lpstr>ref vs out</vt:lpstr>
      <vt:lpstr>Пример</vt:lpstr>
      <vt:lpstr>ref vs out</vt:lpstr>
      <vt:lpstr>Enums</vt:lpstr>
      <vt:lpstr>Enums</vt:lpstr>
      <vt:lpstr>Struct-уры</vt:lpstr>
      <vt:lpstr>Struct</vt:lpstr>
      <vt:lpstr>Пример</vt:lpstr>
      <vt:lpstr>GC (Garbage Collection)</vt:lpstr>
      <vt:lpstr>PowerPoint Presentation</vt:lpstr>
      <vt:lpstr>PowerPoint Presentation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More features</dc:title>
  <dc:creator>Roman Shuvalov</dc:creator>
  <cp:lastModifiedBy>Roman Shuvalov</cp:lastModifiedBy>
  <cp:revision>1</cp:revision>
  <dcterms:created xsi:type="dcterms:W3CDTF">2019-08-19T09:12:11Z</dcterms:created>
  <dcterms:modified xsi:type="dcterms:W3CDTF">2019-08-19T09:12:25Z</dcterms:modified>
</cp:coreProperties>
</file>