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9" r:id="rId1"/>
  </p:sldMasterIdLst>
  <p:notesMasterIdLst>
    <p:notesMasterId r:id="rId15"/>
  </p:notesMasterIdLst>
  <p:handoutMasterIdLst>
    <p:handoutMasterId r:id="rId16"/>
  </p:handoutMasterIdLst>
  <p:sldIdLst>
    <p:sldId id="278" r:id="rId2"/>
    <p:sldId id="280" r:id="rId3"/>
    <p:sldId id="295" r:id="rId4"/>
    <p:sldId id="294" r:id="rId5"/>
    <p:sldId id="284" r:id="rId6"/>
    <p:sldId id="299" r:id="rId7"/>
    <p:sldId id="296" r:id="rId8"/>
    <p:sldId id="300" r:id="rId9"/>
    <p:sldId id="301" r:id="rId10"/>
    <p:sldId id="302" r:id="rId11"/>
    <p:sldId id="308" r:id="rId12"/>
    <p:sldId id="309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73533" autoAdjust="0"/>
  </p:normalViewPr>
  <p:slideViewPr>
    <p:cSldViewPr snapToGrid="0" snapToObjects="1">
      <p:cViewPr varScale="1">
        <p:scale>
          <a:sx n="63" d="100"/>
          <a:sy n="63" d="100"/>
        </p:scale>
        <p:origin x="1474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18.12.2023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85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462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802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888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456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95400" algn="l"/>
              </a:tabLs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Imaginea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prezentată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grafic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bare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intitulat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“Bar Plot: Distribution of Employment Status by Target”.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face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dintr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 de date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despre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aprobarea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persoanelor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carduri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credit.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95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axa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sunt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reprezentate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“0”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“1”, care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indică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ocupare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persoane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angajată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respectiv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neangajată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axa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reprezentată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numărarea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care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variază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la 0 la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6000.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95400" algn="l"/>
              </a:tabLs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Barele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verzi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reprezintă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persoanele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(Target 0),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barele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roșii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reprezintă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persoanele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nu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(Target 1).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95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număr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semnificativ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persoane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angajate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așa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cum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indică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bara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verde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proeminentă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“0”.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contrast, 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proporție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persoane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neangajate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reprezentate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barele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roșii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verzi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“1”,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timp.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95400" algn="l"/>
              </a:tabLs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vizualizare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servește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 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relației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dintre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ocupare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comportamentul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rambursare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16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95400" algn="l"/>
              </a:tabLs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Imaginea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prezentată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grafic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tip scatter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intitulat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“Scatter Plot: Total Income vs. Target”.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face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dintr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 de date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despre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aprobarea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persoanelor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carduri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credit.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95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axa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reprezentată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“Total Income” (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Venitul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total),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axa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sunt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reprezentate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categoriile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“Target” - 0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Punctele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verzi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reprezintă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indivizii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(Target 0),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punctele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roșii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reprezintă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indivizii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nu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(Target 1).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95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model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indivizii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diferite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niveluri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venit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(Target 0).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contrast,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concentrare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indivizi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(Target 1) la un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nivel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scăzut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venit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nu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timp.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95400" algn="l"/>
              </a:tabLs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vizualizare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servește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 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relației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dintre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venitul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total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comportamentul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rambursare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46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95400" algn="l"/>
              </a:tabLs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Target 0,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mediana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muncă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mare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intervalul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interquartil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indicând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mare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variabilitate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durata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angajării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asemenea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factori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influență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Target 0,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indicând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indivizi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un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număr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semnificativ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mare de ani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muncă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decât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majoritatea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95400" algn="l"/>
              </a:tabLs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Target 1,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mediana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muncă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cu un interval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interquartil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aproape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zero la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aproximativ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zece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ani.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95400" algn="l"/>
              </a:tabLs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sugera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durata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angajării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impact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asupra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probabilității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rambursare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timp.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important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efectueze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suplimentare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dacă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relație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cauzală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99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Precizia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(accuracy)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calculată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utilizând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următoarea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formulă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  <a:t>Accuracy=True Positives (TP) + True Negatives (TN)Total 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KaTeX_Main"/>
              </a:rPr>
              <a:t>ObservationsAccuracy</a:t>
            </a:r>
            <a: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  <a:t>=Total 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KaTeX_Main"/>
              </a:rPr>
              <a:t>ObservationsTrue</a:t>
            </a:r>
            <a: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  <a:t> Positives (TP) + True Negatives (TN)​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contextul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analizei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tale,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dacă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ne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uităm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la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matricea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confuzie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cv_model3:</a:t>
            </a:r>
          </a:p>
          <a:p>
            <a:r>
              <a:rPr lang="en-US" dirty="0">
                <a:effectLst/>
              </a:rPr>
              <a:t>Reference Prediction 1 0 1 12 1 0 886 5897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  <a:t>True Positives (TP)True Positives (TP)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numărul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observații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care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modelul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corect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identificat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clasa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pozitivă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(1) -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acest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caz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12.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  <a:t>True Negatives (TN)True Negatives (TN)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numărul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observații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care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modelul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corect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identificat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clasa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negativă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(0) -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acest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caz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5897.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  <a:t>Total 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KaTeX_Main"/>
              </a:rPr>
              <a:t>ObservationsTotal</a:t>
            </a:r>
            <a: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  <a:t> Observations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suma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totală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observațiilor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-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acest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caz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12 + 1 + 886 + 5897.</a:t>
            </a:r>
          </a:p>
          <a:p>
            <a:pPr algn="l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Calculul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fi: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  <a:t>Accuracy=12+589712+1+886+5897Accuracy=12+1+886+589712+5897​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  <a:t>Accuracy=59096796Accuracy=67965909​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  <a:t>Accuracy≈0.8695Accuracy≈0.8695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urmare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precizia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(accuracy)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modelului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cv_model3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aproximativ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86.95%.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Aceasta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reprezintă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proporția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observații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corect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clasificate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atât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pozitive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cât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negative)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față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numărul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total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observații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6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0374-B94B-4325-857F-5256B569A7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0904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0374-B94B-4325-857F-5256B569A7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14501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0374-B94B-4325-857F-5256B569A7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41246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0374-B94B-4325-857F-5256B569A7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91665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0374-B94B-4325-857F-5256B569A7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98517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0374-B94B-4325-857F-5256B569A7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01082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0374-B94B-4325-857F-5256B569A7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978891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0374-B94B-4325-857F-5256B569A7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40574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464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26" name="Полилиния: Форма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ru-RU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Изображение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6" name="Текст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7" name="Текст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8" name="Текст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9" name="Текст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0" name="Текст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37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11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0374-B94B-4325-857F-5256B569A7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473649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42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426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7" name="Текст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8" name="Рисунок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8" name="Текст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7" name="Рисунок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9" name="Текст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0374-B94B-4325-857F-5256B569A7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10408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0374-B94B-4325-857F-5256B569A7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65543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0374-B94B-4325-857F-5256B569A7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51334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0374-B94B-4325-857F-5256B569A7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51681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0374-B94B-4325-857F-5256B569A7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400090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0374-B94B-4325-857F-5256B569A7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337533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0374-B94B-4325-857F-5256B569A7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2877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40374-B94B-4325-857F-5256B569A7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41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  <p:sldLayoutId id="2147483986" r:id="rId17"/>
    <p:sldLayoutId id="2147483987" r:id="rId18"/>
    <p:sldLayoutId id="2147483988" r:id="rId19"/>
    <p:sldLayoutId id="2147483989" r:id="rId20"/>
    <p:sldLayoutId id="2147483990" r:id="rId21"/>
    <p:sldLayoutId id="2147483664" r:id="rId22"/>
    <p:sldLayoutId id="2147483669" r:id="rId23"/>
    <p:sldLayoutId id="2147483673" r:id="rId24"/>
    <p:sldLayoutId id="2147483670" r:id="rId25"/>
    <p:sldLayoutId id="2147483674" r:id="rId2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8593" y="1463040"/>
            <a:ext cx="7274814" cy="1225296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br>
              <a:rPr lang="ru-RU" sz="4000" dirty="0"/>
            </a:br>
            <a:r>
              <a:rPr lang="ro-RO" sz="3600" dirty="0"/>
              <a:t>Prezicerea aprobării cardului de credit</a:t>
            </a:r>
            <a:br>
              <a:rPr lang="en-US" sz="3600" dirty="0"/>
            </a:b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o-RO" b="1" dirty="0">
                <a:solidFill>
                  <a:schemeClr val="tx1"/>
                </a:solidFill>
              </a:rPr>
              <a:t>Tican Alexandr</a:t>
            </a:r>
            <a:endParaRPr lang="en-US" b="1" dirty="0">
              <a:solidFill>
                <a:schemeClr val="tx1"/>
              </a:solidFill>
            </a:endParaRPr>
          </a:p>
          <a:p>
            <a:pPr rtl="0"/>
            <a:r>
              <a:rPr lang="en-US" b="1" err="1">
                <a:solidFill>
                  <a:schemeClr val="tx1"/>
                </a:solidFill>
                <a:latin typeface="+mn-lt"/>
              </a:rPr>
              <a:t>Grupa</a:t>
            </a:r>
            <a:r>
              <a:rPr lang="en-US" b="1">
                <a:solidFill>
                  <a:schemeClr val="tx1"/>
                </a:solidFill>
                <a:latin typeface="+mn-lt"/>
              </a:rPr>
              <a:t> IA-212</a:t>
            </a:r>
            <a:endParaRPr lang="ru-RU" b="1" dirty="0">
              <a:solidFill>
                <a:schemeClr val="tx1"/>
              </a:solidFill>
              <a:latin typeface="+mn-lt"/>
            </a:endParaRPr>
          </a:p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F9E8-2E1C-4823-C0E8-AB069879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10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076E9-E914-1AA4-DDD2-E9503CC3DCF8}"/>
              </a:ext>
            </a:extLst>
          </p:cNvPr>
          <p:cNvSpPr txBox="1"/>
          <p:nvPr/>
        </p:nvSpPr>
        <p:spPr>
          <a:xfrm>
            <a:off x="4040632" y="1565807"/>
            <a:ext cx="3665220" cy="448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 Plot: Own Property Distribution by Target: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95400" algn="l"/>
              </a:tabLst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 plot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ilustrează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distribuția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persoanelor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dețin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proprietăți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comportamentul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lor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corespunzător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rambursare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95400" algn="l"/>
              </a:tabLs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sugera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deținerea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proprietăți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impact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asupra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probabilității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rambursare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timp.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1D17B3-ABA0-3421-28C3-8DA9C58EA1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102" y="2231580"/>
            <a:ext cx="4333329" cy="2876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483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7B048-3DD3-61F4-8A72-92B2A7D4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11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E5DB7-4E4E-E363-11CB-6D01BDD3778D}"/>
              </a:ext>
            </a:extLst>
          </p:cNvPr>
          <p:cNvSpPr txBox="1"/>
          <p:nvPr/>
        </p:nvSpPr>
        <p:spPr>
          <a:xfrm>
            <a:off x="1139612" y="274810"/>
            <a:ext cx="7792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 err="1"/>
              <a:t>Crearea</a:t>
            </a:r>
            <a:r>
              <a:rPr lang="en-US" b="1" dirty="0"/>
              <a:t> unui model de </a:t>
            </a:r>
            <a:r>
              <a:rPr lang="en-US" b="1" dirty="0" err="1"/>
              <a:t>prezicere</a:t>
            </a:r>
            <a:r>
              <a:rPr lang="en-US" b="1" dirty="0"/>
              <a:t> a</a:t>
            </a:r>
            <a:r>
              <a:rPr lang="ro-RO" b="1" dirty="0"/>
              <a:t> aprobării pentru cardul de credit</a:t>
            </a:r>
            <a:endParaRPr lang="ro-M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32AF8-19EB-AD0B-507D-9884EE254D59}"/>
              </a:ext>
            </a:extLst>
          </p:cNvPr>
          <p:cNvSpPr txBox="1"/>
          <p:nvPr/>
        </p:nvSpPr>
        <p:spPr>
          <a:xfrm>
            <a:off x="652948" y="1227878"/>
            <a:ext cx="89611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În primul rând , a fost impărțit setul de date în 70% pentru antrenare  și 30% pentru testare.</a:t>
            </a:r>
          </a:p>
          <a:p>
            <a:r>
              <a:rPr lang="ro-RO" dirty="0"/>
              <a:t>	</a:t>
            </a:r>
          </a:p>
          <a:p>
            <a:pPr algn="l"/>
            <a:r>
              <a:rPr lang="en-US" b="1" i="0" dirty="0" err="1">
                <a:effectLst/>
                <a:latin typeface="Söhne"/>
              </a:rPr>
              <a:t>Matrice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Confuzie</a:t>
            </a:r>
            <a:r>
              <a:rPr lang="en-US" b="1" i="0" dirty="0">
                <a:effectLst/>
                <a:latin typeface="Söhne"/>
              </a:rPr>
              <a:t> (cv_model3):</a:t>
            </a:r>
          </a:p>
          <a:p>
            <a:r>
              <a:rPr lang="en-US" dirty="0" err="1"/>
              <a:t>Interpretare</a:t>
            </a:r>
            <a:r>
              <a:rPr lang="en-US" dirty="0"/>
              <a:t>: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dirty="0"/>
              <a:t>True Positive (TP): 12 </a:t>
            </a:r>
            <a:r>
              <a:rPr lang="en-US" dirty="0" err="1"/>
              <a:t>cazuri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 </a:t>
            </a:r>
            <a:r>
              <a:rPr lang="en-US" dirty="0" err="1"/>
              <a:t>identificate</a:t>
            </a:r>
            <a:r>
              <a:rPr lang="en-US" dirty="0"/>
              <a:t> ca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pozitive</a:t>
            </a:r>
            <a:r>
              <a:rPr lang="en-US" dirty="0"/>
              <a:t>.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dirty="0"/>
              <a:t>False Positive (FP): 1 </a:t>
            </a:r>
            <a:r>
              <a:rPr lang="en-US" dirty="0" err="1"/>
              <a:t>caz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identificat</a:t>
            </a:r>
            <a:r>
              <a:rPr lang="en-US" dirty="0"/>
              <a:t> </a:t>
            </a:r>
            <a:r>
              <a:rPr lang="en-US" dirty="0" err="1"/>
              <a:t>greșit</a:t>
            </a:r>
            <a:r>
              <a:rPr lang="en-US" dirty="0"/>
              <a:t> ca </a:t>
            </a:r>
            <a:r>
              <a:rPr lang="en-US" dirty="0" err="1"/>
              <a:t>pozitiv</a:t>
            </a:r>
            <a:r>
              <a:rPr lang="en-US" dirty="0"/>
              <a:t>.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dirty="0"/>
              <a:t>True Negative (TN): 5897 de </a:t>
            </a:r>
            <a:r>
              <a:rPr lang="en-US" dirty="0" err="1"/>
              <a:t>cazuri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 </a:t>
            </a:r>
            <a:r>
              <a:rPr lang="en-US" dirty="0" err="1"/>
              <a:t>identificate</a:t>
            </a:r>
            <a:r>
              <a:rPr lang="en-US" dirty="0"/>
              <a:t> ca </a:t>
            </a:r>
            <a:r>
              <a:rPr lang="en-US" dirty="0" err="1"/>
              <a:t>fiind</a:t>
            </a:r>
            <a:r>
              <a:rPr lang="en-US" dirty="0"/>
              <a:t> negative.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dirty="0"/>
              <a:t>False Negative (FN): 886 de </a:t>
            </a:r>
            <a:r>
              <a:rPr lang="en-US" dirty="0" err="1"/>
              <a:t>cazuri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identificate</a:t>
            </a:r>
            <a:r>
              <a:rPr lang="en-US" dirty="0"/>
              <a:t> </a:t>
            </a:r>
            <a:r>
              <a:rPr lang="en-US" dirty="0" err="1"/>
              <a:t>greșit</a:t>
            </a:r>
            <a:r>
              <a:rPr lang="en-US" dirty="0"/>
              <a:t> ca negative.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Sensibilitate</a:t>
            </a:r>
            <a:r>
              <a:rPr lang="en-US" dirty="0"/>
              <a:t> (True Positive Rate): Rata </a:t>
            </a:r>
            <a:r>
              <a:rPr lang="en-US" dirty="0" err="1"/>
              <a:t>scăzută</a:t>
            </a:r>
            <a:r>
              <a:rPr lang="en-US" dirty="0"/>
              <a:t> a </a:t>
            </a:r>
            <a:r>
              <a:rPr lang="en-US" dirty="0" err="1"/>
              <a:t>identificării</a:t>
            </a:r>
            <a:r>
              <a:rPr lang="en-US" dirty="0"/>
              <a:t> </a:t>
            </a:r>
            <a:r>
              <a:rPr lang="en-US" dirty="0" err="1"/>
              <a:t>corecte</a:t>
            </a:r>
            <a:r>
              <a:rPr lang="en-US" dirty="0"/>
              <a:t> a </a:t>
            </a:r>
            <a:r>
              <a:rPr lang="en-US" dirty="0" err="1"/>
              <a:t>cazurilor</a:t>
            </a:r>
            <a:r>
              <a:rPr lang="en-US" dirty="0"/>
              <a:t> </a:t>
            </a:r>
            <a:r>
              <a:rPr lang="en-US" dirty="0" err="1"/>
              <a:t>pozitive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indica o </a:t>
            </a:r>
            <a:r>
              <a:rPr lang="en-US" dirty="0" err="1"/>
              <a:t>problemă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</a:t>
            </a:r>
            <a:r>
              <a:rPr lang="en-US" dirty="0" err="1"/>
              <a:t>pozitive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Specificitate</a:t>
            </a:r>
            <a:r>
              <a:rPr lang="en-US" dirty="0"/>
              <a:t> (True Negative Rate): Rata </a:t>
            </a:r>
            <a:r>
              <a:rPr lang="en-US" dirty="0" err="1"/>
              <a:t>înaltă</a:t>
            </a:r>
            <a:r>
              <a:rPr lang="en-US" dirty="0"/>
              <a:t> a </a:t>
            </a:r>
            <a:r>
              <a:rPr lang="en-US" dirty="0" err="1"/>
              <a:t>identificării</a:t>
            </a:r>
            <a:r>
              <a:rPr lang="en-US" dirty="0"/>
              <a:t> </a:t>
            </a:r>
            <a:r>
              <a:rPr lang="en-US" dirty="0" err="1"/>
              <a:t>corecte</a:t>
            </a:r>
            <a:r>
              <a:rPr lang="en-US" dirty="0"/>
              <a:t> a </a:t>
            </a:r>
            <a:r>
              <a:rPr lang="en-US" dirty="0" err="1"/>
              <a:t>cazurilor</a:t>
            </a:r>
            <a:r>
              <a:rPr lang="en-US" dirty="0"/>
              <a:t> negative </a:t>
            </a:r>
            <a:r>
              <a:rPr lang="en-US" dirty="0" err="1"/>
              <a:t>indică</a:t>
            </a:r>
            <a:r>
              <a:rPr lang="en-US" dirty="0"/>
              <a:t> o </a:t>
            </a:r>
            <a:r>
              <a:rPr lang="en-US" dirty="0" err="1"/>
              <a:t>bună</a:t>
            </a:r>
            <a:r>
              <a:rPr lang="en-US" dirty="0"/>
              <a:t> capacitate de </a:t>
            </a:r>
            <a:r>
              <a:rPr lang="en-US" dirty="0" err="1"/>
              <a:t>excludere</a:t>
            </a:r>
            <a:r>
              <a:rPr lang="en-US" dirty="0"/>
              <a:t> a </a:t>
            </a:r>
            <a:r>
              <a:rPr lang="en-US" dirty="0" err="1"/>
              <a:t>cazurilor</a:t>
            </a:r>
            <a:r>
              <a:rPr lang="en-US" dirty="0"/>
              <a:t> negative.</a:t>
            </a:r>
          </a:p>
          <a:p>
            <a:endParaRPr lang="ro-RO" dirty="0"/>
          </a:p>
          <a:p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 err="1"/>
              <a:t>Toate</a:t>
            </a:r>
            <a:r>
              <a:rPr lang="en-US" b="1" u="sng" dirty="0"/>
              <a:t> </a:t>
            </a:r>
            <a:r>
              <a:rPr lang="en-US" b="1" u="sng" dirty="0" err="1"/>
              <a:t>cele</a:t>
            </a:r>
            <a:r>
              <a:rPr lang="en-US" b="1" u="sng" dirty="0"/>
              <a:t> </a:t>
            </a:r>
            <a:r>
              <a:rPr lang="en-US" b="1" u="sng" dirty="0" err="1"/>
              <a:t>trei</a:t>
            </a:r>
            <a:r>
              <a:rPr lang="en-US" b="1" u="sng" dirty="0"/>
              <a:t> </a:t>
            </a:r>
            <a:r>
              <a:rPr lang="en-US" b="1" u="sng" dirty="0" err="1"/>
              <a:t>modele</a:t>
            </a:r>
            <a:r>
              <a:rPr lang="en-US" b="1" u="sng" dirty="0"/>
              <a:t> au o </a:t>
            </a:r>
            <a:r>
              <a:rPr lang="en-US" b="1" u="sng" dirty="0" err="1"/>
              <a:t>precizie</a:t>
            </a:r>
            <a:r>
              <a:rPr lang="en-US" b="1" u="sng" dirty="0"/>
              <a:t> (accuracy) </a:t>
            </a:r>
            <a:r>
              <a:rPr lang="en-US" b="1" u="sng" dirty="0" err="1"/>
              <a:t>similară</a:t>
            </a:r>
            <a:r>
              <a:rPr lang="en-US" b="1" u="sng" dirty="0"/>
              <a:t>, </a:t>
            </a:r>
            <a:r>
              <a:rPr lang="en-US" b="1" u="sng" dirty="0" err="1"/>
              <a:t>în</a:t>
            </a:r>
            <a:r>
              <a:rPr lang="en-US" b="1" u="sng" dirty="0"/>
              <a:t> </a:t>
            </a:r>
            <a:r>
              <a:rPr lang="en-US" b="1" u="sng" dirty="0" err="1"/>
              <a:t>jur</a:t>
            </a:r>
            <a:r>
              <a:rPr lang="en-US" b="1" u="sng" dirty="0"/>
              <a:t> de 86.7% - 87.2%.</a:t>
            </a:r>
            <a:endParaRPr lang="ro-RO" b="1" u="sng" dirty="0"/>
          </a:p>
          <a:p>
            <a:pPr>
              <a:buFont typeface="Arial" panose="020B0604020202020204" pitchFamily="34" charset="0"/>
              <a:buChar char="•"/>
            </a:pP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1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5141B-B95B-39B0-3F63-6BA54B33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12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E34A2-4781-A680-08AB-1EB80EC8DCF1}"/>
              </a:ext>
            </a:extLst>
          </p:cNvPr>
          <p:cNvSpPr txBox="1"/>
          <p:nvPr/>
        </p:nvSpPr>
        <p:spPr>
          <a:xfrm>
            <a:off x="96012" y="805378"/>
            <a:ext cx="3987799" cy="5560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Imaginea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prezentată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reprezintă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analiză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VIP (Variable Importance in Projection)</a:t>
            </a:r>
            <a:r>
              <a:rPr lang="ro-RO" b="0" i="0" dirty="0">
                <a:solidFill>
                  <a:srgbClr val="000000"/>
                </a:solidFill>
                <a:effectLst/>
              </a:rPr>
              <a:t> a modelului nr 3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care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este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esențială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pentru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înțelegerea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semnificației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diferitelor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variabile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dintr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-un set de date. </a:t>
            </a:r>
            <a:endParaRPr lang="ro-RO" b="0" i="0" dirty="0">
              <a:solidFill>
                <a:srgbClr val="000000"/>
              </a:solidFill>
              <a:effectLst/>
            </a:endParaRPr>
          </a:p>
          <a:p>
            <a:pPr algn="just">
              <a:spcAft>
                <a:spcPts val="800"/>
              </a:spcAft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În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acest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grafic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VIP specific,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variabilele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precum “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Account_length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” (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Lungimea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contului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), “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Total_income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” (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Venitul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total)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și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“Age” (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Vârsta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) au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scoruri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importanță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mai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mari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indicând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rolurile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lor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semnificative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în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predicțiile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sau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rezultatele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modelului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Aceste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variabile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sunt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esențiale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pentru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 fi concentrate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în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analiza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ulterioară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sau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în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luarea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deciziilor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just">
              <a:spcAft>
                <a:spcPts val="800"/>
              </a:spcAft>
            </a:pPr>
            <a:endParaRPr lang="ro-M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3FBCE-2198-0183-41AA-449B691723A9}"/>
              </a:ext>
            </a:extLst>
          </p:cNvPr>
          <p:cNvSpPr txBox="1"/>
          <p:nvPr/>
        </p:nvSpPr>
        <p:spPr>
          <a:xfrm>
            <a:off x="2199640" y="155742"/>
            <a:ext cx="7792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ro-RO" b="1" dirty="0"/>
              <a:t>Importanța variabilelor</a:t>
            </a:r>
            <a:r>
              <a:rPr lang="ro-MD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446EB-D635-E0A4-1E65-E4C216D8C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680" y="1433234"/>
            <a:ext cx="7849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8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o-RO" sz="4000" dirty="0"/>
              <a:t>Mulțumesc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048" y="1209040"/>
            <a:ext cx="6766560" cy="7680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442" y="2185645"/>
            <a:ext cx="6766560" cy="3255264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0" indent="0" algn="just">
              <a:buNone/>
            </a:pPr>
            <a:br>
              <a:rPr lang="en-US" dirty="0"/>
            </a:b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aprob</a:t>
            </a:r>
            <a:r>
              <a:rPr lang="ro-RO" dirty="0"/>
              <a:t>ă</a:t>
            </a:r>
            <a:r>
              <a:rPr lang="en-US" dirty="0" err="1"/>
              <a:t>rii</a:t>
            </a:r>
            <a:r>
              <a:rPr lang="en-US" dirty="0"/>
              <a:t> </a:t>
            </a:r>
            <a:r>
              <a:rPr lang="en-US" dirty="0" err="1"/>
              <a:t>cererilor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carduri</a:t>
            </a:r>
            <a:r>
              <a:rPr lang="en-US" dirty="0"/>
              <a:t> de credit </a:t>
            </a:r>
            <a:r>
              <a:rPr lang="en-US" dirty="0" err="1"/>
              <a:t>reprezintă</a:t>
            </a:r>
            <a:r>
              <a:rPr lang="en-US" dirty="0"/>
              <a:t> o </a:t>
            </a:r>
            <a:r>
              <a:rPr lang="en-US" dirty="0" err="1"/>
              <a:t>provocare</a:t>
            </a:r>
            <a:r>
              <a:rPr lang="en-US" dirty="0"/>
              <a:t> </a:t>
            </a:r>
            <a:r>
              <a:rPr lang="en-US" dirty="0" err="1"/>
              <a:t>crucială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industria</a:t>
            </a:r>
            <a:r>
              <a:rPr lang="en-US" dirty="0"/>
              <a:t> </a:t>
            </a:r>
            <a:r>
              <a:rPr lang="en-US" dirty="0" err="1"/>
              <a:t>financiară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instituțiile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decizii</a:t>
            </a:r>
            <a:r>
              <a:rPr lang="en-US" dirty="0"/>
              <a:t> </a:t>
            </a:r>
            <a:r>
              <a:rPr lang="en-US" dirty="0" err="1"/>
              <a:t>informate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minimiza</a:t>
            </a:r>
            <a:r>
              <a:rPr lang="en-US" dirty="0"/>
              <a:t> </a:t>
            </a:r>
            <a:r>
              <a:rPr lang="en-US" dirty="0" err="1"/>
              <a:t>riscurile</a:t>
            </a:r>
            <a:r>
              <a:rPr lang="en-US" dirty="0"/>
              <a:t> </a:t>
            </a:r>
            <a:r>
              <a:rPr lang="en-US" dirty="0" err="1"/>
              <a:t>asociate</a:t>
            </a:r>
            <a:r>
              <a:rPr lang="en-US" dirty="0"/>
              <a:t> </a:t>
            </a:r>
            <a:r>
              <a:rPr lang="en-US" dirty="0" err="1"/>
              <a:t>întârzierilor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plată</a:t>
            </a:r>
            <a:r>
              <a:rPr lang="en-US" sz="2000" b="0" i="0" dirty="0">
                <a:effectLst/>
              </a:rPr>
              <a:t>. </a:t>
            </a:r>
            <a:r>
              <a:rPr lang="en-US" dirty="0" err="1"/>
              <a:t>Necesitatea</a:t>
            </a:r>
            <a:r>
              <a:rPr lang="en-US" dirty="0"/>
              <a:t> </a:t>
            </a:r>
            <a:r>
              <a:rPr lang="en-US" dirty="0" err="1"/>
              <a:t>creării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model de </a:t>
            </a:r>
            <a:r>
              <a:rPr lang="en-US" dirty="0" err="1"/>
              <a:t>regresie</a:t>
            </a:r>
            <a:r>
              <a:rPr lang="en-US" dirty="0"/>
              <a:t> logistic </a:t>
            </a:r>
            <a:r>
              <a:rPr lang="en-US" dirty="0" err="1"/>
              <a:t>devine</a:t>
            </a:r>
            <a:r>
              <a:rPr lang="en-US" dirty="0"/>
              <a:t> </a:t>
            </a:r>
            <a:r>
              <a:rPr lang="en-US" dirty="0" err="1"/>
              <a:t>evidentă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contextul</a:t>
            </a:r>
            <a:r>
              <a:rPr lang="en-US" dirty="0"/>
              <a:t> </a:t>
            </a:r>
            <a:r>
              <a:rPr lang="en-US" dirty="0" err="1"/>
              <a:t>gestionării</a:t>
            </a:r>
            <a:r>
              <a:rPr lang="en-US" dirty="0"/>
              <a:t> </a:t>
            </a:r>
            <a:r>
              <a:rPr lang="en-US" dirty="0" err="1"/>
              <a:t>riscului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luării</a:t>
            </a:r>
            <a:r>
              <a:rPr lang="en-US" dirty="0"/>
              <a:t> </a:t>
            </a:r>
            <a:r>
              <a:rPr lang="en-US" dirty="0" err="1"/>
              <a:t>deciziilor</a:t>
            </a:r>
            <a:r>
              <a:rPr lang="en-US" dirty="0"/>
              <a:t>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aprobarea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respingerea</a:t>
            </a:r>
            <a:r>
              <a:rPr lang="en-US" dirty="0"/>
              <a:t> </a:t>
            </a:r>
            <a:r>
              <a:rPr lang="en-US" dirty="0" err="1"/>
              <a:t>cererilor</a:t>
            </a:r>
            <a:r>
              <a:rPr lang="en-US" dirty="0"/>
              <a:t> de credit. 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FBAD214-89F9-D2A5-3FE5-BE1FE9FA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760" y="2037080"/>
            <a:ext cx="6766560" cy="7680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o-RO" sz="4000" dirty="0"/>
              <a:t>Scopul</a:t>
            </a:r>
            <a:endParaRPr lang="ru-RU" sz="40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B910B75-548C-F839-B508-879630E91314}"/>
              </a:ext>
            </a:extLst>
          </p:cNvPr>
          <p:cNvSpPr txBox="1">
            <a:spLocks/>
          </p:cNvSpPr>
          <p:nvPr/>
        </p:nvSpPr>
        <p:spPr>
          <a:xfrm>
            <a:off x="2712720" y="3223767"/>
            <a:ext cx="6766560" cy="1374865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ro-MD" sz="2000" b="0" i="0" dirty="0">
                <a:solidFill>
                  <a:srgbClr val="202C8F"/>
                </a:solidFill>
                <a:effectLst/>
              </a:rPr>
              <a:t>Scopul acestui set de date este de a crea un model cu ajutorul căruia am afla care sunt factorii cei mai importanți în aprobarea cardului de credit.</a:t>
            </a:r>
          </a:p>
        </p:txBody>
      </p:sp>
    </p:spTree>
    <p:extLst>
      <p:ext uri="{BB962C8B-B14F-4D97-AF65-F5344CB8AC3E}">
        <p14:creationId xmlns:p14="http://schemas.microsoft.com/office/powerpoint/2010/main" val="176676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7A55BE8-3F33-1D99-D6ED-C3D42D88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968" y="0"/>
            <a:ext cx="8588203" cy="30226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o-RO" sz="4000" dirty="0"/>
              <a:t>Obiective</a:t>
            </a:r>
            <a:endParaRPr lang="ru-RU" sz="4000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</a:t>
            </a:fld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A97E240-FEBF-B980-F74C-C49A07AD4F00}"/>
              </a:ext>
            </a:extLst>
          </p:cNvPr>
          <p:cNvSpPr txBox="1">
            <a:spLocks/>
          </p:cNvSpPr>
          <p:nvPr/>
        </p:nvSpPr>
        <p:spPr>
          <a:xfrm>
            <a:off x="4061968" y="2487168"/>
            <a:ext cx="6766560" cy="2633472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 algn="just"/>
            <a:r>
              <a:rPr lang="ro-RO" sz="2000" b="0" i="0" dirty="0">
                <a:solidFill>
                  <a:srgbClr val="202C8F"/>
                </a:solidFill>
                <a:effectLst/>
              </a:rPr>
              <a:t>Colectarea datelor</a:t>
            </a:r>
          </a:p>
          <a:p>
            <a:pPr algn="just"/>
            <a:r>
              <a:rPr lang="en-US" sz="2000" b="0" i="0" dirty="0">
                <a:solidFill>
                  <a:srgbClr val="202C8F"/>
                </a:solidFill>
                <a:effectLst/>
              </a:rPr>
              <a:t>Preprocesarea datelor</a:t>
            </a:r>
          </a:p>
          <a:p>
            <a:pPr algn="just"/>
            <a:r>
              <a:rPr lang="en-US" sz="2000" b="0" i="0" dirty="0">
                <a:solidFill>
                  <a:srgbClr val="202C8F"/>
                </a:solidFill>
                <a:effectLst/>
              </a:rPr>
              <a:t>Analiza explorator</a:t>
            </a:r>
            <a:r>
              <a:rPr lang="ro-RO" sz="2000" dirty="0">
                <a:solidFill>
                  <a:srgbClr val="202C8F"/>
                </a:solidFill>
              </a:rPr>
              <a:t>ie</a:t>
            </a:r>
          </a:p>
          <a:p>
            <a:pPr algn="just"/>
            <a:r>
              <a:rPr lang="en-US" sz="2000" b="0" i="0" dirty="0" err="1">
                <a:solidFill>
                  <a:srgbClr val="202C8F"/>
                </a:solidFill>
                <a:effectLst/>
              </a:rPr>
              <a:t>Crearea</a:t>
            </a:r>
            <a:r>
              <a:rPr lang="en-US" sz="2000" b="0" i="0" dirty="0">
                <a:solidFill>
                  <a:srgbClr val="202C8F"/>
                </a:solidFill>
                <a:effectLst/>
              </a:rPr>
              <a:t> unui model</a:t>
            </a:r>
          </a:p>
          <a:p>
            <a:pPr algn="just"/>
            <a:r>
              <a:rPr lang="en-US" sz="2000" dirty="0">
                <a:solidFill>
                  <a:srgbClr val="202C8F"/>
                </a:solidFill>
              </a:rPr>
              <a:t>Evaluarea modelului</a:t>
            </a:r>
          </a:p>
          <a:p>
            <a:pPr algn="just"/>
            <a:r>
              <a:rPr lang="ro-RO" sz="2000" dirty="0">
                <a:solidFill>
                  <a:srgbClr val="202C8F"/>
                </a:solidFill>
              </a:rPr>
              <a:t>Plasarea proiectului pe GitHub</a:t>
            </a:r>
            <a:endParaRPr lang="ro-RO" sz="2000" b="0" i="0" dirty="0">
              <a:solidFill>
                <a:srgbClr val="202C8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891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52" y="347472"/>
            <a:ext cx="10671048" cy="7680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4000" dirty="0">
                <a:latin typeface="Arial Black" panose="020B0604020202020204" pitchFamily="34" charset="0"/>
                <a:cs typeface="Arial Black" panose="020B0604020202020204" pitchFamily="34" charset="0"/>
              </a:rPr>
              <a:t>Preprocesarea datelor</a:t>
            </a:r>
            <a:endParaRPr lang="ru-RU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5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B16EB-305A-0523-65E1-78B77A0342CA}"/>
              </a:ext>
            </a:extLst>
          </p:cNvPr>
          <p:cNvSpPr txBox="1"/>
          <p:nvPr/>
        </p:nvSpPr>
        <p:spPr>
          <a:xfrm>
            <a:off x="722287" y="1593632"/>
            <a:ext cx="100473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Curățarea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:</a:t>
            </a:r>
            <a:endParaRPr lang="ro-RO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dirty="0" err="1"/>
              <a:t>Duplicatelor</a:t>
            </a:r>
            <a:r>
              <a:rPr lang="en-US" dirty="0"/>
              <a:t>: S-au </a:t>
            </a:r>
            <a:r>
              <a:rPr lang="en-US" dirty="0" err="1"/>
              <a:t>eliminat</a:t>
            </a:r>
            <a:r>
              <a:rPr lang="en-US" dirty="0"/>
              <a:t> </a:t>
            </a:r>
            <a:r>
              <a:rPr lang="en-US" dirty="0" err="1"/>
              <a:t>intrările</a:t>
            </a:r>
            <a:r>
              <a:rPr lang="en-US" dirty="0"/>
              <a:t> duplicate din </a:t>
            </a:r>
            <a:r>
              <a:rPr lang="en-US" dirty="0" err="1"/>
              <a:t>setul</a:t>
            </a:r>
            <a:r>
              <a:rPr lang="en-US" dirty="0"/>
              <a:t> de date.</a:t>
            </a:r>
            <a:endParaRPr lang="ro-RO" dirty="0"/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Gestionearea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</a:t>
            </a:r>
            <a:r>
              <a:rPr lang="en-US" dirty="0" err="1"/>
              <a:t>Lipsă</a:t>
            </a:r>
            <a:r>
              <a:rPr lang="en-US" dirty="0"/>
              <a:t>:</a:t>
            </a:r>
            <a:r>
              <a:rPr lang="ro-RO" dirty="0"/>
              <a:t> s-a adăugat Other sau N/A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Coloana</a:t>
            </a:r>
            <a:r>
              <a:rPr lang="en-US" dirty="0"/>
              <a:t> 'FLAG_MOBIL’</a:t>
            </a:r>
            <a:r>
              <a:rPr lang="ro-RO" dirty="0"/>
              <a:t> a fost scoasă , nu este relevantă</a:t>
            </a:r>
          </a:p>
          <a:p>
            <a:br>
              <a:rPr lang="ro-RO" dirty="0"/>
            </a:br>
            <a:r>
              <a:rPr lang="en-US" dirty="0"/>
              <a:t>4. </a:t>
            </a:r>
            <a:r>
              <a:rPr lang="en-US" dirty="0" err="1"/>
              <a:t>Generarea</a:t>
            </a:r>
            <a:r>
              <a:rPr lang="en-US" dirty="0"/>
              <a:t> de </a:t>
            </a:r>
            <a:r>
              <a:rPr lang="en-US" dirty="0" err="1"/>
              <a:t>Caracteristici</a:t>
            </a:r>
            <a:r>
              <a:rPr lang="en-US" dirty="0"/>
              <a:t> Noi: S-au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caracteristici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'ACCOUNT_LENGTH’ </a:t>
            </a:r>
            <a:endParaRPr lang="ro-RO" dirty="0"/>
          </a:p>
          <a:p>
            <a:r>
              <a:rPr lang="en-US" dirty="0"/>
              <a:t>(</a:t>
            </a:r>
            <a:r>
              <a:rPr lang="en-US" dirty="0" err="1"/>
              <a:t>durata</a:t>
            </a:r>
            <a:r>
              <a:rPr lang="en-US" dirty="0"/>
              <a:t> de la </a:t>
            </a:r>
            <a:r>
              <a:rPr lang="en-US" dirty="0" err="1"/>
              <a:t>deschiderea</a:t>
            </a:r>
            <a:r>
              <a:rPr lang="en-US" dirty="0"/>
              <a:t> </a:t>
            </a:r>
            <a:r>
              <a:rPr lang="en-US" dirty="0" err="1"/>
              <a:t>contului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la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raport</a:t>
            </a:r>
            <a:r>
              <a:rPr lang="en-US" dirty="0"/>
              <a:t>) </a:t>
            </a:r>
            <a:r>
              <a:rPr lang="en-US" dirty="0" err="1"/>
              <a:t>și</a:t>
            </a:r>
            <a:r>
              <a:rPr lang="en-US" dirty="0"/>
              <a:t> ‘</a:t>
            </a:r>
            <a:endParaRPr lang="ro-RO" dirty="0"/>
          </a:p>
          <a:p>
            <a:r>
              <a:rPr lang="en-US" dirty="0"/>
              <a:t>YEARS_EMPLOYED' (ani de </a:t>
            </a:r>
            <a:r>
              <a:rPr lang="en-US" dirty="0" err="1"/>
              <a:t>angajare</a:t>
            </a:r>
            <a:r>
              <a:rPr lang="en-US" dirty="0"/>
              <a:t>),</a:t>
            </a:r>
            <a:endParaRPr lang="ro-RO" dirty="0"/>
          </a:p>
          <a:p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furniza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suplimentare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Crearea</a:t>
            </a:r>
            <a:r>
              <a:rPr lang="en-US" dirty="0"/>
              <a:t> Target-</a:t>
            </a:r>
            <a:r>
              <a:rPr lang="en-US" dirty="0" err="1"/>
              <a:t>ului</a:t>
            </a:r>
            <a:r>
              <a:rPr lang="en-US" dirty="0"/>
              <a:t>:</a:t>
            </a:r>
          </a:p>
          <a:p>
            <a:r>
              <a:rPr lang="en-US" dirty="0"/>
              <a:t>Target-</a:t>
            </a:r>
            <a:r>
              <a:rPr lang="en-US" dirty="0" err="1"/>
              <a:t>ul</a:t>
            </a:r>
            <a:r>
              <a:rPr lang="en-US" dirty="0"/>
              <a:t>, </a:t>
            </a:r>
            <a:r>
              <a:rPr lang="en-US" dirty="0" err="1"/>
              <a:t>denumit</a:t>
            </a:r>
            <a:r>
              <a:rPr lang="en-US" dirty="0"/>
              <a:t> 'Target’, </a:t>
            </a:r>
            <a:endParaRPr lang="ro-RO" dirty="0"/>
          </a:p>
          <a:p>
            <a:r>
              <a:rPr lang="en-US" dirty="0"/>
              <a:t>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reprezenta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de </a:t>
            </a:r>
            <a:r>
              <a:rPr lang="en-US" dirty="0" err="1"/>
              <a:t>plată</a:t>
            </a:r>
            <a:r>
              <a:rPr lang="en-US" dirty="0"/>
              <a:t> a </a:t>
            </a:r>
            <a:r>
              <a:rPr lang="en-US" dirty="0" err="1"/>
              <a:t>clientului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52" y="347472"/>
            <a:ext cx="10671048" cy="7680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o-RO" sz="4000" dirty="0">
                <a:latin typeface="Arial Black" panose="020B0604020202020204" pitchFamily="34" charset="0"/>
                <a:cs typeface="Arial Black" panose="020B0604020202020204" pitchFamily="34" charset="0"/>
              </a:rPr>
              <a:t>Analiza setului de date</a:t>
            </a:r>
            <a:endParaRPr lang="ru-RU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6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B1271-9935-6927-4E46-6CB4C83E2D2C}"/>
              </a:ext>
            </a:extLst>
          </p:cNvPr>
          <p:cNvSpPr txBox="1"/>
          <p:nvPr/>
        </p:nvSpPr>
        <p:spPr>
          <a:xfrm>
            <a:off x="593728" y="1206033"/>
            <a:ext cx="106710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ro-MD" dirty="0"/>
              <a:t>Setul de date conține 9710 rânduri,  informații despre diferiți clienți și caracteristicile asociate lor. Fiecare rând reprezintă un client, iar coloanele oferă detalii despre următoarele aspecte:</a:t>
            </a:r>
          </a:p>
          <a:p>
            <a:pPr indent="457200"/>
            <a:endParaRPr lang="ro-M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dirty="0"/>
              <a:t>ID: Identificator unic pentru fiecare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dirty="0"/>
              <a:t>Gender: Genul clientului (0 - femeie, 1 - bărbat).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dirty="0"/>
              <a:t>Own_car: Deține mașină sau nu (0 - nu, 1 - da).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dirty="0"/>
              <a:t>Own_property: Deține proprietate sau nu (0 - nu, 1 - da).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dirty="0"/>
              <a:t>Account_length: Durata de la deschiderea contului până la primul raport.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dirty="0"/>
              <a:t>Total_income: Venitul total al clientului.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dirty="0"/>
              <a:t>Age: Vârsta clientului.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dirty="0"/>
              <a:t>Years_employed: Numărul de ani angajați.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dirty="0"/>
              <a:t>Income_type: Tipul de venit al clientului (ex. Working, Pensioner, Commercial associate).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b="1" u="sng" dirty="0"/>
              <a:t>Target</a:t>
            </a:r>
            <a:r>
              <a:rPr lang="ro-MD" dirty="0"/>
              <a:t>: Variabila țintă, indicând dacă clientul achită (0) sau nu achită (1) la timp creditul.</a:t>
            </a:r>
          </a:p>
          <a:p>
            <a:pPr indent="457200"/>
            <a:endParaRPr lang="ro-MD" dirty="0"/>
          </a:p>
          <a:p>
            <a:pPr indent="457200"/>
            <a:r>
              <a:rPr lang="ro-MD" dirty="0"/>
              <a:t>Acest set de date este utilizat pentru construirea unui model de regresie logistic, unde variabila țintă ('Target') reprezintă starea de plată a creditului.</a:t>
            </a:r>
          </a:p>
        </p:txBody>
      </p:sp>
    </p:spTree>
    <p:extLst>
      <p:ext uri="{BB962C8B-B14F-4D97-AF65-F5344CB8AC3E}">
        <p14:creationId xmlns:p14="http://schemas.microsoft.com/office/powerpoint/2010/main" val="108856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BB5A4E2-FE0F-F44C-6127-7BF31548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443" y="502376"/>
            <a:ext cx="10671048" cy="76809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o-RO" sz="3200" dirty="0">
                <a:solidFill>
                  <a:schemeClr val="accent2">
                    <a:lumMod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Analiza Exploratorie a datelor</a:t>
            </a:r>
            <a:br>
              <a:rPr lang="ro-RO" sz="3200" dirty="0">
                <a:solidFill>
                  <a:schemeClr val="accent2">
                    <a:lumMod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endParaRPr lang="ru-RU" sz="3200" b="1" dirty="0">
              <a:solidFill>
                <a:schemeClr val="accent2">
                  <a:lumMod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DD17E-2024-C354-2876-C14D628A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474D6-7EED-C7C8-BD03-10E5176EBD1E}"/>
              </a:ext>
            </a:extLst>
          </p:cNvPr>
          <p:cNvSpPr txBox="1"/>
          <p:nvPr/>
        </p:nvSpPr>
        <p:spPr>
          <a:xfrm>
            <a:off x="1208890" y="2493565"/>
            <a:ext cx="5339080" cy="245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MD" b="0" i="0" dirty="0">
                <a:solidFill>
                  <a:srgbClr val="111111"/>
                </a:solidFill>
                <a:effectLst/>
                <a:latin typeface="-apple-system"/>
              </a:rPr>
              <a:t>	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 Plot: Distribution of Employment Status (Unemployed) by Target: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Reprezentarea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distribuției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persoanelor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șomere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funcție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aprobare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Observație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Majoritatea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persoanelor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aprobate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angajate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o-R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B418F0-028E-A9A2-6F9B-B48892F07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930" y="2414726"/>
            <a:ext cx="5272143" cy="291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569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08F7C-5D66-B954-418F-576CDBA5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8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CC9D2-31FF-212E-669C-8BEFC88CC1FC}"/>
              </a:ext>
            </a:extLst>
          </p:cNvPr>
          <p:cNvSpPr txBox="1"/>
          <p:nvPr/>
        </p:nvSpPr>
        <p:spPr>
          <a:xfrm>
            <a:off x="6471477" y="1443841"/>
            <a:ext cx="4813300" cy="2845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MD" b="0" i="0" dirty="0">
                <a:solidFill>
                  <a:srgbClr val="111111"/>
                </a:solidFill>
                <a:effectLst/>
                <a:latin typeface="-apple-system"/>
              </a:rPr>
              <a:t>	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Scatter Plot: Total Income vs. Target: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95400" algn="l"/>
              </a:tabLs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Vizualizarea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relației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dintre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venitul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total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statutul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aprobare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95400" algn="l"/>
              </a:tabLs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Observație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tendință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persoanele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venituri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 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mare de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obține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aprobarea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o-R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4B42FA-9FD2-87A1-5975-F778923EE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90" y="1219644"/>
            <a:ext cx="5680810" cy="3498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59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62877F-1BF3-A648-410B-D26C181F2AE5}"/>
              </a:ext>
            </a:extLst>
          </p:cNvPr>
          <p:cNvSpPr txBox="1"/>
          <p:nvPr/>
        </p:nvSpPr>
        <p:spPr>
          <a:xfrm>
            <a:off x="306070" y="1443841"/>
            <a:ext cx="3817620" cy="2956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95400" algn="l"/>
              </a:tabLs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Imaginea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prezentată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grafic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tip cutie (box plot) care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ilustrează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distribuția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muncă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statut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aprobare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cardului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credit: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rambursează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(Target 0)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nu o fac (Target 1).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2A7B1B-8191-1209-3C73-56FE64363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872" y="2015953"/>
            <a:ext cx="6681950" cy="3398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8338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3133</TotalTime>
  <Words>1582</Words>
  <Application>Microsoft Office PowerPoint</Application>
  <PresentationFormat>Widescreen</PresentationFormat>
  <Paragraphs>110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-apple-system</vt:lpstr>
      <vt:lpstr>Aptos</vt:lpstr>
      <vt:lpstr>Arial</vt:lpstr>
      <vt:lpstr>Arial Black</vt:lpstr>
      <vt:lpstr>Calibri</vt:lpstr>
      <vt:lpstr>KaTeX_Main</vt:lpstr>
      <vt:lpstr>Söhne</vt:lpstr>
      <vt:lpstr>Times New Roman</vt:lpstr>
      <vt:lpstr>Trebuchet MS</vt:lpstr>
      <vt:lpstr>Wingdings 3</vt:lpstr>
      <vt:lpstr>Facet</vt:lpstr>
      <vt:lpstr> Prezicerea aprobării cardului de credit </vt:lpstr>
      <vt:lpstr>Problema</vt:lpstr>
      <vt:lpstr>Scopul</vt:lpstr>
      <vt:lpstr>Obiective</vt:lpstr>
      <vt:lpstr>Preprocesarea datelor</vt:lpstr>
      <vt:lpstr>Analiza setului de date</vt:lpstr>
      <vt:lpstr>Analiza Exploratorie a datelor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Mulțumesc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Dataset </dc:title>
  <dc:subject/>
  <dc:creator>Marius Cerescu</dc:creator>
  <cp:lastModifiedBy>Alexandr Tican</cp:lastModifiedBy>
  <cp:revision>338</cp:revision>
  <dcterms:created xsi:type="dcterms:W3CDTF">2023-09-18T15:30:54Z</dcterms:created>
  <dcterms:modified xsi:type="dcterms:W3CDTF">2023-12-18T19:29:16Z</dcterms:modified>
</cp:coreProperties>
</file>