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71" r:id="rId11"/>
    <p:sldId id="264" r:id="rId12"/>
    <p:sldId id="265" r:id="rId13"/>
    <p:sldId id="272" r:id="rId14"/>
    <p:sldId id="273" r:id="rId15"/>
    <p:sldId id="274" r:id="rId16"/>
    <p:sldId id="266" r:id="rId17"/>
    <p:sldId id="268" r:id="rId18"/>
    <p:sldId id="269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 snapToGrid="0">
      <p:cViewPr>
        <p:scale>
          <a:sx n="75" d="100"/>
          <a:sy n="75" d="100"/>
        </p:scale>
        <p:origin x="-946" y="-2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561D-31C7-4B88-B0FD-EA98D357D148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A09E2-8B1D-4F81-A0DD-32E6279B2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0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A09E2-8B1D-4F81-A0DD-32E6279B212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06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334962" y="1992473"/>
            <a:ext cx="11522075" cy="319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590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7"/>
            <a:ext cx="12192000" cy="6858000"/>
          </a:xfrm>
          <a:prstGeom prst="rect">
            <a:avLst/>
          </a:prstGeom>
        </p:spPr>
      </p:pic>
      <p:sp>
        <p:nvSpPr>
          <p:cNvPr id="7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334961" y="188914"/>
            <a:ext cx="11522075" cy="1405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334963" y="1593850"/>
            <a:ext cx="11522075" cy="4176713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256395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ий слайд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7"/>
            <a:ext cx="12192000" cy="6858000"/>
          </a:xfrm>
          <a:prstGeom prst="rect">
            <a:avLst/>
          </a:prstGeom>
        </p:spPr>
      </p:pic>
      <p:sp>
        <p:nvSpPr>
          <p:cNvPr id="4" name="Місце для вмісту 3"/>
          <p:cNvSpPr>
            <a:spLocks noGrp="1"/>
          </p:cNvSpPr>
          <p:nvPr>
            <p:ph sz="quarter" idx="10"/>
          </p:nvPr>
        </p:nvSpPr>
        <p:spPr>
          <a:xfrm>
            <a:off x="334963" y="188913"/>
            <a:ext cx="11522075" cy="557847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319292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Іна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89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1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2260" userDrawn="1">
          <p15:clr>
            <a:srgbClr val="F26B43"/>
          </p15:clr>
        </p15:guide>
        <p15:guide id="6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../../&#1079;&#1074;&#1110;&#1090;.mp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962" y="1984006"/>
            <a:ext cx="11522075" cy="3190553"/>
          </a:xfrm>
        </p:spPr>
        <p:txBody>
          <a:bodyPr>
            <a:normAutofit/>
          </a:bodyPr>
          <a:lstStyle/>
          <a:p>
            <a:r>
              <a:rPr lang="ru-RU" sz="2000" dirty="0" err="1" smtClean="0"/>
              <a:t>Презентація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uk-UA" sz="2000" dirty="0" smtClean="0"/>
              <a:t>до </a:t>
            </a:r>
            <a:r>
              <a:rPr lang="uk-UA" sz="2000" dirty="0"/>
              <a:t>кваліфікаційної роботи освітнього ступеня «бакалавр»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uk-UA" sz="2000" dirty="0"/>
              <a:t>за спеціальністю 121 «Інженерія програмного забезпечення» </a:t>
            </a:r>
            <a:br>
              <a:rPr lang="uk-UA" sz="2000" dirty="0"/>
            </a:br>
            <a:r>
              <a:rPr lang="uk-UA" sz="2000" dirty="0"/>
              <a:t>(освітня програма «Інженерія програмного забезпечення»)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uk-UA" sz="2000" dirty="0"/>
              <a:t>на тему:</a:t>
            </a:r>
            <a:br>
              <a:rPr lang="uk-UA" sz="2000" dirty="0"/>
            </a:br>
            <a:r>
              <a:rPr lang="uk-UA" sz="2000" dirty="0"/>
              <a:t>«</a:t>
            </a:r>
            <a:r>
              <a:rPr lang="uk-UA" sz="2000" b="1" dirty="0"/>
              <a:t>Розробка платформи для організації та виконання завдань за  винагороду з вбудованим чатом</a:t>
            </a:r>
            <a:r>
              <a:rPr lang="uk-UA" sz="2000" dirty="0"/>
              <a:t>»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1" y="4724569"/>
            <a:ext cx="335226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uk-UA" sz="1400" dirty="0">
                <a:solidFill>
                  <a:schemeClr val="bg1"/>
                </a:solidFill>
              </a:rPr>
              <a:t>Виконав студент групи </a:t>
            </a:r>
            <a:r>
              <a:rPr lang="ru-RU" sz="1400" dirty="0">
                <a:solidFill>
                  <a:schemeClr val="bg1"/>
                </a:solidFill>
              </a:rPr>
              <a:t>ІПЗ-20-1</a:t>
            </a:r>
            <a:br>
              <a:rPr lang="ru-RU" sz="1400" dirty="0">
                <a:solidFill>
                  <a:schemeClr val="bg1"/>
                </a:solidFill>
              </a:rPr>
            </a:br>
            <a:r>
              <a:rPr lang="ru-RU" sz="1400" dirty="0">
                <a:solidFill>
                  <a:schemeClr val="bg1"/>
                </a:solidFill>
              </a:rPr>
              <a:t>ВЕРБОВСЬКИЙ </a:t>
            </a:r>
            <a:r>
              <a:rPr lang="ru-RU" sz="1400" dirty="0" err="1">
                <a:solidFill>
                  <a:schemeClr val="bg1"/>
                </a:solidFill>
              </a:rPr>
              <a:t>Олександр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 smtClean="0">
                <a:solidFill>
                  <a:schemeClr val="bg1"/>
                </a:solidFill>
              </a:rPr>
              <a:t>Юрійович</a:t>
            </a:r>
            <a:endParaRPr lang="ru-RU" sz="1400" dirty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uk-UA" sz="1400" dirty="0">
                <a:solidFill>
                  <a:schemeClr val="bg1"/>
                </a:solidFill>
              </a:rPr>
              <a:t>Керівник роботи:</a:t>
            </a:r>
            <a:endParaRPr lang="ru-RU" sz="1400" dirty="0">
              <a:solidFill>
                <a:schemeClr val="bg1"/>
              </a:solidFill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uk-UA" sz="1400" dirty="0">
                <a:solidFill>
                  <a:schemeClr val="bg1"/>
                </a:solidFill>
              </a:rPr>
              <a:t>ЛОКТІКОВА Тамара </a:t>
            </a:r>
            <a:r>
              <a:rPr lang="uk-UA" sz="1400" dirty="0" smtClean="0">
                <a:solidFill>
                  <a:schemeClr val="bg1"/>
                </a:solidFill>
              </a:rPr>
              <a:t>Миколаївна</a:t>
            </a:r>
            <a:endParaRPr lang="ru-RU" sz="1400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uk-UA" sz="1400" dirty="0">
                <a:solidFill>
                  <a:schemeClr val="bg1"/>
                </a:solidFill>
              </a:rPr>
              <a:t>Рецензент:</a:t>
            </a:r>
            <a:endParaRPr lang="ru-RU" sz="1400" dirty="0">
              <a:solidFill>
                <a:schemeClr val="bg1"/>
              </a:solidFill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uk-UA" sz="1400" dirty="0">
                <a:solidFill>
                  <a:schemeClr val="bg1"/>
                </a:solidFill>
              </a:rPr>
              <a:t>ЄФРЕМОВ Юрій </a:t>
            </a:r>
            <a:r>
              <a:rPr lang="uk-UA" sz="1400" dirty="0" smtClean="0">
                <a:solidFill>
                  <a:schemeClr val="bg1"/>
                </a:solidFill>
              </a:rPr>
              <a:t>Миколайович</a:t>
            </a:r>
            <a:endParaRPr lang="ru-RU" sz="1400" dirty="0">
              <a:solidFill>
                <a:schemeClr val="bg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57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Архітектура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endParaRPr lang="uk-UA" dirty="0"/>
          </a:p>
        </p:txBody>
      </p:sp>
      <p:pic>
        <p:nvPicPr>
          <p:cNvPr id="2050" name="Рисунок 4" descr="Клієнт-серверна архітектура — Вікіпеді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599" y="1283454"/>
            <a:ext cx="6829743" cy="409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6864" y="1496814"/>
            <a:ext cx="53540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 smtClean="0"/>
              <a:t>переваги</a:t>
            </a:r>
            <a:r>
              <a:rPr lang="ru-RU" dirty="0" smtClean="0"/>
              <a:t>:</a:t>
            </a:r>
          </a:p>
          <a:p>
            <a:r>
              <a:rPr lang="uk-UA" dirty="0" smtClean="0"/>
              <a:t>- </a:t>
            </a:r>
            <a:r>
              <a:rPr lang="ru-RU" dirty="0" err="1" smtClean="0"/>
              <a:t>ефективна</a:t>
            </a:r>
            <a:r>
              <a:rPr lang="ru-RU" dirty="0" smtClean="0"/>
              <a:t> </a:t>
            </a:r>
            <a:r>
              <a:rPr lang="ru-RU" dirty="0" err="1" smtClean="0"/>
              <a:t>взаємодія</a:t>
            </a:r>
            <a:r>
              <a:rPr lang="ru-RU" dirty="0" smtClean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smtClean="0"/>
              <a:t>сервером</a:t>
            </a:r>
          </a:p>
          <a:p>
            <a:r>
              <a:rPr lang="uk-UA" dirty="0" smtClean="0"/>
              <a:t>- </a:t>
            </a:r>
            <a:r>
              <a:rPr lang="ru-RU" dirty="0" err="1" smtClean="0"/>
              <a:t>асинхронність</a:t>
            </a:r>
            <a:endParaRPr lang="ru-RU" dirty="0" smtClean="0"/>
          </a:p>
          <a:p>
            <a:r>
              <a:rPr lang="uk-UA" dirty="0" smtClean="0"/>
              <a:t>- </a:t>
            </a:r>
            <a:r>
              <a:rPr lang="ru-RU" dirty="0" err="1"/>
              <a:t>відокремлення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та </a:t>
            </a:r>
            <a:r>
              <a:rPr lang="ru-RU" dirty="0" err="1"/>
              <a:t>логіки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- </a:t>
            </a:r>
            <a:r>
              <a:rPr lang="ru-RU" dirty="0" err="1"/>
              <a:t>сприяння</a:t>
            </a:r>
            <a:r>
              <a:rPr lang="ru-RU" dirty="0"/>
              <a:t> </a:t>
            </a:r>
            <a:r>
              <a:rPr lang="ru-RU" dirty="0" err="1"/>
              <a:t>масштабованості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- </a:t>
            </a:r>
            <a:r>
              <a:rPr lang="ru-RU" dirty="0" err="1"/>
              <a:t>безпека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- </a:t>
            </a:r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 smtClean="0"/>
              <a:t>різних</a:t>
            </a:r>
            <a:r>
              <a:rPr lang="ru-RU" dirty="0" smtClean="0"/>
              <a:t> </a:t>
            </a:r>
            <a:r>
              <a:rPr lang="ru-RU" dirty="0" err="1" smtClean="0"/>
              <a:t>типів</a:t>
            </a:r>
            <a:r>
              <a:rPr lang="ru-RU" dirty="0" smtClean="0"/>
              <a:t> </a:t>
            </a:r>
            <a:r>
              <a:rPr lang="ru-RU" dirty="0" err="1"/>
              <a:t>клієнтів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6864" y="3540602"/>
            <a:ext cx="31053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Використано</a:t>
            </a:r>
            <a:r>
              <a:rPr lang="ru-RU" dirty="0" smtClean="0"/>
              <a:t> у </a:t>
            </a:r>
            <a:r>
              <a:rPr lang="ru-RU" dirty="0" err="1" smtClean="0"/>
              <a:t>поєднанні</a:t>
            </a:r>
            <a:r>
              <a:rPr lang="ru-RU" dirty="0" smtClean="0"/>
              <a:t> з: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en-US" dirty="0" smtClean="0"/>
              <a:t>Node.js</a:t>
            </a:r>
          </a:p>
          <a:p>
            <a:r>
              <a:rPr lang="en-US" dirty="0"/>
              <a:t>- </a:t>
            </a:r>
            <a:r>
              <a:rPr lang="en-US" dirty="0" smtClean="0"/>
              <a:t>React</a:t>
            </a:r>
          </a:p>
          <a:p>
            <a:r>
              <a:rPr lang="en-US" dirty="0" smtClean="0"/>
              <a:t>- MVC</a:t>
            </a:r>
          </a:p>
        </p:txBody>
      </p:sp>
    </p:spTree>
    <p:extLst>
      <p:ext uri="{BB962C8B-B14F-4D97-AF65-F5344CB8AC3E}">
        <p14:creationId xmlns:p14="http://schemas.microsoft.com/office/powerpoint/2010/main" val="8872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Делаем фронт на React, а ChatGPT будет нашим Redux редьюсером / Хаб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686" y="844189"/>
            <a:ext cx="3294232" cy="182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Інструменти</a:t>
            </a:r>
            <a:r>
              <a:rPr lang="ru-RU" dirty="0" smtClean="0"/>
              <a:t> </a:t>
            </a:r>
            <a:r>
              <a:rPr lang="ru-RU" dirty="0" err="1" smtClean="0"/>
              <a:t>розробки</a:t>
            </a:r>
            <a:endParaRPr lang="ru-RU" dirty="0"/>
          </a:p>
        </p:txBody>
      </p:sp>
      <p:pic>
        <p:nvPicPr>
          <p:cNvPr id="5122" name="Picture 2" descr="Node.js — Вікіпеді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48" y="1117657"/>
            <a:ext cx="3335866" cy="204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Beaver — Вікіпеді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504" y="3404358"/>
            <a:ext cx="2120899" cy="212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Visual Studio Code — Вікіпеді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02" y="7873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Dos – Бесплатные иконки: компьюте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537" y="3564997"/>
            <a:ext cx="1727200" cy="17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MySQL — Википеди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40" y="2039466"/>
            <a:ext cx="2926291" cy="15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Bootstrap — Вікіпеді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48" y="3324216"/>
            <a:ext cx="2284762" cy="182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Git — Википеди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14" y="3787191"/>
            <a:ext cx="3272558" cy="136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3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Варіанти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endParaRPr lang="ru-RU" dirty="0"/>
          </a:p>
        </p:txBody>
      </p:sp>
      <p:pic>
        <p:nvPicPr>
          <p:cNvPr id="6146" name="Picture 2" descr="Діаграма варіантів використанн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65" y="822704"/>
            <a:ext cx="5757333" cy="452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0733" y="1163135"/>
            <a:ext cx="35405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dirty="0" err="1" smtClean="0"/>
              <a:t>ролі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- Не </a:t>
            </a:r>
            <a:r>
              <a:rPr lang="ru-RU" dirty="0" err="1" smtClean="0"/>
              <a:t>авторизований</a:t>
            </a:r>
            <a:r>
              <a:rPr lang="ru-RU" dirty="0" smtClean="0"/>
              <a:t> </a:t>
            </a:r>
            <a:r>
              <a:rPr lang="ru-RU" dirty="0" err="1" smtClean="0"/>
              <a:t>користувач</a:t>
            </a:r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 err="1" smtClean="0"/>
              <a:t>Авторизований</a:t>
            </a:r>
            <a:r>
              <a:rPr lang="ru-RU" dirty="0" smtClean="0"/>
              <a:t> </a:t>
            </a:r>
            <a:r>
              <a:rPr lang="ru-RU" dirty="0" err="1" smtClean="0"/>
              <a:t>користувач</a:t>
            </a:r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 err="1" smtClean="0"/>
              <a:t>Адміністратор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0733" y="282883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dirty="0" err="1" smtClean="0"/>
              <a:t>варіанти</a:t>
            </a:r>
            <a:r>
              <a:rPr lang="ru-RU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</a:t>
            </a:r>
            <a:r>
              <a:rPr lang="ru-RU" dirty="0" err="1" smtClean="0"/>
              <a:t>Авторизація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err="1" smtClean="0"/>
              <a:t>Створення</a:t>
            </a:r>
            <a:r>
              <a:rPr lang="ru-RU" dirty="0" smtClean="0"/>
              <a:t> задач</a:t>
            </a:r>
            <a:endParaRPr lang="ru-RU" dirty="0"/>
          </a:p>
          <a:p>
            <a:r>
              <a:rPr lang="ru-RU" dirty="0" smtClean="0"/>
              <a:t>- </a:t>
            </a:r>
            <a:r>
              <a:rPr lang="ru-RU" dirty="0" err="1" smtClean="0"/>
              <a:t>Виконання</a:t>
            </a:r>
            <a:r>
              <a:rPr lang="ru-RU" dirty="0" smtClean="0"/>
              <a:t> задач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Поповнення</a:t>
            </a:r>
            <a:r>
              <a:rPr lang="ru-RU" dirty="0" smtClean="0"/>
              <a:t>/</a:t>
            </a:r>
            <a:r>
              <a:rPr lang="ru-RU" dirty="0" err="1" smtClean="0"/>
              <a:t>вивід</a:t>
            </a:r>
            <a:r>
              <a:rPr lang="ru-RU" dirty="0" smtClean="0"/>
              <a:t> балансу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 smtClean="0"/>
              <a:t>коментарів</a:t>
            </a:r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 err="1" smtClean="0"/>
              <a:t>Створення</a:t>
            </a:r>
            <a:r>
              <a:rPr lang="ru-RU" dirty="0" smtClean="0"/>
              <a:t> та </a:t>
            </a:r>
            <a:r>
              <a:rPr lang="ru-RU" dirty="0" err="1" smtClean="0"/>
              <a:t>вирішення</a:t>
            </a:r>
            <a:r>
              <a:rPr lang="ru-RU" dirty="0" smtClean="0"/>
              <a:t> </a:t>
            </a:r>
            <a:r>
              <a:rPr lang="ru-RU" dirty="0" err="1" smtClean="0"/>
              <a:t>суперечок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Перегляд </a:t>
            </a:r>
            <a:r>
              <a:rPr lang="ru-RU" dirty="0" err="1" smtClean="0"/>
              <a:t>додаткової</a:t>
            </a:r>
            <a:r>
              <a:rPr lang="ru-RU" dirty="0" smtClean="0"/>
              <a:t> </a:t>
            </a:r>
            <a:r>
              <a:rPr lang="ru-RU" dirty="0" err="1" smtClean="0"/>
              <a:t>інформації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1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База даних</a:t>
            </a:r>
            <a:br>
              <a:rPr lang="uk-UA" dirty="0"/>
            </a:br>
            <a:endParaRPr lang="uk-UA" dirty="0"/>
          </a:p>
        </p:txBody>
      </p:sp>
      <p:pic>
        <p:nvPicPr>
          <p:cNvPr id="3074" name="Picture 2" descr="Диаграмма без назван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680" y="273348"/>
            <a:ext cx="5252720" cy="543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65760" y="1127820"/>
            <a:ext cx="57200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цьому </a:t>
            </a:r>
            <a:r>
              <a:rPr lang="uk-UA" dirty="0" err="1"/>
              <a:t>проєкті</a:t>
            </a:r>
            <a:r>
              <a:rPr lang="uk-UA" dirty="0"/>
              <a:t> для збереження даних обрано </a:t>
            </a:r>
            <a:r>
              <a:rPr lang="uk-UA" dirty="0" err="1"/>
              <a:t>MySQL</a:t>
            </a:r>
            <a:r>
              <a:rPr lang="uk-UA" dirty="0"/>
              <a:t>. Обумовлено це тим, що </a:t>
            </a:r>
            <a:r>
              <a:rPr lang="uk-UA" dirty="0" err="1"/>
              <a:t>MySQL</a:t>
            </a:r>
            <a:r>
              <a:rPr lang="uk-UA" dirty="0"/>
              <a:t> є однією з найпоширеніших та добре вивчених реляційних систем управління базами даних. </a:t>
            </a:r>
            <a:endParaRPr lang="uk-UA" dirty="0" smtClean="0"/>
          </a:p>
          <a:p>
            <a:r>
              <a:rPr lang="uk-UA" dirty="0" smtClean="0"/>
              <a:t>Її </a:t>
            </a:r>
            <a:r>
              <a:rPr lang="uk-UA" dirty="0"/>
              <a:t>довгий період використання у великих </a:t>
            </a:r>
            <a:r>
              <a:rPr lang="uk-UA" dirty="0" err="1"/>
              <a:t>проєктах</a:t>
            </a:r>
            <a:r>
              <a:rPr lang="uk-UA" dirty="0"/>
              <a:t> та корпоративних системах свідчить про стабільність та надійність цієї системи. </a:t>
            </a:r>
            <a:endParaRPr lang="uk-UA" dirty="0" smtClean="0"/>
          </a:p>
          <a:p>
            <a:r>
              <a:rPr lang="uk-UA" dirty="0" smtClean="0"/>
              <a:t>Крім </a:t>
            </a:r>
            <a:r>
              <a:rPr lang="uk-UA" dirty="0"/>
              <a:t>цього, одним з найважливіших моментів є те, що </a:t>
            </a:r>
            <a:r>
              <a:rPr lang="uk-UA" dirty="0" err="1"/>
              <a:t>MySQL</a:t>
            </a:r>
            <a:r>
              <a:rPr lang="uk-UA" dirty="0"/>
              <a:t> є вільною та відкритою системою, що робить її доступною для використання без великих витрат. Це особливо важливо на початкових етапах розробки та для </a:t>
            </a:r>
            <a:r>
              <a:rPr lang="uk-UA" dirty="0" err="1"/>
              <a:t>стартапів</a:t>
            </a:r>
            <a:r>
              <a:rPr lang="uk-UA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160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Сторонні А</a:t>
            </a:r>
            <a:r>
              <a:rPr lang="en-US" dirty="0"/>
              <a:t>P</a:t>
            </a:r>
            <a:r>
              <a:rPr lang="uk-UA" dirty="0" smtClean="0"/>
              <a:t>І використані для розробки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8320" y="12839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При розробці </a:t>
            </a:r>
            <a:r>
              <a:rPr lang="uk-UA" dirty="0" smtClean="0"/>
              <a:t>платформи було інтегровано </a:t>
            </a:r>
            <a:r>
              <a:rPr lang="en-US" dirty="0"/>
              <a:t>API </a:t>
            </a:r>
            <a:r>
              <a:rPr lang="uk-UA" dirty="0"/>
              <a:t>декількох провідних сервісів, таких як </a:t>
            </a:r>
            <a:r>
              <a:rPr lang="en-US" dirty="0"/>
              <a:t>Stripe, PayPal </a:t>
            </a:r>
            <a:r>
              <a:rPr lang="uk-UA" dirty="0"/>
              <a:t>та </a:t>
            </a:r>
            <a:r>
              <a:rPr lang="en-US" dirty="0"/>
              <a:t>Google Maps, </a:t>
            </a:r>
            <a:r>
              <a:rPr lang="uk-UA" dirty="0"/>
              <a:t>що дозволяє забезпечити користувачам найкращий досвід використання. </a:t>
            </a:r>
            <a:endParaRPr lang="uk-UA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528320" y="248428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Завдяки </a:t>
            </a:r>
            <a:r>
              <a:rPr lang="en-US" dirty="0"/>
              <a:t>Stripe </a:t>
            </a:r>
            <a:r>
              <a:rPr lang="en-US" dirty="0" smtClean="0"/>
              <a:t>API</a:t>
            </a:r>
            <a:r>
              <a:rPr lang="uk-UA" dirty="0" smtClean="0"/>
              <a:t> та </a:t>
            </a:r>
            <a:r>
              <a:rPr lang="en-US" dirty="0"/>
              <a:t>PayPal </a:t>
            </a:r>
            <a:r>
              <a:rPr lang="en-US" dirty="0" smtClean="0"/>
              <a:t>API, </a:t>
            </a:r>
            <a:r>
              <a:rPr lang="uk-UA" dirty="0"/>
              <a:t>було реалізовано ефективну систему обробки платежів, яка підтримує різноманітні способи оплати та забезпечує високий рівень безпеки транзакцій. Це забезпечує гнучкість і довіру з боку користувачів, які вже знайомі з </a:t>
            </a:r>
            <a:r>
              <a:rPr lang="uk-UA" dirty="0" smtClean="0"/>
              <a:t>цими сервісами.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8320" y="42386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За допомогою </a:t>
            </a:r>
            <a:r>
              <a:rPr lang="en-US" dirty="0"/>
              <a:t>Google Maps API </a:t>
            </a:r>
            <a:r>
              <a:rPr lang="uk-UA" dirty="0" smtClean="0"/>
              <a:t>було інтегровано </a:t>
            </a:r>
            <a:r>
              <a:rPr lang="uk-UA" dirty="0"/>
              <a:t>карту з можливістю </a:t>
            </a:r>
            <a:r>
              <a:rPr lang="uk-UA" dirty="0" err="1"/>
              <a:t>геолокації</a:t>
            </a:r>
            <a:r>
              <a:rPr lang="uk-UA" dirty="0"/>
              <a:t>, що дозволяє користувачам легко знаходити необхідні </a:t>
            </a:r>
            <a:r>
              <a:rPr lang="uk-UA" dirty="0" smtClean="0"/>
              <a:t>місця, позначати локації та виставляти радіус роботи. </a:t>
            </a:r>
            <a:endParaRPr lang="uk-UA" dirty="0"/>
          </a:p>
        </p:txBody>
      </p:sp>
      <p:pic>
        <p:nvPicPr>
          <p:cNvPr id="5122" name="Picture 2" descr="Stripe - Full Stack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999" y="1134918"/>
            <a:ext cx="4135239" cy="149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PayPal API Integration Services - Keeneth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" name="AutoShape 6" descr="PayPal API Integration Services - Keenethic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5128" name="Picture 8" descr="Integrate PayPal API - DEV Comm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0" y="2213409"/>
            <a:ext cx="4216518" cy="173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Google maps logo - Social media &amp; Logos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254" y="3534172"/>
            <a:ext cx="4154984" cy="207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8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6880" y="12512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</a:t>
            </a:r>
            <a:r>
              <a:rPr lang="ru-RU" dirty="0" err="1"/>
              <a:t>відбувалося</a:t>
            </a:r>
            <a:r>
              <a:rPr lang="ru-RU" dirty="0"/>
              <a:t> у </a:t>
            </a:r>
            <a:r>
              <a:rPr lang="ru-RU" dirty="0" err="1"/>
              <a:t>двох</a:t>
            </a:r>
            <a:r>
              <a:rPr lang="ru-RU" dirty="0"/>
              <a:t> форматах, </a:t>
            </a:r>
            <a:r>
              <a:rPr lang="ru-RU" dirty="0" err="1"/>
              <a:t>що</a:t>
            </a:r>
            <a:r>
              <a:rPr lang="ru-RU" dirty="0"/>
              <a:t> дозволило </a:t>
            </a:r>
            <a:r>
              <a:rPr lang="ru-RU" dirty="0" err="1"/>
              <a:t>охопити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аспекти</a:t>
            </a:r>
            <a:r>
              <a:rPr lang="ru-RU" dirty="0"/>
              <a:t> </a:t>
            </a:r>
            <a:r>
              <a:rPr lang="ru-RU" dirty="0" err="1"/>
              <a:t>функціональності</a:t>
            </a:r>
            <a:r>
              <a:rPr lang="ru-RU" dirty="0"/>
              <a:t> та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високу</a:t>
            </a:r>
            <a:r>
              <a:rPr lang="ru-RU" dirty="0"/>
              <a:t> </a:t>
            </a:r>
            <a:r>
              <a:rPr lang="ru-RU" dirty="0" err="1"/>
              <a:t>якість</a:t>
            </a:r>
            <a:r>
              <a:rPr lang="ru-RU" dirty="0"/>
              <a:t> </a:t>
            </a:r>
            <a:r>
              <a:rPr lang="ru-RU" dirty="0" err="1"/>
              <a:t>кінцевого</a:t>
            </a:r>
            <a:r>
              <a:rPr lang="ru-RU" dirty="0"/>
              <a:t> продукту.</a:t>
            </a:r>
            <a:endParaRPr lang="uk-UA" dirty="0"/>
          </a:p>
        </p:txBody>
      </p:sp>
      <p:pic>
        <p:nvPicPr>
          <p:cNvPr id="409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919" y="518159"/>
            <a:ext cx="4287521" cy="488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36880" y="2174563"/>
            <a:ext cx="6939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Першим є </a:t>
            </a:r>
            <a:r>
              <a:rPr lang="ru-RU" dirty="0" err="1"/>
              <a:t>ручне</a:t>
            </a:r>
            <a:r>
              <a:rPr lang="ru-RU" dirty="0"/>
              <a:t> </a:t>
            </a:r>
            <a:r>
              <a:rPr lang="ru-RU" dirty="0" err="1"/>
              <a:t>регресійне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.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відбувалася</a:t>
            </a:r>
            <a:r>
              <a:rPr lang="ru-RU" dirty="0"/>
              <a:t> </a:t>
            </a:r>
            <a:r>
              <a:rPr lang="ru-RU" dirty="0" err="1"/>
              <a:t>перевірка</a:t>
            </a:r>
            <a:r>
              <a:rPr lang="ru-RU" dirty="0"/>
              <a:t> на </a:t>
            </a:r>
            <a:r>
              <a:rPr lang="ru-RU" dirty="0" err="1"/>
              <a:t>усіх</a:t>
            </a:r>
            <a:r>
              <a:rPr lang="ru-RU" dirty="0"/>
              <a:t> </a:t>
            </a:r>
            <a:r>
              <a:rPr lang="ru-RU" dirty="0" err="1"/>
              <a:t>етапах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. </a:t>
            </a:r>
            <a:r>
              <a:rPr lang="ru-RU" dirty="0" err="1"/>
              <a:t>Після</a:t>
            </a:r>
            <a:r>
              <a:rPr lang="ru-RU" dirty="0"/>
              <a:t> кожного глобального </a:t>
            </a:r>
            <a:r>
              <a:rPr lang="ru-RU" dirty="0" err="1"/>
              <a:t>оновлення</a:t>
            </a:r>
            <a:r>
              <a:rPr lang="ru-RU" dirty="0"/>
              <a:t> коду </a:t>
            </a:r>
            <a:r>
              <a:rPr lang="ru-RU" dirty="0" err="1"/>
              <a:t>відбувалася</a:t>
            </a:r>
            <a:r>
              <a:rPr lang="ru-RU" dirty="0"/>
              <a:t>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uk-UA" dirty="0" smtClean="0"/>
              <a:t>усіх модулів</a:t>
            </a:r>
            <a:r>
              <a:rPr lang="ru-RU" dirty="0" smtClean="0"/>
              <a:t>. </a:t>
            </a:r>
            <a:r>
              <a:rPr lang="ru-RU" dirty="0" err="1"/>
              <a:t>Це</a:t>
            </a:r>
            <a:r>
              <a:rPr lang="ru-RU" dirty="0"/>
              <a:t> дозволило </a:t>
            </a:r>
            <a:r>
              <a:rPr lang="ru-RU" dirty="0" err="1"/>
              <a:t>уникнути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 </a:t>
            </a:r>
            <a:r>
              <a:rPr lang="ru-RU" dirty="0" err="1"/>
              <a:t>різної</a:t>
            </a:r>
            <a:r>
              <a:rPr lang="ru-RU" dirty="0"/>
              <a:t> </a:t>
            </a:r>
            <a:r>
              <a:rPr lang="ru-RU" dirty="0" err="1"/>
              <a:t>складності</a:t>
            </a:r>
            <a:r>
              <a:rPr lang="ru-RU" dirty="0"/>
              <a:t> на </a:t>
            </a:r>
            <a:r>
              <a:rPr lang="ru-RU" dirty="0" err="1"/>
              <a:t>початкових</a:t>
            </a:r>
            <a:r>
              <a:rPr lang="ru-RU" dirty="0"/>
              <a:t> </a:t>
            </a:r>
            <a:r>
              <a:rPr lang="ru-RU" dirty="0" err="1"/>
              <a:t>етапах</a:t>
            </a:r>
            <a:r>
              <a:rPr lang="ru-RU" dirty="0"/>
              <a:t> </a:t>
            </a:r>
            <a:r>
              <a:rPr lang="ru-RU" dirty="0" err="1"/>
              <a:t>їхнього</a:t>
            </a:r>
            <a:r>
              <a:rPr lang="ru-RU" dirty="0"/>
              <a:t> </a:t>
            </a:r>
            <a:r>
              <a:rPr lang="ru-RU" dirty="0" err="1"/>
              <a:t>утворення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880" y="3651891"/>
            <a:ext cx="6939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Другим форматом є </a:t>
            </a:r>
            <a:r>
              <a:rPr lang="ru-RU" dirty="0" err="1"/>
              <a:t>юніт</a:t>
            </a:r>
            <a:r>
              <a:rPr lang="uk-UA" dirty="0"/>
              <a:t>-</a:t>
            </a:r>
            <a:r>
              <a:rPr lang="ru-RU" dirty="0"/>
              <a:t>тести. Ними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покрито</a:t>
            </a:r>
            <a:r>
              <a:rPr lang="ru-RU" dirty="0"/>
              <a:t>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бекендової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. </a:t>
            </a:r>
            <a:r>
              <a:rPr lang="ru-RU" dirty="0" err="1" smtClean="0"/>
              <a:t>Однією</a:t>
            </a:r>
            <a:r>
              <a:rPr lang="ru-RU" dirty="0" smtClean="0"/>
              <a:t> </a:t>
            </a:r>
            <a:r>
              <a:rPr lang="ru-RU" dirty="0"/>
              <a:t>з </a:t>
            </a:r>
            <a:r>
              <a:rPr lang="ru-RU" dirty="0" err="1"/>
              <a:t>переваг</a:t>
            </a:r>
            <a:r>
              <a:rPr lang="ru-RU" dirty="0"/>
              <a:t> </a:t>
            </a:r>
            <a:r>
              <a:rPr lang="ru-RU" dirty="0" err="1"/>
              <a:t>юніт</a:t>
            </a:r>
            <a:r>
              <a:rPr lang="uk-UA" dirty="0"/>
              <a:t>-</a:t>
            </a:r>
            <a:r>
              <a:rPr lang="ru-RU" dirty="0" err="1"/>
              <a:t>тестів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перевіряти</a:t>
            </a:r>
            <a:r>
              <a:rPr lang="uk-UA" dirty="0"/>
              <a:t>,</a:t>
            </a:r>
            <a:r>
              <a:rPr lang="ru-RU" dirty="0"/>
              <a:t> як </a:t>
            </a:r>
            <a:r>
              <a:rPr lang="ru-RU" dirty="0" err="1"/>
              <a:t>відпрацьовують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моделей з реальною базою. </a:t>
            </a:r>
            <a:r>
              <a:rPr lang="ru-RU" dirty="0" err="1"/>
              <a:t>Це</a:t>
            </a:r>
            <a:r>
              <a:rPr lang="ru-RU" dirty="0"/>
              <a:t> дозволило </a:t>
            </a:r>
            <a:r>
              <a:rPr lang="ru-RU" dirty="0" err="1"/>
              <a:t>перевіряти</a:t>
            </a:r>
            <a:r>
              <a:rPr lang="ru-RU" dirty="0"/>
              <a:t> </a:t>
            </a:r>
            <a:r>
              <a:rPr lang="ru-RU" dirty="0" err="1"/>
              <a:t>коректність</a:t>
            </a:r>
            <a:r>
              <a:rPr lang="ru-RU" dirty="0"/>
              <a:t> </a:t>
            </a:r>
            <a:r>
              <a:rPr lang="ru-RU" dirty="0" err="1"/>
              <a:t>міграцій</a:t>
            </a:r>
            <a:r>
              <a:rPr lang="ru-RU" dirty="0"/>
              <a:t> перед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на </a:t>
            </a:r>
            <a:r>
              <a:rPr lang="ru-RU" dirty="0" err="1"/>
              <a:t>реальних</a:t>
            </a:r>
            <a:r>
              <a:rPr lang="ru-RU" dirty="0"/>
              <a:t> серверах.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9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Демонстрація</a:t>
            </a:r>
            <a:r>
              <a:rPr lang="ru-RU" dirty="0" smtClean="0"/>
              <a:t> </a:t>
            </a:r>
            <a:r>
              <a:rPr lang="ru-RU" dirty="0" err="1" smtClean="0"/>
              <a:t>розробки</a:t>
            </a:r>
            <a:endParaRPr lang="ru-RU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721" y="1129745"/>
            <a:ext cx="7695882" cy="439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0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Висновки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b="0" dirty="0" err="1"/>
              <a:t>Під</a:t>
            </a:r>
            <a:r>
              <a:rPr lang="ru-RU" sz="2400" b="0" dirty="0"/>
              <a:t> час </a:t>
            </a:r>
            <a:r>
              <a:rPr lang="ru-RU" sz="2400" b="0" dirty="0" err="1"/>
              <a:t>виконання</a:t>
            </a:r>
            <a:r>
              <a:rPr lang="ru-RU" sz="2400" b="0" dirty="0"/>
              <a:t> проекту </a:t>
            </a:r>
            <a:r>
              <a:rPr lang="ru-RU" sz="2400" b="0" dirty="0" err="1"/>
              <a:t>було</a:t>
            </a:r>
            <a:r>
              <a:rPr lang="ru-RU" sz="2400" b="0" dirty="0"/>
              <a:t> проведено </a:t>
            </a:r>
            <a:r>
              <a:rPr lang="ru-RU" sz="2400" b="0" dirty="0" err="1"/>
              <a:t>всебічний</a:t>
            </a:r>
            <a:r>
              <a:rPr lang="ru-RU" sz="2400" b="0" dirty="0"/>
              <a:t> </a:t>
            </a:r>
            <a:r>
              <a:rPr lang="ru-RU" sz="2400" b="0" dirty="0" err="1"/>
              <a:t>аналіз</a:t>
            </a:r>
            <a:r>
              <a:rPr lang="ru-RU" sz="2400" b="0" dirty="0"/>
              <a:t> та </a:t>
            </a:r>
            <a:r>
              <a:rPr lang="ru-RU" sz="2400" b="0" dirty="0" err="1"/>
              <a:t>розробку</a:t>
            </a:r>
            <a:r>
              <a:rPr lang="ru-RU" sz="2400" b="0" dirty="0"/>
              <a:t> </a:t>
            </a:r>
            <a:r>
              <a:rPr lang="ru-RU" sz="2400" b="0" dirty="0" err="1"/>
              <a:t>платформи</a:t>
            </a:r>
            <a:r>
              <a:rPr lang="ru-RU" sz="2400" b="0" dirty="0"/>
              <a:t>, </a:t>
            </a:r>
            <a:r>
              <a:rPr lang="ru-RU" sz="2400" b="0" dirty="0" err="1"/>
              <a:t>починаючи</a:t>
            </a:r>
            <a:r>
              <a:rPr lang="ru-RU" sz="2400" b="0" dirty="0"/>
              <a:t> з </a:t>
            </a:r>
            <a:r>
              <a:rPr lang="ru-RU" sz="2400" b="0" dirty="0" err="1"/>
              <a:t>глибокого</a:t>
            </a:r>
            <a:r>
              <a:rPr lang="ru-RU" sz="2400" b="0" dirty="0"/>
              <a:t> </a:t>
            </a:r>
            <a:r>
              <a:rPr lang="ru-RU" sz="2400" b="0" dirty="0" err="1"/>
              <a:t>вивчення</a:t>
            </a:r>
            <a:r>
              <a:rPr lang="ru-RU" sz="2400" b="0" dirty="0"/>
              <a:t> потреб </a:t>
            </a:r>
            <a:r>
              <a:rPr lang="ru-RU" sz="2400" b="0" dirty="0" err="1"/>
              <a:t>користувачів</a:t>
            </a:r>
            <a:r>
              <a:rPr lang="ru-RU" sz="2400" b="0" dirty="0"/>
              <a:t> і </a:t>
            </a:r>
            <a:r>
              <a:rPr lang="ru-RU" sz="2400" b="0" dirty="0" err="1"/>
              <a:t>ринкових</a:t>
            </a:r>
            <a:r>
              <a:rPr lang="ru-RU" sz="2400" b="0" dirty="0"/>
              <a:t> характеристик, </a:t>
            </a:r>
            <a:r>
              <a:rPr lang="ru-RU" sz="2400" b="0" dirty="0" err="1"/>
              <a:t>що</a:t>
            </a:r>
            <a:r>
              <a:rPr lang="ru-RU" sz="2400" b="0" dirty="0"/>
              <a:t> дозволило </a:t>
            </a:r>
            <a:r>
              <a:rPr lang="ru-RU" sz="2400" b="0" dirty="0" err="1"/>
              <a:t>створити</a:t>
            </a:r>
            <a:r>
              <a:rPr lang="ru-RU" sz="2400" b="0" dirty="0"/>
              <a:t> </a:t>
            </a:r>
            <a:r>
              <a:rPr lang="ru-RU" sz="2400" b="0" dirty="0" err="1"/>
              <a:t>оптимальну</a:t>
            </a:r>
            <a:r>
              <a:rPr lang="ru-RU" sz="2400" b="0" dirty="0"/>
              <a:t> </a:t>
            </a:r>
            <a:r>
              <a:rPr lang="ru-RU" sz="2400" b="0" dirty="0" err="1"/>
              <a:t>архітектуру</a:t>
            </a:r>
            <a:r>
              <a:rPr lang="ru-RU" sz="2400" b="0" dirty="0"/>
              <a:t> та </a:t>
            </a:r>
            <a:r>
              <a:rPr lang="ru-RU" sz="2400" b="0" dirty="0" err="1"/>
              <a:t>вибрати</a:t>
            </a:r>
            <a:r>
              <a:rPr lang="ru-RU" sz="2400" b="0" dirty="0"/>
              <a:t> </a:t>
            </a:r>
            <a:r>
              <a:rPr lang="ru-RU" sz="2400" b="0" dirty="0" err="1"/>
              <a:t>відповідні</a:t>
            </a:r>
            <a:r>
              <a:rPr lang="ru-RU" sz="2400" b="0" dirty="0"/>
              <a:t> </a:t>
            </a:r>
            <a:r>
              <a:rPr lang="ru-RU" sz="2400" b="0" dirty="0" err="1"/>
              <a:t>технології</a:t>
            </a:r>
            <a:r>
              <a:rPr lang="ru-RU" sz="2400" b="0" dirty="0"/>
              <a:t> для </a:t>
            </a:r>
            <a:r>
              <a:rPr lang="ru-RU" sz="2400" b="0" dirty="0" err="1"/>
              <a:t>її</a:t>
            </a:r>
            <a:r>
              <a:rPr lang="ru-RU" sz="2400" b="0" dirty="0"/>
              <a:t> </a:t>
            </a:r>
            <a:r>
              <a:rPr lang="ru-RU" sz="2400" b="0" dirty="0" err="1"/>
              <a:t>реалізації</a:t>
            </a:r>
            <a:r>
              <a:rPr lang="ru-RU" sz="2400" b="0" dirty="0"/>
              <a:t>. Платформа </a:t>
            </a:r>
            <a:r>
              <a:rPr lang="ru-RU" sz="2400" b="0" dirty="0" err="1"/>
              <a:t>була</a:t>
            </a:r>
            <a:r>
              <a:rPr lang="ru-RU" sz="2400" b="0" dirty="0"/>
              <a:t> </a:t>
            </a:r>
            <a:r>
              <a:rPr lang="ru-RU" sz="2400" b="0" dirty="0" err="1"/>
              <a:t>структурована</a:t>
            </a:r>
            <a:r>
              <a:rPr lang="ru-RU" sz="2400" b="0" dirty="0"/>
              <a:t> з </a:t>
            </a:r>
            <a:r>
              <a:rPr lang="ru-RU" sz="2400" b="0" dirty="0" err="1"/>
              <a:t>урахуванням</a:t>
            </a:r>
            <a:r>
              <a:rPr lang="ru-RU" sz="2400" b="0" dirty="0"/>
              <a:t> </a:t>
            </a:r>
            <a:r>
              <a:rPr lang="ru-RU" sz="2400" b="0" dirty="0" err="1"/>
              <a:t>взаємодії</a:t>
            </a:r>
            <a:r>
              <a:rPr lang="ru-RU" sz="2400" b="0" dirty="0"/>
              <a:t> </a:t>
            </a:r>
            <a:r>
              <a:rPr lang="ru-RU" sz="2400" b="0" dirty="0" err="1"/>
              <a:t>між</a:t>
            </a:r>
            <a:r>
              <a:rPr lang="ru-RU" sz="2400" b="0" dirty="0"/>
              <a:t> компонентами та </a:t>
            </a:r>
            <a:r>
              <a:rPr lang="ru-RU" sz="2400" b="0" dirty="0" err="1"/>
              <a:t>оптимізації</a:t>
            </a:r>
            <a:r>
              <a:rPr lang="ru-RU" sz="2400" b="0" dirty="0"/>
              <a:t> </a:t>
            </a:r>
            <a:r>
              <a:rPr lang="ru-RU" sz="2400" b="0" dirty="0" err="1"/>
              <a:t>процесів</a:t>
            </a:r>
            <a:r>
              <a:rPr lang="ru-RU" sz="2400" b="0" dirty="0"/>
              <a:t>. </a:t>
            </a:r>
            <a:r>
              <a:rPr lang="ru-RU" sz="2400" b="0" dirty="0" err="1"/>
              <a:t>Також</a:t>
            </a:r>
            <a:r>
              <a:rPr lang="ru-RU" sz="2400" b="0" dirty="0"/>
              <a:t> </a:t>
            </a:r>
            <a:r>
              <a:rPr lang="ru-RU" sz="2400" b="0" dirty="0" err="1"/>
              <a:t>було</a:t>
            </a:r>
            <a:r>
              <a:rPr lang="ru-RU" sz="2400" b="0" dirty="0"/>
              <a:t> </a:t>
            </a:r>
            <a:r>
              <a:rPr lang="ru-RU" sz="2400" b="0" dirty="0" err="1"/>
              <a:t>розроблено</a:t>
            </a:r>
            <a:r>
              <a:rPr lang="ru-RU" sz="2400" b="0" dirty="0"/>
              <a:t> базу </a:t>
            </a:r>
            <a:r>
              <a:rPr lang="ru-RU" sz="2400" b="0" dirty="0" err="1"/>
              <a:t>даних</a:t>
            </a:r>
            <a:r>
              <a:rPr lang="ru-RU" sz="2400" b="0" dirty="0"/>
              <a:t> для </a:t>
            </a:r>
            <a:r>
              <a:rPr lang="ru-RU" sz="2400" b="0" dirty="0" err="1"/>
              <a:t>зберігання</a:t>
            </a:r>
            <a:r>
              <a:rPr lang="ru-RU" sz="2400" b="0" dirty="0"/>
              <a:t> </a:t>
            </a:r>
            <a:r>
              <a:rPr lang="ru-RU" sz="2400" b="0" dirty="0" err="1"/>
              <a:t>ключової</a:t>
            </a:r>
            <a:r>
              <a:rPr lang="ru-RU" sz="2400" b="0" dirty="0"/>
              <a:t> </a:t>
            </a:r>
            <a:r>
              <a:rPr lang="ru-RU" sz="2400" b="0" dirty="0" err="1"/>
              <a:t>інформації</a:t>
            </a:r>
            <a:r>
              <a:rPr lang="ru-RU" sz="2400" b="0" dirty="0"/>
              <a:t>, </a:t>
            </a:r>
            <a:r>
              <a:rPr lang="ru-RU" sz="2400" b="0" dirty="0" err="1"/>
              <a:t>забезпечивши</a:t>
            </a:r>
            <a:r>
              <a:rPr lang="ru-RU" sz="2400" b="0" dirty="0"/>
              <a:t> </a:t>
            </a:r>
            <a:r>
              <a:rPr lang="ru-RU" sz="2400" b="0" dirty="0" err="1"/>
              <a:t>її</a:t>
            </a:r>
            <a:r>
              <a:rPr lang="ru-RU" sz="2400" b="0" dirty="0"/>
              <a:t> </a:t>
            </a:r>
            <a:r>
              <a:rPr lang="ru-RU" sz="2400" b="0" dirty="0" err="1"/>
              <a:t>доступність</a:t>
            </a:r>
            <a:r>
              <a:rPr lang="ru-RU" sz="2400" b="0" dirty="0"/>
              <a:t>. Детально </a:t>
            </a:r>
            <a:r>
              <a:rPr lang="ru-RU" sz="2400" b="0" dirty="0" err="1"/>
              <a:t>розглянувши</a:t>
            </a:r>
            <a:r>
              <a:rPr lang="ru-RU" sz="2400" b="0" dirty="0"/>
              <a:t> </a:t>
            </a:r>
            <a:r>
              <a:rPr lang="ru-RU" sz="2400" b="0" dirty="0" err="1"/>
              <a:t>функціонал</a:t>
            </a:r>
            <a:r>
              <a:rPr lang="ru-RU" sz="2400" b="0" dirty="0"/>
              <a:t> та </a:t>
            </a:r>
            <a:r>
              <a:rPr lang="ru-RU" sz="2400" b="0" dirty="0" err="1"/>
              <a:t>взаємодію</a:t>
            </a:r>
            <a:r>
              <a:rPr lang="ru-RU" sz="2400" b="0" dirty="0"/>
              <a:t> </a:t>
            </a:r>
            <a:r>
              <a:rPr lang="ru-RU" sz="2400" b="0" dirty="0" err="1"/>
              <a:t>користувачів</a:t>
            </a:r>
            <a:r>
              <a:rPr lang="ru-RU" sz="2400" b="0" dirty="0"/>
              <a:t>, </a:t>
            </a:r>
            <a:r>
              <a:rPr lang="ru-RU" sz="2400" b="0" dirty="0" err="1"/>
              <a:t>було</a:t>
            </a:r>
            <a:r>
              <a:rPr lang="ru-RU" sz="2400" b="0" dirty="0"/>
              <a:t> створено </a:t>
            </a:r>
            <a:r>
              <a:rPr lang="ru-RU" sz="2400" b="0" dirty="0" err="1"/>
              <a:t>зручний</a:t>
            </a:r>
            <a:r>
              <a:rPr lang="ru-RU" sz="2400" b="0" dirty="0"/>
              <a:t> </a:t>
            </a:r>
            <a:r>
              <a:rPr lang="ru-RU" sz="2400" b="0" dirty="0" err="1"/>
              <a:t>інтерфейс</a:t>
            </a:r>
            <a:r>
              <a:rPr lang="ru-RU" sz="2400" b="0" dirty="0"/>
              <a:t> для </a:t>
            </a:r>
            <a:r>
              <a:rPr lang="ru-RU" sz="2400" b="0" dirty="0" err="1"/>
              <a:t>різних</a:t>
            </a:r>
            <a:r>
              <a:rPr lang="ru-RU" sz="2400" b="0" dirty="0"/>
              <a:t> </a:t>
            </a:r>
            <a:r>
              <a:rPr lang="ru-RU" sz="2400" b="0" dirty="0" err="1"/>
              <a:t>категорій</a:t>
            </a:r>
            <a:r>
              <a:rPr lang="ru-RU" sz="2400" b="0" dirty="0"/>
              <a:t> </a:t>
            </a:r>
            <a:r>
              <a:rPr lang="ru-RU" sz="2400" b="0" dirty="0" err="1"/>
              <a:t>користувачів</a:t>
            </a:r>
            <a:r>
              <a:rPr lang="ru-RU" sz="2400" b="0" dirty="0"/>
              <a:t>. </a:t>
            </a:r>
            <a:r>
              <a:rPr lang="ru-RU" sz="2400" b="0" dirty="0" err="1"/>
              <a:t>Після</a:t>
            </a:r>
            <a:r>
              <a:rPr lang="ru-RU" sz="2400" b="0" dirty="0"/>
              <a:t> </a:t>
            </a:r>
            <a:r>
              <a:rPr lang="ru-RU" sz="2400" b="0" dirty="0" err="1"/>
              <a:t>ретельного</a:t>
            </a:r>
            <a:r>
              <a:rPr lang="ru-RU" sz="2400" b="0" dirty="0"/>
              <a:t> </a:t>
            </a:r>
            <a:r>
              <a:rPr lang="ru-RU" sz="2400" b="0" dirty="0" err="1"/>
              <a:t>тестування</a:t>
            </a:r>
            <a:r>
              <a:rPr lang="ru-RU" sz="2400" b="0" dirty="0"/>
              <a:t> платформа </a:t>
            </a:r>
            <a:r>
              <a:rPr lang="ru-RU" sz="2400" b="0" dirty="0" err="1"/>
              <a:t>виявилася</a:t>
            </a:r>
            <a:r>
              <a:rPr lang="ru-RU" sz="2400" b="0" dirty="0"/>
              <a:t> готовою до </a:t>
            </a:r>
            <a:r>
              <a:rPr lang="ru-RU" sz="2400" b="0" dirty="0" err="1"/>
              <a:t>використання</a:t>
            </a:r>
            <a:r>
              <a:rPr lang="ru-RU" sz="2400" b="0" dirty="0"/>
              <a:t>, </a:t>
            </a:r>
            <a:r>
              <a:rPr lang="ru-RU" sz="2400" b="0" dirty="0" err="1"/>
              <a:t>забезпечуючи</a:t>
            </a:r>
            <a:r>
              <a:rPr lang="ru-RU" sz="2400" b="0" dirty="0"/>
              <a:t> </a:t>
            </a:r>
            <a:r>
              <a:rPr lang="ru-RU" sz="2400" b="0" dirty="0" err="1"/>
              <a:t>надійний</a:t>
            </a:r>
            <a:r>
              <a:rPr lang="ru-RU" sz="2400" b="0" dirty="0"/>
              <a:t> та </a:t>
            </a:r>
            <a:r>
              <a:rPr lang="ru-RU" sz="2400" b="0" dirty="0" err="1"/>
              <a:t>ефективний</a:t>
            </a:r>
            <a:r>
              <a:rPr lang="ru-RU" sz="2400" b="0" dirty="0"/>
              <a:t> </a:t>
            </a:r>
            <a:r>
              <a:rPr lang="ru-RU" sz="2400" b="0" dirty="0" err="1"/>
              <a:t>інструмент</a:t>
            </a:r>
            <a:r>
              <a:rPr lang="ru-RU" sz="2400" b="0" dirty="0"/>
              <a:t>.</a:t>
            </a:r>
          </a:p>
          <a:p>
            <a:endParaRPr lang="ru-RU" sz="2400" b="0" dirty="0"/>
          </a:p>
        </p:txBody>
      </p:sp>
    </p:spTree>
    <p:extLst>
      <p:ext uri="{BB962C8B-B14F-4D97-AF65-F5344CB8AC3E}">
        <p14:creationId xmlns:p14="http://schemas.microsoft.com/office/powerpoint/2010/main" val="32732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4" y="2525715"/>
            <a:ext cx="12014200" cy="750885"/>
          </a:xfrm>
        </p:spPr>
        <p:txBody>
          <a:bodyPr/>
          <a:lstStyle/>
          <a:p>
            <a:pPr algn="ctr"/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6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Актуальність</a:t>
            </a:r>
            <a:r>
              <a:rPr lang="ru-RU" b="1" dirty="0"/>
              <a:t> теми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b="0" dirty="0" smtClean="0"/>
              <a:t>У </a:t>
            </a:r>
            <a:r>
              <a:rPr lang="ru-RU" sz="2800" b="0" dirty="0" err="1"/>
              <a:t>сучасному</a:t>
            </a:r>
            <a:r>
              <a:rPr lang="ru-RU" sz="2800" b="0" dirty="0"/>
              <a:t> </a:t>
            </a:r>
            <a:r>
              <a:rPr lang="ru-RU" sz="2800" b="0" dirty="0" err="1"/>
              <a:t>світі</a:t>
            </a:r>
            <a:r>
              <a:rPr lang="en-US" sz="2800" b="0" dirty="0"/>
              <a:t>, </a:t>
            </a:r>
            <a:r>
              <a:rPr lang="ru-RU" sz="2800" b="0" dirty="0"/>
              <a:t>де люди </a:t>
            </a:r>
            <a:r>
              <a:rPr lang="ru-RU" sz="2800" b="0" dirty="0" err="1"/>
              <a:t>зіткнулися</a:t>
            </a:r>
            <a:r>
              <a:rPr lang="ru-RU" sz="2800" b="0" dirty="0"/>
              <a:t> з </a:t>
            </a:r>
            <a:r>
              <a:rPr lang="ru-RU" sz="2800" b="0" dirty="0" err="1"/>
              <a:t>труднощами</a:t>
            </a:r>
            <a:r>
              <a:rPr lang="ru-RU" sz="2800" b="0" dirty="0"/>
              <a:t> у </a:t>
            </a:r>
            <a:r>
              <a:rPr lang="ru-RU" sz="2800" b="0" dirty="0" err="1"/>
              <a:t>виконанні</a:t>
            </a:r>
            <a:r>
              <a:rPr lang="ru-RU" sz="2800" b="0" dirty="0"/>
              <a:t> </a:t>
            </a:r>
            <a:r>
              <a:rPr lang="ru-RU" sz="2800" b="0" dirty="0" err="1"/>
              <a:t>звичних</a:t>
            </a:r>
            <a:r>
              <a:rPr lang="ru-RU" sz="2800" b="0" dirty="0"/>
              <a:t> </a:t>
            </a:r>
            <a:r>
              <a:rPr lang="ru-RU" sz="2800" b="0" dirty="0" err="1"/>
              <a:t>завдань</a:t>
            </a:r>
            <a:r>
              <a:rPr lang="en-US" sz="2800" b="0" dirty="0"/>
              <a:t>, </a:t>
            </a:r>
            <a:r>
              <a:rPr lang="ru-RU" sz="2800" b="0" dirty="0" err="1"/>
              <a:t>що</a:t>
            </a:r>
            <a:r>
              <a:rPr lang="ru-RU" sz="2800" b="0" dirty="0"/>
              <a:t> </a:t>
            </a:r>
            <a:r>
              <a:rPr lang="ru-RU" sz="2800" b="0" dirty="0" err="1"/>
              <a:t>потребують</a:t>
            </a:r>
            <a:r>
              <a:rPr lang="ru-RU" sz="2800" b="0" dirty="0"/>
              <a:t> </a:t>
            </a:r>
            <a:r>
              <a:rPr lang="ru-RU" sz="2800" b="0" dirty="0" err="1"/>
              <a:t>фізичної</a:t>
            </a:r>
            <a:r>
              <a:rPr lang="ru-RU" sz="2800" b="0" dirty="0"/>
              <a:t> </a:t>
            </a:r>
            <a:r>
              <a:rPr lang="ru-RU" sz="2800" b="0" dirty="0" err="1"/>
              <a:t>присутності</a:t>
            </a:r>
            <a:r>
              <a:rPr lang="ru-RU" sz="2800" b="0" dirty="0"/>
              <a:t> у </a:t>
            </a:r>
            <a:r>
              <a:rPr lang="ru-RU" sz="2800" b="0" dirty="0" err="1" smtClean="0"/>
              <a:t>конкретних</a:t>
            </a:r>
            <a:r>
              <a:rPr lang="ru-RU" sz="2800" b="0" dirty="0" smtClean="0"/>
              <a:t> </a:t>
            </a:r>
            <a:r>
              <a:rPr lang="ru-RU" sz="2800" b="0" dirty="0" err="1" smtClean="0"/>
              <a:t>місцях</a:t>
            </a:r>
            <a:r>
              <a:rPr lang="en-US" sz="2800" b="0" dirty="0"/>
              <a:t>, </a:t>
            </a:r>
            <a:r>
              <a:rPr lang="ru-RU" sz="2800" b="0" dirty="0"/>
              <a:t>через </a:t>
            </a:r>
            <a:r>
              <a:rPr lang="ru-RU" sz="2800" b="0" dirty="0" err="1"/>
              <a:t>вимушену</a:t>
            </a:r>
            <a:r>
              <a:rPr lang="ru-RU" sz="2800" b="0" dirty="0"/>
              <a:t> </a:t>
            </a:r>
            <a:r>
              <a:rPr lang="ru-RU" sz="2800" b="0" dirty="0" err="1" smtClean="0"/>
              <a:t>міграцію</a:t>
            </a:r>
            <a:r>
              <a:rPr lang="ru-RU" sz="2800" b="0" dirty="0" smtClean="0"/>
              <a:t> </a:t>
            </a:r>
            <a:r>
              <a:rPr lang="ru-RU" sz="2800" b="0" dirty="0" err="1" smtClean="0"/>
              <a:t>або</a:t>
            </a:r>
            <a:r>
              <a:rPr lang="ru-RU" sz="2800" b="0" dirty="0" smtClean="0"/>
              <a:t> </a:t>
            </a:r>
            <a:r>
              <a:rPr lang="ru-RU" sz="2800" b="0" dirty="0" err="1"/>
              <a:t>інші</a:t>
            </a:r>
            <a:r>
              <a:rPr lang="ru-RU" sz="2800" b="0" dirty="0"/>
              <a:t> </a:t>
            </a:r>
            <a:r>
              <a:rPr lang="ru-RU" sz="2800" b="0" dirty="0" err="1"/>
              <a:t>проблеми</a:t>
            </a:r>
            <a:r>
              <a:rPr lang="ru-RU" sz="2800" b="0" dirty="0"/>
              <a:t> </a:t>
            </a:r>
            <a:r>
              <a:rPr lang="ru-RU" sz="2800" b="0" dirty="0" err="1"/>
              <a:t>пов</a:t>
            </a:r>
            <a:r>
              <a:rPr lang="en-US" sz="2800" b="0" dirty="0"/>
              <a:t>’</a:t>
            </a:r>
            <a:r>
              <a:rPr lang="ru-RU" sz="2800" b="0" dirty="0" err="1"/>
              <a:t>язані</a:t>
            </a:r>
            <a:r>
              <a:rPr lang="ru-RU" sz="2800" b="0" dirty="0"/>
              <a:t> з </a:t>
            </a:r>
            <a:r>
              <a:rPr lang="ru-RU" sz="2800" b="0" dirty="0" err="1"/>
              <a:t>війною</a:t>
            </a:r>
            <a:r>
              <a:rPr lang="ru-RU" sz="2800" b="0" dirty="0"/>
              <a:t> </a:t>
            </a:r>
            <a:r>
              <a:rPr lang="ru-RU" sz="2800" b="0" dirty="0" err="1"/>
              <a:t>чи</a:t>
            </a:r>
            <a:r>
              <a:rPr lang="ru-RU" sz="2800" b="0" dirty="0"/>
              <a:t> </a:t>
            </a:r>
            <a:r>
              <a:rPr lang="ru-RU" sz="2800" b="0" dirty="0" err="1"/>
              <a:t>постпандемійним</a:t>
            </a:r>
            <a:r>
              <a:rPr lang="ru-RU" sz="2800" b="0" dirty="0"/>
              <a:t> </a:t>
            </a:r>
            <a:r>
              <a:rPr lang="ru-RU" sz="2800" b="0" dirty="0" err="1" smtClean="0"/>
              <a:t>періодом</a:t>
            </a:r>
            <a:r>
              <a:rPr lang="ru-RU" sz="2800" b="0" dirty="0"/>
              <a:t>,</a:t>
            </a:r>
            <a:r>
              <a:rPr lang="ru-RU" sz="2800" b="0" dirty="0" smtClean="0"/>
              <a:t> платформа</a:t>
            </a:r>
            <a:r>
              <a:rPr lang="ru-RU" sz="2800" b="0" dirty="0"/>
              <a:t>, яка </a:t>
            </a:r>
            <a:r>
              <a:rPr lang="ru-RU" sz="2800" b="0" dirty="0" err="1"/>
              <a:t>дозволяє</a:t>
            </a:r>
            <a:r>
              <a:rPr lang="ru-RU" sz="2800" b="0" dirty="0"/>
              <a:t> </a:t>
            </a:r>
            <a:r>
              <a:rPr lang="ru-RU" sz="2800" b="0" dirty="0" err="1"/>
              <a:t>виконувати</a:t>
            </a:r>
            <a:r>
              <a:rPr lang="ru-RU" sz="2800" b="0" dirty="0"/>
              <a:t> </a:t>
            </a:r>
            <a:r>
              <a:rPr lang="ru-RU" sz="2800" b="0" dirty="0" err="1"/>
              <a:t>завдання</a:t>
            </a:r>
            <a:r>
              <a:rPr lang="ru-RU" sz="2800" b="0" dirty="0"/>
              <a:t> за </a:t>
            </a:r>
            <a:r>
              <a:rPr lang="ru-RU" sz="2800" b="0" dirty="0" err="1"/>
              <a:t>винагороду</a:t>
            </a:r>
            <a:r>
              <a:rPr lang="ru-RU" sz="2800" b="0" dirty="0"/>
              <a:t>, буде </a:t>
            </a:r>
            <a:r>
              <a:rPr lang="ru-RU" sz="2800" b="0" dirty="0" err="1"/>
              <a:t>дуже</a:t>
            </a:r>
            <a:r>
              <a:rPr lang="ru-RU" sz="2800" b="0" dirty="0"/>
              <a:t> </a:t>
            </a:r>
            <a:r>
              <a:rPr lang="ru-RU" sz="2800" b="0" dirty="0" err="1" smtClean="0"/>
              <a:t>корисною</a:t>
            </a:r>
            <a:r>
              <a:rPr lang="ru-RU" sz="2800" b="0" dirty="0" smtClean="0"/>
              <a:t>, </a:t>
            </a:r>
            <a:r>
              <a:rPr lang="ru-RU" sz="2800" b="0" dirty="0" err="1" smtClean="0"/>
              <a:t>адже</a:t>
            </a:r>
            <a:r>
              <a:rPr lang="ru-RU" sz="2800" b="0" dirty="0" smtClean="0"/>
              <a:t> </a:t>
            </a:r>
            <a:r>
              <a:rPr lang="ru-RU" sz="2800" b="0" dirty="0" err="1" smtClean="0"/>
              <a:t>така</a:t>
            </a:r>
            <a:r>
              <a:rPr lang="ru-RU" sz="2800" b="0" dirty="0" smtClean="0"/>
              <a:t> платформа </a:t>
            </a:r>
            <a:r>
              <a:rPr lang="ru-RU" sz="2800" b="0" dirty="0" err="1" smtClean="0"/>
              <a:t>стимулюватиме</a:t>
            </a:r>
            <a:r>
              <a:rPr lang="ru-RU" sz="2800" b="0" dirty="0" smtClean="0"/>
              <a:t> </a:t>
            </a:r>
            <a:r>
              <a:rPr lang="ru-RU" sz="2800" b="0" dirty="0" err="1"/>
              <a:t>підтримку</a:t>
            </a:r>
            <a:r>
              <a:rPr lang="ru-RU" sz="2800" b="0" dirty="0"/>
              <a:t> та </a:t>
            </a:r>
            <a:r>
              <a:rPr lang="ru-RU" sz="2800" b="0" dirty="0" err="1"/>
              <a:t>співпрацю</a:t>
            </a:r>
            <a:r>
              <a:rPr lang="ru-RU" sz="2800" b="0" dirty="0"/>
              <a:t> </a:t>
            </a:r>
            <a:r>
              <a:rPr lang="ru-RU" sz="2800" b="0" dirty="0" err="1"/>
              <a:t>між</a:t>
            </a:r>
            <a:r>
              <a:rPr lang="ru-RU" sz="2800" b="0" dirty="0"/>
              <a:t> людьми, </a:t>
            </a:r>
            <a:r>
              <a:rPr lang="ru-RU" sz="2800" b="0" dirty="0" err="1"/>
              <a:t>незалежно</a:t>
            </a:r>
            <a:r>
              <a:rPr lang="ru-RU" sz="2800" b="0" dirty="0"/>
              <a:t> </a:t>
            </a:r>
            <a:r>
              <a:rPr lang="ru-RU" sz="2800" b="0" dirty="0" err="1"/>
              <a:t>від</a:t>
            </a:r>
            <a:r>
              <a:rPr lang="ru-RU" sz="2800" b="0" dirty="0"/>
              <a:t> </a:t>
            </a:r>
            <a:r>
              <a:rPr lang="ru-RU" sz="2800" b="0" dirty="0" err="1"/>
              <a:t>їх</a:t>
            </a:r>
            <a:r>
              <a:rPr lang="ru-RU" sz="2800" b="0" dirty="0"/>
              <a:t> </a:t>
            </a:r>
            <a:r>
              <a:rPr lang="ru-RU" sz="2800" b="0" dirty="0" err="1"/>
              <a:t>місця</a:t>
            </a:r>
            <a:r>
              <a:rPr lang="ru-RU" sz="2800" b="0" dirty="0"/>
              <a:t> </a:t>
            </a:r>
            <a:r>
              <a:rPr lang="ru-RU" sz="2800" b="0" dirty="0" err="1"/>
              <a:t>перебування</a:t>
            </a:r>
            <a:r>
              <a:rPr lang="ru-RU" sz="2800" b="0" dirty="0"/>
              <a:t>, </a:t>
            </a:r>
            <a:r>
              <a:rPr lang="ru-RU" sz="2800" b="0" dirty="0" err="1" smtClean="0"/>
              <a:t>чим</a:t>
            </a:r>
            <a:r>
              <a:rPr lang="ru-RU" sz="2800" b="0" dirty="0" smtClean="0"/>
              <a:t> буде </a:t>
            </a:r>
            <a:r>
              <a:rPr lang="ru-RU" sz="2800" b="0" dirty="0" err="1" smtClean="0"/>
              <a:t>спрощувати</a:t>
            </a:r>
            <a:r>
              <a:rPr lang="ru-RU" sz="2800" b="0" dirty="0" smtClean="0"/>
              <a:t> </a:t>
            </a:r>
            <a:r>
              <a:rPr lang="ru-RU" sz="2800" b="0" dirty="0" err="1" smtClean="0"/>
              <a:t>життя</a:t>
            </a:r>
            <a:r>
              <a:rPr lang="ru-RU" sz="2800" b="0" dirty="0" smtClean="0"/>
              <a:t> та </a:t>
            </a:r>
            <a:r>
              <a:rPr lang="ru-RU" sz="2800" b="0" dirty="0" err="1" smtClean="0"/>
              <a:t>допомагатиме</a:t>
            </a:r>
            <a:r>
              <a:rPr lang="ru-RU" sz="2800" b="0" dirty="0" smtClean="0"/>
              <a:t> </a:t>
            </a:r>
            <a:r>
              <a:rPr lang="ru-RU" sz="2800" b="0" dirty="0" err="1"/>
              <a:t>зберегти</a:t>
            </a:r>
            <a:r>
              <a:rPr lang="ru-RU" sz="2800" b="0" dirty="0"/>
              <a:t> </a:t>
            </a:r>
            <a:r>
              <a:rPr lang="ru-RU" sz="2800" b="0" dirty="0" err="1" smtClean="0"/>
              <a:t>соціальні</a:t>
            </a:r>
            <a:r>
              <a:rPr lang="ru-RU" sz="2800" b="0" dirty="0" smtClean="0"/>
              <a:t> </a:t>
            </a:r>
            <a:r>
              <a:rPr lang="ru-RU" sz="2800" b="0" dirty="0" err="1"/>
              <a:t>зв'язки</a:t>
            </a:r>
            <a:r>
              <a:rPr lang="ru-RU" sz="2800" b="0" dirty="0"/>
              <a:t>, </a:t>
            </a:r>
            <a:r>
              <a:rPr lang="ru-RU" sz="2800" b="0" dirty="0" err="1"/>
              <a:t>навіть</a:t>
            </a:r>
            <a:r>
              <a:rPr lang="ru-RU" sz="2800" b="0" dirty="0"/>
              <a:t> коли вони </a:t>
            </a:r>
            <a:r>
              <a:rPr lang="ru-RU" sz="2800" b="0" dirty="0" err="1"/>
              <a:t>фізично</a:t>
            </a:r>
            <a:r>
              <a:rPr lang="ru-RU" sz="2800" b="0" dirty="0"/>
              <a:t> </a:t>
            </a:r>
            <a:r>
              <a:rPr lang="ru-RU" sz="2800" b="0" dirty="0" err="1"/>
              <a:t>неможливі</a:t>
            </a:r>
            <a:r>
              <a:rPr lang="ru-RU" sz="2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79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Мета </a:t>
            </a:r>
            <a:r>
              <a:rPr lang="ru-RU" b="1" dirty="0" err="1" smtClean="0"/>
              <a:t>розробки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C</a:t>
            </a:r>
            <a:r>
              <a:rPr lang="uk-UA" sz="3200" dirty="0" smtClean="0"/>
              <a:t>творення </a:t>
            </a:r>
            <a:r>
              <a:rPr lang="uk-UA" sz="3200" dirty="0"/>
              <a:t>сучасної та зручної платформи, що дозволить користувачам виконувати різноманітні завдання за винагороду, забезпечуючи при цьому надійну та ефективну комунікацію між виконавцями та замовниками. Важливим аспектом є створення умов для безпечного та прозорого виконання фінансових транзакцій, а також підтримка високого рівня безпеки даних користувачів.</a:t>
            </a:r>
            <a:endParaRPr lang="ru-RU" sz="3200" b="0" dirty="0"/>
          </a:p>
        </p:txBody>
      </p:sp>
    </p:spTree>
    <p:extLst>
      <p:ext uri="{BB962C8B-B14F-4D97-AF65-F5344CB8AC3E}">
        <p14:creationId xmlns:p14="http://schemas.microsoft.com/office/powerpoint/2010/main" val="4131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Завдання</a:t>
            </a:r>
            <a:r>
              <a:rPr lang="ru-RU" b="1" dirty="0" smtClean="0"/>
              <a:t> </a:t>
            </a:r>
            <a:r>
              <a:rPr lang="ru-RU" b="1" dirty="0" err="1" smtClean="0"/>
              <a:t>розробки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uk-UA" sz="2400" dirty="0"/>
              <a:t>Провести аналіз аналогів платформи, дослідити наявні рішення, їх функціональність, переваги та недоліки.</a:t>
            </a:r>
          </a:p>
          <a:p>
            <a:pPr lvl="0"/>
            <a:r>
              <a:rPr lang="uk-UA" sz="2400" dirty="0"/>
              <a:t>Здійснити вибір засобів </a:t>
            </a:r>
            <a:r>
              <a:rPr lang="uk-UA" sz="2400" dirty="0" err="1"/>
              <a:t>проєктування</a:t>
            </a:r>
            <a:r>
              <a:rPr lang="uk-UA" sz="2400" dirty="0"/>
              <a:t>, ретельно оцінюючи доступні інструменти та технології.</a:t>
            </a:r>
          </a:p>
          <a:p>
            <a:pPr lvl="0"/>
            <a:r>
              <a:rPr lang="uk-UA" sz="2400" dirty="0"/>
              <a:t>Розробити платформу з використанням вибраних засобів, створити архітектуру та основні компоненти системи, інтегрувати всі необхідні функції та модулі для забезпечення повної працездатності платформи.</a:t>
            </a:r>
          </a:p>
          <a:p>
            <a:pPr lvl="0"/>
            <a:r>
              <a:rPr lang="uk-UA" sz="2400" dirty="0"/>
              <a:t>Провести тестування платформи різними методиками для зменшення ймовірності помилки.</a:t>
            </a:r>
          </a:p>
        </p:txBody>
      </p:sp>
    </p:spTree>
    <p:extLst>
      <p:ext uri="{BB962C8B-B14F-4D97-AF65-F5344CB8AC3E}">
        <p14:creationId xmlns:p14="http://schemas.microsoft.com/office/powerpoint/2010/main" val="16948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</a:t>
            </a:r>
            <a:r>
              <a:rPr lang="en-US" dirty="0" smtClean="0"/>
              <a:t>’</a:t>
            </a:r>
            <a:r>
              <a:rPr lang="ru-RU" dirty="0" err="1" smtClean="0"/>
              <a:t>єкт</a:t>
            </a:r>
            <a:r>
              <a:rPr lang="ru-RU" dirty="0" smtClean="0"/>
              <a:t> та предмет </a:t>
            </a:r>
            <a:r>
              <a:rPr lang="ru-RU" dirty="0" err="1" smtClean="0"/>
              <a:t>дослідження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800" dirty="0" err="1"/>
              <a:t>Об’єктом</a:t>
            </a:r>
            <a:r>
              <a:rPr lang="ru-RU" sz="2800" dirty="0"/>
              <a:t> </a:t>
            </a:r>
            <a:r>
              <a:rPr lang="ru-RU" sz="2800" dirty="0" err="1"/>
              <a:t>дослідження</a:t>
            </a:r>
            <a:r>
              <a:rPr lang="ru-RU" sz="2800" dirty="0"/>
              <a:t> </a:t>
            </a:r>
            <a:r>
              <a:rPr lang="ru-RU" sz="2800" b="0" dirty="0"/>
              <a:t>є </a:t>
            </a:r>
            <a:r>
              <a:rPr lang="ru-RU" sz="2800" b="0" dirty="0" err="1"/>
              <a:t>процеси</a:t>
            </a:r>
            <a:r>
              <a:rPr lang="ru-RU" sz="2800" b="0" dirty="0"/>
              <a:t> для </a:t>
            </a:r>
            <a:r>
              <a:rPr lang="ru-RU" sz="2800" b="0" dirty="0" err="1"/>
              <a:t>організації</a:t>
            </a:r>
            <a:r>
              <a:rPr lang="ru-RU" sz="2800" b="0" dirty="0"/>
              <a:t> та </a:t>
            </a:r>
            <a:r>
              <a:rPr lang="ru-RU" sz="2800" b="0" dirty="0" err="1"/>
              <a:t>виконання</a:t>
            </a:r>
            <a:r>
              <a:rPr lang="ru-RU" sz="2800" b="0" dirty="0"/>
              <a:t> </a:t>
            </a:r>
            <a:r>
              <a:rPr lang="ru-RU" sz="2800" b="0" dirty="0" err="1"/>
              <a:t>завдань</a:t>
            </a:r>
            <a:r>
              <a:rPr lang="ru-RU" sz="2800" b="0" dirty="0"/>
              <a:t> за </a:t>
            </a:r>
            <a:r>
              <a:rPr lang="ru-RU" sz="2800" b="0" dirty="0" err="1"/>
              <a:t>винагороду</a:t>
            </a:r>
            <a:r>
              <a:rPr lang="ru-RU" sz="2800" b="0" dirty="0"/>
              <a:t>, </a:t>
            </a:r>
            <a:r>
              <a:rPr lang="ru-RU" sz="2800" b="0" dirty="0" err="1"/>
              <a:t>які</a:t>
            </a:r>
            <a:r>
              <a:rPr lang="ru-RU" sz="2800" b="0" dirty="0"/>
              <a:t> </a:t>
            </a:r>
            <a:r>
              <a:rPr lang="ru-RU" sz="2800" b="0" dirty="0" err="1"/>
              <a:t>включають</a:t>
            </a:r>
            <a:r>
              <a:rPr lang="ru-RU" sz="2800" b="0" dirty="0"/>
              <a:t> </a:t>
            </a:r>
            <a:r>
              <a:rPr lang="ru-RU" sz="2800" b="0" dirty="0" err="1"/>
              <a:t>різноманітні</a:t>
            </a:r>
            <a:r>
              <a:rPr lang="ru-RU" sz="2800" b="0" dirty="0"/>
              <a:t> </a:t>
            </a:r>
            <a:r>
              <a:rPr lang="ru-RU" sz="2800" b="0" dirty="0" err="1"/>
              <a:t>функції</a:t>
            </a:r>
            <a:r>
              <a:rPr lang="ru-RU" sz="2800" b="0" dirty="0"/>
              <a:t>, </a:t>
            </a:r>
            <a:r>
              <a:rPr lang="ru-RU" sz="2800" b="0" dirty="0" err="1"/>
              <a:t>такі</a:t>
            </a:r>
            <a:r>
              <a:rPr lang="ru-RU" sz="2800" b="0" dirty="0"/>
              <a:t> як </a:t>
            </a:r>
            <a:r>
              <a:rPr lang="ru-RU" sz="2800" b="0" dirty="0" err="1"/>
              <a:t>створення</a:t>
            </a:r>
            <a:r>
              <a:rPr lang="ru-RU" sz="2800" b="0" dirty="0"/>
              <a:t> </a:t>
            </a:r>
            <a:r>
              <a:rPr lang="ru-RU" sz="2800" b="0" dirty="0" err="1"/>
              <a:t>завдань</a:t>
            </a:r>
            <a:r>
              <a:rPr lang="ru-RU" sz="2800" b="0" dirty="0"/>
              <a:t>, </a:t>
            </a:r>
            <a:r>
              <a:rPr lang="ru-RU" sz="2800" b="0" dirty="0" err="1"/>
              <a:t>їх</a:t>
            </a:r>
            <a:r>
              <a:rPr lang="ru-RU" sz="2800" b="0" dirty="0"/>
              <a:t> </a:t>
            </a:r>
            <a:r>
              <a:rPr lang="ru-RU" sz="2800" b="0" dirty="0" err="1"/>
              <a:t>прийняття</a:t>
            </a:r>
            <a:r>
              <a:rPr lang="ru-RU" sz="2800" b="0" dirty="0"/>
              <a:t> до </a:t>
            </a:r>
            <a:r>
              <a:rPr lang="ru-RU" sz="2800" b="0" dirty="0" err="1"/>
              <a:t>виконання</a:t>
            </a:r>
            <a:r>
              <a:rPr lang="ru-RU" sz="2800" b="0" dirty="0"/>
              <a:t>, </a:t>
            </a:r>
            <a:r>
              <a:rPr lang="ru-RU" sz="2800" b="0" dirty="0" err="1"/>
              <a:t>узгодження</a:t>
            </a:r>
            <a:r>
              <a:rPr lang="ru-RU" sz="2800" b="0" dirty="0"/>
              <a:t> умов, </a:t>
            </a:r>
            <a:r>
              <a:rPr lang="ru-RU" sz="2800" b="0" dirty="0" err="1"/>
              <a:t>вирішення</a:t>
            </a:r>
            <a:r>
              <a:rPr lang="ru-RU" sz="2800" b="0" dirty="0"/>
              <a:t> </a:t>
            </a:r>
            <a:r>
              <a:rPr lang="ru-RU" sz="2800" b="0" dirty="0" err="1"/>
              <a:t>конфліктів</a:t>
            </a:r>
            <a:r>
              <a:rPr lang="ru-RU" sz="2800" b="0" dirty="0"/>
              <a:t> та </a:t>
            </a:r>
            <a:r>
              <a:rPr lang="ru-RU" sz="2800" b="0" dirty="0" err="1"/>
              <a:t>проведення</a:t>
            </a:r>
            <a:r>
              <a:rPr lang="ru-RU" sz="2800" b="0" dirty="0"/>
              <a:t> </a:t>
            </a:r>
            <a:r>
              <a:rPr lang="ru-RU" sz="2800" b="0" dirty="0" err="1"/>
              <a:t>фінансових</a:t>
            </a:r>
            <a:r>
              <a:rPr lang="ru-RU" sz="2800" b="0" dirty="0"/>
              <a:t> </a:t>
            </a:r>
            <a:r>
              <a:rPr lang="ru-RU" sz="2800" b="0" dirty="0" err="1"/>
              <a:t>транзакцій</a:t>
            </a:r>
            <a:r>
              <a:rPr lang="ru-RU" sz="2800" b="0" dirty="0"/>
              <a:t>.</a:t>
            </a:r>
            <a:endParaRPr lang="ru-RU" sz="2800" b="0" dirty="0" smtClean="0"/>
          </a:p>
          <a:p>
            <a:r>
              <a:rPr lang="ru-RU" sz="2800" dirty="0" smtClean="0"/>
              <a:t>Предметом </a:t>
            </a:r>
            <a:r>
              <a:rPr lang="ru-RU" sz="2800" dirty="0" err="1" smtClean="0"/>
              <a:t>дослідження</a:t>
            </a:r>
            <a:r>
              <a:rPr lang="ru-RU" sz="2800" dirty="0" smtClean="0"/>
              <a:t> </a:t>
            </a:r>
            <a:r>
              <a:rPr lang="ru-RU" sz="2800" b="0" dirty="0"/>
              <a:t>є </a:t>
            </a:r>
            <a:r>
              <a:rPr lang="ru-RU" sz="2800" b="0" dirty="0" err="1"/>
              <a:t>засоби</a:t>
            </a:r>
            <a:r>
              <a:rPr lang="ru-RU" sz="2800" b="0" dirty="0"/>
              <a:t>, </a:t>
            </a:r>
            <a:r>
              <a:rPr lang="ru-RU" sz="2800" b="0" dirty="0" err="1"/>
              <a:t>алгоритми</a:t>
            </a:r>
            <a:r>
              <a:rPr lang="ru-RU" sz="2800" b="0" dirty="0"/>
              <a:t> та </a:t>
            </a:r>
            <a:r>
              <a:rPr lang="ru-RU" sz="2800" b="0" dirty="0" err="1"/>
              <a:t>методи</a:t>
            </a:r>
            <a:r>
              <a:rPr lang="ru-RU" sz="2800" b="0" dirty="0"/>
              <a:t>, </a:t>
            </a:r>
            <a:r>
              <a:rPr lang="ru-RU" sz="2800" b="0" dirty="0" err="1"/>
              <a:t>які</a:t>
            </a:r>
            <a:r>
              <a:rPr lang="ru-RU" sz="2800" b="0" dirty="0"/>
              <a:t> </a:t>
            </a:r>
            <a:r>
              <a:rPr lang="ru-RU" sz="2800" b="0" dirty="0" err="1"/>
              <a:t>забезпечують</a:t>
            </a:r>
            <a:r>
              <a:rPr lang="ru-RU" sz="2800" b="0" dirty="0"/>
              <a:t> </a:t>
            </a:r>
            <a:r>
              <a:rPr lang="ru-RU" sz="2800" b="0" dirty="0" err="1"/>
              <a:t>ефективну</a:t>
            </a:r>
            <a:r>
              <a:rPr lang="ru-RU" sz="2800" b="0" dirty="0"/>
              <a:t> роботу </a:t>
            </a:r>
            <a:r>
              <a:rPr lang="ru-RU" sz="2800" b="0" dirty="0" err="1"/>
              <a:t>платформи</a:t>
            </a:r>
            <a:r>
              <a:rPr lang="ru-RU" sz="2800" b="0" dirty="0"/>
              <a:t>, а </a:t>
            </a:r>
            <a:r>
              <a:rPr lang="ru-RU" sz="2800" b="0" dirty="0" err="1"/>
              <a:t>також</a:t>
            </a:r>
            <a:r>
              <a:rPr lang="ru-RU" sz="2800" b="0" dirty="0"/>
              <a:t> </a:t>
            </a:r>
            <a:r>
              <a:rPr lang="ru-RU" sz="2800" b="0" dirty="0" err="1"/>
              <a:t>взаємодію</a:t>
            </a:r>
            <a:r>
              <a:rPr lang="ru-RU" sz="2800" b="0" dirty="0"/>
              <a:t> </a:t>
            </a:r>
            <a:r>
              <a:rPr lang="ru-RU" sz="2800" b="0" dirty="0" err="1"/>
              <a:t>між</a:t>
            </a:r>
            <a:r>
              <a:rPr lang="ru-RU" sz="2800" b="0" dirty="0"/>
              <a:t> </a:t>
            </a:r>
            <a:r>
              <a:rPr lang="ru-RU" sz="2800" b="0" dirty="0" err="1"/>
              <a:t>користувачами</a:t>
            </a:r>
            <a:r>
              <a:rPr lang="ru-RU" sz="2800" b="0" dirty="0"/>
              <a:t> </a:t>
            </a:r>
            <a:r>
              <a:rPr lang="ru-RU" sz="2800" b="0" dirty="0" err="1"/>
              <a:t>під</a:t>
            </a:r>
            <a:r>
              <a:rPr lang="ru-RU" sz="2800" b="0" dirty="0"/>
              <a:t> час </a:t>
            </a:r>
            <a:r>
              <a:rPr lang="ru-RU" sz="2800" b="0" dirty="0" err="1"/>
              <a:t>створення</a:t>
            </a:r>
            <a:r>
              <a:rPr lang="ru-RU" sz="2800" b="0" dirty="0"/>
              <a:t>, </a:t>
            </a:r>
            <a:r>
              <a:rPr lang="ru-RU" sz="2800" b="0" dirty="0" err="1"/>
              <a:t>виконання</a:t>
            </a:r>
            <a:r>
              <a:rPr lang="ru-RU" sz="2800" b="0" dirty="0"/>
              <a:t> та оплати </a:t>
            </a:r>
            <a:r>
              <a:rPr lang="ru-RU" sz="2800" b="0" dirty="0" err="1"/>
              <a:t>завдань</a:t>
            </a:r>
            <a:r>
              <a:rPr lang="ru-RU" sz="2800" b="0" dirty="0"/>
              <a:t>.</a:t>
            </a:r>
            <a:endParaRPr lang="ru-RU" sz="2800" b="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9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smtClean="0"/>
              <a:t>аналогу </a:t>
            </a:r>
            <a:r>
              <a:rPr lang="en-US" dirty="0" err="1"/>
              <a:t>Upwork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2050" name="Рисунок 1" descr="Upwork Expands to Support Full-Time Hiring, Further Unlocking the World's  Work Marketplace for All | Up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066" y="1369536"/>
            <a:ext cx="6773373" cy="403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37066" y="1217136"/>
            <a:ext cx="48514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Upwork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додаток</a:t>
            </a:r>
            <a:r>
              <a:rPr lang="ru-RU" dirty="0"/>
              <a:t>, </a:t>
            </a:r>
            <a:r>
              <a:rPr lang="ru-RU" dirty="0" err="1" smtClean="0"/>
              <a:t>орієнтований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 smtClean="0"/>
              <a:t>фріланс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надає</a:t>
            </a:r>
            <a:r>
              <a:rPr lang="ru-RU" dirty="0" smtClean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замовникам</a:t>
            </a:r>
            <a:r>
              <a:rPr lang="ru-RU" dirty="0"/>
              <a:t> </a:t>
            </a:r>
            <a:r>
              <a:rPr lang="ru-RU" dirty="0" err="1"/>
              <a:t>шукати</a:t>
            </a:r>
            <a:r>
              <a:rPr lang="ru-RU" dirty="0"/>
              <a:t> </a:t>
            </a:r>
            <a:r>
              <a:rPr lang="ru-RU" dirty="0" err="1"/>
              <a:t>виконавців</a:t>
            </a:r>
            <a:r>
              <a:rPr lang="ru-RU" dirty="0"/>
              <a:t> для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різноманітних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, </a:t>
            </a:r>
            <a:r>
              <a:rPr lang="ru-RU" dirty="0" err="1"/>
              <a:t>починаючи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та дизайну до </a:t>
            </a:r>
            <a:r>
              <a:rPr lang="ru-RU" dirty="0" err="1"/>
              <a:t>письмових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 та перекладу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7066" y="3060469"/>
            <a:ext cx="4804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Платформа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проекти</a:t>
            </a:r>
            <a:r>
              <a:rPr lang="ru-RU" dirty="0"/>
              <a:t>, </a:t>
            </a:r>
            <a:r>
              <a:rPr lang="ru-RU" dirty="0" err="1"/>
              <a:t>розміщувати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та </a:t>
            </a:r>
            <a:r>
              <a:rPr lang="ru-RU" dirty="0" err="1"/>
              <a:t>взаємодіяти</a:t>
            </a:r>
            <a:r>
              <a:rPr lang="ru-RU" dirty="0"/>
              <a:t> з </a:t>
            </a:r>
            <a:r>
              <a:rPr lang="ru-RU" dirty="0" err="1"/>
              <a:t>фрілансерами</a:t>
            </a:r>
            <a:r>
              <a:rPr lang="ru-RU" dirty="0"/>
              <a:t> через </a:t>
            </a:r>
            <a:r>
              <a:rPr lang="ru-RU" dirty="0" err="1"/>
              <a:t>вбудований</a:t>
            </a:r>
            <a:r>
              <a:rPr lang="ru-RU" dirty="0"/>
              <a:t> чат.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37066" y="4064969"/>
            <a:ext cx="48514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Оплата за </a:t>
            </a:r>
            <a:r>
              <a:rPr lang="ru-RU" dirty="0" err="1"/>
              <a:t>виконану</a:t>
            </a:r>
            <a:r>
              <a:rPr lang="ru-RU" dirty="0"/>
              <a:t> роботу </a:t>
            </a:r>
            <a:r>
              <a:rPr lang="ru-RU" dirty="0" err="1"/>
              <a:t>здійснюється</a:t>
            </a:r>
            <a:r>
              <a:rPr lang="ru-RU" dirty="0"/>
              <a:t> через систему </a:t>
            </a:r>
            <a:r>
              <a:rPr lang="ru-RU" dirty="0" err="1"/>
              <a:t>електронного</a:t>
            </a:r>
            <a:r>
              <a:rPr lang="ru-RU" dirty="0"/>
              <a:t> платежу,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безпечні</a:t>
            </a:r>
            <a:r>
              <a:rPr lang="ru-RU" dirty="0"/>
              <a:t> та </a:t>
            </a:r>
            <a:r>
              <a:rPr lang="ru-RU" dirty="0" err="1"/>
              <a:t>ефективні</a:t>
            </a:r>
            <a:r>
              <a:rPr lang="ru-RU" dirty="0"/>
              <a:t> </a:t>
            </a:r>
            <a:r>
              <a:rPr lang="ru-RU" dirty="0" err="1"/>
              <a:t>транзакції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замовниками</a:t>
            </a:r>
            <a:r>
              <a:rPr lang="ru-RU" dirty="0"/>
              <a:t> та </a:t>
            </a:r>
            <a:r>
              <a:rPr lang="ru-RU" dirty="0" err="1"/>
              <a:t>фрілансерами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9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Аналіз</a:t>
            </a:r>
            <a:r>
              <a:rPr lang="ru-RU" dirty="0"/>
              <a:t> аналогу </a:t>
            </a:r>
            <a:r>
              <a:rPr lang="en-US" dirty="0"/>
              <a:t>Fiverr </a:t>
            </a:r>
            <a:endParaRPr lang="ru-RU" dirty="0"/>
          </a:p>
        </p:txBody>
      </p:sp>
      <p:pic>
        <p:nvPicPr>
          <p:cNvPr id="3074" name="Рисунок 2" descr="Freelance work marketplace Fiverr said to be seeking IPO at $1 billion  valuation | The Times of Isra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1329605"/>
            <a:ext cx="6317194" cy="415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637867" y="1202605"/>
            <a:ext cx="53170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Fiverr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онлайн-платформа, </a:t>
            </a:r>
            <a:r>
              <a:rPr lang="ru-RU" dirty="0" err="1"/>
              <a:t>спрямована</a:t>
            </a:r>
            <a:r>
              <a:rPr lang="ru-RU" dirty="0"/>
              <a:t> на </a:t>
            </a:r>
            <a:r>
              <a:rPr lang="ru-RU" dirty="0" err="1"/>
              <a:t>надання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 у </a:t>
            </a:r>
            <a:r>
              <a:rPr lang="ru-RU" dirty="0" err="1"/>
              <a:t>різних</a:t>
            </a:r>
            <a:r>
              <a:rPr lang="ru-RU" dirty="0"/>
              <a:t> областях. </a:t>
            </a:r>
            <a:r>
              <a:rPr lang="ru-RU" dirty="0" err="1"/>
              <a:t>Замовники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знаходити</a:t>
            </a:r>
            <a:r>
              <a:rPr lang="ru-RU" dirty="0"/>
              <a:t> </a:t>
            </a:r>
            <a:r>
              <a:rPr lang="ru-RU" dirty="0" err="1"/>
              <a:t>фрілансерів</a:t>
            </a:r>
            <a:r>
              <a:rPr lang="ru-RU" dirty="0"/>
              <a:t>, </a:t>
            </a:r>
            <a:r>
              <a:rPr lang="ru-RU" dirty="0" err="1"/>
              <a:t>готових</a:t>
            </a:r>
            <a:r>
              <a:rPr lang="ru-RU" dirty="0"/>
              <a:t> </a:t>
            </a:r>
            <a:r>
              <a:rPr lang="ru-RU" dirty="0" err="1"/>
              <a:t>виконати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надати</a:t>
            </a:r>
            <a:r>
              <a:rPr lang="ru-RU" dirty="0"/>
              <a:t> </a:t>
            </a:r>
            <a:r>
              <a:rPr lang="ru-RU" dirty="0" err="1" smtClean="0"/>
              <a:t>різноманітні</a:t>
            </a:r>
            <a:r>
              <a:rPr lang="ru-RU" dirty="0" smtClean="0"/>
              <a:t> </a:t>
            </a:r>
            <a:r>
              <a:rPr lang="ru-RU" dirty="0" err="1"/>
              <a:t>послуги</a:t>
            </a:r>
            <a:r>
              <a:rPr lang="ru-RU" dirty="0"/>
              <a:t>,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графічного</a:t>
            </a:r>
            <a:r>
              <a:rPr lang="ru-RU" dirty="0"/>
              <a:t> дизайну до </a:t>
            </a:r>
            <a:r>
              <a:rPr lang="ru-RU" dirty="0" err="1"/>
              <a:t>відеомонтажу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637867" y="3043535"/>
            <a:ext cx="5317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Оплата за </a:t>
            </a:r>
            <a:r>
              <a:rPr lang="ru-RU" dirty="0" err="1"/>
              <a:t>послуги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r>
              <a:rPr lang="ru-RU" dirty="0"/>
              <a:t> через </a:t>
            </a:r>
            <a:r>
              <a:rPr lang="ru-RU" dirty="0" err="1"/>
              <a:t>вбудовану</a:t>
            </a:r>
            <a:r>
              <a:rPr lang="ru-RU" dirty="0"/>
              <a:t> систему оплати, </a:t>
            </a:r>
            <a:r>
              <a:rPr lang="ru-RU" dirty="0" err="1"/>
              <a:t>забезпечуючи</a:t>
            </a:r>
            <a:r>
              <a:rPr lang="ru-RU" dirty="0"/>
              <a:t> </a:t>
            </a:r>
            <a:r>
              <a:rPr lang="ru-RU" dirty="0" err="1"/>
              <a:t>зручний</a:t>
            </a:r>
            <a:r>
              <a:rPr lang="ru-RU" dirty="0"/>
              <a:t> та </a:t>
            </a:r>
            <a:r>
              <a:rPr lang="ru-RU" dirty="0" err="1"/>
              <a:t>безпечний</a:t>
            </a:r>
            <a:r>
              <a:rPr lang="ru-RU" dirty="0"/>
              <a:t> </a:t>
            </a:r>
            <a:r>
              <a:rPr lang="ru-RU" dirty="0" err="1"/>
              <a:t>обмін</a:t>
            </a:r>
            <a:r>
              <a:rPr lang="ru-RU" dirty="0"/>
              <a:t> коштами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замовниками</a:t>
            </a:r>
            <a:r>
              <a:rPr lang="ru-RU" dirty="0"/>
              <a:t> та </a:t>
            </a:r>
            <a:r>
              <a:rPr lang="ru-RU" dirty="0" err="1"/>
              <a:t>фрілансерами</a:t>
            </a:r>
            <a:r>
              <a:rPr lang="ru-RU" dirty="0"/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637867" y="4385271"/>
            <a:ext cx="5317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Комунікація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 та </a:t>
            </a:r>
            <a:r>
              <a:rPr lang="ru-RU" dirty="0" err="1"/>
              <a:t>виконавцем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r>
              <a:rPr lang="ru-RU" dirty="0"/>
              <a:t> через </a:t>
            </a:r>
            <a:r>
              <a:rPr lang="ru-RU" dirty="0" err="1"/>
              <a:t>вбудовані</a:t>
            </a:r>
            <a:r>
              <a:rPr lang="ru-RU" dirty="0"/>
              <a:t> </a:t>
            </a:r>
            <a:r>
              <a:rPr lang="ru-RU" dirty="0" err="1"/>
              <a:t>інструменти</a:t>
            </a:r>
            <a:r>
              <a:rPr lang="ru-RU" dirty="0"/>
              <a:t> </a:t>
            </a:r>
            <a:r>
              <a:rPr lang="ru-RU" dirty="0" err="1"/>
              <a:t>спілкування</a:t>
            </a:r>
            <a:r>
              <a:rPr lang="ru-RU" dirty="0"/>
              <a:t>,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чатову</a:t>
            </a:r>
            <a:r>
              <a:rPr lang="ru-RU" dirty="0"/>
              <a:t> систему та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повідомленнями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1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Аналіз</a:t>
            </a:r>
            <a:r>
              <a:rPr lang="ru-RU" dirty="0"/>
              <a:t> аналогу </a:t>
            </a:r>
            <a:r>
              <a:rPr lang="en-US" dirty="0" err="1"/>
              <a:t>TaskRabbit</a:t>
            </a:r>
            <a:endParaRPr lang="ru-RU" dirty="0"/>
          </a:p>
        </p:txBody>
      </p:sp>
      <p:pic>
        <p:nvPicPr>
          <p:cNvPr id="1026" name="Рисунок 3" descr="Taskrabbit Review: 5 Things To Know Before Signing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333" y="1066799"/>
            <a:ext cx="6172730" cy="427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87867" y="1358036"/>
            <a:ext cx="51985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TaskRabbit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платформа, </a:t>
            </a:r>
            <a:r>
              <a:rPr lang="ru-RU" dirty="0" err="1"/>
              <a:t>орієнтована</a:t>
            </a:r>
            <a:r>
              <a:rPr lang="ru-RU" dirty="0"/>
              <a:t> на </a:t>
            </a:r>
            <a:r>
              <a:rPr lang="ru-RU" dirty="0" err="1"/>
              <a:t>надання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 у </a:t>
            </a:r>
            <a:r>
              <a:rPr lang="ru-RU" dirty="0" err="1"/>
              <a:t>сфері</a:t>
            </a:r>
            <a:r>
              <a:rPr lang="ru-RU" dirty="0"/>
              <a:t> реального </a:t>
            </a:r>
            <a:r>
              <a:rPr lang="ru-RU" dirty="0" err="1"/>
              <a:t>життя</a:t>
            </a:r>
            <a:r>
              <a:rPr lang="ru-RU" dirty="0"/>
              <a:t> та </a:t>
            </a:r>
            <a:r>
              <a:rPr lang="ru-RU" dirty="0" err="1"/>
              <a:t>допомоги</a:t>
            </a:r>
            <a:r>
              <a:rPr lang="ru-RU" dirty="0"/>
              <a:t> у </a:t>
            </a:r>
            <a:r>
              <a:rPr lang="ru-RU" dirty="0" err="1"/>
              <a:t>вирішенні</a:t>
            </a:r>
            <a:r>
              <a:rPr lang="ru-RU" dirty="0"/>
              <a:t> </a:t>
            </a:r>
            <a:r>
              <a:rPr lang="ru-RU" dirty="0" err="1"/>
              <a:t>різноманітних</a:t>
            </a:r>
            <a:r>
              <a:rPr lang="ru-RU" dirty="0"/>
              <a:t> </a:t>
            </a:r>
            <a:r>
              <a:rPr lang="ru-RU" dirty="0" err="1"/>
              <a:t>повсякденних</a:t>
            </a:r>
            <a:r>
              <a:rPr lang="ru-RU" dirty="0"/>
              <a:t> </a:t>
            </a:r>
            <a:r>
              <a:rPr lang="ru-RU" dirty="0" err="1" smtClean="0"/>
              <a:t>завдань</a:t>
            </a:r>
            <a:r>
              <a:rPr lang="ru-RU" dirty="0" smtClean="0"/>
              <a:t>. </a:t>
            </a:r>
            <a:r>
              <a:rPr lang="ru-RU" dirty="0" err="1"/>
              <a:t>Замовники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шукати</a:t>
            </a:r>
            <a:r>
              <a:rPr lang="ru-RU" dirty="0"/>
              <a:t> </a:t>
            </a:r>
            <a:r>
              <a:rPr lang="ru-RU" dirty="0" err="1"/>
              <a:t>фахівців</a:t>
            </a:r>
            <a:r>
              <a:rPr lang="ru-RU" dirty="0"/>
              <a:t>, </a:t>
            </a:r>
            <a:r>
              <a:rPr lang="ru-RU" dirty="0" err="1"/>
              <a:t>готових</a:t>
            </a:r>
            <a:r>
              <a:rPr lang="ru-RU" dirty="0"/>
              <a:t> </a:t>
            </a:r>
            <a:r>
              <a:rPr lang="ru-RU" dirty="0" err="1"/>
              <a:t>виконати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прибирання</a:t>
            </a:r>
            <a:r>
              <a:rPr lang="ru-RU" dirty="0"/>
              <a:t>, ремонт, </a:t>
            </a:r>
            <a:r>
              <a:rPr lang="ru-RU" dirty="0" err="1"/>
              <a:t>переїзд</a:t>
            </a:r>
            <a:r>
              <a:rPr lang="ru-RU" dirty="0"/>
              <a:t> та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ділові</a:t>
            </a:r>
            <a:r>
              <a:rPr lang="ru-RU" dirty="0"/>
              <a:t> </a:t>
            </a:r>
            <a:r>
              <a:rPr lang="ru-RU" dirty="0" err="1"/>
              <a:t>послуги</a:t>
            </a:r>
            <a:r>
              <a:rPr lang="ru-RU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867" y="3569143"/>
            <a:ext cx="5198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Платформа </a:t>
            </a:r>
            <a:r>
              <a:rPr lang="ru-RU" dirty="0" err="1"/>
              <a:t>дозволяє</a:t>
            </a:r>
            <a:r>
              <a:rPr lang="ru-RU" dirty="0"/>
              <a:t> легко </a:t>
            </a:r>
            <a:r>
              <a:rPr lang="ru-RU" dirty="0" err="1"/>
              <a:t>знаходити</a:t>
            </a:r>
            <a:r>
              <a:rPr lang="ru-RU" dirty="0"/>
              <a:t> та </a:t>
            </a:r>
            <a:r>
              <a:rPr lang="ru-RU" dirty="0" err="1"/>
              <a:t>спілкуватися</a:t>
            </a:r>
            <a:r>
              <a:rPr lang="ru-RU" dirty="0"/>
              <a:t> з </a:t>
            </a:r>
            <a:r>
              <a:rPr lang="ru-RU" dirty="0" err="1"/>
              <a:t>фахівцями</a:t>
            </a:r>
            <a:r>
              <a:rPr lang="ru-RU" dirty="0"/>
              <a:t>, а оплата за </a:t>
            </a:r>
            <a:r>
              <a:rPr lang="ru-RU" dirty="0" err="1"/>
              <a:t>виконані</a:t>
            </a:r>
            <a:r>
              <a:rPr lang="ru-RU" dirty="0"/>
              <a:t> </a:t>
            </a:r>
            <a:r>
              <a:rPr lang="ru-RU" dirty="0" err="1"/>
              <a:t>послуги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проводиться через систему </a:t>
            </a:r>
            <a:r>
              <a:rPr lang="ru-RU" dirty="0" err="1"/>
              <a:t>електронного</a:t>
            </a:r>
            <a:r>
              <a:rPr lang="ru-RU" dirty="0"/>
              <a:t> платежу,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прозорий</a:t>
            </a:r>
            <a:r>
              <a:rPr lang="ru-RU" dirty="0"/>
              <a:t> та </a:t>
            </a:r>
            <a:r>
              <a:rPr lang="ru-RU" dirty="0" err="1"/>
              <a:t>безпечний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транзакцій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сторонами.</a:t>
            </a:r>
          </a:p>
        </p:txBody>
      </p:sp>
    </p:spTree>
    <p:extLst>
      <p:ext uri="{BB962C8B-B14F-4D97-AF65-F5344CB8AC3E}">
        <p14:creationId xmlns:p14="http://schemas.microsoft.com/office/powerpoint/2010/main" val="14526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Порівняльна</a:t>
            </a:r>
            <a:r>
              <a:rPr lang="ru-RU" dirty="0" smtClean="0"/>
              <a:t> </a:t>
            </a:r>
            <a:r>
              <a:rPr lang="ru-RU" dirty="0" err="1" smtClean="0"/>
              <a:t>таблиця</a:t>
            </a:r>
            <a:r>
              <a:rPr lang="ru-RU" dirty="0" smtClean="0"/>
              <a:t> </a:t>
            </a:r>
            <a:r>
              <a:rPr lang="ru-RU" dirty="0" err="1" smtClean="0"/>
              <a:t>аналогів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74516"/>
              </p:ext>
            </p:extLst>
          </p:nvPr>
        </p:nvGraphicFramePr>
        <p:xfrm>
          <a:off x="440263" y="1168399"/>
          <a:ext cx="11540070" cy="43599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4007"/>
                <a:gridCol w="1154007"/>
                <a:gridCol w="1154007"/>
                <a:gridCol w="1169250"/>
                <a:gridCol w="1138764"/>
                <a:gridCol w="1079502"/>
                <a:gridCol w="1066800"/>
                <a:gridCol w="1193800"/>
                <a:gridCol w="1117600"/>
                <a:gridCol w="1312333"/>
              </a:tblGrid>
              <a:tr h="778934">
                <a:tc>
                  <a:txBody>
                    <a:bodyPr/>
                    <a:lstStyle/>
                    <a:p>
                      <a:r>
                        <a:rPr lang="ru-RU" sz="1400" dirty="0"/>
                        <a:t>Параметр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Підсилюючі</a:t>
                      </a:r>
                      <a:r>
                        <a:rPr lang="ru-RU" sz="1400" dirty="0"/>
                        <a:t> </a:t>
                      </a:r>
                      <a:r>
                        <a:rPr lang="uk-UA" sz="1400" dirty="0" smtClean="0"/>
                        <a:t>ф</a:t>
                      </a:r>
                      <a:r>
                        <a:rPr lang="ru-RU" sz="1400" dirty="0" err="1" smtClean="0"/>
                        <a:t>ункції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Тип </a:t>
                      </a:r>
                      <a:r>
                        <a:rPr lang="ru-RU" sz="1400" dirty="0" err="1" smtClean="0"/>
                        <a:t>виконавців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Категорії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 smtClean="0"/>
                        <a:t>послуг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Система </a:t>
                      </a:r>
                      <a:r>
                        <a:rPr lang="ru-RU" sz="1400" dirty="0" err="1" smtClean="0"/>
                        <a:t>оцінок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/>
                        <a:t>та </a:t>
                      </a:r>
                      <a:r>
                        <a:rPr lang="ru-RU" sz="1400" dirty="0" err="1" smtClean="0"/>
                        <a:t>відгуків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Глобальне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охоплення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Інтерфейс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Адаптивність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інтерфейсу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Можливість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 smtClean="0"/>
                        <a:t>відправки</a:t>
                      </a:r>
                      <a:r>
                        <a:rPr lang="ru-RU" sz="1400" dirty="0" smtClean="0"/>
                        <a:t> контенту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Зручність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 smtClean="0"/>
                        <a:t>використання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981">
                <a:tc>
                  <a:txBody>
                    <a:bodyPr/>
                    <a:lstStyle/>
                    <a:p>
                      <a:r>
                        <a:rPr lang="en-US" sz="1400" dirty="0" err="1"/>
                        <a:t>Upwork</a:t>
                      </a:r>
                      <a:endParaRPr lang="en-US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Рейтинг, глобальна аудиторія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Глобальні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фрілансери</a:t>
                      </a:r>
                      <a:r>
                        <a:rPr lang="ru-RU" sz="1400" dirty="0"/>
                        <a:t> з </a:t>
                      </a:r>
                      <a:r>
                        <a:rPr lang="ru-RU" sz="1400" dirty="0" err="1"/>
                        <a:t>різних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країн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Програмування</a:t>
                      </a:r>
                      <a:r>
                        <a:rPr lang="ru-RU" sz="1400" dirty="0"/>
                        <a:t>, дизайн, </a:t>
                      </a:r>
                      <a:r>
                        <a:rPr lang="ru-RU" sz="1400" dirty="0" err="1"/>
                        <a:t>копірайтинг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Є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Сучасний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зручний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Файли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604">
                <a:tc>
                  <a:txBody>
                    <a:bodyPr/>
                    <a:lstStyle/>
                    <a:p>
                      <a:r>
                        <a:rPr lang="en-US" sz="1400"/>
                        <a:t>Fiverr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Рейтинг, </a:t>
                      </a:r>
                      <a:r>
                        <a:rPr lang="ru-RU" sz="1400" dirty="0" err="1" smtClean="0"/>
                        <a:t>чітке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baseline="0" dirty="0" err="1" smtClean="0"/>
                        <a:t>розбиття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послуг</a:t>
                      </a:r>
                      <a:r>
                        <a:rPr lang="ru-RU" sz="1400" dirty="0" smtClean="0"/>
                        <a:t> на </a:t>
                      </a:r>
                      <a:r>
                        <a:rPr lang="ru-RU" sz="1400" dirty="0" err="1" smtClean="0"/>
                        <a:t>категорії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Глобальні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фрілансери</a:t>
                      </a:r>
                      <a:r>
                        <a:rPr lang="ru-RU" sz="1400" dirty="0" smtClean="0"/>
                        <a:t> з </a:t>
                      </a:r>
                      <a:r>
                        <a:rPr lang="ru-RU" sz="1400" dirty="0" err="1" smtClean="0"/>
                        <a:t>різних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країн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Графічний</a:t>
                      </a:r>
                      <a:r>
                        <a:rPr lang="ru-RU" sz="1400" dirty="0"/>
                        <a:t> дизайн, </a:t>
                      </a:r>
                      <a:r>
                        <a:rPr lang="ru-RU" sz="1400" dirty="0" err="1"/>
                        <a:t>відеоролики</a:t>
                      </a:r>
                      <a:r>
                        <a:rPr lang="ru-RU" sz="1400" dirty="0"/>
                        <a:t>, </a:t>
                      </a:r>
                      <a:endParaRPr lang="ru-RU" sz="1400" dirty="0" smtClean="0"/>
                    </a:p>
                    <a:p>
                      <a:r>
                        <a:rPr lang="ru-RU" sz="1400" dirty="0" err="1" smtClean="0"/>
                        <a:t>друкарські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/>
                        <a:t>послуги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Є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Простий</a:t>
                      </a:r>
                      <a:r>
                        <a:rPr lang="ru-RU" sz="1400" dirty="0"/>
                        <a:t>, з </a:t>
                      </a:r>
                      <a:r>
                        <a:rPr lang="ru-RU" sz="1400" dirty="0" err="1" smtClean="0"/>
                        <a:t>чітким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розбиттям</a:t>
                      </a:r>
                      <a:r>
                        <a:rPr lang="ru-RU" sz="1400" dirty="0" smtClean="0"/>
                        <a:t> на </a:t>
                      </a:r>
                      <a:r>
                        <a:rPr lang="ru-RU" sz="1400" dirty="0" err="1" smtClean="0"/>
                        <a:t>категорії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Фото, </a:t>
                      </a:r>
                      <a:r>
                        <a:rPr lang="ru-RU" sz="1400" dirty="0" err="1"/>
                        <a:t>відео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файли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396">
                <a:tc>
                  <a:txBody>
                    <a:bodyPr/>
                    <a:lstStyle/>
                    <a:p>
                      <a:r>
                        <a:rPr lang="en-US" sz="1400"/>
                        <a:t>TaskRabbit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Локальна </a:t>
                      </a:r>
                      <a:r>
                        <a:rPr lang="ru-RU" sz="1400" dirty="0" err="1"/>
                        <a:t>орієнтація</a:t>
                      </a:r>
                      <a:r>
                        <a:rPr lang="ru-RU" sz="1400" dirty="0"/>
                        <a:t>, рейтинг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Локальні виконавці для реальних завдань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Допомога</a:t>
                      </a:r>
                      <a:r>
                        <a:rPr lang="ru-RU" sz="1400" dirty="0"/>
                        <a:t> в </a:t>
                      </a:r>
                      <a:r>
                        <a:rPr lang="ru-RU" sz="1400" dirty="0" err="1"/>
                        <a:t>різних</a:t>
                      </a:r>
                      <a:r>
                        <a:rPr lang="ru-RU" sz="1400" dirty="0"/>
                        <a:t> сферах </a:t>
                      </a:r>
                      <a:r>
                        <a:rPr lang="ru-RU" sz="1400" dirty="0" err="1"/>
                        <a:t>життя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Є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Ні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smtClean="0"/>
                        <a:t>(</a:t>
                      </a:r>
                      <a:r>
                        <a:rPr lang="ru-RU" sz="1400" dirty="0" err="1" smtClean="0"/>
                        <a:t>охоплення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baseline="0" dirty="0" err="1" smtClean="0"/>
                        <a:t>локальних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baseline="0" dirty="0" err="1" smtClean="0"/>
                        <a:t>клієнтів</a:t>
                      </a:r>
                      <a:r>
                        <a:rPr lang="ru-RU" sz="1400" dirty="0" smtClean="0"/>
                        <a:t>)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Легкий та зрозумілий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Фото, відео, файли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0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Житомирська політехніка">
      <a:dk1>
        <a:srgbClr val="224D83"/>
      </a:dk1>
      <a:lt1>
        <a:sysClr val="window" lastClr="FFFFFF"/>
      </a:lt1>
      <a:dk2>
        <a:srgbClr val="FFFFFF"/>
      </a:dk2>
      <a:lt2>
        <a:srgbClr val="224D8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Житомирська політехніка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1047</Words>
  <Application>Microsoft Office PowerPoint</Application>
  <PresentationFormat>Произвольный</PresentationFormat>
  <Paragraphs>106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Презентація  до кваліфікаційної роботи освітнього ступеня «бакалавр» за спеціальністю 121 «Інженерія програмного забезпечення»  (освітня програма «Інженерія програмного забезпечення»)  на тему: «Розробка платформи для організації та виконання завдань за  винагороду з вбудованим чатом»</vt:lpstr>
      <vt:lpstr>Актуальність теми</vt:lpstr>
      <vt:lpstr>Мета розробки</vt:lpstr>
      <vt:lpstr>Завдання розробки</vt:lpstr>
      <vt:lpstr>Об’єкт та предмет дослідження</vt:lpstr>
      <vt:lpstr>Аналіз аналогу Upwork </vt:lpstr>
      <vt:lpstr>Аналіз аналогу Fiverr </vt:lpstr>
      <vt:lpstr>Аналіз аналогу TaskRabbit</vt:lpstr>
      <vt:lpstr>Порівняльна таблиця аналогів</vt:lpstr>
      <vt:lpstr>Архітектура програмного забезпечення</vt:lpstr>
      <vt:lpstr>Інструменти розробки</vt:lpstr>
      <vt:lpstr>Варіанти використання</vt:lpstr>
      <vt:lpstr>База даних </vt:lpstr>
      <vt:lpstr>Сторонні АPІ використані для розробки</vt:lpstr>
      <vt:lpstr>Тестування платформи </vt:lpstr>
      <vt:lpstr>Демонстрація розробки</vt:lpstr>
      <vt:lpstr>Висновки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Новосьолов Іван Володимирович</dc:creator>
  <cp:lastModifiedBy>Alex Verbovskiy</cp:lastModifiedBy>
  <cp:revision>25</cp:revision>
  <dcterms:created xsi:type="dcterms:W3CDTF">2023-01-12T09:20:21Z</dcterms:created>
  <dcterms:modified xsi:type="dcterms:W3CDTF">2024-06-09T16:06:09Z</dcterms:modified>
</cp:coreProperties>
</file>