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 snapToGrid="0"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561D-31C7-4B88-B0FD-EA98D357D148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A09E2-8B1D-4F81-A0DD-32E6279B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0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A09E2-8B1D-4F81-A0DD-32E6279B21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2" y="1992473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59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1" y="188914"/>
            <a:ext cx="11522075" cy="14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334963" y="1593850"/>
            <a:ext cx="11522075" cy="417671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5639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4" name="Місце для вмісту 3"/>
          <p:cNvSpPr>
            <a:spLocks noGrp="1"/>
          </p:cNvSpPr>
          <p:nvPr>
            <p:ph sz="quarter" idx="10"/>
          </p:nvPr>
        </p:nvSpPr>
        <p:spPr>
          <a:xfrm>
            <a:off x="334963" y="188913"/>
            <a:ext cx="11522075" cy="557847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31929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8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26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962" y="1984006"/>
            <a:ext cx="11522075" cy="3190553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Презентація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uk-UA" sz="2000" dirty="0" smtClean="0"/>
              <a:t>до </a:t>
            </a:r>
            <a:r>
              <a:rPr lang="uk-UA" sz="2000" dirty="0"/>
              <a:t>кваліфікаційної роботи освітнього ступеня «бакалавр»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k-UA" sz="2000" dirty="0"/>
              <a:t>за спеціальністю 121 «Інженерія програмного забезпечення» </a:t>
            </a:r>
            <a:br>
              <a:rPr lang="uk-UA" sz="2000" dirty="0"/>
            </a:br>
            <a:r>
              <a:rPr lang="uk-UA" sz="2000" dirty="0"/>
              <a:t>(освітня програма «Інженерія програмного забезпечення»)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k-UA" sz="2000" dirty="0"/>
              <a:t>на тему:</a:t>
            </a:r>
            <a:br>
              <a:rPr lang="uk-UA" sz="2000" dirty="0"/>
            </a:br>
            <a:r>
              <a:rPr lang="uk-UA" sz="2000" dirty="0"/>
              <a:t>«</a:t>
            </a:r>
            <a:r>
              <a:rPr lang="uk-UA" sz="2000" b="1" dirty="0"/>
              <a:t>Розробка платформи для організації та виконання завдань за  винагороду з вбудованим чатом</a:t>
            </a:r>
            <a:r>
              <a:rPr lang="uk-UA" sz="2000" dirty="0"/>
              <a:t>»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1" y="4917609"/>
            <a:ext cx="3352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Виконав студент групи </a:t>
            </a:r>
            <a:r>
              <a:rPr lang="ru-RU" sz="1400" dirty="0">
                <a:solidFill>
                  <a:schemeClr val="bg1"/>
                </a:solidFill>
              </a:rPr>
              <a:t>ІПЗ-20-1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ВЕРБОВСЬКИЙ </a:t>
            </a:r>
            <a:r>
              <a:rPr lang="ru-RU" sz="1400" dirty="0" err="1">
                <a:solidFill>
                  <a:schemeClr val="bg1"/>
                </a:solidFill>
              </a:rPr>
              <a:t>Олександр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</a:rPr>
              <a:t>Юрійович</a:t>
            </a:r>
            <a:endParaRPr lang="ru-RU" sz="1400" dirty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Керівник роботи:</a:t>
            </a:r>
            <a:endParaRPr lang="ru-RU" sz="1400" dirty="0">
              <a:solidFill>
                <a:schemeClr val="bg1"/>
              </a:solidFill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ЛОКТІКОВА Тамара </a:t>
            </a:r>
            <a:r>
              <a:rPr lang="uk-UA" sz="1400" dirty="0" smtClean="0">
                <a:solidFill>
                  <a:schemeClr val="bg1"/>
                </a:solidFill>
              </a:rPr>
              <a:t>Миколаївна</a:t>
            </a:r>
            <a:endParaRPr lang="ru-RU" sz="1400" dirty="0" smtClean="0">
              <a:solidFill>
                <a:schemeClr val="bg1"/>
              </a:solidFill>
              <a:latin typeface="Times New Roman"/>
              <a:ea typeface="Times New Roman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Рецензент:</a:t>
            </a:r>
            <a:endParaRPr lang="ru-RU" sz="1400" dirty="0">
              <a:solidFill>
                <a:schemeClr val="bg1"/>
              </a:solidFill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uk-UA" sz="1400" dirty="0">
                <a:solidFill>
                  <a:schemeClr val="bg1"/>
                </a:solidFill>
              </a:rPr>
              <a:t>ЄФРЕМОВ Юрій </a:t>
            </a:r>
            <a:r>
              <a:rPr lang="uk-UA" sz="1400" dirty="0" smtClean="0">
                <a:solidFill>
                  <a:schemeClr val="bg1"/>
                </a:solidFill>
              </a:rPr>
              <a:t>Миколайович</a:t>
            </a:r>
            <a:endParaRPr lang="ru-RU" sz="1400" dirty="0">
              <a:solidFill>
                <a:schemeClr val="bg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72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Делаем фронт на React, а ChatGPT будет нашим Redux редьюсером / Хаб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86" y="844189"/>
            <a:ext cx="3294232" cy="182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Інструменти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  <p:pic>
        <p:nvPicPr>
          <p:cNvPr id="5122" name="Picture 2" descr="Node.js — Вікіпеді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8" y="1117657"/>
            <a:ext cx="3335866" cy="20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Beaver — Вікіпеді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04" y="3404358"/>
            <a:ext cx="2120899" cy="212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 Studio Code — Вікіпеді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02" y="7873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os – Бесплатные иконки: компьюте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37" y="3564997"/>
            <a:ext cx="1727200" cy="17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ySQL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40" y="2039466"/>
            <a:ext cx="2926291" cy="15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Bootstrap — Вікіпеді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8" y="3324216"/>
            <a:ext cx="2284762" cy="18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it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14" y="3787191"/>
            <a:ext cx="3272558" cy="13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0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Варіанти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endParaRPr lang="ru-RU" dirty="0"/>
          </a:p>
        </p:txBody>
      </p:sp>
      <p:pic>
        <p:nvPicPr>
          <p:cNvPr id="6146" name="Picture 2" descr="Діаграма варіантів використанн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5" y="822704"/>
            <a:ext cx="5757333" cy="452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0733" y="1163135"/>
            <a:ext cx="35405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ролі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- Не </a:t>
            </a:r>
            <a:r>
              <a:rPr lang="ru-RU" dirty="0" err="1" smtClean="0"/>
              <a:t>авторизований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Авторизований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Адміністратор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0733" y="28288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 smtClean="0"/>
              <a:t>Авторизація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 smtClean="0"/>
              <a:t>Створення</a:t>
            </a:r>
            <a:r>
              <a:rPr lang="ru-RU" dirty="0" smtClean="0"/>
              <a:t> задач</a:t>
            </a:r>
            <a:endParaRPr lang="ru-RU" dirty="0"/>
          </a:p>
          <a:p>
            <a:r>
              <a:rPr lang="ru-RU" dirty="0" smtClean="0"/>
              <a:t>- </a:t>
            </a:r>
            <a:r>
              <a:rPr lang="ru-RU" dirty="0" err="1" smtClean="0"/>
              <a:t>Виконання</a:t>
            </a:r>
            <a:r>
              <a:rPr lang="ru-RU" dirty="0" smtClean="0"/>
              <a:t> задач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Поповнення</a:t>
            </a:r>
            <a:r>
              <a:rPr lang="ru-RU" dirty="0" smtClean="0"/>
              <a:t>/</a:t>
            </a:r>
            <a:r>
              <a:rPr lang="ru-RU" dirty="0" err="1" smtClean="0"/>
              <a:t>вивід</a:t>
            </a:r>
            <a:r>
              <a:rPr lang="ru-RU" dirty="0" smtClean="0"/>
              <a:t> балансу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коментарів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Створення</a:t>
            </a:r>
            <a:r>
              <a:rPr lang="ru-RU" dirty="0" smtClean="0"/>
              <a:t> та </a:t>
            </a:r>
            <a:r>
              <a:rPr lang="ru-RU" dirty="0" err="1" smtClean="0"/>
              <a:t>вирішення</a:t>
            </a:r>
            <a:r>
              <a:rPr lang="ru-RU" dirty="0" smtClean="0"/>
              <a:t> </a:t>
            </a:r>
            <a:r>
              <a:rPr lang="ru-RU" dirty="0" err="1" smtClean="0"/>
              <a:t>суперечок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Перегляд </a:t>
            </a:r>
            <a:r>
              <a:rPr lang="ru-RU" dirty="0" err="1" smtClean="0"/>
              <a:t>додаткової</a:t>
            </a:r>
            <a:r>
              <a:rPr lang="ru-RU" dirty="0" smtClean="0"/>
              <a:t> </a:t>
            </a:r>
            <a:r>
              <a:rPr lang="ru-RU" dirty="0" err="1" smtClean="0"/>
              <a:t>інформації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17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Демонстрація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4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0" dirty="0" err="1"/>
              <a:t>Під</a:t>
            </a:r>
            <a:r>
              <a:rPr lang="ru-RU" sz="2400" b="0" dirty="0"/>
              <a:t> час </a:t>
            </a:r>
            <a:r>
              <a:rPr lang="ru-RU" sz="2400" b="0" dirty="0" err="1"/>
              <a:t>виконання</a:t>
            </a:r>
            <a:r>
              <a:rPr lang="ru-RU" sz="2400" b="0" dirty="0"/>
              <a:t> проекту </a:t>
            </a:r>
            <a:r>
              <a:rPr lang="ru-RU" sz="2400" b="0" dirty="0" err="1"/>
              <a:t>було</a:t>
            </a:r>
            <a:r>
              <a:rPr lang="ru-RU" sz="2400" b="0" dirty="0"/>
              <a:t> проведено </a:t>
            </a:r>
            <a:r>
              <a:rPr lang="ru-RU" sz="2400" b="0" dirty="0" err="1"/>
              <a:t>всебічний</a:t>
            </a:r>
            <a:r>
              <a:rPr lang="ru-RU" sz="2400" b="0" dirty="0"/>
              <a:t> </a:t>
            </a:r>
            <a:r>
              <a:rPr lang="ru-RU" sz="2400" b="0" dirty="0" err="1"/>
              <a:t>аналіз</a:t>
            </a:r>
            <a:r>
              <a:rPr lang="ru-RU" sz="2400" b="0" dirty="0"/>
              <a:t> та </a:t>
            </a:r>
            <a:r>
              <a:rPr lang="ru-RU" sz="2400" b="0" dirty="0" err="1"/>
              <a:t>розробку</a:t>
            </a:r>
            <a:r>
              <a:rPr lang="ru-RU" sz="2400" b="0" dirty="0"/>
              <a:t> </a:t>
            </a:r>
            <a:r>
              <a:rPr lang="ru-RU" sz="2400" b="0" dirty="0" err="1"/>
              <a:t>платформи</a:t>
            </a:r>
            <a:r>
              <a:rPr lang="ru-RU" sz="2400" b="0" dirty="0"/>
              <a:t>, </a:t>
            </a:r>
            <a:r>
              <a:rPr lang="ru-RU" sz="2400" b="0" dirty="0" err="1"/>
              <a:t>починаючи</a:t>
            </a:r>
            <a:r>
              <a:rPr lang="ru-RU" sz="2400" b="0" dirty="0"/>
              <a:t> з </a:t>
            </a:r>
            <a:r>
              <a:rPr lang="ru-RU" sz="2400" b="0" dirty="0" err="1"/>
              <a:t>глибокого</a:t>
            </a:r>
            <a:r>
              <a:rPr lang="ru-RU" sz="2400" b="0" dirty="0"/>
              <a:t> </a:t>
            </a:r>
            <a:r>
              <a:rPr lang="ru-RU" sz="2400" b="0" dirty="0" err="1"/>
              <a:t>вивчення</a:t>
            </a:r>
            <a:r>
              <a:rPr lang="ru-RU" sz="2400" b="0" dirty="0"/>
              <a:t> потреб </a:t>
            </a:r>
            <a:r>
              <a:rPr lang="ru-RU" sz="2400" b="0" dirty="0" err="1"/>
              <a:t>користувачів</a:t>
            </a:r>
            <a:r>
              <a:rPr lang="ru-RU" sz="2400" b="0" dirty="0"/>
              <a:t> і </a:t>
            </a:r>
            <a:r>
              <a:rPr lang="ru-RU" sz="2400" b="0" dirty="0" err="1"/>
              <a:t>ринкових</a:t>
            </a:r>
            <a:r>
              <a:rPr lang="ru-RU" sz="2400" b="0" dirty="0"/>
              <a:t> характеристик, </a:t>
            </a:r>
            <a:r>
              <a:rPr lang="ru-RU" sz="2400" b="0" dirty="0" err="1"/>
              <a:t>що</a:t>
            </a:r>
            <a:r>
              <a:rPr lang="ru-RU" sz="2400" b="0" dirty="0"/>
              <a:t> дозволило </a:t>
            </a:r>
            <a:r>
              <a:rPr lang="ru-RU" sz="2400" b="0" dirty="0" err="1"/>
              <a:t>створити</a:t>
            </a:r>
            <a:r>
              <a:rPr lang="ru-RU" sz="2400" b="0" dirty="0"/>
              <a:t> </a:t>
            </a:r>
            <a:r>
              <a:rPr lang="ru-RU" sz="2400" b="0" dirty="0" err="1"/>
              <a:t>оптимальну</a:t>
            </a:r>
            <a:r>
              <a:rPr lang="ru-RU" sz="2400" b="0" dirty="0"/>
              <a:t> </a:t>
            </a:r>
            <a:r>
              <a:rPr lang="ru-RU" sz="2400" b="0" dirty="0" err="1"/>
              <a:t>архітектуру</a:t>
            </a:r>
            <a:r>
              <a:rPr lang="ru-RU" sz="2400" b="0" dirty="0"/>
              <a:t> та </a:t>
            </a:r>
            <a:r>
              <a:rPr lang="ru-RU" sz="2400" b="0" dirty="0" err="1"/>
              <a:t>вибрати</a:t>
            </a:r>
            <a:r>
              <a:rPr lang="ru-RU" sz="2400" b="0" dirty="0"/>
              <a:t> </a:t>
            </a:r>
            <a:r>
              <a:rPr lang="ru-RU" sz="2400" b="0" dirty="0" err="1"/>
              <a:t>відповідні</a:t>
            </a:r>
            <a:r>
              <a:rPr lang="ru-RU" sz="2400" b="0" dirty="0"/>
              <a:t> </a:t>
            </a:r>
            <a:r>
              <a:rPr lang="ru-RU" sz="2400" b="0" dirty="0" err="1"/>
              <a:t>технології</a:t>
            </a:r>
            <a:r>
              <a:rPr lang="ru-RU" sz="2400" b="0" dirty="0"/>
              <a:t> для </a:t>
            </a:r>
            <a:r>
              <a:rPr lang="ru-RU" sz="2400" b="0" dirty="0" err="1"/>
              <a:t>її</a:t>
            </a:r>
            <a:r>
              <a:rPr lang="ru-RU" sz="2400" b="0" dirty="0"/>
              <a:t> </a:t>
            </a:r>
            <a:r>
              <a:rPr lang="ru-RU" sz="2400" b="0" dirty="0" err="1"/>
              <a:t>реалізації</a:t>
            </a:r>
            <a:r>
              <a:rPr lang="ru-RU" sz="2400" b="0" dirty="0"/>
              <a:t>. Платформа </a:t>
            </a:r>
            <a:r>
              <a:rPr lang="ru-RU" sz="2400" b="0" dirty="0" err="1"/>
              <a:t>була</a:t>
            </a:r>
            <a:r>
              <a:rPr lang="ru-RU" sz="2400" b="0" dirty="0"/>
              <a:t> </a:t>
            </a:r>
            <a:r>
              <a:rPr lang="ru-RU" sz="2400" b="0" dirty="0" err="1"/>
              <a:t>структурована</a:t>
            </a:r>
            <a:r>
              <a:rPr lang="ru-RU" sz="2400" b="0" dirty="0"/>
              <a:t> з </a:t>
            </a:r>
            <a:r>
              <a:rPr lang="ru-RU" sz="2400" b="0" dirty="0" err="1"/>
              <a:t>урахуванням</a:t>
            </a:r>
            <a:r>
              <a:rPr lang="ru-RU" sz="2400" b="0" dirty="0"/>
              <a:t> </a:t>
            </a:r>
            <a:r>
              <a:rPr lang="ru-RU" sz="2400" b="0" dirty="0" err="1"/>
              <a:t>взаємодії</a:t>
            </a:r>
            <a:r>
              <a:rPr lang="ru-RU" sz="2400" b="0" dirty="0"/>
              <a:t> </a:t>
            </a:r>
            <a:r>
              <a:rPr lang="ru-RU" sz="2400" b="0" dirty="0" err="1"/>
              <a:t>між</a:t>
            </a:r>
            <a:r>
              <a:rPr lang="ru-RU" sz="2400" b="0" dirty="0"/>
              <a:t> компонентами та </a:t>
            </a:r>
            <a:r>
              <a:rPr lang="ru-RU" sz="2400" b="0" dirty="0" err="1"/>
              <a:t>оптимізації</a:t>
            </a:r>
            <a:r>
              <a:rPr lang="ru-RU" sz="2400" b="0" dirty="0"/>
              <a:t> </a:t>
            </a:r>
            <a:r>
              <a:rPr lang="ru-RU" sz="2400" b="0" dirty="0" err="1"/>
              <a:t>процесів</a:t>
            </a:r>
            <a:r>
              <a:rPr lang="ru-RU" sz="2400" b="0" dirty="0"/>
              <a:t>. </a:t>
            </a:r>
            <a:r>
              <a:rPr lang="ru-RU" sz="2400" b="0" dirty="0" err="1"/>
              <a:t>Також</a:t>
            </a:r>
            <a:r>
              <a:rPr lang="ru-RU" sz="2400" b="0" dirty="0"/>
              <a:t> </a:t>
            </a:r>
            <a:r>
              <a:rPr lang="ru-RU" sz="2400" b="0" dirty="0" err="1"/>
              <a:t>було</a:t>
            </a:r>
            <a:r>
              <a:rPr lang="ru-RU" sz="2400" b="0" dirty="0"/>
              <a:t> </a:t>
            </a:r>
            <a:r>
              <a:rPr lang="ru-RU" sz="2400" b="0" dirty="0" err="1"/>
              <a:t>розроблено</a:t>
            </a:r>
            <a:r>
              <a:rPr lang="ru-RU" sz="2400" b="0" dirty="0"/>
              <a:t> базу </a:t>
            </a:r>
            <a:r>
              <a:rPr lang="ru-RU" sz="2400" b="0" dirty="0" err="1"/>
              <a:t>даних</a:t>
            </a:r>
            <a:r>
              <a:rPr lang="ru-RU" sz="2400" b="0" dirty="0"/>
              <a:t> для </a:t>
            </a:r>
            <a:r>
              <a:rPr lang="ru-RU" sz="2400" b="0" dirty="0" err="1"/>
              <a:t>зберігання</a:t>
            </a:r>
            <a:r>
              <a:rPr lang="ru-RU" sz="2400" b="0" dirty="0"/>
              <a:t> </a:t>
            </a:r>
            <a:r>
              <a:rPr lang="ru-RU" sz="2400" b="0" dirty="0" err="1"/>
              <a:t>ключової</a:t>
            </a:r>
            <a:r>
              <a:rPr lang="ru-RU" sz="2400" b="0" dirty="0"/>
              <a:t> </a:t>
            </a:r>
            <a:r>
              <a:rPr lang="ru-RU" sz="2400" b="0" dirty="0" err="1"/>
              <a:t>інформації</a:t>
            </a:r>
            <a:r>
              <a:rPr lang="ru-RU" sz="2400" b="0" dirty="0"/>
              <a:t>, </a:t>
            </a:r>
            <a:r>
              <a:rPr lang="ru-RU" sz="2400" b="0" dirty="0" err="1"/>
              <a:t>забезпечивши</a:t>
            </a:r>
            <a:r>
              <a:rPr lang="ru-RU" sz="2400" b="0" dirty="0"/>
              <a:t> </a:t>
            </a:r>
            <a:r>
              <a:rPr lang="ru-RU" sz="2400" b="0" dirty="0" err="1"/>
              <a:t>її</a:t>
            </a:r>
            <a:r>
              <a:rPr lang="ru-RU" sz="2400" b="0" dirty="0"/>
              <a:t> </a:t>
            </a:r>
            <a:r>
              <a:rPr lang="ru-RU" sz="2400" b="0" dirty="0" err="1"/>
              <a:t>доступність</a:t>
            </a:r>
            <a:r>
              <a:rPr lang="ru-RU" sz="2400" b="0" dirty="0"/>
              <a:t>. Детально </a:t>
            </a:r>
            <a:r>
              <a:rPr lang="ru-RU" sz="2400" b="0" dirty="0" err="1"/>
              <a:t>розглянувши</a:t>
            </a:r>
            <a:r>
              <a:rPr lang="ru-RU" sz="2400" b="0" dirty="0"/>
              <a:t> </a:t>
            </a:r>
            <a:r>
              <a:rPr lang="ru-RU" sz="2400" b="0" dirty="0" err="1"/>
              <a:t>функціонал</a:t>
            </a:r>
            <a:r>
              <a:rPr lang="ru-RU" sz="2400" b="0" dirty="0"/>
              <a:t> та </a:t>
            </a:r>
            <a:r>
              <a:rPr lang="ru-RU" sz="2400" b="0" dirty="0" err="1"/>
              <a:t>взаємодію</a:t>
            </a:r>
            <a:r>
              <a:rPr lang="ru-RU" sz="2400" b="0" dirty="0"/>
              <a:t> </a:t>
            </a:r>
            <a:r>
              <a:rPr lang="ru-RU" sz="2400" b="0" dirty="0" err="1"/>
              <a:t>користувачів</a:t>
            </a:r>
            <a:r>
              <a:rPr lang="ru-RU" sz="2400" b="0" dirty="0"/>
              <a:t>, </a:t>
            </a:r>
            <a:r>
              <a:rPr lang="ru-RU" sz="2400" b="0" dirty="0" err="1"/>
              <a:t>було</a:t>
            </a:r>
            <a:r>
              <a:rPr lang="ru-RU" sz="2400" b="0" dirty="0"/>
              <a:t> створено </a:t>
            </a:r>
            <a:r>
              <a:rPr lang="ru-RU" sz="2400" b="0" dirty="0" err="1"/>
              <a:t>зручний</a:t>
            </a:r>
            <a:r>
              <a:rPr lang="ru-RU" sz="2400" b="0" dirty="0"/>
              <a:t> </a:t>
            </a:r>
            <a:r>
              <a:rPr lang="ru-RU" sz="2400" b="0" dirty="0" err="1"/>
              <a:t>інтерфейс</a:t>
            </a:r>
            <a:r>
              <a:rPr lang="ru-RU" sz="2400" b="0" dirty="0"/>
              <a:t> для </a:t>
            </a:r>
            <a:r>
              <a:rPr lang="ru-RU" sz="2400" b="0" dirty="0" err="1"/>
              <a:t>різних</a:t>
            </a:r>
            <a:r>
              <a:rPr lang="ru-RU" sz="2400" b="0" dirty="0"/>
              <a:t> </a:t>
            </a:r>
            <a:r>
              <a:rPr lang="ru-RU" sz="2400" b="0" dirty="0" err="1"/>
              <a:t>категорій</a:t>
            </a:r>
            <a:r>
              <a:rPr lang="ru-RU" sz="2400" b="0" dirty="0"/>
              <a:t> </a:t>
            </a:r>
            <a:r>
              <a:rPr lang="ru-RU" sz="2400" b="0" dirty="0" err="1"/>
              <a:t>користувачів</a:t>
            </a:r>
            <a:r>
              <a:rPr lang="ru-RU" sz="2400" b="0" dirty="0"/>
              <a:t>. </a:t>
            </a:r>
            <a:r>
              <a:rPr lang="ru-RU" sz="2400" b="0" dirty="0" err="1"/>
              <a:t>Після</a:t>
            </a:r>
            <a:r>
              <a:rPr lang="ru-RU" sz="2400" b="0" dirty="0"/>
              <a:t> </a:t>
            </a:r>
            <a:r>
              <a:rPr lang="ru-RU" sz="2400" b="0" dirty="0" err="1"/>
              <a:t>ретельного</a:t>
            </a:r>
            <a:r>
              <a:rPr lang="ru-RU" sz="2400" b="0" dirty="0"/>
              <a:t> </a:t>
            </a:r>
            <a:r>
              <a:rPr lang="ru-RU" sz="2400" b="0" dirty="0" err="1"/>
              <a:t>тестування</a:t>
            </a:r>
            <a:r>
              <a:rPr lang="ru-RU" sz="2400" b="0" dirty="0"/>
              <a:t> платформа </a:t>
            </a:r>
            <a:r>
              <a:rPr lang="ru-RU" sz="2400" b="0" dirty="0" err="1"/>
              <a:t>виявилася</a:t>
            </a:r>
            <a:r>
              <a:rPr lang="ru-RU" sz="2400" b="0" dirty="0"/>
              <a:t> готовою до </a:t>
            </a:r>
            <a:r>
              <a:rPr lang="ru-RU" sz="2400" b="0" dirty="0" err="1"/>
              <a:t>використання</a:t>
            </a:r>
            <a:r>
              <a:rPr lang="ru-RU" sz="2400" b="0" dirty="0"/>
              <a:t>, </a:t>
            </a:r>
            <a:r>
              <a:rPr lang="ru-RU" sz="2400" b="0" dirty="0" err="1"/>
              <a:t>забезпечуючи</a:t>
            </a:r>
            <a:r>
              <a:rPr lang="ru-RU" sz="2400" b="0" dirty="0"/>
              <a:t> </a:t>
            </a:r>
            <a:r>
              <a:rPr lang="ru-RU" sz="2400" b="0" dirty="0" err="1"/>
              <a:t>надійний</a:t>
            </a:r>
            <a:r>
              <a:rPr lang="ru-RU" sz="2400" b="0" dirty="0"/>
              <a:t> та </a:t>
            </a:r>
            <a:r>
              <a:rPr lang="ru-RU" sz="2400" b="0" dirty="0" err="1"/>
              <a:t>ефективний</a:t>
            </a:r>
            <a:r>
              <a:rPr lang="ru-RU" sz="2400" b="0" dirty="0"/>
              <a:t> </a:t>
            </a:r>
            <a:r>
              <a:rPr lang="ru-RU" sz="2400" b="0" dirty="0" err="1"/>
              <a:t>інструмент</a:t>
            </a:r>
            <a:r>
              <a:rPr lang="ru-RU" sz="2400" b="0" dirty="0"/>
              <a:t>.</a:t>
            </a:r>
          </a:p>
          <a:p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327328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4" y="2525715"/>
            <a:ext cx="12014200" cy="750885"/>
          </a:xfrm>
        </p:spPr>
        <p:txBody>
          <a:bodyPr/>
          <a:lstStyle/>
          <a:p>
            <a:pPr algn="ctr"/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69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Актуальність</a:t>
            </a:r>
            <a:r>
              <a:rPr lang="ru-RU" b="1" dirty="0"/>
              <a:t> теми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0" dirty="0" smtClean="0"/>
              <a:t>У </a:t>
            </a:r>
            <a:r>
              <a:rPr lang="ru-RU" sz="2800" b="0" dirty="0" err="1"/>
              <a:t>сучасному</a:t>
            </a:r>
            <a:r>
              <a:rPr lang="ru-RU" sz="2800" b="0" dirty="0"/>
              <a:t> </a:t>
            </a:r>
            <a:r>
              <a:rPr lang="ru-RU" sz="2800" b="0" dirty="0" err="1"/>
              <a:t>світі</a:t>
            </a:r>
            <a:r>
              <a:rPr lang="en-US" sz="2800" b="0" dirty="0"/>
              <a:t>, </a:t>
            </a:r>
            <a:r>
              <a:rPr lang="ru-RU" sz="2800" b="0" dirty="0"/>
              <a:t>де люди </a:t>
            </a:r>
            <a:r>
              <a:rPr lang="ru-RU" sz="2800" b="0" dirty="0" err="1"/>
              <a:t>зіткнулися</a:t>
            </a:r>
            <a:r>
              <a:rPr lang="ru-RU" sz="2800" b="0" dirty="0"/>
              <a:t> з </a:t>
            </a:r>
            <a:r>
              <a:rPr lang="ru-RU" sz="2800" b="0" dirty="0" err="1"/>
              <a:t>труднощами</a:t>
            </a:r>
            <a:r>
              <a:rPr lang="ru-RU" sz="2800" b="0" dirty="0"/>
              <a:t> у </a:t>
            </a:r>
            <a:r>
              <a:rPr lang="ru-RU" sz="2800" b="0" dirty="0" err="1"/>
              <a:t>виконанні</a:t>
            </a:r>
            <a:r>
              <a:rPr lang="ru-RU" sz="2800" b="0" dirty="0"/>
              <a:t> </a:t>
            </a:r>
            <a:r>
              <a:rPr lang="ru-RU" sz="2800" b="0" dirty="0" err="1"/>
              <a:t>звичних</a:t>
            </a:r>
            <a:r>
              <a:rPr lang="ru-RU" sz="2800" b="0" dirty="0"/>
              <a:t> </a:t>
            </a:r>
            <a:r>
              <a:rPr lang="ru-RU" sz="2800" b="0" dirty="0" err="1"/>
              <a:t>завдань</a:t>
            </a:r>
            <a:r>
              <a:rPr lang="en-US" sz="2800" b="0" dirty="0"/>
              <a:t>, </a:t>
            </a:r>
            <a:r>
              <a:rPr lang="ru-RU" sz="2800" b="0" dirty="0" err="1"/>
              <a:t>що</a:t>
            </a:r>
            <a:r>
              <a:rPr lang="ru-RU" sz="2800" b="0" dirty="0"/>
              <a:t> </a:t>
            </a:r>
            <a:r>
              <a:rPr lang="ru-RU" sz="2800" b="0" dirty="0" err="1"/>
              <a:t>потребують</a:t>
            </a:r>
            <a:r>
              <a:rPr lang="ru-RU" sz="2800" b="0" dirty="0"/>
              <a:t> </a:t>
            </a:r>
            <a:r>
              <a:rPr lang="ru-RU" sz="2800" b="0" dirty="0" err="1"/>
              <a:t>фізичної</a:t>
            </a:r>
            <a:r>
              <a:rPr lang="ru-RU" sz="2800" b="0" dirty="0"/>
              <a:t> </a:t>
            </a:r>
            <a:r>
              <a:rPr lang="ru-RU" sz="2800" b="0" dirty="0" err="1"/>
              <a:t>присутності</a:t>
            </a:r>
            <a:r>
              <a:rPr lang="ru-RU" sz="2800" b="0" dirty="0"/>
              <a:t> у </a:t>
            </a:r>
            <a:r>
              <a:rPr lang="ru-RU" sz="2800" b="0" dirty="0" err="1" smtClean="0"/>
              <a:t>конкретних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місцях</a:t>
            </a:r>
            <a:r>
              <a:rPr lang="en-US" sz="2800" b="0" dirty="0"/>
              <a:t>, </a:t>
            </a:r>
            <a:r>
              <a:rPr lang="ru-RU" sz="2800" b="0" dirty="0"/>
              <a:t>через </a:t>
            </a:r>
            <a:r>
              <a:rPr lang="ru-RU" sz="2800" b="0" dirty="0" err="1"/>
              <a:t>вимушену</a:t>
            </a:r>
            <a:r>
              <a:rPr lang="ru-RU" sz="2800" b="0" dirty="0"/>
              <a:t> </a:t>
            </a:r>
            <a:r>
              <a:rPr lang="ru-RU" sz="2800" b="0" dirty="0" err="1" smtClean="0"/>
              <a:t>міграцію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або</a:t>
            </a:r>
            <a:r>
              <a:rPr lang="ru-RU" sz="2800" b="0" dirty="0" smtClean="0"/>
              <a:t> </a:t>
            </a:r>
            <a:r>
              <a:rPr lang="ru-RU" sz="2800" b="0" dirty="0" err="1"/>
              <a:t>інші</a:t>
            </a:r>
            <a:r>
              <a:rPr lang="ru-RU" sz="2800" b="0" dirty="0"/>
              <a:t> </a:t>
            </a:r>
            <a:r>
              <a:rPr lang="ru-RU" sz="2800" b="0" dirty="0" err="1"/>
              <a:t>проблеми</a:t>
            </a:r>
            <a:r>
              <a:rPr lang="ru-RU" sz="2800" b="0" dirty="0"/>
              <a:t> </a:t>
            </a:r>
            <a:r>
              <a:rPr lang="ru-RU" sz="2800" b="0" dirty="0" err="1"/>
              <a:t>пов</a:t>
            </a:r>
            <a:r>
              <a:rPr lang="en-US" sz="2800" b="0" dirty="0"/>
              <a:t>’</a:t>
            </a:r>
            <a:r>
              <a:rPr lang="ru-RU" sz="2800" b="0" dirty="0" err="1"/>
              <a:t>язані</a:t>
            </a:r>
            <a:r>
              <a:rPr lang="ru-RU" sz="2800" b="0" dirty="0"/>
              <a:t> з </a:t>
            </a:r>
            <a:r>
              <a:rPr lang="ru-RU" sz="2800" b="0" dirty="0" err="1"/>
              <a:t>війною</a:t>
            </a:r>
            <a:r>
              <a:rPr lang="ru-RU" sz="2800" b="0" dirty="0"/>
              <a:t> </a:t>
            </a:r>
            <a:r>
              <a:rPr lang="ru-RU" sz="2800" b="0" dirty="0" err="1"/>
              <a:t>чи</a:t>
            </a:r>
            <a:r>
              <a:rPr lang="ru-RU" sz="2800" b="0" dirty="0"/>
              <a:t> </a:t>
            </a:r>
            <a:r>
              <a:rPr lang="ru-RU" sz="2800" b="0" dirty="0" err="1"/>
              <a:t>постпандемійним</a:t>
            </a:r>
            <a:r>
              <a:rPr lang="ru-RU" sz="2800" b="0" dirty="0"/>
              <a:t> </a:t>
            </a:r>
            <a:r>
              <a:rPr lang="ru-RU" sz="2800" b="0" dirty="0" err="1" smtClean="0"/>
              <a:t>періодом</a:t>
            </a:r>
            <a:r>
              <a:rPr lang="ru-RU" sz="2800" b="0" dirty="0"/>
              <a:t>,</a:t>
            </a:r>
            <a:r>
              <a:rPr lang="ru-RU" sz="2800" b="0" dirty="0" smtClean="0"/>
              <a:t> платформа</a:t>
            </a:r>
            <a:r>
              <a:rPr lang="ru-RU" sz="2800" b="0" dirty="0"/>
              <a:t>, яка </a:t>
            </a:r>
            <a:r>
              <a:rPr lang="ru-RU" sz="2800" b="0" dirty="0" err="1"/>
              <a:t>дозволяє</a:t>
            </a:r>
            <a:r>
              <a:rPr lang="ru-RU" sz="2800" b="0" dirty="0"/>
              <a:t> </a:t>
            </a:r>
            <a:r>
              <a:rPr lang="ru-RU" sz="2800" b="0" dirty="0" err="1"/>
              <a:t>виконувати</a:t>
            </a:r>
            <a:r>
              <a:rPr lang="ru-RU" sz="2800" b="0" dirty="0"/>
              <a:t> </a:t>
            </a:r>
            <a:r>
              <a:rPr lang="ru-RU" sz="2800" b="0" dirty="0" err="1"/>
              <a:t>завдання</a:t>
            </a:r>
            <a:r>
              <a:rPr lang="ru-RU" sz="2800" b="0" dirty="0"/>
              <a:t> за </a:t>
            </a:r>
            <a:r>
              <a:rPr lang="ru-RU" sz="2800" b="0" dirty="0" err="1"/>
              <a:t>винагороду</a:t>
            </a:r>
            <a:r>
              <a:rPr lang="ru-RU" sz="2800" b="0" dirty="0"/>
              <a:t>, буде </a:t>
            </a:r>
            <a:r>
              <a:rPr lang="ru-RU" sz="2800" b="0" dirty="0" err="1"/>
              <a:t>дуже</a:t>
            </a:r>
            <a:r>
              <a:rPr lang="ru-RU" sz="2800" b="0" dirty="0"/>
              <a:t> </a:t>
            </a:r>
            <a:r>
              <a:rPr lang="ru-RU" sz="2800" b="0" dirty="0" err="1" smtClean="0"/>
              <a:t>корисною</a:t>
            </a:r>
            <a:r>
              <a:rPr lang="ru-RU" sz="2800" b="0" dirty="0" smtClean="0"/>
              <a:t>, </a:t>
            </a:r>
            <a:r>
              <a:rPr lang="ru-RU" sz="2800" b="0" dirty="0" err="1" smtClean="0"/>
              <a:t>адже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така</a:t>
            </a:r>
            <a:r>
              <a:rPr lang="ru-RU" sz="2800" b="0" dirty="0" smtClean="0"/>
              <a:t> платформа </a:t>
            </a:r>
            <a:r>
              <a:rPr lang="ru-RU" sz="2800" b="0" dirty="0" err="1" smtClean="0"/>
              <a:t>стимулюватиме</a:t>
            </a:r>
            <a:r>
              <a:rPr lang="ru-RU" sz="2800" b="0" dirty="0" smtClean="0"/>
              <a:t> </a:t>
            </a:r>
            <a:r>
              <a:rPr lang="ru-RU" sz="2800" b="0" dirty="0" err="1"/>
              <a:t>підтримку</a:t>
            </a:r>
            <a:r>
              <a:rPr lang="ru-RU" sz="2800" b="0" dirty="0"/>
              <a:t> та </a:t>
            </a:r>
            <a:r>
              <a:rPr lang="ru-RU" sz="2800" b="0" dirty="0" err="1"/>
              <a:t>співпрацю</a:t>
            </a:r>
            <a:r>
              <a:rPr lang="ru-RU" sz="2800" b="0" dirty="0"/>
              <a:t> </a:t>
            </a:r>
            <a:r>
              <a:rPr lang="ru-RU" sz="2800" b="0" dirty="0" err="1"/>
              <a:t>між</a:t>
            </a:r>
            <a:r>
              <a:rPr lang="ru-RU" sz="2800" b="0" dirty="0"/>
              <a:t> людьми, </a:t>
            </a:r>
            <a:r>
              <a:rPr lang="ru-RU" sz="2800" b="0" dirty="0" err="1"/>
              <a:t>незалежно</a:t>
            </a:r>
            <a:r>
              <a:rPr lang="ru-RU" sz="2800" b="0" dirty="0"/>
              <a:t> </a:t>
            </a:r>
            <a:r>
              <a:rPr lang="ru-RU" sz="2800" b="0" dirty="0" err="1"/>
              <a:t>від</a:t>
            </a:r>
            <a:r>
              <a:rPr lang="ru-RU" sz="2800" b="0" dirty="0"/>
              <a:t> </a:t>
            </a:r>
            <a:r>
              <a:rPr lang="ru-RU" sz="2800" b="0" dirty="0" err="1"/>
              <a:t>їх</a:t>
            </a:r>
            <a:r>
              <a:rPr lang="ru-RU" sz="2800" b="0" dirty="0"/>
              <a:t> </a:t>
            </a:r>
            <a:r>
              <a:rPr lang="ru-RU" sz="2800" b="0" dirty="0" err="1"/>
              <a:t>місця</a:t>
            </a:r>
            <a:r>
              <a:rPr lang="ru-RU" sz="2800" b="0" dirty="0"/>
              <a:t> </a:t>
            </a:r>
            <a:r>
              <a:rPr lang="ru-RU" sz="2800" b="0" dirty="0" err="1"/>
              <a:t>перебування</a:t>
            </a:r>
            <a:r>
              <a:rPr lang="ru-RU" sz="2800" b="0" dirty="0"/>
              <a:t>, </a:t>
            </a:r>
            <a:r>
              <a:rPr lang="ru-RU" sz="2800" b="0" dirty="0" err="1" smtClean="0"/>
              <a:t>чим</a:t>
            </a:r>
            <a:r>
              <a:rPr lang="ru-RU" sz="2800" b="0" dirty="0" smtClean="0"/>
              <a:t> буде </a:t>
            </a:r>
            <a:r>
              <a:rPr lang="ru-RU" sz="2800" b="0" dirty="0" err="1" smtClean="0"/>
              <a:t>спрощувати</a:t>
            </a:r>
            <a:r>
              <a:rPr lang="ru-RU" sz="2800" b="0" dirty="0" smtClean="0"/>
              <a:t> </a:t>
            </a:r>
            <a:r>
              <a:rPr lang="ru-RU" sz="2800" b="0" dirty="0" err="1" smtClean="0"/>
              <a:t>життя</a:t>
            </a:r>
            <a:r>
              <a:rPr lang="ru-RU" sz="2800" b="0" dirty="0" smtClean="0"/>
              <a:t> та </a:t>
            </a:r>
            <a:r>
              <a:rPr lang="ru-RU" sz="2800" b="0" dirty="0" err="1" smtClean="0"/>
              <a:t>допомагатиме</a:t>
            </a:r>
            <a:r>
              <a:rPr lang="ru-RU" sz="2800" b="0" dirty="0" smtClean="0"/>
              <a:t> </a:t>
            </a:r>
            <a:r>
              <a:rPr lang="ru-RU" sz="2800" b="0" dirty="0" err="1"/>
              <a:t>зберегти</a:t>
            </a:r>
            <a:r>
              <a:rPr lang="ru-RU" sz="2800" b="0" dirty="0"/>
              <a:t> </a:t>
            </a:r>
            <a:r>
              <a:rPr lang="ru-RU" sz="2800" b="0" dirty="0" err="1" smtClean="0"/>
              <a:t>соціальні</a:t>
            </a:r>
            <a:r>
              <a:rPr lang="ru-RU" sz="2800" b="0" dirty="0" smtClean="0"/>
              <a:t> </a:t>
            </a:r>
            <a:r>
              <a:rPr lang="ru-RU" sz="2800" b="0" dirty="0" err="1"/>
              <a:t>зв'язки</a:t>
            </a:r>
            <a:r>
              <a:rPr lang="ru-RU" sz="2800" b="0" dirty="0"/>
              <a:t>, </a:t>
            </a:r>
            <a:r>
              <a:rPr lang="ru-RU" sz="2800" b="0" dirty="0" err="1"/>
              <a:t>навіть</a:t>
            </a:r>
            <a:r>
              <a:rPr lang="ru-RU" sz="2800" b="0" dirty="0"/>
              <a:t> коли вони </a:t>
            </a:r>
            <a:r>
              <a:rPr lang="ru-RU" sz="2800" b="0" dirty="0" err="1"/>
              <a:t>фізично</a:t>
            </a:r>
            <a:r>
              <a:rPr lang="ru-RU" sz="2800" b="0" dirty="0"/>
              <a:t> </a:t>
            </a:r>
            <a:r>
              <a:rPr lang="ru-RU" sz="2800" b="0" dirty="0" err="1"/>
              <a:t>неможливі</a:t>
            </a:r>
            <a:r>
              <a:rPr lang="ru-RU" sz="2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79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Мета </a:t>
            </a:r>
            <a:r>
              <a:rPr lang="ru-RU" b="1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err="1" smtClean="0"/>
              <a:t>Створення</a:t>
            </a:r>
            <a:r>
              <a:rPr lang="ru-RU" b="0" dirty="0" smtClean="0"/>
              <a:t> </a:t>
            </a:r>
            <a:r>
              <a:rPr lang="ru-RU" b="0" dirty="0" err="1"/>
              <a:t>сучасної</a:t>
            </a:r>
            <a:r>
              <a:rPr lang="ru-RU" b="0" dirty="0"/>
              <a:t> та </a:t>
            </a:r>
            <a:r>
              <a:rPr lang="ru-RU" b="0" dirty="0" err="1"/>
              <a:t>зручної</a:t>
            </a:r>
            <a:r>
              <a:rPr lang="ru-RU" b="0" dirty="0"/>
              <a:t> </a:t>
            </a:r>
            <a:r>
              <a:rPr lang="ru-RU" b="0" dirty="0" err="1"/>
              <a:t>платформи</a:t>
            </a:r>
            <a:r>
              <a:rPr lang="ru-RU" b="0" dirty="0"/>
              <a:t>, яка дозволить </a:t>
            </a:r>
            <a:r>
              <a:rPr lang="ru-RU" b="0" dirty="0" err="1"/>
              <a:t>користувачам</a:t>
            </a:r>
            <a:r>
              <a:rPr lang="ru-RU" b="0" dirty="0"/>
              <a:t> </a:t>
            </a:r>
            <a:r>
              <a:rPr lang="ru-RU" b="0" dirty="0" err="1"/>
              <a:t>виконувати</a:t>
            </a:r>
            <a:r>
              <a:rPr lang="ru-RU" b="0" dirty="0"/>
              <a:t> </a:t>
            </a:r>
            <a:r>
              <a:rPr lang="ru-RU" b="0" dirty="0" err="1"/>
              <a:t>різноманітні</a:t>
            </a:r>
            <a:r>
              <a:rPr lang="ru-RU" b="0" dirty="0"/>
              <a:t> </a:t>
            </a:r>
            <a:r>
              <a:rPr lang="ru-RU" b="0" dirty="0" err="1"/>
              <a:t>завдання</a:t>
            </a:r>
            <a:r>
              <a:rPr lang="ru-RU" b="0" dirty="0"/>
              <a:t> за </a:t>
            </a:r>
            <a:r>
              <a:rPr lang="ru-RU" b="0" dirty="0" err="1"/>
              <a:t>винагороду</a:t>
            </a:r>
            <a:r>
              <a:rPr lang="ru-RU" b="0" dirty="0"/>
              <a:t>, </a:t>
            </a:r>
            <a:r>
              <a:rPr lang="ru-RU" b="0" dirty="0" err="1"/>
              <a:t>забезпечуючи</a:t>
            </a:r>
            <a:r>
              <a:rPr lang="ru-RU" b="0" dirty="0"/>
              <a:t> при </a:t>
            </a:r>
            <a:r>
              <a:rPr lang="ru-RU" b="0" dirty="0" err="1"/>
              <a:t>цьому</a:t>
            </a:r>
            <a:r>
              <a:rPr lang="ru-RU" b="0" dirty="0"/>
              <a:t> </a:t>
            </a:r>
            <a:r>
              <a:rPr lang="ru-RU" b="0" dirty="0" err="1"/>
              <a:t>надійну</a:t>
            </a:r>
            <a:r>
              <a:rPr lang="ru-RU" b="0" dirty="0"/>
              <a:t> та </a:t>
            </a:r>
            <a:r>
              <a:rPr lang="ru-RU" b="0" dirty="0" err="1"/>
              <a:t>ефективну</a:t>
            </a:r>
            <a:r>
              <a:rPr lang="ru-RU" b="0" dirty="0"/>
              <a:t> </a:t>
            </a:r>
            <a:r>
              <a:rPr lang="ru-RU" b="0" dirty="0" err="1"/>
              <a:t>комунікацію</a:t>
            </a:r>
            <a:r>
              <a:rPr lang="ru-RU" b="0" dirty="0"/>
              <a:t> </a:t>
            </a:r>
            <a:r>
              <a:rPr lang="ru-RU" b="0" dirty="0" err="1"/>
              <a:t>між</a:t>
            </a:r>
            <a:r>
              <a:rPr lang="ru-RU" b="0" dirty="0"/>
              <a:t> </a:t>
            </a:r>
            <a:r>
              <a:rPr lang="ru-RU" b="0" dirty="0" err="1"/>
              <a:t>виконавцями</a:t>
            </a:r>
            <a:r>
              <a:rPr lang="ru-RU" b="0" dirty="0"/>
              <a:t> та </a:t>
            </a:r>
            <a:r>
              <a:rPr lang="ru-RU" b="0" dirty="0" err="1"/>
              <a:t>замовниками</a:t>
            </a:r>
            <a:r>
              <a:rPr lang="ru-RU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Завдання</a:t>
            </a:r>
            <a:r>
              <a:rPr lang="ru-RU" b="1" dirty="0" smtClean="0"/>
              <a:t> </a:t>
            </a:r>
            <a:r>
              <a:rPr lang="ru-RU" b="1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ru-RU" sz="2400" dirty="0"/>
              <a:t>Провести </a:t>
            </a:r>
            <a:r>
              <a:rPr lang="ru-RU" sz="2400" dirty="0" err="1"/>
              <a:t>аналіз</a:t>
            </a:r>
            <a:r>
              <a:rPr lang="ru-RU" sz="2400" dirty="0"/>
              <a:t> </a:t>
            </a:r>
            <a:r>
              <a:rPr lang="ru-RU" sz="2400" dirty="0" err="1"/>
              <a:t>аналогів</a:t>
            </a:r>
            <a:r>
              <a:rPr lang="ru-RU" sz="2400" dirty="0"/>
              <a:t> </a:t>
            </a:r>
            <a:r>
              <a:rPr lang="ru-RU" sz="2400" dirty="0" err="1"/>
              <a:t>платформи</a:t>
            </a:r>
            <a:r>
              <a:rPr lang="ru-RU" sz="2400" dirty="0"/>
              <a:t>, </a:t>
            </a:r>
            <a:r>
              <a:rPr lang="ru-RU" sz="2400" dirty="0" err="1"/>
              <a:t>дослідити</a:t>
            </a:r>
            <a:r>
              <a:rPr lang="ru-RU" sz="2400" dirty="0"/>
              <a:t> </a:t>
            </a:r>
            <a:r>
              <a:rPr lang="ru-RU" sz="2400" dirty="0" err="1"/>
              <a:t>існуючі</a:t>
            </a:r>
            <a:r>
              <a:rPr lang="ru-RU" sz="2400" dirty="0"/>
              <a:t> </a:t>
            </a:r>
            <a:r>
              <a:rPr lang="ru-RU" sz="2400" dirty="0" err="1"/>
              <a:t>рішення</a:t>
            </a:r>
            <a:r>
              <a:rPr lang="ru-RU" sz="2400" dirty="0"/>
              <a:t>,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функціональність</a:t>
            </a:r>
            <a:r>
              <a:rPr lang="ru-RU" sz="2400" dirty="0"/>
              <a:t>, </a:t>
            </a:r>
            <a:r>
              <a:rPr lang="ru-RU" sz="2400" dirty="0" err="1"/>
              <a:t>переваги</a:t>
            </a:r>
            <a:r>
              <a:rPr lang="ru-RU" sz="2400" dirty="0"/>
              <a:t> та </a:t>
            </a:r>
            <a:r>
              <a:rPr lang="ru-RU" sz="2400" dirty="0" err="1"/>
              <a:t>недоліки</a:t>
            </a:r>
            <a:r>
              <a:rPr lang="ru-RU" sz="2400" dirty="0"/>
              <a:t>.</a:t>
            </a:r>
          </a:p>
          <a:p>
            <a:pPr lvl="0"/>
            <a:r>
              <a:rPr lang="ru-RU" sz="2400" dirty="0" err="1"/>
              <a:t>Здійснити</a:t>
            </a:r>
            <a:r>
              <a:rPr lang="ru-RU" sz="2400" dirty="0"/>
              <a:t> </a:t>
            </a:r>
            <a:r>
              <a:rPr lang="ru-RU" sz="2400" dirty="0" err="1"/>
              <a:t>вибір</a:t>
            </a:r>
            <a:r>
              <a:rPr lang="ru-RU" sz="2400" dirty="0"/>
              <a:t> </a:t>
            </a:r>
            <a:r>
              <a:rPr lang="ru-RU" sz="2400" dirty="0" err="1"/>
              <a:t>засобів</a:t>
            </a:r>
            <a:r>
              <a:rPr lang="ru-RU" sz="2400" dirty="0"/>
              <a:t> </a:t>
            </a:r>
            <a:r>
              <a:rPr lang="ru-RU" sz="2400" dirty="0" err="1"/>
              <a:t>проектування</a:t>
            </a:r>
            <a:r>
              <a:rPr lang="ru-RU" sz="2400" dirty="0"/>
              <a:t>, </a:t>
            </a:r>
            <a:r>
              <a:rPr lang="ru-RU" sz="2400" dirty="0" err="1"/>
              <a:t>ретельно</a:t>
            </a:r>
            <a:r>
              <a:rPr lang="ru-RU" sz="2400" dirty="0"/>
              <a:t> </a:t>
            </a:r>
            <a:r>
              <a:rPr lang="ru-RU" sz="2400" dirty="0" err="1"/>
              <a:t>оцінюючи</a:t>
            </a:r>
            <a:r>
              <a:rPr lang="ru-RU" sz="2400" dirty="0"/>
              <a:t> </a:t>
            </a:r>
            <a:r>
              <a:rPr lang="ru-RU" sz="2400" dirty="0" err="1"/>
              <a:t>доступні</a:t>
            </a:r>
            <a:r>
              <a:rPr lang="ru-RU" sz="2400" dirty="0"/>
              <a:t> </a:t>
            </a:r>
            <a:r>
              <a:rPr lang="ru-RU" sz="2400" dirty="0" err="1"/>
              <a:t>інструменти</a:t>
            </a:r>
            <a:r>
              <a:rPr lang="ru-RU" sz="2400" dirty="0"/>
              <a:t> та </a:t>
            </a:r>
            <a:r>
              <a:rPr lang="ru-RU" sz="2400" dirty="0" err="1"/>
              <a:t>технології</a:t>
            </a:r>
            <a:r>
              <a:rPr lang="ru-RU" sz="2400" dirty="0"/>
              <a:t>.</a:t>
            </a:r>
          </a:p>
          <a:p>
            <a:pPr lvl="0"/>
            <a:r>
              <a:rPr lang="ru-RU" sz="2400" dirty="0" err="1"/>
              <a:t>Розробити</a:t>
            </a:r>
            <a:r>
              <a:rPr lang="ru-RU" sz="2400" dirty="0"/>
              <a:t> платформу з </a:t>
            </a:r>
            <a:r>
              <a:rPr lang="ru-RU" sz="2400" dirty="0" err="1"/>
              <a:t>використанням</a:t>
            </a:r>
            <a:r>
              <a:rPr lang="ru-RU" sz="2400" dirty="0"/>
              <a:t> </a:t>
            </a:r>
            <a:r>
              <a:rPr lang="ru-RU" sz="2400" dirty="0" err="1"/>
              <a:t>вибраних</a:t>
            </a:r>
            <a:r>
              <a:rPr lang="ru-RU" sz="2400" dirty="0"/>
              <a:t> </a:t>
            </a:r>
            <a:r>
              <a:rPr lang="ru-RU" sz="2400" dirty="0" err="1"/>
              <a:t>засобів</a:t>
            </a:r>
            <a:r>
              <a:rPr lang="ru-RU" sz="2400" dirty="0"/>
              <a:t>, </a:t>
            </a:r>
            <a:r>
              <a:rPr lang="ru-RU" sz="2400" dirty="0" err="1"/>
              <a:t>створити</a:t>
            </a:r>
            <a:r>
              <a:rPr lang="ru-RU" sz="2400" dirty="0"/>
              <a:t> </a:t>
            </a:r>
            <a:r>
              <a:rPr lang="ru-RU" sz="2400" dirty="0" err="1"/>
              <a:t>архітектуру</a:t>
            </a:r>
            <a:r>
              <a:rPr lang="ru-RU" sz="2400" dirty="0"/>
              <a:t> та </a:t>
            </a:r>
            <a:r>
              <a:rPr lang="ru-RU" sz="2400" dirty="0" err="1"/>
              <a:t>основні</a:t>
            </a:r>
            <a:r>
              <a:rPr lang="ru-RU" sz="2400" dirty="0"/>
              <a:t> </a:t>
            </a:r>
            <a:r>
              <a:rPr lang="ru-RU" sz="2400" dirty="0" err="1"/>
              <a:t>компоненти</a:t>
            </a:r>
            <a:r>
              <a:rPr lang="ru-RU" sz="2400" dirty="0"/>
              <a:t> </a:t>
            </a:r>
            <a:r>
              <a:rPr lang="ru-RU" sz="2400" dirty="0" err="1"/>
              <a:t>системи</a:t>
            </a:r>
            <a:r>
              <a:rPr lang="ru-RU" sz="2400" dirty="0"/>
              <a:t>, </a:t>
            </a:r>
            <a:r>
              <a:rPr lang="ru-RU" sz="2400" dirty="0" err="1"/>
              <a:t>інтегрувати</a:t>
            </a:r>
            <a:r>
              <a:rPr lang="ru-RU" sz="2400" dirty="0"/>
              <a:t> </a:t>
            </a:r>
            <a:r>
              <a:rPr lang="ru-RU" sz="2400" dirty="0" err="1"/>
              <a:t>всі</a:t>
            </a:r>
            <a:r>
              <a:rPr lang="ru-RU" sz="2400" dirty="0"/>
              <a:t> </a:t>
            </a:r>
            <a:r>
              <a:rPr lang="ru-RU" sz="2400" dirty="0" err="1"/>
              <a:t>необхідні</a:t>
            </a:r>
            <a:r>
              <a:rPr lang="ru-RU" sz="2400" dirty="0"/>
              <a:t> </a:t>
            </a:r>
            <a:r>
              <a:rPr lang="ru-RU" sz="2400" dirty="0" err="1"/>
              <a:t>функції</a:t>
            </a:r>
            <a:r>
              <a:rPr lang="ru-RU" sz="2400" dirty="0"/>
              <a:t> та </a:t>
            </a:r>
            <a:r>
              <a:rPr lang="ru-RU" sz="2400" dirty="0" err="1"/>
              <a:t>модулі</a:t>
            </a:r>
            <a:r>
              <a:rPr lang="ru-RU" sz="2400" dirty="0"/>
              <a:t> для </a:t>
            </a:r>
            <a:r>
              <a:rPr lang="ru-RU" sz="2400" dirty="0" err="1"/>
              <a:t>забезпечення</a:t>
            </a:r>
            <a:r>
              <a:rPr lang="ru-RU" sz="2400" dirty="0"/>
              <a:t> </a:t>
            </a:r>
            <a:r>
              <a:rPr lang="ru-RU" sz="2400" dirty="0" err="1"/>
              <a:t>повної</a:t>
            </a:r>
            <a:r>
              <a:rPr lang="ru-RU" sz="2400" dirty="0"/>
              <a:t> </a:t>
            </a:r>
            <a:r>
              <a:rPr lang="ru-RU" sz="2400" dirty="0" err="1"/>
              <a:t>працездатності</a:t>
            </a:r>
            <a:r>
              <a:rPr lang="ru-RU" sz="2400" dirty="0"/>
              <a:t> </a:t>
            </a:r>
            <a:r>
              <a:rPr lang="ru-RU" sz="2400" dirty="0" err="1"/>
              <a:t>платформи</a:t>
            </a:r>
            <a:r>
              <a:rPr lang="ru-RU" sz="2400" dirty="0"/>
              <a:t>.</a:t>
            </a:r>
          </a:p>
          <a:p>
            <a:pPr lvl="0"/>
            <a:r>
              <a:rPr lang="ru-RU" sz="2400" dirty="0"/>
              <a:t>Провести </a:t>
            </a:r>
            <a:r>
              <a:rPr lang="ru-RU" sz="2400" dirty="0" err="1"/>
              <a:t>тестування</a:t>
            </a:r>
            <a:r>
              <a:rPr lang="ru-RU" sz="2400" dirty="0"/>
              <a:t> </a:t>
            </a:r>
            <a:r>
              <a:rPr lang="ru-RU" sz="2400" dirty="0" err="1"/>
              <a:t>платформи</a:t>
            </a:r>
            <a:r>
              <a:rPr lang="ru-RU" sz="2400" dirty="0"/>
              <a:t> </a:t>
            </a:r>
            <a:r>
              <a:rPr lang="ru-RU" sz="2400" dirty="0" err="1"/>
              <a:t>декількома</a:t>
            </a:r>
            <a:r>
              <a:rPr lang="ru-RU" sz="2400" dirty="0"/>
              <a:t> </a:t>
            </a:r>
            <a:r>
              <a:rPr lang="ru-RU" sz="2400" dirty="0" smtClean="0"/>
              <a:t>методиками </a:t>
            </a:r>
            <a:r>
              <a:rPr lang="ru-RU" sz="2400" dirty="0"/>
              <a:t>для </a:t>
            </a:r>
            <a:r>
              <a:rPr lang="ru-RU" sz="2400" dirty="0" err="1"/>
              <a:t>зменшення</a:t>
            </a:r>
            <a:r>
              <a:rPr lang="ru-RU" sz="2400" dirty="0"/>
              <a:t> </a:t>
            </a:r>
            <a:r>
              <a:rPr lang="ru-RU" sz="2400" dirty="0" err="1"/>
              <a:t>ймовірності</a:t>
            </a:r>
            <a:r>
              <a:rPr lang="ru-RU" sz="2400" dirty="0"/>
              <a:t> багу </a:t>
            </a:r>
            <a:r>
              <a:rPr lang="ru-RU" sz="2400" dirty="0" err="1"/>
              <a:t>чи</a:t>
            </a:r>
            <a:r>
              <a:rPr lang="ru-RU" sz="2400" dirty="0"/>
              <a:t> </a:t>
            </a:r>
            <a:r>
              <a:rPr lang="ru-RU" sz="2400" dirty="0" err="1"/>
              <a:t>помилки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48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</a:t>
            </a:r>
            <a:r>
              <a:rPr lang="en-US" dirty="0" smtClean="0"/>
              <a:t>’</a:t>
            </a:r>
            <a:r>
              <a:rPr lang="ru-RU" dirty="0" err="1" smtClean="0"/>
              <a:t>єкт</a:t>
            </a:r>
            <a:r>
              <a:rPr lang="ru-RU" dirty="0" smtClean="0"/>
              <a:t> та предмет </a:t>
            </a:r>
            <a:r>
              <a:rPr lang="ru-RU" dirty="0" err="1" smtClean="0"/>
              <a:t>дослідження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dirty="0" err="1"/>
              <a:t>Об’єктом</a:t>
            </a:r>
            <a:r>
              <a:rPr lang="ru-RU" sz="2800" dirty="0"/>
              <a:t> </a:t>
            </a:r>
            <a:r>
              <a:rPr lang="ru-RU" sz="2800" dirty="0" err="1"/>
              <a:t>дослідження</a:t>
            </a:r>
            <a:r>
              <a:rPr lang="ru-RU" sz="2800" dirty="0"/>
              <a:t> </a:t>
            </a:r>
            <a:r>
              <a:rPr lang="ru-RU" sz="2800" b="0" dirty="0"/>
              <a:t>є </a:t>
            </a:r>
            <a:r>
              <a:rPr lang="ru-RU" sz="2800" b="0" dirty="0" err="1"/>
              <a:t>процеси</a:t>
            </a:r>
            <a:r>
              <a:rPr lang="ru-RU" sz="2800" b="0" dirty="0"/>
              <a:t> для </a:t>
            </a:r>
            <a:r>
              <a:rPr lang="ru-RU" sz="2800" b="0" dirty="0" err="1"/>
              <a:t>організації</a:t>
            </a:r>
            <a:r>
              <a:rPr lang="ru-RU" sz="2800" b="0" dirty="0"/>
              <a:t> та </a:t>
            </a:r>
            <a:r>
              <a:rPr lang="ru-RU" sz="2800" b="0" dirty="0" err="1"/>
              <a:t>виконання</a:t>
            </a:r>
            <a:r>
              <a:rPr lang="ru-RU" sz="2800" b="0" dirty="0"/>
              <a:t> </a:t>
            </a:r>
            <a:r>
              <a:rPr lang="ru-RU" sz="2800" b="0" dirty="0" err="1"/>
              <a:t>завдань</a:t>
            </a:r>
            <a:r>
              <a:rPr lang="ru-RU" sz="2800" b="0" dirty="0"/>
              <a:t> за </a:t>
            </a:r>
            <a:r>
              <a:rPr lang="ru-RU" sz="2800" b="0" dirty="0" err="1"/>
              <a:t>винагороду</a:t>
            </a:r>
            <a:r>
              <a:rPr lang="ru-RU" sz="2800" b="0" dirty="0"/>
              <a:t>, яка </a:t>
            </a:r>
            <a:r>
              <a:rPr lang="ru-RU" sz="2800" b="0" dirty="0" err="1"/>
              <a:t>включає</a:t>
            </a:r>
            <a:r>
              <a:rPr lang="ru-RU" sz="2800" b="0" dirty="0"/>
              <a:t> </a:t>
            </a:r>
            <a:r>
              <a:rPr lang="ru-RU" sz="2800" b="0" dirty="0" err="1"/>
              <a:t>різноманітні</a:t>
            </a:r>
            <a:r>
              <a:rPr lang="ru-RU" sz="2800" b="0" dirty="0"/>
              <a:t> </a:t>
            </a:r>
            <a:r>
              <a:rPr lang="ru-RU" sz="2800" b="0" dirty="0" err="1"/>
              <a:t>функції</a:t>
            </a:r>
            <a:r>
              <a:rPr lang="ru-RU" sz="2800" b="0" dirty="0"/>
              <a:t>, </a:t>
            </a:r>
            <a:r>
              <a:rPr lang="ru-RU" sz="2800" b="0" dirty="0" err="1"/>
              <a:t>такі</a:t>
            </a:r>
            <a:r>
              <a:rPr lang="ru-RU" sz="2800" b="0" dirty="0"/>
              <a:t> як </a:t>
            </a:r>
            <a:r>
              <a:rPr lang="ru-RU" sz="2800" b="0" dirty="0" err="1"/>
              <a:t>створення</a:t>
            </a:r>
            <a:r>
              <a:rPr lang="ru-RU" sz="2800" b="0" dirty="0"/>
              <a:t> </a:t>
            </a:r>
            <a:r>
              <a:rPr lang="ru-RU" sz="2800" b="0" dirty="0" err="1"/>
              <a:t>завдань</a:t>
            </a:r>
            <a:r>
              <a:rPr lang="ru-RU" sz="2800" b="0" dirty="0"/>
              <a:t>, </a:t>
            </a:r>
            <a:r>
              <a:rPr lang="ru-RU" sz="2800" b="0" dirty="0" err="1"/>
              <a:t>прийняття</a:t>
            </a:r>
            <a:r>
              <a:rPr lang="ru-RU" sz="2800" b="0" dirty="0"/>
              <a:t> до </a:t>
            </a:r>
            <a:r>
              <a:rPr lang="ru-RU" sz="2800" b="0" dirty="0" err="1"/>
              <a:t>виконання</a:t>
            </a:r>
            <a:r>
              <a:rPr lang="ru-RU" sz="2800" b="0" dirty="0"/>
              <a:t>, </a:t>
            </a:r>
            <a:r>
              <a:rPr lang="ru-RU" sz="2800" b="0" dirty="0" err="1"/>
              <a:t>обговорення</a:t>
            </a:r>
            <a:r>
              <a:rPr lang="ru-RU" sz="2800" b="0" dirty="0"/>
              <a:t> умов, </a:t>
            </a:r>
            <a:r>
              <a:rPr lang="ru-RU" sz="2800" b="0" dirty="0" err="1"/>
              <a:t>вирішення</a:t>
            </a:r>
            <a:r>
              <a:rPr lang="ru-RU" sz="2800" b="0" dirty="0"/>
              <a:t> </a:t>
            </a:r>
            <a:r>
              <a:rPr lang="ru-RU" sz="2800" b="0" dirty="0" err="1"/>
              <a:t>конфліктів</a:t>
            </a:r>
            <a:r>
              <a:rPr lang="ru-RU" sz="2800" b="0" dirty="0"/>
              <a:t> та </a:t>
            </a:r>
            <a:r>
              <a:rPr lang="ru-RU" sz="2800" b="0" dirty="0" err="1"/>
              <a:t>проведення</a:t>
            </a:r>
            <a:r>
              <a:rPr lang="ru-RU" sz="2800" b="0" dirty="0"/>
              <a:t> </a:t>
            </a:r>
            <a:r>
              <a:rPr lang="ru-RU" sz="2800" b="0" dirty="0" err="1"/>
              <a:t>фінансових</a:t>
            </a:r>
            <a:r>
              <a:rPr lang="ru-RU" sz="2800" b="0" dirty="0"/>
              <a:t> </a:t>
            </a:r>
            <a:r>
              <a:rPr lang="ru-RU" sz="2800" b="0" dirty="0" err="1"/>
              <a:t>транзакцій</a:t>
            </a:r>
            <a:r>
              <a:rPr lang="ru-RU" sz="2800" b="0" dirty="0" smtClean="0"/>
              <a:t>.</a:t>
            </a:r>
          </a:p>
          <a:p>
            <a:r>
              <a:rPr lang="ru-RU" sz="2800" dirty="0" smtClean="0"/>
              <a:t>Предметом </a:t>
            </a:r>
            <a:r>
              <a:rPr lang="ru-RU" sz="2800" dirty="0" err="1" smtClean="0"/>
              <a:t>дослідження</a:t>
            </a:r>
            <a:r>
              <a:rPr lang="ru-RU" sz="2800" dirty="0" smtClean="0"/>
              <a:t> </a:t>
            </a:r>
            <a:r>
              <a:rPr lang="ru-RU" sz="2800" b="0" dirty="0"/>
              <a:t>є </a:t>
            </a:r>
            <a:r>
              <a:rPr lang="ru-RU" sz="2800" b="0" dirty="0" err="1"/>
              <a:t>засоби</a:t>
            </a:r>
            <a:r>
              <a:rPr lang="ru-RU" sz="2800" b="0" dirty="0"/>
              <a:t>, </a:t>
            </a:r>
            <a:r>
              <a:rPr lang="ru-RU" sz="2800" b="0" dirty="0" err="1"/>
              <a:t>алгоритми</a:t>
            </a:r>
            <a:r>
              <a:rPr lang="ru-RU" sz="2800" b="0" dirty="0"/>
              <a:t> та </a:t>
            </a:r>
            <a:r>
              <a:rPr lang="ru-RU" sz="2800" b="0" dirty="0" err="1"/>
              <a:t>методи</a:t>
            </a:r>
            <a:r>
              <a:rPr lang="ru-RU" sz="2800" b="0" dirty="0"/>
              <a:t>, </a:t>
            </a:r>
            <a:r>
              <a:rPr lang="ru-RU" sz="2800" b="0" dirty="0" err="1"/>
              <a:t>що</a:t>
            </a:r>
            <a:r>
              <a:rPr lang="ru-RU" sz="2800" b="0" dirty="0"/>
              <a:t> </a:t>
            </a:r>
            <a:r>
              <a:rPr lang="ru-RU" sz="2800" b="0" dirty="0" err="1"/>
              <a:t>забезпечують</a:t>
            </a:r>
            <a:r>
              <a:rPr lang="ru-RU" sz="2800" b="0" dirty="0"/>
              <a:t> </a:t>
            </a:r>
            <a:r>
              <a:rPr lang="ru-RU" sz="2800" b="0" dirty="0" err="1"/>
              <a:t>ефективну</a:t>
            </a:r>
            <a:r>
              <a:rPr lang="ru-RU" sz="2800" b="0" dirty="0"/>
              <a:t> роботу </a:t>
            </a:r>
            <a:r>
              <a:rPr lang="ru-RU" sz="2800" b="0" dirty="0" err="1"/>
              <a:t>платформи</a:t>
            </a:r>
            <a:r>
              <a:rPr lang="ru-RU" sz="2800" b="0" dirty="0"/>
              <a:t>, а </a:t>
            </a:r>
            <a:r>
              <a:rPr lang="ru-RU" sz="2800" b="0" dirty="0" err="1"/>
              <a:t>також</a:t>
            </a:r>
            <a:r>
              <a:rPr lang="ru-RU" sz="2800" b="0" dirty="0"/>
              <a:t> </a:t>
            </a:r>
            <a:r>
              <a:rPr lang="ru-RU" sz="2800" b="0" dirty="0" err="1"/>
              <a:t>взаємодію</a:t>
            </a:r>
            <a:r>
              <a:rPr lang="ru-RU" sz="2800" b="0" dirty="0"/>
              <a:t> </a:t>
            </a:r>
            <a:r>
              <a:rPr lang="ru-RU" sz="2800" b="0" dirty="0" err="1"/>
              <a:t>між</a:t>
            </a:r>
            <a:r>
              <a:rPr lang="ru-RU" sz="2800" b="0" dirty="0"/>
              <a:t> </a:t>
            </a:r>
            <a:r>
              <a:rPr lang="ru-RU" sz="2800" b="0" dirty="0" err="1"/>
              <a:t>користувачами</a:t>
            </a:r>
            <a:r>
              <a:rPr lang="ru-RU" sz="2800" b="0" dirty="0"/>
              <a:t> </a:t>
            </a:r>
            <a:r>
              <a:rPr lang="ru-RU" sz="2800" b="0" dirty="0" err="1"/>
              <a:t>під</a:t>
            </a:r>
            <a:r>
              <a:rPr lang="ru-RU" sz="2800" b="0" dirty="0"/>
              <a:t> час </a:t>
            </a:r>
            <a:r>
              <a:rPr lang="ru-RU" sz="2800" b="0" dirty="0" err="1"/>
              <a:t>створення</a:t>
            </a:r>
            <a:r>
              <a:rPr lang="ru-RU" sz="2800" b="0" dirty="0"/>
              <a:t>, </a:t>
            </a:r>
            <a:r>
              <a:rPr lang="ru-RU" sz="2800" b="0" dirty="0" err="1"/>
              <a:t>виконання</a:t>
            </a:r>
            <a:r>
              <a:rPr lang="ru-RU" sz="2800" b="0" dirty="0"/>
              <a:t> та оплати </a:t>
            </a:r>
            <a:r>
              <a:rPr lang="ru-RU" sz="2800" b="0" dirty="0" err="1"/>
              <a:t>завдань</a:t>
            </a:r>
            <a:r>
              <a:rPr lang="ru-RU" sz="2800" b="0" dirty="0"/>
              <a:t>.</a:t>
            </a:r>
            <a:endParaRPr lang="ru-RU" sz="2800" b="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93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smtClean="0"/>
              <a:t>аналогу </a:t>
            </a:r>
            <a:r>
              <a:rPr lang="en-US" dirty="0" err="1"/>
              <a:t>Upwork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050" name="Рисунок 1" descr="Upwork Expands to Support Full-Time Hiring, Further Unlocking the World's  Work Marketplace for All | Up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66" y="1369536"/>
            <a:ext cx="6773373" cy="403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7066" y="1217136"/>
            <a:ext cx="48514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Upwork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, </a:t>
            </a:r>
            <a:r>
              <a:rPr lang="ru-RU" dirty="0" err="1" smtClean="0"/>
              <a:t>орієнтований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фріланс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надає</a:t>
            </a:r>
            <a:r>
              <a:rPr lang="ru-RU" dirty="0" smtClean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замовникам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виконавців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, </a:t>
            </a:r>
            <a:r>
              <a:rPr lang="ru-RU" dirty="0" err="1"/>
              <a:t>починаючи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та дизайну до </a:t>
            </a:r>
            <a:r>
              <a:rPr lang="ru-RU" dirty="0" err="1"/>
              <a:t>письмових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та перекладу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7066" y="3060469"/>
            <a:ext cx="4804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Платформа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розміщувати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та </a:t>
            </a:r>
            <a:r>
              <a:rPr lang="ru-RU" dirty="0" err="1"/>
              <a:t>взаємодіяти</a:t>
            </a:r>
            <a:r>
              <a:rPr lang="ru-RU" dirty="0"/>
              <a:t> з </a:t>
            </a:r>
            <a:r>
              <a:rPr lang="ru-RU" dirty="0" err="1"/>
              <a:t>фрілансерами</a:t>
            </a:r>
            <a:r>
              <a:rPr lang="ru-RU" dirty="0"/>
              <a:t> через </a:t>
            </a:r>
            <a:r>
              <a:rPr lang="ru-RU" dirty="0" err="1"/>
              <a:t>вбудований</a:t>
            </a:r>
            <a:r>
              <a:rPr lang="ru-RU" dirty="0"/>
              <a:t> чат.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7066" y="4064969"/>
            <a:ext cx="4851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Оплата за </a:t>
            </a:r>
            <a:r>
              <a:rPr lang="ru-RU" dirty="0" err="1"/>
              <a:t>виконану</a:t>
            </a:r>
            <a:r>
              <a:rPr lang="ru-RU" dirty="0"/>
              <a:t> роботу </a:t>
            </a:r>
            <a:r>
              <a:rPr lang="ru-RU" dirty="0" err="1"/>
              <a:t>здійснюється</a:t>
            </a:r>
            <a:r>
              <a:rPr lang="ru-RU" dirty="0"/>
              <a:t> через систему </a:t>
            </a:r>
            <a:r>
              <a:rPr lang="ru-RU" dirty="0" err="1"/>
              <a:t>електронного</a:t>
            </a:r>
            <a:r>
              <a:rPr lang="ru-RU" dirty="0"/>
              <a:t> платежу,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безпечні</a:t>
            </a:r>
            <a:r>
              <a:rPr lang="ru-RU" dirty="0"/>
              <a:t> та </a:t>
            </a:r>
            <a:r>
              <a:rPr lang="ru-RU" dirty="0" err="1"/>
              <a:t>ефективні</a:t>
            </a:r>
            <a:r>
              <a:rPr lang="ru-RU" dirty="0"/>
              <a:t> </a:t>
            </a:r>
            <a:r>
              <a:rPr lang="ru-RU" dirty="0" err="1"/>
              <a:t>транзакції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замовниками</a:t>
            </a:r>
            <a:r>
              <a:rPr lang="ru-RU" dirty="0"/>
              <a:t> та </a:t>
            </a:r>
            <a:r>
              <a:rPr lang="ru-RU" dirty="0" err="1"/>
              <a:t>фрілансерами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94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аналогу </a:t>
            </a:r>
            <a:r>
              <a:rPr lang="en-US" dirty="0"/>
              <a:t>Fiverr </a:t>
            </a:r>
            <a:endParaRPr lang="ru-RU" dirty="0"/>
          </a:p>
        </p:txBody>
      </p:sp>
      <p:pic>
        <p:nvPicPr>
          <p:cNvPr id="3074" name="Рисунок 2" descr="Freelance work marketplace Fiverr said to be seeking IPO at $1 billion  valuation | The Times of Isra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1329605"/>
            <a:ext cx="6317194" cy="415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37867" y="1202605"/>
            <a:ext cx="531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Fiverr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онлайн-платформа, </a:t>
            </a:r>
            <a:r>
              <a:rPr lang="ru-RU" dirty="0" err="1"/>
              <a:t>спрямована</a:t>
            </a:r>
            <a:r>
              <a:rPr lang="ru-RU" dirty="0"/>
              <a:t> на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у </a:t>
            </a:r>
            <a:r>
              <a:rPr lang="ru-RU" dirty="0" err="1"/>
              <a:t>різних</a:t>
            </a:r>
            <a:r>
              <a:rPr lang="ru-RU" dirty="0"/>
              <a:t> областях. </a:t>
            </a:r>
            <a:r>
              <a:rPr lang="ru-RU" dirty="0" err="1"/>
              <a:t>Замовники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фрілансерів</a:t>
            </a:r>
            <a:r>
              <a:rPr lang="ru-RU" dirty="0"/>
              <a:t>, </a:t>
            </a:r>
            <a:r>
              <a:rPr lang="ru-RU" dirty="0" err="1"/>
              <a:t>готових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надати</a:t>
            </a:r>
            <a:r>
              <a:rPr lang="ru-RU" dirty="0"/>
              <a:t> </a:t>
            </a:r>
            <a:r>
              <a:rPr lang="ru-RU" dirty="0" err="1" smtClean="0"/>
              <a:t>різноманітні</a:t>
            </a:r>
            <a:r>
              <a:rPr lang="ru-RU" dirty="0" smtClean="0"/>
              <a:t> </a:t>
            </a:r>
            <a:r>
              <a:rPr lang="ru-RU" dirty="0" err="1"/>
              <a:t>послуги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графічного</a:t>
            </a:r>
            <a:r>
              <a:rPr lang="ru-RU" dirty="0"/>
              <a:t> дизайну до </a:t>
            </a:r>
            <a:r>
              <a:rPr lang="ru-RU" dirty="0" err="1"/>
              <a:t>відеомонтажу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37867" y="3043535"/>
            <a:ext cx="531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Оплата за </a:t>
            </a:r>
            <a:r>
              <a:rPr lang="ru-RU" dirty="0" err="1"/>
              <a:t>послуги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через </a:t>
            </a:r>
            <a:r>
              <a:rPr lang="ru-RU" dirty="0" err="1"/>
              <a:t>вбудовану</a:t>
            </a:r>
            <a:r>
              <a:rPr lang="ru-RU" dirty="0"/>
              <a:t> систему оплати,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зручний</a:t>
            </a:r>
            <a:r>
              <a:rPr lang="ru-RU" dirty="0"/>
              <a:t> та </a:t>
            </a:r>
            <a:r>
              <a:rPr lang="ru-RU" dirty="0" err="1"/>
              <a:t>безпечний</a:t>
            </a:r>
            <a:r>
              <a:rPr lang="ru-RU" dirty="0"/>
              <a:t> </a:t>
            </a:r>
            <a:r>
              <a:rPr lang="ru-RU" dirty="0" err="1"/>
              <a:t>обмін</a:t>
            </a:r>
            <a:r>
              <a:rPr lang="ru-RU" dirty="0"/>
              <a:t> коштами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замовниками</a:t>
            </a:r>
            <a:r>
              <a:rPr lang="ru-RU" dirty="0"/>
              <a:t> та </a:t>
            </a:r>
            <a:r>
              <a:rPr lang="ru-RU" dirty="0" err="1"/>
              <a:t>фрілансерами</a:t>
            </a:r>
            <a:r>
              <a:rPr lang="ru-RU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37867" y="4385271"/>
            <a:ext cx="531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Комунікація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та </a:t>
            </a:r>
            <a:r>
              <a:rPr lang="ru-RU" dirty="0" err="1"/>
              <a:t>виконавцем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через </a:t>
            </a:r>
            <a:r>
              <a:rPr lang="ru-RU" dirty="0" err="1"/>
              <a:t>вбудовані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чатову</a:t>
            </a:r>
            <a:r>
              <a:rPr lang="ru-RU" dirty="0"/>
              <a:t> систему та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повідомленнями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19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аналогу </a:t>
            </a:r>
            <a:r>
              <a:rPr lang="en-US" dirty="0" err="1"/>
              <a:t>TaskRabbit</a:t>
            </a:r>
            <a:endParaRPr lang="ru-RU" dirty="0"/>
          </a:p>
        </p:txBody>
      </p:sp>
      <p:pic>
        <p:nvPicPr>
          <p:cNvPr id="1026" name="Рисунок 3" descr="Taskrabbit Review: 5 Things To Know Before Sign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33" y="1066799"/>
            <a:ext cx="6172730" cy="427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7867" y="1358036"/>
            <a:ext cx="51985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TaskRabbit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платформа, </a:t>
            </a:r>
            <a:r>
              <a:rPr lang="ru-RU" dirty="0" err="1"/>
              <a:t>орієнтована</a:t>
            </a:r>
            <a:r>
              <a:rPr lang="ru-RU" dirty="0"/>
              <a:t> на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у </a:t>
            </a:r>
            <a:r>
              <a:rPr lang="ru-RU" dirty="0" err="1"/>
              <a:t>сфері</a:t>
            </a:r>
            <a:r>
              <a:rPr lang="ru-RU" dirty="0"/>
              <a:t> реального </a:t>
            </a:r>
            <a:r>
              <a:rPr lang="ru-RU" dirty="0" err="1"/>
              <a:t>життя</a:t>
            </a:r>
            <a:r>
              <a:rPr lang="ru-RU" dirty="0"/>
              <a:t> та </a:t>
            </a:r>
            <a:r>
              <a:rPr lang="ru-RU" dirty="0" err="1"/>
              <a:t>допомоги</a:t>
            </a:r>
            <a:r>
              <a:rPr lang="ru-RU" dirty="0"/>
              <a:t> у </a:t>
            </a:r>
            <a:r>
              <a:rPr lang="ru-RU" dirty="0" err="1"/>
              <a:t>вирішенні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повсякденних</a:t>
            </a:r>
            <a:r>
              <a:rPr lang="ru-RU" dirty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. </a:t>
            </a:r>
            <a:r>
              <a:rPr lang="ru-RU" dirty="0" err="1"/>
              <a:t>Замовники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фахівців</a:t>
            </a:r>
            <a:r>
              <a:rPr lang="ru-RU" dirty="0"/>
              <a:t>, </a:t>
            </a:r>
            <a:r>
              <a:rPr lang="ru-RU" dirty="0" err="1"/>
              <a:t>готових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прибирання</a:t>
            </a:r>
            <a:r>
              <a:rPr lang="ru-RU" dirty="0"/>
              <a:t>, ремонт, </a:t>
            </a:r>
            <a:r>
              <a:rPr lang="ru-RU" dirty="0" err="1"/>
              <a:t>переїзд</a:t>
            </a:r>
            <a:r>
              <a:rPr lang="ru-RU" dirty="0"/>
              <a:t> та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ділові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7867" y="3569143"/>
            <a:ext cx="5198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Платформа </a:t>
            </a:r>
            <a:r>
              <a:rPr lang="ru-RU" dirty="0" err="1"/>
              <a:t>дозволяє</a:t>
            </a:r>
            <a:r>
              <a:rPr lang="ru-RU" dirty="0"/>
              <a:t> легко </a:t>
            </a:r>
            <a:r>
              <a:rPr lang="ru-RU" dirty="0" err="1"/>
              <a:t>знаходити</a:t>
            </a:r>
            <a:r>
              <a:rPr lang="ru-RU" dirty="0"/>
              <a:t> та </a:t>
            </a:r>
            <a:r>
              <a:rPr lang="ru-RU" dirty="0" err="1"/>
              <a:t>спілкуватися</a:t>
            </a:r>
            <a:r>
              <a:rPr lang="ru-RU" dirty="0"/>
              <a:t> з </a:t>
            </a:r>
            <a:r>
              <a:rPr lang="ru-RU" dirty="0" err="1"/>
              <a:t>фахівцями</a:t>
            </a:r>
            <a:r>
              <a:rPr lang="ru-RU" dirty="0"/>
              <a:t>, а оплата за </a:t>
            </a:r>
            <a:r>
              <a:rPr lang="ru-RU" dirty="0" err="1"/>
              <a:t>виконані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проводиться через систему </a:t>
            </a:r>
            <a:r>
              <a:rPr lang="ru-RU" dirty="0" err="1"/>
              <a:t>електронного</a:t>
            </a:r>
            <a:r>
              <a:rPr lang="ru-RU" dirty="0"/>
              <a:t> платежу,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прозорий</a:t>
            </a:r>
            <a:r>
              <a:rPr lang="ru-RU" dirty="0"/>
              <a:t> та </a:t>
            </a:r>
            <a:r>
              <a:rPr lang="ru-RU" dirty="0" err="1"/>
              <a:t>безпечний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транзакцій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сторонами.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66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Порівняльна</a:t>
            </a:r>
            <a:r>
              <a:rPr lang="ru-RU" dirty="0" smtClean="0"/>
              <a:t> </a:t>
            </a:r>
            <a:r>
              <a:rPr lang="ru-RU" dirty="0" err="1" smtClean="0"/>
              <a:t>таблиця</a:t>
            </a:r>
            <a:r>
              <a:rPr lang="ru-RU" dirty="0" smtClean="0"/>
              <a:t> </a:t>
            </a:r>
            <a:r>
              <a:rPr lang="ru-RU" dirty="0" err="1" smtClean="0"/>
              <a:t>аналогів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98727"/>
              </p:ext>
            </p:extLst>
          </p:nvPr>
        </p:nvGraphicFramePr>
        <p:xfrm>
          <a:off x="440263" y="1168399"/>
          <a:ext cx="11540070" cy="43599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4007"/>
                <a:gridCol w="1154007"/>
                <a:gridCol w="1154007"/>
                <a:gridCol w="1169250"/>
                <a:gridCol w="1138764"/>
                <a:gridCol w="1079502"/>
                <a:gridCol w="1066800"/>
                <a:gridCol w="1193800"/>
                <a:gridCol w="1117600"/>
                <a:gridCol w="1312333"/>
              </a:tblGrid>
              <a:tr h="778934">
                <a:tc>
                  <a:txBody>
                    <a:bodyPr/>
                    <a:lstStyle/>
                    <a:p>
                      <a:r>
                        <a:rPr lang="ru-RU" sz="1400" dirty="0"/>
                        <a:t>Параметр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Підсилюючі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Функції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Тип </a:t>
                      </a:r>
                      <a:r>
                        <a:rPr lang="ru-RU" sz="1400" dirty="0" err="1"/>
                        <a:t>Виконавців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Категорії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Послуг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Система </a:t>
                      </a:r>
                      <a:r>
                        <a:rPr lang="ru-RU" sz="1400" dirty="0" err="1"/>
                        <a:t>Оцінок</a:t>
                      </a:r>
                      <a:r>
                        <a:rPr lang="ru-RU" sz="1400" dirty="0"/>
                        <a:t> та </a:t>
                      </a:r>
                      <a:r>
                        <a:rPr lang="ru-RU" sz="1400" dirty="0" err="1"/>
                        <a:t>Відгуків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Глобальне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охоплення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Інтерфейс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Адаптивність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інтерфейсу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Можливість Відправки Контенту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Зручність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Використання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981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Upwork</a:t>
                      </a:r>
                      <a:endParaRPr lang="en-US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Рейтинг, глобальна аудиторія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Глобальні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фрілансери</a:t>
                      </a:r>
                      <a:r>
                        <a:rPr lang="ru-RU" sz="1400" dirty="0"/>
                        <a:t> з </a:t>
                      </a:r>
                      <a:r>
                        <a:rPr lang="ru-RU" sz="1400" dirty="0" err="1"/>
                        <a:t>різних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країн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Програмування</a:t>
                      </a:r>
                      <a:r>
                        <a:rPr lang="ru-RU" sz="1400" dirty="0"/>
                        <a:t>, дизайн, </a:t>
                      </a:r>
                      <a:r>
                        <a:rPr lang="ru-RU" sz="1400" dirty="0" err="1"/>
                        <a:t>копірайтинг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Є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Сучасний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зручний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Файли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604">
                <a:tc>
                  <a:txBody>
                    <a:bodyPr/>
                    <a:lstStyle/>
                    <a:p>
                      <a:r>
                        <a:rPr lang="en-US" sz="1400"/>
                        <a:t>Fiverr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Рейтинг, </a:t>
                      </a:r>
                      <a:r>
                        <a:rPr lang="ru-RU" sz="1400" dirty="0" err="1" smtClean="0"/>
                        <a:t>чітке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розбиття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послуг</a:t>
                      </a:r>
                      <a:r>
                        <a:rPr lang="ru-RU" sz="1400" dirty="0" smtClean="0"/>
                        <a:t> на </a:t>
                      </a:r>
                      <a:r>
                        <a:rPr lang="ru-RU" sz="1400" dirty="0" err="1" smtClean="0"/>
                        <a:t>категорії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Глобальні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фрілансери</a:t>
                      </a:r>
                      <a:r>
                        <a:rPr lang="ru-RU" sz="1400" dirty="0" smtClean="0"/>
                        <a:t> з </a:t>
                      </a:r>
                      <a:r>
                        <a:rPr lang="ru-RU" sz="1400" dirty="0" err="1" smtClean="0"/>
                        <a:t>різних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країн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Графічний</a:t>
                      </a:r>
                      <a:r>
                        <a:rPr lang="ru-RU" sz="1400" dirty="0"/>
                        <a:t> дизайн, </a:t>
                      </a:r>
                      <a:r>
                        <a:rPr lang="ru-RU" sz="1400" dirty="0" err="1"/>
                        <a:t>відеоролики</a:t>
                      </a:r>
                      <a:r>
                        <a:rPr lang="ru-RU" sz="1400" dirty="0"/>
                        <a:t>, </a:t>
                      </a:r>
                      <a:endParaRPr lang="ru-RU" sz="1400" dirty="0" smtClean="0"/>
                    </a:p>
                    <a:p>
                      <a:r>
                        <a:rPr lang="ru-RU" sz="1400" dirty="0" err="1" smtClean="0"/>
                        <a:t>друкарські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/>
                        <a:t>послуги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Є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Простий</a:t>
                      </a:r>
                      <a:r>
                        <a:rPr lang="ru-RU" sz="1400" dirty="0"/>
                        <a:t>, з </a:t>
                      </a:r>
                      <a:r>
                        <a:rPr lang="ru-RU" sz="1400" dirty="0" err="1" smtClean="0"/>
                        <a:t>чітким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розбиттям</a:t>
                      </a:r>
                      <a:r>
                        <a:rPr lang="ru-RU" sz="1400" dirty="0" smtClean="0"/>
                        <a:t> на </a:t>
                      </a:r>
                      <a:r>
                        <a:rPr lang="ru-RU" sz="1400" dirty="0" err="1" smtClean="0"/>
                        <a:t>категорії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Фото, </a:t>
                      </a:r>
                      <a:r>
                        <a:rPr lang="ru-RU" sz="1400" dirty="0" err="1"/>
                        <a:t>відео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файли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396">
                <a:tc>
                  <a:txBody>
                    <a:bodyPr/>
                    <a:lstStyle/>
                    <a:p>
                      <a:r>
                        <a:rPr lang="en-US" sz="1400"/>
                        <a:t>TaskRabbit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Локальна </a:t>
                      </a:r>
                      <a:r>
                        <a:rPr lang="ru-RU" sz="1400" dirty="0" err="1"/>
                        <a:t>орієнтація</a:t>
                      </a:r>
                      <a:r>
                        <a:rPr lang="ru-RU" sz="1400" dirty="0"/>
                        <a:t>, рейтинг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Локальні виконавці для реальних завдань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Допомога</a:t>
                      </a:r>
                      <a:r>
                        <a:rPr lang="ru-RU" sz="1400" dirty="0"/>
                        <a:t> в </a:t>
                      </a:r>
                      <a:r>
                        <a:rPr lang="ru-RU" sz="1400" dirty="0" err="1"/>
                        <a:t>різних</a:t>
                      </a:r>
                      <a:r>
                        <a:rPr lang="ru-RU" sz="1400" dirty="0"/>
                        <a:t> сферах </a:t>
                      </a:r>
                      <a:r>
                        <a:rPr lang="ru-RU" sz="1400" dirty="0" err="1"/>
                        <a:t>життя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Є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Ні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smtClean="0"/>
                        <a:t>(</a:t>
                      </a:r>
                      <a:r>
                        <a:rPr lang="ru-RU" sz="1400" dirty="0" err="1" smtClean="0"/>
                        <a:t>Охоплення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локальних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клієнтів</a:t>
                      </a:r>
                      <a:r>
                        <a:rPr lang="ru-RU" sz="1400" dirty="0" smtClean="0"/>
                        <a:t>)</a:t>
                      </a:r>
                      <a:endParaRPr lang="ru-RU" sz="1400" dirty="0"/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Легкий та зрозумілий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Фото, відео, файли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Так</a:t>
                      </a:r>
                    </a:p>
                  </a:txBody>
                  <a:tcPr marL="49736" marR="49736" marT="24868" marB="24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380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итомирська політехніка">
      <a:dk1>
        <a:srgbClr val="224D83"/>
      </a:dk1>
      <a:lt1>
        <a:sysClr val="window" lastClr="FFFFFF"/>
      </a:lt1>
      <a:dk2>
        <a:srgbClr val="FFFFFF"/>
      </a:dk2>
      <a:lt2>
        <a:srgbClr val="224D8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Житомирська політехніка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704</Words>
  <Application>Microsoft Office PowerPoint</Application>
  <PresentationFormat>Произвольный</PresentationFormat>
  <Paragraphs>86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Презентація  до кваліфікаційної роботи освітнього ступеня «бакалавр» за спеціальністю 121 «Інженерія програмного забезпечення»  (освітня програма «Інженерія програмного забезпечення»)  на тему: «Розробка платформи для організації та виконання завдань за  винагороду з вбудованим чатом»</vt:lpstr>
      <vt:lpstr>Актуальність теми</vt:lpstr>
      <vt:lpstr>Мета розробки</vt:lpstr>
      <vt:lpstr>Завдання розробки</vt:lpstr>
      <vt:lpstr>Об’єкт та предмет дослідження</vt:lpstr>
      <vt:lpstr>Аналіз аналогу Upwork </vt:lpstr>
      <vt:lpstr>Аналіз аналогу Fiverr </vt:lpstr>
      <vt:lpstr>Аналіз аналогу TaskRabbit</vt:lpstr>
      <vt:lpstr>Порівняльна таблиця аналогів</vt:lpstr>
      <vt:lpstr>Інструменти розробки</vt:lpstr>
      <vt:lpstr>Варіанти використання</vt:lpstr>
      <vt:lpstr>Демонстрація розробки</vt:lpstr>
      <vt:lpstr>Висновки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Новосьолов Іван Володимирович</dc:creator>
  <cp:lastModifiedBy>Alex Verbovskiy</cp:lastModifiedBy>
  <cp:revision>19</cp:revision>
  <dcterms:created xsi:type="dcterms:W3CDTF">2023-01-12T09:20:21Z</dcterms:created>
  <dcterms:modified xsi:type="dcterms:W3CDTF">2024-06-07T20:26:54Z</dcterms:modified>
</cp:coreProperties>
</file>