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  <p:sldMasterId id="214748367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4" r:id="rId8"/>
    <p:sldId id="261" r:id="rId9"/>
    <p:sldId id="262" r:id="rId10"/>
    <p:sldId id="263" r:id="rId11"/>
  </p:sldIdLst>
  <p:sldSz cx="9144000" cy="6858000" type="screen4x3"/>
  <p:notesSz cx="7102475" cy="102330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7" y="766762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ru-RU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15083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Чітко визначивши проблеми і потреби, що спонукали до створення проекту, необхідно сформулювати його мету та завдання. Під метою слід розуміти формулювання проблем та потреб у вигляді твердження загального типу про бажаний стан об'єкта, якого необхідно досягти як кінцевий результат реалізації проекту.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- це: "детально відпрацьоване, узгоджене, лаконічне формулювання бачення майбутнього; коротке визначення того, який позитивний результат буде отримано від реалізації проекту; основа тих завдань, на виконання яких буде спрямована діяльність організації; позитивний кінцевий результат, який планується і буде здобутий, після вирішення поставленої проблеми". Мета будується за такою схемою: </a:t>
            </a:r>
            <a:r>
              <a:rPr lang="ru-RU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"Що зробити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для досягнення мети і </a:t>
            </a:r>
            <a:r>
              <a:rPr lang="ru-RU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яким чином це зробити?"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може бути і коротко -, і довгостроковою. Термін реалізації довгострокової мети залежатиме від виконання короткострокової.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повинна відповідати на запитання: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достатньо значуща і актуальна мета, щоб її здійснювати?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є дана мета передумовою успіху?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відповідають засоби досягнення і мета між собою?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Наскільки мета реальна та відповідає напряму діяльності і потенціалу організації?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прослідковується логічна послідовність між метою та етапами її здійснення?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відповідають очікувані результати вирішенню мети?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матиме мета розвиток після реалізації проекту у майбутньому?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 мети повинне вміщатися в одне-два речення, які логічно пов'язані та витікають з потреб та проблем. В мету необхідно включити очікуваний результат (позитивний ефект або зміни, що мають бути наслідком вирішення існуючої проблеми); власне, саму проблему, яка потребує вирішення; цільову групу населення, якій адресовано проект; головний засіб отримання очікуваного результату.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Чіткі, конкретні заходи, що піддаються вимірюванню у процесі реалізації проекту, без виконання яких його мета не буде досягнута, називаються завданнями проекту. Завдання, як і мета, мають бути реалістичними та формулюватися гранично чітко і ясно. Вони повинні містити кількісні дані про корисність проекту, щоб після виконання кожного завдання можна було легко оцінити, що досягнуто і яка частина проекту реалізована.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 - це кінцевий результат вирішення або покращення ситуації, що очікується досягнути по завершенню діяльності. Основне питання, на яке повинно відповідати завдання проекту: яка різниця між теперішнім станом справ і тим, що буде в майбутньому?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Серед критеріїв відповідності завдань меті проекту є: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Зв'язок з проблемою.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Доцільність.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Відповідність місії.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Зацікавленість клієнтів.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Виправданість завдань.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Дотримання етики.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Відповідність кінцевих результатів до заявленої цілі.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Кваліфікація персоналу.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Підтримка у суспільстві.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 приносять найбільшу користь, коли вони чітко сформульовані і прямо відповідають таким вимогам: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Чіткість, конкретність, певність, дієвість.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Вимірність - підлягають оглядовому підтвердженню.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Реалістичність - можна досягти за допомогою наявних ресурсів.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Гідність - не бути надто дрібними.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Адекватність - відповідність потребам громади.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 завдання повинно починатися дієсловами, які означають завершення - здійснити, провести, впровадити, надати, підготувати, розподілити, зменшити, збільшити, організувати, виготовити, встановити тощо, уникаючи слів, які показують процес: підтримати, поліпшити, підсилити, сприяти, координувати, перебудовувати тощо.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Приклад формулювання мети та завдань.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"Метою проекту (проведення круглого столу) є визначення пріоритетних заходів щодо збільшення участі освіченої молоді у розвитку основних сфер міста шляхом стимулювання та визнання їх активності в створенні власних проектів"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Згуртувати органи влади, організації, науковців та діячів м. Полтави, які займаються заохоченням та підтримкою громадських ініціатив до розвитку міста.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Проінформувати про можливості і досвід впроваджених на сьогодні фінансово-економічних та організаційних механізмів залучення громадськості.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Проінформувати про створення громадської організації Центр наукових досліджень та реалізації соціальних проектів "Перспектива".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Продемонструвати підтримку Представництва Фонду ім. Гайнріха Бьолля в Україні.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Представити Проект Полтавського міського конкурсу проектів розвитку міста як форми стимулювання публічної громадської активності, самоорганізації та самореалізації.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Привернути увагу ЗМІ до майбутнього Проекту.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Залучити до майбутнього Проекту нових учасників, експертів, спонсорів.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визначити процеси, що дають найбільший бізнес ефект – Відслідковування зміни ціни товару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визначити процеси, що будуть сервісами – Оплата замовлення.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 визначити, які ролі будуть у користувачів. Вказати, які кейси будуть доступні для якої ролі.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основі матеріалів http://amis.fpm.kpi.ua/dbis-plsql/121-oracle-visualization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Визначити мінімум два типи діаграм, для візуалізації інформації про стан бізнесу.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 обґрунтувати їх корисність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Створити гіперпосилання на адресу прототипу. Кнопка.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://run.mockplus.com/Trt1I4rLSFP7N9wj/index.html?to=3FE8FE44-1E9E-4666-96EB-27208E0E948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236537" y="2636837"/>
            <a:ext cx="8670925" cy="107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E46C0A"/>
              </a:buClr>
              <a:buSzPts val="3200"/>
            </a:pPr>
            <a:r>
              <a:rPr lang="ru-RU" sz="3200" b="1" dirty="0" err="1" smtClean="0">
                <a:solidFill>
                  <a:srgbClr val="E46C0A"/>
                </a:solidFill>
              </a:rPr>
              <a:t>Медична</a:t>
            </a:r>
            <a:r>
              <a:rPr lang="ru-RU" sz="3200" b="1" dirty="0" smtClean="0">
                <a:solidFill>
                  <a:srgbClr val="E46C0A"/>
                </a:solidFill>
              </a:rPr>
              <a:t> </a:t>
            </a:r>
            <a:r>
              <a:rPr lang="ru-RU" sz="3200" b="1" dirty="0" err="1">
                <a:solidFill>
                  <a:srgbClr val="E46C0A"/>
                </a:solidFill>
              </a:rPr>
              <a:t>картка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2525" y="5202237"/>
            <a:ext cx="2924175" cy="16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 descr="Картинки по запросу braunschweig technische universität"/>
          <p:cNvSpPr txBox="1"/>
          <p:nvPr/>
        </p:nvSpPr>
        <p:spPr>
          <a:xfrm>
            <a:off x="144462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5" descr="http://turningpoint.in/cache/com_zoo/images/national-technical-university-of-ukraine-kyiv-polytechnic-institute1_431f2a66a0a23d514e59987ee21966e2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70725" y="76200"/>
            <a:ext cx="1909763" cy="19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 descr="http://cs410721.vk.me/v410721165/2227/ffGOjAVYwuA.jpg"/>
          <p:cNvPicPr preferRelativeResize="0"/>
          <p:nvPr/>
        </p:nvPicPr>
        <p:blipFill rotWithShape="1">
          <a:blip r:embed="rId5">
            <a:alphaModFix/>
          </a:blip>
          <a:srcRect t="7346"/>
          <a:stretch/>
        </p:blipFill>
        <p:spPr>
          <a:xfrm>
            <a:off x="0" y="0"/>
            <a:ext cx="5645150" cy="20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 descr="http://buythesky.com.au/App_Themes/RFDS/img/template/background-video-poster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2060575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250825" y="4868863"/>
            <a:ext cx="68199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НТУУ «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Київський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політехнічний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інститут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імені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Ігоря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Сікорського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Кафедра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прикладної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математики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err="1" smtClean="0">
                <a:solidFill>
                  <a:srgbClr val="244061"/>
                </a:solidFill>
              </a:rPr>
              <a:t>Група</a:t>
            </a:r>
            <a:r>
              <a:rPr lang="ru-RU" b="1" dirty="0" smtClean="0">
                <a:solidFill>
                  <a:srgbClr val="244061"/>
                </a:solidFill>
              </a:rPr>
              <a:t> КМ-72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>
                <a:solidFill>
                  <a:srgbClr val="244061"/>
                </a:solidFill>
              </a:rPr>
              <a:t>Коваленко </a:t>
            </a:r>
            <a:r>
              <a:rPr lang="ru-RU" b="1" dirty="0" err="1" smtClean="0">
                <a:solidFill>
                  <a:srgbClr val="244061"/>
                </a:solidFill>
              </a:rPr>
              <a:t>Олександра</a:t>
            </a:r>
            <a:r>
              <a:rPr lang="ru-RU" b="1" dirty="0" smtClean="0">
                <a:solidFill>
                  <a:srgbClr val="244061"/>
                </a:solidFill>
              </a:rPr>
              <a:t> </a:t>
            </a:r>
            <a:r>
              <a:rPr lang="ru-RU" b="1" dirty="0" err="1" smtClean="0">
                <a:solidFill>
                  <a:srgbClr val="244061"/>
                </a:solidFill>
              </a:rPr>
              <a:t>Петрівна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3870325" y="6350000"/>
            <a:ext cx="14033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Київ 20</a:t>
            </a:r>
            <a:r>
              <a:rPr lang="ru-RU" b="1">
                <a:solidFill>
                  <a:srgbClr val="244061"/>
                </a:solidFill>
              </a:rPr>
              <a:t>20</a:t>
            </a:r>
            <a:endParaRPr sz="1400" b="1" i="0" u="none" strike="noStrike" cap="non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6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Arial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Актуальність проблеми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8532440" y="260648"/>
            <a:ext cx="503610" cy="288626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8532440" y="260648"/>
            <a:ext cx="503610" cy="288626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6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2915816" y="1169987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sng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Список проблем</a:t>
            </a:r>
            <a:endParaRPr sz="1400" b="0" i="1" u="sng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ru-RU" dirty="0" err="1">
                <a:latin typeface="Tahoma"/>
              </a:rPr>
              <a:t>Оскільки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кожна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людина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має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особливий</a:t>
            </a:r>
            <a:r>
              <a:rPr lang="ru-RU" dirty="0">
                <a:latin typeface="Tahoma"/>
              </a:rPr>
              <a:t> почерк, то </a:t>
            </a:r>
            <a:r>
              <a:rPr lang="ru-RU" dirty="0" err="1">
                <a:latin typeface="Tahoma"/>
              </a:rPr>
              <a:t>можна</a:t>
            </a:r>
            <a:r>
              <a:rPr lang="ru-RU" dirty="0">
                <a:latin typeface="Tahoma"/>
              </a:rPr>
              <a:t> </a:t>
            </a:r>
            <a:r>
              <a:rPr lang="ru-RU" dirty="0" err="1" smtClean="0">
                <a:latin typeface="Tahoma"/>
              </a:rPr>
              <a:t>недостовірно</a:t>
            </a:r>
            <a:r>
              <a:rPr lang="ru-RU" dirty="0" smtClean="0"/>
              <a:t> </a:t>
            </a:r>
            <a:r>
              <a:rPr lang="ru-RU" dirty="0" err="1" smtClean="0">
                <a:latin typeface="Tahoma"/>
              </a:rPr>
              <a:t>зрозуміти</a:t>
            </a:r>
            <a:r>
              <a:rPr lang="ru-RU" dirty="0">
                <a:latin typeface="Tahoma"/>
              </a:rPr>
              <a:t> </a:t>
            </a:r>
            <a:r>
              <a:rPr lang="ru-RU" dirty="0" err="1" smtClean="0">
                <a:latin typeface="Tahoma"/>
              </a:rPr>
              <a:t>інформацію</a:t>
            </a:r>
            <a:r>
              <a:rPr lang="ru-RU" dirty="0" smtClean="0">
                <a:latin typeface="Tahoma"/>
              </a:rPr>
              <a:t> </a:t>
            </a:r>
            <a:r>
              <a:rPr lang="ru-RU" dirty="0" err="1">
                <a:latin typeface="Tahoma"/>
              </a:rPr>
              <a:t>щодо</a:t>
            </a:r>
            <a:r>
              <a:rPr lang="ru-RU" dirty="0">
                <a:latin typeface="Tahoma"/>
              </a:rPr>
              <a:t> </a:t>
            </a:r>
            <a:r>
              <a:rPr lang="ru-RU" dirty="0" err="1" smtClean="0">
                <a:latin typeface="Tahoma"/>
              </a:rPr>
              <a:t>історії</a:t>
            </a:r>
            <a:r>
              <a:rPr lang="ru-RU" dirty="0" smtClean="0">
                <a:latin typeface="Tahoma"/>
              </a:rPr>
              <a:t> </a:t>
            </a:r>
            <a:r>
              <a:rPr lang="ru-RU" dirty="0" err="1" smtClean="0">
                <a:latin typeface="Tahoma"/>
              </a:rPr>
              <a:t>пацієнта</a:t>
            </a:r>
            <a:r>
              <a:rPr lang="ru-RU" dirty="0" smtClean="0">
                <a:latin typeface="Tahoma"/>
              </a:rPr>
              <a:t>.</a:t>
            </a:r>
            <a:r>
              <a:rPr lang="ru-RU" dirty="0" smtClean="0"/>
              <a:t> </a:t>
            </a:r>
            <a:r>
              <a:rPr lang="ru-RU" dirty="0" err="1" smtClean="0">
                <a:latin typeface="Tahoma"/>
              </a:rPr>
              <a:t>Також</a:t>
            </a:r>
            <a:r>
              <a:rPr lang="ru-RU" dirty="0" smtClean="0">
                <a:latin typeface="Tahoma"/>
              </a:rPr>
              <a:t> </a:t>
            </a:r>
            <a:r>
              <a:rPr lang="ru-RU" dirty="0" err="1">
                <a:latin typeface="Tahoma"/>
              </a:rPr>
              <a:t>створення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архівів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займає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велику</a:t>
            </a:r>
            <a:r>
              <a:rPr lang="ru-RU" dirty="0">
                <a:latin typeface="Tahoma"/>
              </a:rPr>
              <a:t> </a:t>
            </a:r>
            <a:r>
              <a:rPr lang="ru-RU" dirty="0" err="1" smtClean="0">
                <a:latin typeface="Tahoma"/>
              </a:rPr>
              <a:t>кількість</a:t>
            </a:r>
            <a:r>
              <a:rPr lang="ru-RU" dirty="0" smtClean="0">
                <a:latin typeface="Tahoma"/>
              </a:rPr>
              <a:t> </a:t>
            </a:r>
            <a:r>
              <a:rPr lang="ru-RU" dirty="0" err="1" smtClean="0">
                <a:latin typeface="Tahoma"/>
              </a:rPr>
              <a:t>просторів</a:t>
            </a:r>
            <a:r>
              <a:rPr lang="ru-RU" dirty="0">
                <a:latin typeface="Tahoma"/>
              </a:rPr>
              <a:t>, </a:t>
            </a:r>
            <a:r>
              <a:rPr lang="ru-RU" dirty="0" err="1" smtClean="0">
                <a:latin typeface="Tahoma"/>
              </a:rPr>
              <a:t>потребує</a:t>
            </a:r>
            <a:r>
              <a:rPr lang="ru-RU" dirty="0" smtClean="0"/>
              <a:t> </a:t>
            </a:r>
            <a:r>
              <a:rPr lang="ru-RU" dirty="0" err="1" smtClean="0">
                <a:latin typeface="Tahoma"/>
              </a:rPr>
              <a:t>суттєвих</a:t>
            </a:r>
            <a:r>
              <a:rPr lang="ru-RU" dirty="0">
                <a:latin typeface="Tahoma"/>
              </a:rPr>
              <a:t> </a:t>
            </a:r>
            <a:r>
              <a:rPr lang="ru-RU" dirty="0" err="1" smtClean="0">
                <a:latin typeface="Tahoma"/>
              </a:rPr>
              <a:t>ресурсів</a:t>
            </a:r>
            <a:r>
              <a:rPr lang="ru-RU" dirty="0" smtClean="0">
                <a:latin typeface="Tahoma"/>
              </a:rPr>
              <a:t> </a:t>
            </a:r>
            <a:r>
              <a:rPr lang="ru-RU" dirty="0">
                <a:latin typeface="Tahoma"/>
              </a:rPr>
              <a:t>для </a:t>
            </a:r>
            <a:r>
              <a:rPr lang="ru-RU" dirty="0" err="1">
                <a:latin typeface="Tahoma"/>
              </a:rPr>
              <a:t>їх</a:t>
            </a:r>
            <a:r>
              <a:rPr lang="ru-RU" dirty="0">
                <a:latin typeface="Tahoma"/>
              </a:rPr>
              <a:t> </a:t>
            </a:r>
            <a:r>
              <a:rPr lang="ru-RU" dirty="0" err="1" smtClean="0">
                <a:latin typeface="Tahoma"/>
              </a:rPr>
              <a:t>утримання</a:t>
            </a:r>
            <a:r>
              <a:rPr lang="ru-RU" dirty="0" smtClean="0">
                <a:latin typeface="Tahoma"/>
              </a:rPr>
              <a:t>, </a:t>
            </a:r>
            <a:r>
              <a:rPr lang="ru-RU" dirty="0" err="1" smtClean="0">
                <a:latin typeface="Tahoma"/>
              </a:rPr>
              <a:t>поповнення</a:t>
            </a:r>
            <a:r>
              <a:rPr lang="ru-RU" dirty="0" smtClean="0">
                <a:latin typeface="Tahoma"/>
              </a:rPr>
              <a:t> </a:t>
            </a:r>
            <a:r>
              <a:rPr lang="ru-RU" dirty="0" err="1" smtClean="0">
                <a:latin typeface="Tahoma"/>
              </a:rPr>
              <a:t>новими</a:t>
            </a:r>
            <a:r>
              <a:rPr lang="ru-RU" dirty="0" smtClean="0">
                <a:latin typeface="Tahoma"/>
              </a:rPr>
              <a:t> </a:t>
            </a:r>
            <a:r>
              <a:rPr lang="ru-RU" dirty="0" err="1" smtClean="0">
                <a:latin typeface="Tahoma"/>
              </a:rPr>
              <a:t>матеріалами</a:t>
            </a:r>
            <a:r>
              <a:rPr lang="ru-RU" dirty="0">
                <a:latin typeface="Tahoma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Chuck Newton: I Hate Paper! I Hate Files! Paper And Files Ruin 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1" r="1"/>
          <a:stretch/>
        </p:blipFill>
        <p:spPr bwMode="auto">
          <a:xfrm>
            <a:off x="0" y="2492897"/>
            <a:ext cx="2958017" cy="436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0" name="Google Shape;180;p26"/>
          <p:cNvSpPr txBox="1"/>
          <p:nvPr/>
        </p:nvSpPr>
        <p:spPr>
          <a:xfrm>
            <a:off x="237422" y="1243156"/>
            <a:ext cx="2606386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i="1" u="sng" strike="noStrike" cap="none" dirty="0" err="1">
                <a:solidFill>
                  <a:srgbClr val="0070C0"/>
                </a:solidFill>
                <a:sym typeface="Arial"/>
              </a:rPr>
              <a:t>Опис</a:t>
            </a:r>
            <a:r>
              <a:rPr lang="ru-RU" sz="1400" i="1" u="sng" strike="noStrike" cap="none" dirty="0">
                <a:solidFill>
                  <a:srgbClr val="0070C0"/>
                </a:solidFill>
                <a:sym typeface="Arial"/>
              </a:rPr>
              <a:t>, як </a:t>
            </a:r>
            <a:r>
              <a:rPr lang="ru-RU" sz="1400" i="1" u="sng" strike="noStrike" cap="none" dirty="0" err="1">
                <a:solidFill>
                  <a:srgbClr val="0070C0"/>
                </a:solidFill>
                <a:sym typeface="Arial"/>
              </a:rPr>
              <a:t>було</a:t>
            </a:r>
            <a:endParaRPr u="sng" dirty="0">
              <a:solidFill>
                <a:srgbClr val="0070C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ru-RU" dirty="0" err="1">
                <a:latin typeface="Tahoma"/>
              </a:rPr>
              <a:t>Історія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здоров’я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пацієнтів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заповнюється</a:t>
            </a:r>
            <a:r>
              <a:rPr lang="ru-RU" dirty="0">
                <a:latin typeface="Tahoma"/>
              </a:rPr>
              <a:t> у </a:t>
            </a:r>
            <a:r>
              <a:rPr lang="ru-RU" dirty="0" err="1">
                <a:latin typeface="Tahoma"/>
              </a:rPr>
              <a:t>паперових</a:t>
            </a:r>
            <a:r>
              <a:rPr lang="ru-RU" dirty="0">
                <a:latin typeface="Tahoma"/>
              </a:rPr>
              <a:t> карточках </a:t>
            </a:r>
            <a:r>
              <a:rPr lang="ru-RU" dirty="0" err="1">
                <a:latin typeface="Tahoma"/>
              </a:rPr>
              <a:t>від</a:t>
            </a:r>
            <a:r>
              <a:rPr lang="ru-RU" dirty="0">
                <a:latin typeface="Tahoma"/>
              </a:rPr>
              <a:t> руки </a:t>
            </a:r>
            <a:r>
              <a:rPr lang="ru-RU" dirty="0" err="1">
                <a:latin typeface="Tahoma"/>
              </a:rPr>
              <a:t>лікарями</a:t>
            </a:r>
            <a:r>
              <a:rPr lang="ru-RU" dirty="0">
                <a:latin typeface="Tahoma"/>
              </a:rPr>
              <a:t>, а </a:t>
            </a:r>
            <a:r>
              <a:rPr lang="ru-RU" dirty="0" err="1">
                <a:latin typeface="Tahoma"/>
              </a:rPr>
              <a:t>потім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зберігається</a:t>
            </a:r>
            <a:r>
              <a:rPr lang="ru-RU" dirty="0">
                <a:latin typeface="Tahoma"/>
              </a:rPr>
              <a:t> у </a:t>
            </a:r>
            <a:r>
              <a:rPr lang="ru-RU" dirty="0" err="1">
                <a:latin typeface="Tahoma"/>
              </a:rPr>
              <a:t>архівах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закладів</a:t>
            </a:r>
            <a:r>
              <a:rPr lang="ru-RU" dirty="0">
                <a:latin typeface="Tahoma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5580112" y="1169987"/>
            <a:ext cx="3506263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sng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400" b="0" i="1" u="sng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sng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ключові</a:t>
            </a:r>
            <a:r>
              <a:rPr lang="ru-RU" sz="1400" b="0" i="1" u="sng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sng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рішення</a:t>
            </a:r>
            <a:r>
              <a:rPr lang="ru-RU" sz="1400" b="0" i="1" u="sng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sng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потрібні</a:t>
            </a:r>
            <a:r>
              <a:rPr lang="ru-RU" sz="1400" b="0" i="1" u="sng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і для </a:t>
            </a:r>
            <a:r>
              <a:rPr lang="ru-RU" sz="1400" b="0" i="1" u="sng" strike="noStrike" cap="none" dirty="0" err="1" smtClean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чого</a:t>
            </a:r>
            <a:endParaRPr sz="1400" b="0" i="1" u="sng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ru-RU" dirty="0" smtClean="0">
                <a:latin typeface="Tahoma"/>
              </a:rPr>
              <a:t>Веб-</a:t>
            </a:r>
            <a:r>
              <a:rPr lang="ru-RU" dirty="0" err="1" smtClean="0">
                <a:latin typeface="Tahoma"/>
              </a:rPr>
              <a:t>застосунок</a:t>
            </a:r>
            <a:r>
              <a:rPr lang="ru-RU" dirty="0" smtClean="0">
                <a:latin typeface="Tahoma"/>
              </a:rPr>
              <a:t> </a:t>
            </a:r>
            <a:r>
              <a:rPr lang="ru-RU" dirty="0">
                <a:latin typeface="Tahoma"/>
              </a:rPr>
              <a:t>(та/</a:t>
            </a:r>
            <a:r>
              <a:rPr lang="ru-RU" dirty="0" err="1">
                <a:latin typeface="Tahoma"/>
              </a:rPr>
              <a:t>або</a:t>
            </a:r>
            <a:r>
              <a:rPr lang="ru-RU" dirty="0">
                <a:latin typeface="Tahoma"/>
              </a:rPr>
              <a:t> </a:t>
            </a:r>
            <a:r>
              <a:rPr lang="ru-RU" dirty="0" err="1" smtClean="0">
                <a:latin typeface="Tahoma"/>
              </a:rPr>
              <a:t>додаток</a:t>
            </a:r>
            <a:r>
              <a:rPr lang="ru-RU" dirty="0" smtClean="0">
                <a:latin typeface="Tahoma"/>
              </a:rPr>
              <a:t>) </a:t>
            </a:r>
            <a:r>
              <a:rPr lang="ru-RU" dirty="0" err="1" smtClean="0">
                <a:latin typeface="Tahoma"/>
              </a:rPr>
              <a:t>електронної</a:t>
            </a:r>
            <a:r>
              <a:rPr lang="ru-RU" dirty="0" smtClean="0">
                <a:latin typeface="Tahoma"/>
              </a:rPr>
              <a:t> </a:t>
            </a:r>
            <a:r>
              <a:rPr lang="ru-RU" dirty="0" err="1">
                <a:latin typeface="Tahoma"/>
              </a:rPr>
              <a:t>карти</a:t>
            </a:r>
            <a:r>
              <a:rPr lang="ru-RU" dirty="0">
                <a:latin typeface="Tahoma"/>
              </a:rPr>
              <a:t> </a:t>
            </a:r>
            <a:r>
              <a:rPr lang="ru-RU" dirty="0" err="1" smtClean="0">
                <a:latin typeface="Tahoma"/>
              </a:rPr>
              <a:t>пацієнтів</a:t>
            </a:r>
            <a:r>
              <a:rPr lang="ru-RU" dirty="0" smtClean="0">
                <a:latin typeface="Tahoma"/>
              </a:rPr>
              <a:t>,</a:t>
            </a:r>
            <a:r>
              <a:rPr lang="ru-RU" dirty="0" smtClean="0"/>
              <a:t> </a:t>
            </a:r>
            <a:r>
              <a:rPr lang="ru-RU" dirty="0" err="1" smtClean="0">
                <a:latin typeface="Tahoma"/>
              </a:rPr>
              <a:t>що</a:t>
            </a:r>
            <a:r>
              <a:rPr lang="ru-RU" dirty="0" smtClean="0">
                <a:latin typeface="Tahoma"/>
              </a:rPr>
              <a:t> </a:t>
            </a:r>
            <a:r>
              <a:rPr lang="ru-RU" dirty="0" err="1">
                <a:latin typeface="Tahoma"/>
              </a:rPr>
              <a:t>допоможе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уникнути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вказаних</a:t>
            </a:r>
            <a:r>
              <a:rPr lang="ru-RU" dirty="0">
                <a:latin typeface="Tahoma"/>
              </a:rPr>
              <a:t> проблем і </a:t>
            </a:r>
            <a:r>
              <a:rPr lang="ru-RU" dirty="0" err="1">
                <a:latin typeface="Tahoma"/>
              </a:rPr>
              <a:t>контролювати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своє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здоров’я</a:t>
            </a:r>
            <a:r>
              <a:rPr lang="ru-RU" dirty="0">
                <a:latin typeface="Tahoma"/>
              </a:rPr>
              <a:t> 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latin typeface="Tahoma"/>
              </a:rPr>
              <a:t>(</a:t>
            </a:r>
            <a:r>
              <a:rPr lang="ru-RU" dirty="0" err="1">
                <a:latin typeface="Tahoma"/>
              </a:rPr>
              <a:t>перевірка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здоров’я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пацієнтів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має</a:t>
            </a:r>
            <a:r>
              <a:rPr lang="ru-RU" dirty="0">
                <a:latin typeface="Tahoma"/>
              </a:rPr>
              <a:t> свою </a:t>
            </a:r>
            <a:r>
              <a:rPr lang="ru-RU" dirty="0" err="1">
                <a:latin typeface="Tahoma"/>
              </a:rPr>
              <a:t>періодичність</a:t>
            </a:r>
            <a:r>
              <a:rPr lang="ru-RU" dirty="0">
                <a:latin typeface="Tahoma"/>
              </a:rPr>
              <a:t> </a:t>
            </a:r>
            <a:r>
              <a:rPr lang="ru-RU" dirty="0" smtClean="0">
                <a:latin typeface="Tahoma"/>
              </a:rPr>
              <a:t>і </a:t>
            </a:r>
            <a:r>
              <a:rPr lang="ru-RU" dirty="0">
                <a:latin typeface="Tahoma"/>
              </a:rPr>
              <a:t>в </a:t>
            </a:r>
            <a:r>
              <a:rPr lang="ru-RU" dirty="0" err="1">
                <a:latin typeface="Tahoma"/>
              </a:rPr>
              <a:t>певний</a:t>
            </a:r>
            <a:r>
              <a:rPr lang="ru-RU" dirty="0">
                <a:latin typeface="Tahoma"/>
              </a:rPr>
              <a:t> </a:t>
            </a:r>
            <a:r>
              <a:rPr lang="ru-RU" dirty="0" smtClean="0">
                <a:latin typeface="Tahoma"/>
              </a:rPr>
              <a:t>час </a:t>
            </a:r>
            <a:r>
              <a:rPr lang="ru-RU" dirty="0" err="1" smtClean="0">
                <a:latin typeface="Tahoma"/>
              </a:rPr>
              <a:t>користувачам</a:t>
            </a:r>
            <a:r>
              <a:rPr lang="ru-RU" dirty="0" smtClean="0">
                <a:latin typeface="Tahoma"/>
              </a:rPr>
              <a:t> </a:t>
            </a:r>
            <a:r>
              <a:rPr lang="ru-RU" dirty="0" err="1">
                <a:latin typeface="Tahoma"/>
              </a:rPr>
              <a:t>будуть</a:t>
            </a:r>
            <a:r>
              <a:rPr lang="ru-RU" dirty="0">
                <a:latin typeface="Tahoma"/>
              </a:rPr>
              <a:t> </a:t>
            </a:r>
            <a:r>
              <a:rPr lang="ru-RU" dirty="0" err="1" smtClean="0">
                <a:latin typeface="Tahoma"/>
              </a:rPr>
              <a:t>надходити</a:t>
            </a:r>
            <a:r>
              <a:rPr lang="ru-RU" dirty="0" smtClean="0">
                <a:latin typeface="Tahoma"/>
              </a:rPr>
              <a:t> </a:t>
            </a:r>
            <a:r>
              <a:rPr lang="ru-RU" dirty="0" err="1" smtClean="0">
                <a:latin typeface="Tahoma"/>
              </a:rPr>
              <a:t>сповіщення</a:t>
            </a:r>
            <a:r>
              <a:rPr lang="ru-RU" dirty="0" smtClean="0">
                <a:latin typeface="Tahoma"/>
              </a:rPr>
              <a:t> </a:t>
            </a:r>
            <a:r>
              <a:rPr lang="ru-RU" dirty="0">
                <a:latin typeface="Tahoma"/>
              </a:rPr>
              <a:t>з </a:t>
            </a:r>
            <a:r>
              <a:rPr lang="ru-RU" dirty="0" err="1" smtClean="0">
                <a:latin typeface="Tahoma"/>
              </a:rPr>
              <a:t>нагадуванням</a:t>
            </a:r>
            <a:r>
              <a:rPr lang="ru-RU" dirty="0" smtClean="0"/>
              <a:t> </a:t>
            </a:r>
            <a:r>
              <a:rPr lang="ru-RU" dirty="0" smtClean="0">
                <a:latin typeface="Tahoma"/>
              </a:rPr>
              <a:t>про </a:t>
            </a:r>
            <a:r>
              <a:rPr lang="ru-RU" dirty="0" err="1">
                <a:latin typeface="Tahoma"/>
              </a:rPr>
              <a:t>необхідність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медичного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обстежування</a:t>
            </a:r>
            <a:r>
              <a:rPr lang="ru-RU" dirty="0">
                <a:latin typeface="Tahoma"/>
              </a:rPr>
              <a:t>.)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0" name="Picture 6" descr="В России выписано уже 20 миллионов электронных больничных 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7"/>
          <a:stretch/>
        </p:blipFill>
        <p:spPr bwMode="auto">
          <a:xfrm flipH="1">
            <a:off x="6551310" y="3861049"/>
            <a:ext cx="2592690" cy="298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 Vatican Secret Archives | Vatican secret archives, Wonders of ..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018" y="3861049"/>
            <a:ext cx="3593291" cy="299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10400" y="162041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 dirty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Мета та </a:t>
            </a:r>
            <a:r>
              <a:rPr lang="ru-RU" sz="2800" b="1" i="0" u="none" strike="noStrike" cap="none" dirty="0" err="1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завдання</a:t>
            </a:r>
            <a:r>
              <a:rPr lang="ru-RU" sz="2800" b="1" i="0" u="none" strike="noStrike" cap="none" dirty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проекту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7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155575" y="1573356"/>
            <a:ext cx="8736905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Мета </a:t>
            </a:r>
            <a:r>
              <a:rPr lang="ru-RU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полягає</a:t>
            </a:r>
            <a:r>
              <a:rPr lang="ru-R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у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</a:t>
            </a:r>
            <a:r>
              <a:rPr lang="ru-RU" sz="1800" dirty="0" err="1">
                <a:solidFill>
                  <a:schemeClr val="dk1"/>
                </a:solidFill>
                <a:ea typeface="Calibri"/>
                <a:sym typeface="Calibri"/>
              </a:rPr>
              <a:t>тимізація</a:t>
            </a:r>
            <a:r>
              <a:rPr lang="ru-RU" sz="1600" dirty="0">
                <a:ea typeface="Calibri"/>
                <a:sym typeface="Calibri"/>
              </a:rPr>
              <a:t> </a:t>
            </a:r>
            <a:r>
              <a:rPr lang="ru-RU" sz="1800" dirty="0" err="1">
                <a:ea typeface="Calibri"/>
                <a:sym typeface="Calibri"/>
              </a:rPr>
              <a:t>збереження</a:t>
            </a:r>
            <a:r>
              <a:rPr lang="ru-RU" sz="1800" dirty="0">
                <a:ea typeface="Calibri"/>
                <a:sym typeface="Calibri"/>
              </a:rPr>
              <a:t> </a:t>
            </a:r>
            <a:r>
              <a:rPr lang="ru-RU" sz="1800" dirty="0" err="1">
                <a:ea typeface="Calibri"/>
                <a:sym typeface="Calibri"/>
              </a:rPr>
              <a:t>інформації</a:t>
            </a:r>
            <a:r>
              <a:rPr lang="ru-RU" sz="1800" dirty="0">
                <a:ea typeface="Calibri"/>
                <a:sym typeface="Calibri"/>
              </a:rPr>
              <a:t> про </a:t>
            </a:r>
            <a:r>
              <a:rPr lang="ru-RU" sz="1800" dirty="0" err="1">
                <a:ea typeface="Calibri"/>
                <a:sym typeface="Calibri"/>
              </a:rPr>
              <a:t>пацієнта</a:t>
            </a:r>
            <a:r>
              <a:rPr lang="ru-RU" sz="1800" dirty="0">
                <a:ea typeface="Calibri"/>
                <a:sym typeface="Calibri"/>
              </a:rPr>
              <a:t>, </a:t>
            </a:r>
            <a:r>
              <a:rPr lang="ru-RU" sz="1800" dirty="0" err="1">
                <a:ea typeface="Calibri"/>
                <a:sym typeface="Calibri"/>
              </a:rPr>
              <a:t>аналіз</a:t>
            </a:r>
            <a:r>
              <a:rPr lang="ru-RU" sz="1800" dirty="0">
                <a:ea typeface="Calibri"/>
                <a:sym typeface="Calibri"/>
              </a:rPr>
              <a:t> </a:t>
            </a:r>
            <a:r>
              <a:rPr lang="ru-RU" sz="1800" dirty="0" err="1">
                <a:ea typeface="Calibri"/>
                <a:sym typeface="Calibri"/>
              </a:rPr>
              <a:t>даних</a:t>
            </a:r>
            <a:r>
              <a:rPr lang="ru-RU" sz="1800" dirty="0">
                <a:ea typeface="Calibri"/>
                <a:sym typeface="Calibri"/>
              </a:rPr>
              <a:t> </a:t>
            </a:r>
            <a:r>
              <a:rPr lang="ru-RU" sz="1800" dirty="0" err="1">
                <a:ea typeface="Calibri"/>
                <a:sym typeface="Calibri"/>
              </a:rPr>
              <a:t>історій</a:t>
            </a:r>
            <a:r>
              <a:rPr lang="ru-RU" sz="1800" dirty="0">
                <a:ea typeface="Calibri"/>
                <a:sym typeface="Calibri"/>
              </a:rPr>
              <a:t> </a:t>
            </a:r>
            <a:r>
              <a:rPr lang="ru-RU" sz="1800" dirty="0" err="1">
                <a:ea typeface="Calibri"/>
                <a:sym typeface="Calibri"/>
              </a:rPr>
              <a:t>здоров'я</a:t>
            </a:r>
            <a:r>
              <a:rPr lang="ru-RU" sz="1800" dirty="0">
                <a:ea typeface="Calibri"/>
                <a:sym typeface="Calibri"/>
              </a:rPr>
              <a:t> </a:t>
            </a:r>
            <a:r>
              <a:rPr lang="ru-RU" sz="1800" dirty="0" err="1">
                <a:ea typeface="Calibri"/>
                <a:sym typeface="Calibri"/>
              </a:rPr>
              <a:t>користувача</a:t>
            </a:r>
            <a:r>
              <a:rPr lang="ru-RU" sz="1800" dirty="0">
                <a:ea typeface="Calibri"/>
                <a:sym typeface="Calibri"/>
              </a:rPr>
              <a:t> за </a:t>
            </a:r>
            <a:r>
              <a:rPr lang="ru-RU" sz="1800" dirty="0" err="1">
                <a:ea typeface="Calibri"/>
                <a:sym typeface="Calibri"/>
              </a:rPr>
              <a:t>якими</a:t>
            </a:r>
            <a:r>
              <a:rPr lang="ru-RU" sz="1800" dirty="0">
                <a:ea typeface="Calibri"/>
                <a:sym typeface="Calibri"/>
              </a:rPr>
              <a:t> </a:t>
            </a:r>
            <a:r>
              <a:rPr lang="ru-RU" sz="1800" dirty="0" err="1">
                <a:ea typeface="Calibri"/>
                <a:sym typeface="Calibri"/>
              </a:rPr>
              <a:t>будуть</a:t>
            </a:r>
            <a:r>
              <a:rPr lang="ru-RU" sz="1800" dirty="0">
                <a:ea typeface="Calibri"/>
                <a:sym typeface="Calibri"/>
              </a:rPr>
              <a:t> </a:t>
            </a:r>
            <a:r>
              <a:rPr lang="ru-RU" sz="1800" dirty="0" err="1">
                <a:ea typeface="Calibri"/>
                <a:sym typeface="Calibri"/>
              </a:rPr>
              <a:t>надаватись</a:t>
            </a:r>
            <a:r>
              <a:rPr lang="ru-RU" sz="1800" dirty="0">
                <a:ea typeface="Calibri"/>
                <a:sym typeface="Calibri"/>
              </a:rPr>
              <a:t> </a:t>
            </a:r>
            <a:r>
              <a:rPr lang="ru-RU" sz="1800" dirty="0" err="1" smtClean="0">
                <a:ea typeface="Calibri"/>
                <a:sym typeface="Calibri"/>
              </a:rPr>
              <a:t>поради</a:t>
            </a:r>
            <a:r>
              <a:rPr lang="ru-RU" sz="1800" dirty="0" smtClean="0">
                <a:ea typeface="Calibri"/>
                <a:sym typeface="Calibri"/>
              </a:rPr>
              <a:t> </a:t>
            </a:r>
            <a:r>
              <a:rPr lang="ru-RU" sz="1800" dirty="0">
                <a:ea typeface="Calibri"/>
                <a:sym typeface="Calibri"/>
              </a:rPr>
              <a:t>і </a:t>
            </a:r>
            <a:r>
              <a:rPr lang="ru-RU" sz="1800" dirty="0" err="1">
                <a:ea typeface="Calibri"/>
                <a:sym typeface="Calibri"/>
              </a:rPr>
              <a:t>нагадування</a:t>
            </a:r>
            <a:r>
              <a:rPr lang="ru-RU" sz="1800" dirty="0">
                <a:ea typeface="Calibri"/>
                <a:sym typeface="Calibri"/>
              </a:rPr>
              <a:t> про </a:t>
            </a:r>
            <a:r>
              <a:rPr lang="ru-RU" sz="1800" dirty="0" err="1">
                <a:ea typeface="Calibri"/>
                <a:sym typeface="Calibri"/>
              </a:rPr>
              <a:t>медогляд</a:t>
            </a:r>
            <a:r>
              <a:rPr lang="ru-RU" sz="1800" dirty="0">
                <a:ea typeface="Calibri"/>
                <a:sym typeface="Calibri"/>
              </a:rPr>
              <a:t>, </a:t>
            </a:r>
            <a:r>
              <a:rPr lang="ru-RU" sz="1800" dirty="0" err="1">
                <a:ea typeface="Calibri"/>
                <a:sym typeface="Calibri"/>
              </a:rPr>
              <a:t>якщо</a:t>
            </a:r>
            <a:r>
              <a:rPr lang="ru-RU" sz="1800" dirty="0">
                <a:ea typeface="Calibri"/>
                <a:sym typeface="Calibri"/>
              </a:rPr>
              <a:t> </a:t>
            </a:r>
            <a:r>
              <a:rPr lang="ru-RU" sz="1800" dirty="0" err="1">
                <a:ea typeface="Calibri"/>
                <a:sym typeface="Calibri"/>
              </a:rPr>
              <a:t>пацієнт</a:t>
            </a:r>
            <a:r>
              <a:rPr lang="ru-RU" sz="1800" dirty="0">
                <a:ea typeface="Calibri"/>
                <a:sym typeface="Calibri"/>
              </a:rPr>
              <a:t> давно не </a:t>
            </a:r>
            <a:r>
              <a:rPr lang="ru-RU" sz="1800" dirty="0" err="1">
                <a:ea typeface="Calibri"/>
                <a:sym typeface="Calibri"/>
              </a:rPr>
              <a:t>перевіряв</a:t>
            </a:r>
            <a:r>
              <a:rPr lang="ru-RU" sz="1800" dirty="0">
                <a:ea typeface="Calibri"/>
                <a:sym typeface="Calibri"/>
              </a:rPr>
              <a:t> </a:t>
            </a:r>
            <a:r>
              <a:rPr lang="ru-RU" sz="1800" dirty="0" err="1">
                <a:ea typeface="Calibri"/>
                <a:sym typeface="Calibri"/>
              </a:rPr>
              <a:t>своє</a:t>
            </a:r>
            <a:r>
              <a:rPr lang="ru-RU" sz="1800" dirty="0">
                <a:ea typeface="Calibri"/>
                <a:sym typeface="Calibri"/>
              </a:rPr>
              <a:t> </a:t>
            </a:r>
            <a:r>
              <a:rPr lang="ru-RU" sz="1800" dirty="0" err="1">
                <a:ea typeface="Calibri"/>
                <a:sym typeface="Calibri"/>
              </a:rPr>
              <a:t>здоров'я</a:t>
            </a:r>
            <a:r>
              <a:rPr lang="ru-RU" sz="1800" dirty="0">
                <a:ea typeface="Calibri"/>
                <a:sym typeface="Calibri"/>
              </a:rPr>
              <a:t>.</a:t>
            </a:r>
            <a:endParaRPr lang="ru-RU" sz="1800" b="1" dirty="0">
              <a:ea typeface="Calibri"/>
              <a:cs typeface="Calibri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2996952"/>
            <a:ext cx="87280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 err="1">
                <a:solidFill>
                  <a:schemeClr val="dk1"/>
                </a:solidFill>
                <a:latin typeface="Calibri"/>
                <a:cs typeface="Calibri"/>
              </a:rPr>
              <a:t>Завдання</a:t>
            </a:r>
            <a:r>
              <a:rPr lang="ru-RU" u="sng" dirty="0">
                <a:solidFill>
                  <a:schemeClr val="dk1"/>
                </a:solidFill>
                <a:latin typeface="Calibri"/>
                <a:cs typeface="Calibri"/>
              </a:rPr>
              <a:t> проекту</a:t>
            </a:r>
            <a:endParaRPr lang="ru-RU" dirty="0">
              <a:solidFill>
                <a:schemeClr val="dk1"/>
              </a:solidFill>
            </a:endParaRPr>
          </a:p>
          <a:p>
            <a:endParaRPr lang="en-US" dirty="0"/>
          </a:p>
          <a:p>
            <a:r>
              <a:rPr lang="ru-RU" b="1" dirty="0">
                <a:solidFill>
                  <a:schemeClr val="dk1"/>
                </a:solidFill>
                <a:latin typeface="Calibri"/>
                <a:cs typeface="Calibri"/>
              </a:rPr>
              <a:t>      </a:t>
            </a:r>
            <a:r>
              <a:rPr lang="ru-RU" b="1" dirty="0" smtClean="0">
                <a:solidFill>
                  <a:schemeClr val="dk1"/>
                </a:solidFill>
                <a:latin typeface="Calibri"/>
                <a:cs typeface="Calibri"/>
              </a:rPr>
              <a:t>        </a:t>
            </a:r>
            <a:r>
              <a:rPr lang="ru-RU" dirty="0" smtClean="0">
                <a:solidFill>
                  <a:schemeClr val="dk1"/>
                </a:solidFill>
                <a:latin typeface="Calibri"/>
                <a:cs typeface="Calibri"/>
              </a:rPr>
              <a:t>-</a:t>
            </a:r>
            <a:r>
              <a:rPr lang="ru-RU" dirty="0" err="1" smtClean="0">
                <a:solidFill>
                  <a:schemeClr val="dk1"/>
                </a:solidFill>
                <a:latin typeface="Calibri"/>
                <a:cs typeface="Calibri"/>
              </a:rPr>
              <a:t>розробити</a:t>
            </a:r>
            <a:r>
              <a:rPr lang="ru-RU" dirty="0" smtClean="0">
                <a:solidFill>
                  <a:schemeClr val="dk1"/>
                </a:solidFill>
                <a:latin typeface="Calibri"/>
                <a:cs typeface="Calibri"/>
              </a:rPr>
              <a:t> веб-</a:t>
            </a:r>
            <a:r>
              <a:rPr lang="ru-RU" dirty="0" err="1" smtClean="0">
                <a:solidFill>
                  <a:schemeClr val="dk1"/>
                </a:solidFill>
                <a:latin typeface="Calibri"/>
                <a:cs typeface="Calibri"/>
              </a:rPr>
              <a:t>застосунок,з</a:t>
            </a:r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 </a:t>
            </a:r>
            <a:r>
              <a:rPr lang="ru-RU" dirty="0" err="1">
                <a:solidFill>
                  <a:schemeClr val="dk1"/>
                </a:solidFill>
                <a:latin typeface="Calibri"/>
                <a:cs typeface="Calibri"/>
              </a:rPr>
              <a:t>використанням</a:t>
            </a:r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 </a:t>
            </a:r>
            <a:r>
              <a:rPr lang="ru-RU" dirty="0" err="1">
                <a:solidFill>
                  <a:schemeClr val="dk1"/>
                </a:solidFill>
                <a:latin typeface="Calibri"/>
                <a:cs typeface="Calibri"/>
              </a:rPr>
              <a:t>заданих</a:t>
            </a:r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 </a:t>
            </a:r>
            <a:r>
              <a:rPr lang="ru-RU" dirty="0" err="1">
                <a:solidFill>
                  <a:schemeClr val="dk1"/>
                </a:solidFill>
                <a:latin typeface="Calibri"/>
                <a:cs typeface="Calibri"/>
              </a:rPr>
              <a:t>відповідно</a:t>
            </a:r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 до курсу </a:t>
            </a:r>
            <a:r>
              <a:rPr lang="ru-RU" dirty="0" err="1" smtClean="0">
                <a:solidFill>
                  <a:schemeClr val="dk1"/>
                </a:solidFill>
                <a:latin typeface="Calibri"/>
                <a:cs typeface="Calibri"/>
              </a:rPr>
              <a:t>технологій</a:t>
            </a:r>
            <a:endParaRPr lang="en-US" dirty="0">
              <a:solidFill>
                <a:schemeClr val="dk1"/>
              </a:solidFill>
            </a:endParaRPr>
          </a:p>
          <a:p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              - </a:t>
            </a:r>
            <a:r>
              <a:rPr lang="ru-RU" dirty="0" err="1">
                <a:solidFill>
                  <a:schemeClr val="dk1"/>
                </a:solidFill>
                <a:latin typeface="Calibri"/>
                <a:cs typeface="Calibri"/>
              </a:rPr>
              <a:t>розробити</a:t>
            </a:r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 </a:t>
            </a:r>
            <a:r>
              <a:rPr lang="ru-RU" dirty="0" err="1">
                <a:solidFill>
                  <a:schemeClr val="dk1"/>
                </a:solidFill>
                <a:latin typeface="Calibri"/>
                <a:cs typeface="Calibri"/>
              </a:rPr>
              <a:t>оптимальний</a:t>
            </a:r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 </a:t>
            </a:r>
            <a:r>
              <a:rPr lang="ru-RU" dirty="0" err="1">
                <a:solidFill>
                  <a:schemeClr val="dk1"/>
                </a:solidFill>
                <a:latin typeface="Calibri"/>
                <a:cs typeface="Calibri"/>
              </a:rPr>
              <a:t>інтерфейс</a:t>
            </a:r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;</a:t>
            </a:r>
            <a:endParaRPr lang="en-US" dirty="0">
              <a:solidFill>
                <a:schemeClr val="dk1"/>
              </a:solidFill>
            </a:endParaRPr>
          </a:p>
          <a:p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              - </a:t>
            </a:r>
            <a:r>
              <a:rPr lang="ru-RU" dirty="0" err="1">
                <a:solidFill>
                  <a:schemeClr val="dk1"/>
                </a:solidFill>
                <a:latin typeface="Calibri"/>
                <a:cs typeface="Calibri"/>
              </a:rPr>
              <a:t>продумати</a:t>
            </a:r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 і </a:t>
            </a:r>
            <a:r>
              <a:rPr lang="ru-RU" dirty="0" err="1">
                <a:solidFill>
                  <a:schemeClr val="dk1"/>
                </a:solidFill>
                <a:latin typeface="Calibri"/>
                <a:cs typeface="Calibri"/>
              </a:rPr>
              <a:t>реалізувати</a:t>
            </a:r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Calibri"/>
                <a:cs typeface="Calibri"/>
              </a:rPr>
              <a:t>деталі</a:t>
            </a:r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, </a:t>
            </a:r>
            <a:r>
              <a:rPr lang="ru-RU" dirty="0" err="1">
                <a:solidFill>
                  <a:schemeClr val="dk1"/>
                </a:solidFill>
                <a:latin typeface="Calibri"/>
                <a:cs typeface="Calibri"/>
              </a:rPr>
              <a:t>щоб</a:t>
            </a:r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 проект </a:t>
            </a:r>
            <a:r>
              <a:rPr lang="ru-RU" dirty="0" err="1">
                <a:solidFill>
                  <a:schemeClr val="dk1"/>
                </a:solidFill>
                <a:latin typeface="Calibri"/>
                <a:cs typeface="Calibri"/>
              </a:rPr>
              <a:t>дійсно</a:t>
            </a:r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 </a:t>
            </a:r>
            <a:r>
              <a:rPr lang="ru-RU" dirty="0" err="1">
                <a:solidFill>
                  <a:schemeClr val="dk1"/>
                </a:solidFill>
                <a:latin typeface="Calibri"/>
                <a:cs typeface="Calibri"/>
              </a:rPr>
              <a:t>був</a:t>
            </a:r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 </a:t>
            </a:r>
            <a:r>
              <a:rPr lang="ru-RU" dirty="0" err="1">
                <a:solidFill>
                  <a:schemeClr val="dk1"/>
                </a:solidFill>
                <a:latin typeface="Calibri"/>
                <a:cs typeface="Calibri"/>
              </a:rPr>
              <a:t>оптимізованим</a:t>
            </a:r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 </a:t>
            </a:r>
            <a:r>
              <a:rPr lang="ru-RU" dirty="0" err="1">
                <a:solidFill>
                  <a:schemeClr val="dk1"/>
                </a:solidFill>
                <a:latin typeface="Calibri"/>
                <a:cs typeface="Calibri"/>
              </a:rPr>
              <a:t>від</a:t>
            </a:r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 </a:t>
            </a:r>
            <a:r>
              <a:rPr lang="ru-RU" dirty="0" err="1">
                <a:solidFill>
                  <a:schemeClr val="dk1"/>
                </a:solidFill>
                <a:latin typeface="Calibri"/>
                <a:cs typeface="Calibri"/>
              </a:rPr>
              <a:t>існуючої</a:t>
            </a:r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 </a:t>
            </a:r>
            <a:r>
              <a:rPr lang="ru-RU" dirty="0" err="1" smtClean="0">
                <a:solidFill>
                  <a:schemeClr val="dk1"/>
                </a:solidFill>
                <a:latin typeface="Calibri"/>
                <a:cs typeface="Calibri"/>
              </a:rPr>
              <a:t>системи</a:t>
            </a:r>
            <a:endParaRPr lang="ru-RU" dirty="0">
              <a:solidFill>
                <a:schemeClr val="dk1"/>
              </a:solidFill>
              <a:latin typeface="Calibri"/>
              <a:cs typeface="Calibri"/>
            </a:endParaRPr>
          </a:p>
          <a:p>
            <a:r>
              <a:rPr lang="uk-UA" dirty="0">
                <a:solidFill>
                  <a:schemeClr val="dk1"/>
                </a:solidFill>
                <a:latin typeface="Calibri"/>
              </a:rPr>
              <a:t> </a:t>
            </a:r>
            <a:r>
              <a:rPr lang="uk-UA" dirty="0" smtClean="0">
                <a:solidFill>
                  <a:schemeClr val="dk1"/>
                </a:solidFill>
                <a:latin typeface="Calibri"/>
              </a:rPr>
              <a:t>             - створити </a:t>
            </a:r>
            <a:r>
              <a:rPr lang="uk-UA" dirty="0" err="1" smtClean="0">
                <a:solidFill>
                  <a:schemeClr val="dk1"/>
                </a:solidFill>
                <a:latin typeface="Calibri"/>
              </a:rPr>
              <a:t>застосунок</a:t>
            </a:r>
            <a:r>
              <a:rPr lang="uk-UA" dirty="0" smtClean="0">
                <a:solidFill>
                  <a:schemeClr val="dk1"/>
                </a:solidFill>
                <a:latin typeface="Calibri"/>
              </a:rPr>
              <a:t> з </a:t>
            </a:r>
            <a:r>
              <a:rPr lang="uk-UA" dirty="0" err="1" smtClean="0">
                <a:solidFill>
                  <a:schemeClr val="dk1"/>
                </a:solidFill>
                <a:latin typeface="Calibri"/>
              </a:rPr>
              <a:t>поставненими</a:t>
            </a:r>
            <a:r>
              <a:rPr lang="uk-UA" dirty="0" smtClean="0">
                <a:solidFill>
                  <a:schemeClr val="dk1"/>
                </a:solidFill>
                <a:latin typeface="Calibri"/>
              </a:rPr>
              <a:t>  умовами</a:t>
            </a:r>
            <a:endParaRPr lang="en-US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8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Ієрархія процесів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8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7" name="Picture 3" descr="D:\саша\Untitled Documen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7314"/>
            <a:ext cx="9144000" cy="284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Use Case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9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44761"/>
            <a:ext cx="4607761" cy="264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4942"/>
            <a:ext cx="4572000" cy="336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" y="4612470"/>
            <a:ext cx="4696440" cy="2074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952875"/>
            <a:ext cx="4067174" cy="2905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15816" y="6380128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>
                <a:solidFill>
                  <a:schemeClr val="accent1">
                    <a:lumMod val="75000"/>
                  </a:schemeClr>
                </a:solidFill>
              </a:rPr>
              <a:t>Лікар</a:t>
            </a:r>
            <a:r>
              <a:rPr lang="uk-UA" dirty="0" smtClean="0"/>
              <a:t> </a:t>
            </a:r>
            <a:r>
              <a:rPr lang="uk-UA" dirty="0" err="1" smtClean="0">
                <a:solidFill>
                  <a:schemeClr val="accent2">
                    <a:lumMod val="75000"/>
                  </a:schemeClr>
                </a:solidFill>
              </a:rPr>
              <a:t>Пацієн</a:t>
            </a:r>
            <a:r>
              <a:rPr lang="uk-UA" dirty="0" smtClean="0"/>
              <a:t> Система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90;p27" descr="http://buythesky.com.au/App_Themes/RFDS/img/template/background-video-pos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179512" y="260648"/>
            <a:ext cx="25426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err="1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Бізнес</a:t>
            </a:r>
            <a:r>
              <a:rPr lang="ru-RU" sz="2800" b="1" dirty="0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правила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1966" y="1628800"/>
            <a:ext cx="9180554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31800">
              <a:spcBef>
                <a:spcPts val="640"/>
              </a:spcBef>
              <a:buSzPts val="3200"/>
              <a:buFont typeface="Arial"/>
              <a:buChar char="•"/>
            </a:pPr>
            <a:r>
              <a:rPr lang="ru-RU" sz="1800" dirty="0" err="1">
                <a:latin typeface="Calibri"/>
                <a:sym typeface="Calibri"/>
              </a:rPr>
              <a:t>Тільки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зареєстрований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користувач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може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мати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віртуальну</a:t>
            </a:r>
            <a:r>
              <a:rPr lang="ru-RU" sz="1800" dirty="0">
                <a:latin typeface="Calibri"/>
                <a:sym typeface="Calibri"/>
              </a:rPr>
              <a:t>  </a:t>
            </a:r>
            <a:r>
              <a:rPr lang="ru-RU" sz="1800" dirty="0" err="1">
                <a:latin typeface="Calibri"/>
                <a:sym typeface="Calibri"/>
              </a:rPr>
              <a:t>картку</a:t>
            </a:r>
            <a:r>
              <a:rPr lang="ru-RU" sz="1800" dirty="0">
                <a:latin typeface="Calibri"/>
                <a:sym typeface="Calibri"/>
              </a:rPr>
              <a:t>. </a:t>
            </a:r>
          </a:p>
          <a:p>
            <a:pPr marL="457200" lvl="0" indent="-431800">
              <a:spcBef>
                <a:spcPts val="640"/>
              </a:spcBef>
              <a:buSzPts val="3200"/>
              <a:buFont typeface="Arial"/>
              <a:buChar char="•"/>
            </a:pPr>
            <a:r>
              <a:rPr lang="ru-RU" sz="1800" dirty="0" err="1">
                <a:latin typeface="Calibri"/>
                <a:sym typeface="Calibri"/>
              </a:rPr>
              <a:t>Інформація</a:t>
            </a:r>
            <a:r>
              <a:rPr lang="ru-RU" sz="1800" dirty="0">
                <a:latin typeface="Calibri"/>
                <a:sym typeface="Calibri"/>
              </a:rPr>
              <a:t>,  </a:t>
            </a:r>
            <a:r>
              <a:rPr lang="ru-RU" sz="1800" dirty="0" err="1">
                <a:latin typeface="Calibri"/>
                <a:sym typeface="Calibri"/>
              </a:rPr>
              <a:t>що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надає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користувач</a:t>
            </a:r>
            <a:r>
              <a:rPr lang="ru-RU" sz="1800" dirty="0">
                <a:latin typeface="Calibri"/>
                <a:sym typeface="Calibri"/>
              </a:rPr>
              <a:t> та </a:t>
            </a:r>
            <a:r>
              <a:rPr lang="ru-RU" sz="1800" dirty="0" err="1">
                <a:latin typeface="Calibri"/>
                <a:sym typeface="Calibri"/>
              </a:rPr>
              <a:t>лікар</a:t>
            </a:r>
            <a:r>
              <a:rPr lang="ru-RU" sz="1800" dirty="0">
                <a:latin typeface="Calibri"/>
                <a:sym typeface="Calibri"/>
              </a:rPr>
              <a:t> про </a:t>
            </a:r>
            <a:r>
              <a:rPr lang="ru-RU" sz="1800" dirty="0" err="1">
                <a:latin typeface="Calibri"/>
                <a:sym typeface="Calibri"/>
              </a:rPr>
              <a:t>його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здоров'я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конфедиційна</a:t>
            </a:r>
            <a:r>
              <a:rPr lang="ru-RU" sz="1800" dirty="0">
                <a:latin typeface="Calibri"/>
                <a:sym typeface="Calibri"/>
              </a:rPr>
              <a:t>.</a:t>
            </a:r>
          </a:p>
          <a:p>
            <a:pPr marL="457200" lvl="0" indent="-431800">
              <a:spcBef>
                <a:spcPts val="640"/>
              </a:spcBef>
              <a:buSzPts val="3200"/>
              <a:buFont typeface="Arial"/>
              <a:buChar char="•"/>
            </a:pPr>
            <a:r>
              <a:rPr lang="ru-RU" sz="1800" dirty="0" err="1">
                <a:latin typeface="Calibri"/>
                <a:sym typeface="Calibri"/>
              </a:rPr>
              <a:t>Внесення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нової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інформації</a:t>
            </a:r>
            <a:r>
              <a:rPr lang="ru-RU" sz="1800" dirty="0">
                <a:latin typeface="Calibri"/>
                <a:sym typeface="Calibri"/>
              </a:rPr>
              <a:t> до </a:t>
            </a:r>
            <a:r>
              <a:rPr lang="ru-RU" sz="1800" dirty="0" err="1">
                <a:latin typeface="Calibri"/>
                <a:sym typeface="Calibri"/>
              </a:rPr>
              <a:t>карти</a:t>
            </a:r>
            <a:r>
              <a:rPr lang="ru-RU" sz="1800" dirty="0">
                <a:latin typeface="Calibri"/>
                <a:sym typeface="Calibri"/>
              </a:rPr>
              <a:t> та </a:t>
            </a:r>
            <a:r>
              <a:rPr lang="ru-RU" sz="1800" dirty="0" err="1">
                <a:latin typeface="Calibri"/>
                <a:sym typeface="Calibri"/>
              </a:rPr>
              <a:t>нагадування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проводяться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лише</a:t>
            </a:r>
            <a:r>
              <a:rPr lang="ru-RU" sz="1800" dirty="0">
                <a:latin typeface="Calibri"/>
                <a:sym typeface="Calibri"/>
              </a:rPr>
              <a:t> в онлайн </a:t>
            </a:r>
            <a:r>
              <a:rPr lang="ru-RU" sz="1800" dirty="0" err="1">
                <a:latin typeface="Calibri"/>
                <a:sym typeface="Calibri"/>
              </a:rPr>
              <a:t>режимі</a:t>
            </a:r>
            <a:r>
              <a:rPr lang="ru-RU" sz="1800" dirty="0">
                <a:latin typeface="Calibri"/>
                <a:sym typeface="Calibri"/>
              </a:rPr>
              <a:t>.</a:t>
            </a:r>
          </a:p>
          <a:p>
            <a:pPr marL="457200" lvl="0" indent="-431800">
              <a:spcBef>
                <a:spcPts val="640"/>
              </a:spcBef>
              <a:buSzPts val="3200"/>
              <a:buFont typeface="Arial"/>
              <a:buChar char="•"/>
            </a:pPr>
            <a:r>
              <a:rPr lang="ru-RU" sz="1800" dirty="0" err="1">
                <a:latin typeface="Calibri"/>
                <a:sym typeface="Calibri"/>
              </a:rPr>
              <a:t>Користувачам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надається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інформація</a:t>
            </a:r>
            <a:r>
              <a:rPr lang="ru-RU" sz="1800" dirty="0">
                <a:latin typeface="Calibri"/>
                <a:sym typeface="Calibri"/>
              </a:rPr>
              <a:t> про </a:t>
            </a:r>
            <a:r>
              <a:rPr lang="ru-RU" sz="1800" dirty="0" err="1">
                <a:latin typeface="Calibri"/>
                <a:sym typeface="Calibri"/>
              </a:rPr>
              <a:t>нього</a:t>
            </a:r>
            <a:r>
              <a:rPr lang="ru-RU" sz="1800" dirty="0">
                <a:latin typeface="Calibri"/>
                <a:sym typeface="Calibri"/>
              </a:rPr>
              <a:t> та </a:t>
            </a:r>
            <a:r>
              <a:rPr lang="ru-RU" sz="1800" dirty="0" err="1">
                <a:latin typeface="Calibri"/>
                <a:sym typeface="Calibri"/>
              </a:rPr>
              <a:t>публічна</a:t>
            </a:r>
            <a:r>
              <a:rPr lang="ru-RU" sz="1800" dirty="0">
                <a:latin typeface="Calibri"/>
                <a:sym typeface="Calibri"/>
              </a:rPr>
              <a:t>. </a:t>
            </a:r>
          </a:p>
          <a:p>
            <a:pPr marL="457200" lvl="0" indent="-431800">
              <a:spcBef>
                <a:spcPts val="640"/>
              </a:spcBef>
              <a:buSzPts val="3200"/>
              <a:buFont typeface="Arial"/>
              <a:buChar char="•"/>
            </a:pPr>
            <a:r>
              <a:rPr lang="ru-RU" sz="1800" dirty="0" err="1">
                <a:latin typeface="Calibri"/>
                <a:sym typeface="Calibri"/>
              </a:rPr>
              <a:t>Лікар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має</a:t>
            </a:r>
            <a:r>
              <a:rPr lang="ru-RU" sz="1800" dirty="0">
                <a:latin typeface="Calibri"/>
                <a:sym typeface="Calibri"/>
              </a:rPr>
              <a:t> доступ до </a:t>
            </a:r>
            <a:r>
              <a:rPr lang="ru-RU" sz="1800" dirty="0" err="1">
                <a:latin typeface="Calibri"/>
                <a:sym typeface="Calibri"/>
              </a:rPr>
              <a:t>інформації</a:t>
            </a:r>
            <a:r>
              <a:rPr lang="ru-RU" sz="1800" dirty="0">
                <a:latin typeface="Calibri"/>
                <a:sym typeface="Calibri"/>
              </a:rPr>
              <a:t> про </a:t>
            </a:r>
            <a:r>
              <a:rPr lang="ru-RU" sz="1800" dirty="0" err="1">
                <a:latin typeface="Calibri"/>
                <a:sym typeface="Calibri"/>
              </a:rPr>
              <a:t>пацієнтів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лише</a:t>
            </a:r>
            <a:r>
              <a:rPr lang="ru-RU" sz="1800" dirty="0">
                <a:latin typeface="Calibri"/>
                <a:sym typeface="Calibri"/>
              </a:rPr>
              <a:t> з </a:t>
            </a:r>
            <a:r>
              <a:rPr lang="ru-RU" sz="1800" dirty="0" err="1">
                <a:latin typeface="Calibri"/>
                <a:sym typeface="Calibri"/>
              </a:rPr>
              <a:t>його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дозволу</a:t>
            </a:r>
            <a:r>
              <a:rPr lang="ru-RU" sz="1800" dirty="0">
                <a:latin typeface="Calibri"/>
                <a:sym typeface="Calibri"/>
              </a:rPr>
              <a:t>. </a:t>
            </a:r>
          </a:p>
          <a:p>
            <a:pPr marL="457200" lvl="0" indent="-431800">
              <a:spcBef>
                <a:spcPts val="640"/>
              </a:spcBef>
              <a:buSzPts val="3200"/>
              <a:buFont typeface="Arial"/>
              <a:buChar char="•"/>
            </a:pPr>
            <a:r>
              <a:rPr lang="ru-RU" sz="1800" dirty="0" err="1">
                <a:latin typeface="Calibri"/>
                <a:sym typeface="Calibri"/>
              </a:rPr>
              <a:t>Якщо</a:t>
            </a:r>
            <a:r>
              <a:rPr lang="ru-RU" sz="1800" dirty="0">
                <a:latin typeface="Calibri"/>
                <a:sym typeface="Calibri"/>
              </a:rPr>
              <a:t> один вид </a:t>
            </a:r>
            <a:r>
              <a:rPr lang="ru-RU" sz="1800" dirty="0" err="1">
                <a:latin typeface="Calibri"/>
                <a:sym typeface="Calibri"/>
              </a:rPr>
              <a:t>захворювань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налічується</a:t>
            </a:r>
            <a:r>
              <a:rPr lang="ru-RU" sz="1800" dirty="0">
                <a:latin typeface="Calibri"/>
                <a:sym typeface="Calibri"/>
              </a:rPr>
              <a:t> у </a:t>
            </a:r>
            <a:r>
              <a:rPr lang="ru-RU" sz="1800" dirty="0" err="1">
                <a:latin typeface="Calibri"/>
                <a:sym typeface="Calibri"/>
              </a:rPr>
              <a:t>більше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ніж</a:t>
            </a:r>
            <a:r>
              <a:rPr lang="ru-RU" sz="1800" dirty="0">
                <a:latin typeface="Calibri"/>
                <a:sym typeface="Calibri"/>
              </a:rPr>
              <a:t> 5% </a:t>
            </a:r>
            <a:r>
              <a:rPr lang="ru-RU" sz="1800" dirty="0" err="1">
                <a:latin typeface="Calibri"/>
                <a:sym typeface="Calibri"/>
              </a:rPr>
              <a:t>користувачів</a:t>
            </a:r>
            <a:r>
              <a:rPr lang="ru-RU" sz="1800" dirty="0">
                <a:latin typeface="Calibri"/>
                <a:sym typeface="Calibri"/>
              </a:rPr>
              <a:t>,  </a:t>
            </a:r>
            <a:r>
              <a:rPr lang="ru-RU" sz="1800" dirty="0" err="1">
                <a:latin typeface="Calibri"/>
                <a:sym typeface="Calibri"/>
              </a:rPr>
              <a:t>всіх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попереджають</a:t>
            </a:r>
            <a:r>
              <a:rPr lang="ru-RU" sz="1800" dirty="0">
                <a:latin typeface="Calibri"/>
                <a:sym typeface="Calibri"/>
              </a:rPr>
              <a:t> про </a:t>
            </a:r>
            <a:r>
              <a:rPr lang="ru-RU" sz="1800" dirty="0" err="1">
                <a:latin typeface="Calibri"/>
                <a:sym typeface="Calibri"/>
              </a:rPr>
              <a:t>можливу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епідемію</a:t>
            </a:r>
            <a:r>
              <a:rPr lang="ru-RU" sz="1800" dirty="0">
                <a:latin typeface="Calibri"/>
                <a:sym typeface="Calibri"/>
              </a:rPr>
              <a:t>.  </a:t>
            </a:r>
          </a:p>
          <a:p>
            <a:pPr marL="457200" lvl="0" indent="-431800">
              <a:spcBef>
                <a:spcPts val="640"/>
              </a:spcBef>
              <a:buSzPts val="3200"/>
              <a:buFont typeface="Arial"/>
              <a:buChar char="•"/>
            </a:pPr>
            <a:r>
              <a:rPr lang="ru-RU" sz="1800" dirty="0">
                <a:latin typeface="Calibri"/>
                <a:sym typeface="Calibri"/>
              </a:rPr>
              <a:t>Як </a:t>
            </a:r>
            <a:r>
              <a:rPr lang="ru-RU" sz="1800" dirty="0" err="1">
                <a:latin typeface="Calibri"/>
                <a:sym typeface="Calibri"/>
              </a:rPr>
              <a:t>тільки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користувачу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виповниться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певна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кількість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років</a:t>
            </a:r>
            <a:r>
              <a:rPr lang="ru-RU" sz="1800" dirty="0">
                <a:latin typeface="Calibri"/>
                <a:sym typeface="Calibri"/>
              </a:rPr>
              <a:t>,  </a:t>
            </a:r>
            <a:r>
              <a:rPr lang="ru-RU" sz="1800" dirty="0" err="1">
                <a:latin typeface="Calibri"/>
                <a:sym typeface="Calibri"/>
              </a:rPr>
              <a:t>йому</a:t>
            </a:r>
            <a:r>
              <a:rPr lang="ru-RU" sz="1800" dirty="0">
                <a:latin typeface="Calibri"/>
                <a:sym typeface="Calibri"/>
              </a:rPr>
              <a:t> приходить </a:t>
            </a:r>
            <a:r>
              <a:rPr lang="ru-RU" sz="1800" dirty="0" err="1">
                <a:latin typeface="Calibri"/>
                <a:sym typeface="Calibri"/>
              </a:rPr>
              <a:t>сповіщення</a:t>
            </a:r>
            <a:r>
              <a:rPr lang="ru-RU" sz="1800" dirty="0">
                <a:latin typeface="Calibri"/>
                <a:sym typeface="Calibri"/>
              </a:rPr>
              <a:t> про </a:t>
            </a:r>
            <a:r>
              <a:rPr lang="ru-RU" sz="1800" dirty="0" err="1">
                <a:latin typeface="Calibri"/>
                <a:sym typeface="Calibri"/>
              </a:rPr>
              <a:t>проходження</a:t>
            </a:r>
            <a:r>
              <a:rPr lang="ru-RU" sz="1800" dirty="0">
                <a:latin typeface="Calibri"/>
                <a:sym typeface="Calibri"/>
              </a:rPr>
              <a:t> планового мед. </a:t>
            </a:r>
            <a:r>
              <a:rPr lang="ru-RU" sz="1800" dirty="0" err="1">
                <a:latin typeface="Calibri"/>
                <a:sym typeface="Calibri"/>
              </a:rPr>
              <a:t>огляду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відповідно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його</a:t>
            </a:r>
            <a:r>
              <a:rPr lang="ru-RU" sz="1800" dirty="0">
                <a:latin typeface="Calibri"/>
                <a:sym typeface="Calibri"/>
              </a:rPr>
              <a:t> рокам. </a:t>
            </a:r>
          </a:p>
          <a:p>
            <a:pPr marL="457200" lvl="0" indent="-431800">
              <a:spcBef>
                <a:spcPts val="640"/>
              </a:spcBef>
              <a:buSzPts val="3200"/>
              <a:buFont typeface="Arial"/>
              <a:buChar char="•"/>
            </a:pPr>
            <a:r>
              <a:rPr lang="ru-RU" sz="1800" dirty="0" err="1">
                <a:latin typeface="Calibri"/>
                <a:sym typeface="Calibri"/>
              </a:rPr>
              <a:t>Поки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користувач</a:t>
            </a:r>
            <a:r>
              <a:rPr lang="ru-RU" sz="1800" dirty="0">
                <a:latin typeface="Calibri"/>
                <a:sym typeface="Calibri"/>
              </a:rPr>
              <a:t> не став </a:t>
            </a:r>
            <a:r>
              <a:rPr lang="ru-RU" sz="1800" dirty="0" err="1">
                <a:latin typeface="Calibri"/>
                <a:sym typeface="Calibri"/>
              </a:rPr>
              <a:t>повнолітнім</a:t>
            </a:r>
            <a:r>
              <a:rPr lang="ru-RU" sz="1800" dirty="0">
                <a:latin typeface="Calibri"/>
                <a:sym typeface="Calibri"/>
              </a:rPr>
              <a:t>,  </a:t>
            </a:r>
            <a:r>
              <a:rPr lang="ru-RU" sz="1800" dirty="0" err="1">
                <a:latin typeface="Calibri"/>
                <a:sym typeface="Calibri"/>
              </a:rPr>
              <a:t>його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сторінка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пов'язана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зі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сторінкою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батьків</a:t>
            </a:r>
            <a:r>
              <a:rPr lang="ru-RU" sz="1800" dirty="0">
                <a:latin typeface="Calibri"/>
                <a:sym typeface="Calibri"/>
              </a:rPr>
              <a:t>.  </a:t>
            </a:r>
          </a:p>
          <a:p>
            <a:pPr marL="457200" lvl="0" indent="-431800">
              <a:spcBef>
                <a:spcPts val="640"/>
              </a:spcBef>
              <a:buSzPts val="3200"/>
              <a:buFont typeface="Arial"/>
              <a:buChar char="•"/>
            </a:pPr>
            <a:r>
              <a:rPr lang="ru-RU" sz="1800" dirty="0" err="1">
                <a:latin typeface="Calibri"/>
                <a:sym typeface="Calibri"/>
              </a:rPr>
              <a:t>Усі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повнолітні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користувачі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повинні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надати</a:t>
            </a:r>
            <a:r>
              <a:rPr lang="ru-RU" sz="1800" dirty="0">
                <a:latin typeface="Calibri"/>
                <a:sym typeface="Calibri"/>
              </a:rPr>
              <a:t> свой адрес </a:t>
            </a:r>
            <a:r>
              <a:rPr lang="ru-RU" sz="1800" dirty="0" err="1">
                <a:latin typeface="Calibri"/>
                <a:sym typeface="Calibri"/>
              </a:rPr>
              <a:t>електронної</a:t>
            </a:r>
            <a:r>
              <a:rPr lang="ru-RU" sz="1800" dirty="0">
                <a:latin typeface="Calibri"/>
                <a:sym typeface="Calibri"/>
              </a:rPr>
              <a:t> почти.</a:t>
            </a:r>
          </a:p>
          <a:p>
            <a:pPr marL="457200" lvl="0" indent="-431800">
              <a:spcBef>
                <a:spcPts val="640"/>
              </a:spcBef>
              <a:buSzPts val="3200"/>
              <a:buFont typeface="Arial"/>
              <a:buChar char="•"/>
            </a:pPr>
            <a:r>
              <a:rPr lang="ru-RU" sz="1800" dirty="0" err="1">
                <a:latin typeface="Calibri"/>
                <a:sym typeface="Calibri"/>
              </a:rPr>
              <a:t>Користувач</a:t>
            </a:r>
            <a:r>
              <a:rPr lang="ru-RU" sz="1800" dirty="0">
                <a:latin typeface="Calibri"/>
                <a:sym typeface="Calibri"/>
              </a:rPr>
              <a:t> не </a:t>
            </a:r>
            <a:r>
              <a:rPr lang="ru-RU" sz="1800" dirty="0" err="1">
                <a:latin typeface="Calibri"/>
                <a:sym typeface="Calibri"/>
              </a:rPr>
              <a:t>може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самостійно</a:t>
            </a:r>
            <a:r>
              <a:rPr lang="ru-RU" sz="1800" dirty="0">
                <a:latin typeface="Calibri"/>
                <a:sym typeface="Calibri"/>
              </a:rPr>
              <a:t> вносить </a:t>
            </a:r>
            <a:r>
              <a:rPr lang="ru-RU" sz="1800" dirty="0" err="1">
                <a:latin typeface="Calibri"/>
                <a:sym typeface="Calibri"/>
              </a:rPr>
              <a:t>зміни</a:t>
            </a:r>
            <a:r>
              <a:rPr lang="ru-RU" sz="1800" dirty="0">
                <a:latin typeface="Calibri"/>
                <a:sym typeface="Calibri"/>
              </a:rPr>
              <a:t> про стан </a:t>
            </a:r>
            <a:r>
              <a:rPr lang="ru-RU" sz="1800" dirty="0" err="1">
                <a:latin typeface="Calibri"/>
                <a:sym typeface="Calibri"/>
              </a:rPr>
              <a:t>свого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здоров'я</a:t>
            </a:r>
            <a:r>
              <a:rPr lang="ru-RU" sz="1800" dirty="0">
                <a:latin typeface="Calibri"/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3917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0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0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4572000" y="1485900"/>
            <a:ext cx="3049587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Рисунок 2" descr="Изображение выглядит как снимок экрана, рисунок&#10;&#10;Описание создано с очень высокой степенью достоверности">
            <a:extLst>
              <a:ext uri="{FF2B5EF4-FFF2-40B4-BE49-F238E27FC236}">
                <a16:creationId xmlns="" xmlns:a16="http://schemas.microsoft.com/office/drawing/2014/main" id="{1584600F-4DC6-4095-871B-D54C26D3A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191229"/>
            <a:ext cx="5784902" cy="2146324"/>
          </a:xfrm>
          <a:prstGeom prst="rect">
            <a:avLst/>
          </a:prstGeom>
        </p:spPr>
      </p:pic>
      <p:pic>
        <p:nvPicPr>
          <p:cNvPr id="11" name="Рисунок 5" descr="Изображение выглядит как рисунок, часы&#10;&#10;Описание создано с очень высокой степенью достоверности">
            <a:extLst>
              <a:ext uri="{FF2B5EF4-FFF2-40B4-BE49-F238E27FC236}">
                <a16:creationId xmlns="" xmlns:a16="http://schemas.microsoft.com/office/drawing/2014/main" id="{572A2AEE-5648-4B6C-9C0B-3C41C247CB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3669822"/>
            <a:ext cx="6257216" cy="2474328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41354" y="3337553"/>
            <a:ext cx="52581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dirty="0" smtClean="0"/>
              <a:t>Статистика  </a:t>
            </a:r>
            <a:r>
              <a:rPr lang="ru-RU" dirty="0" err="1" smtClean="0"/>
              <a:t>захворюваності</a:t>
            </a:r>
            <a:r>
              <a:rPr lang="ru-RU" dirty="0" smtClean="0"/>
              <a:t> </a:t>
            </a:r>
            <a:r>
              <a:rPr lang="ru-RU" dirty="0"/>
              <a:t>за </a:t>
            </a:r>
            <a:r>
              <a:rPr lang="ru-RU" dirty="0" err="1"/>
              <a:t>віком</a:t>
            </a:r>
            <a:r>
              <a:rPr lang="ru-RU" dirty="0"/>
              <a:t> </a:t>
            </a:r>
            <a:r>
              <a:rPr lang="ru-RU" dirty="0" err="1"/>
              <a:t>порівняння</a:t>
            </a:r>
            <a:r>
              <a:rPr lang="ru-RU" dirty="0"/>
              <a:t> за два роки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09236" y="6155646"/>
            <a:ext cx="44591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/>
              <a:t>Статистика  </a:t>
            </a:r>
            <a:r>
              <a:rPr lang="ru-RU" dirty="0" err="1"/>
              <a:t>захворюваності</a:t>
            </a:r>
            <a:r>
              <a:rPr lang="ru-RU" dirty="0"/>
              <a:t> </a:t>
            </a:r>
            <a:r>
              <a:rPr lang="ru-RU" dirty="0" smtClean="0"/>
              <a:t>за видами за </a:t>
            </a:r>
            <a:r>
              <a:rPr lang="ru-RU" dirty="0" err="1" smtClean="0"/>
              <a:t>рік</a:t>
            </a:r>
            <a:r>
              <a:rPr lang="ru-RU" dirty="0" smtClean="0"/>
              <a:t> роки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1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Прототипи інтерфейсу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1">
            <a:hlinkClick r:id="rId4"/>
          </p:cNvPr>
          <p:cNvSpPr/>
          <p:nvPr/>
        </p:nvSpPr>
        <p:spPr>
          <a:xfrm>
            <a:off x="5910986" y="1772816"/>
            <a:ext cx="1119431" cy="105507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2413" y="60000"/>
                </a:moveTo>
                <a:lnTo>
                  <a:pt x="17587" y="15000"/>
                </a:lnTo>
                <a:lnTo>
                  <a:pt x="17587" y="105000"/>
                </a:lnTo>
                <a:close/>
              </a:path>
              <a:path w="120000" h="120000" fill="darken" extrusionOk="0">
                <a:moveTo>
                  <a:pt x="102413" y="60000"/>
                </a:moveTo>
                <a:lnTo>
                  <a:pt x="17587" y="15000"/>
                </a:lnTo>
                <a:lnTo>
                  <a:pt x="17587" y="105000"/>
                </a:lnTo>
                <a:close/>
              </a:path>
              <a:path w="120000" h="120000" fill="none" extrusionOk="0">
                <a:moveTo>
                  <a:pt x="102413" y="60000"/>
                </a:moveTo>
                <a:lnTo>
                  <a:pt x="17587" y="105000"/>
                </a:lnTo>
                <a:lnTo>
                  <a:pt x="17587" y="1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Рисунок 2">
            <a:extLst>
              <a:ext uri="{FF2B5EF4-FFF2-40B4-BE49-F238E27FC236}">
                <a16:creationId xmlns="" xmlns:a16="http://schemas.microsoft.com/office/drawing/2014/main" id="{CB70D24C-9629-47CA-B678-76CF076EA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889" y="1169987"/>
            <a:ext cx="4216818" cy="5663044"/>
          </a:xfrm>
          <a:prstGeom prst="rect">
            <a:avLst/>
          </a:prstGeom>
        </p:spPr>
      </p:pic>
      <p:pic>
        <p:nvPicPr>
          <p:cNvPr id="10" name="Рисунок 3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="" xmlns:a16="http://schemas.microsoft.com/office/drawing/2014/main" id="{AE0B4A5C-DBD9-4049-BD91-53BDC26357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5516" y="3789040"/>
            <a:ext cx="5350373" cy="26865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814" y="3136650"/>
            <a:ext cx="3956647" cy="293023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2"/>
          <p:cNvSpPr txBox="1"/>
          <p:nvPr/>
        </p:nvSpPr>
        <p:spPr>
          <a:xfrm>
            <a:off x="1115146" y="1541174"/>
            <a:ext cx="7096125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r>
              <a:rPr lang="ru-RU" sz="4400" b="1" i="0" u="none" strike="noStrike" cap="none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Дякую за увагу!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endParaRPr sz="4400" b="1" i="0" u="none" strike="noStrike" cap="none">
              <a:solidFill>
                <a:srgbClr val="FFA1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504</Words>
  <Application>Microsoft Office PowerPoint</Application>
  <PresentationFormat>Экран (4:3)</PresentationFormat>
  <Paragraphs>104</Paragraphs>
  <Slides>9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1_Тема Office</vt:lpstr>
      <vt:lpstr>Тема Office</vt:lpstr>
      <vt:lpstr>Медична картка</vt:lpstr>
      <vt:lpstr>Актуальність проблеми</vt:lpstr>
      <vt:lpstr>Мета та завдання проекту</vt:lpstr>
      <vt:lpstr>Ієрархія процесів</vt:lpstr>
      <vt:lpstr>Use Case</vt:lpstr>
      <vt:lpstr>Презентация PowerPoint</vt:lpstr>
      <vt:lpstr>DashBoard</vt:lpstr>
      <vt:lpstr>Прототипи інтерфейсу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Медична картка</dc:title>
  <dc:creator>1</dc:creator>
  <cp:lastModifiedBy>1</cp:lastModifiedBy>
  <cp:revision>13</cp:revision>
  <dcterms:modified xsi:type="dcterms:W3CDTF">2020-04-19T13:24:38Z</dcterms:modified>
</cp:coreProperties>
</file>