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508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run.mockplus.com/Trt1I4rLSFP7N9wj/index.html?to=3FE8FE44-1E9E-4666-96EB-27208E0E948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b="1" dirty="0" err="1" smtClean="0">
                <a:solidFill>
                  <a:srgbClr val="E46C0A"/>
                </a:solidFill>
              </a:rPr>
              <a:t>Медична</a:t>
            </a:r>
            <a:r>
              <a:rPr lang="ru-RU" sz="3200" b="1" dirty="0" smtClean="0">
                <a:solidFill>
                  <a:srgbClr val="E46C0A"/>
                </a:solidFill>
              </a:rPr>
              <a:t> </a:t>
            </a:r>
            <a:r>
              <a:rPr lang="ru-RU" sz="3200" b="1" dirty="0" err="1">
                <a:solidFill>
                  <a:srgbClr val="E46C0A"/>
                </a:solidFill>
              </a:rPr>
              <a:t>картка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244061"/>
                </a:solidFill>
              </a:rPr>
              <a:t>Група</a:t>
            </a:r>
            <a:r>
              <a:rPr lang="ru-RU" b="1" dirty="0" smtClean="0">
                <a:solidFill>
                  <a:srgbClr val="244061"/>
                </a:solidFill>
              </a:rPr>
              <a:t> КМ-72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244061"/>
                </a:solidFill>
              </a:rPr>
              <a:t>Коваленко </a:t>
            </a:r>
            <a:r>
              <a:rPr lang="ru-RU" b="1" dirty="0" err="1" smtClean="0">
                <a:solidFill>
                  <a:srgbClr val="244061"/>
                </a:solidFill>
              </a:rPr>
              <a:t>Олександра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Петрівна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915816" y="11699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sng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>
                <a:latin typeface="Tahoma"/>
              </a:rPr>
              <a:t>Оскільки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кожна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людина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має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особливий</a:t>
            </a:r>
            <a:r>
              <a:rPr lang="ru-RU" dirty="0">
                <a:latin typeface="Tahoma"/>
              </a:rPr>
              <a:t> почерк, то </a:t>
            </a:r>
            <a:r>
              <a:rPr lang="ru-RU" dirty="0" err="1">
                <a:latin typeface="Tahoma"/>
              </a:rPr>
              <a:t>можна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недостовірно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зрозуміти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інформацію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щодо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історії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пацієнта</a:t>
            </a:r>
            <a:r>
              <a:rPr lang="ru-RU" dirty="0" smtClean="0">
                <a:latin typeface="Tahoma"/>
              </a:rPr>
              <a:t>.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Також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створення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архівів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займає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велику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кількість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просторів</a:t>
            </a:r>
            <a:r>
              <a:rPr lang="ru-RU" dirty="0">
                <a:latin typeface="Tahoma"/>
              </a:rPr>
              <a:t>, </a:t>
            </a:r>
            <a:r>
              <a:rPr lang="ru-RU" dirty="0" err="1" smtClean="0">
                <a:latin typeface="Tahoma"/>
              </a:rPr>
              <a:t>потребує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суттєвих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ресурсів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для </a:t>
            </a:r>
            <a:r>
              <a:rPr lang="ru-RU" dirty="0" err="1">
                <a:latin typeface="Tahoma"/>
              </a:rPr>
              <a:t>їх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утримання</a:t>
            </a:r>
            <a:r>
              <a:rPr lang="ru-RU" dirty="0" smtClean="0">
                <a:latin typeface="Tahoma"/>
              </a:rPr>
              <a:t>, </a:t>
            </a:r>
            <a:r>
              <a:rPr lang="ru-RU" dirty="0" err="1" smtClean="0">
                <a:latin typeface="Tahoma"/>
              </a:rPr>
              <a:t>поповнення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новими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матеріалами</a:t>
            </a:r>
            <a:r>
              <a:rPr lang="ru-RU" dirty="0">
                <a:latin typeface="Tahom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huck Newton: I Hate Paper! I Hate Files! Paper And Files Ruin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r="1"/>
          <a:stretch/>
        </p:blipFill>
        <p:spPr bwMode="auto">
          <a:xfrm>
            <a:off x="0" y="2492897"/>
            <a:ext cx="2958017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Google Shape;180;p26"/>
          <p:cNvSpPr txBox="1"/>
          <p:nvPr/>
        </p:nvSpPr>
        <p:spPr>
          <a:xfrm>
            <a:off x="237422" y="1243156"/>
            <a:ext cx="2606386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Опис</a:t>
            </a:r>
            <a:r>
              <a:rPr lang="ru-RU" sz="1400" i="1" u="sng" strike="noStrike" cap="none" dirty="0">
                <a:solidFill>
                  <a:srgbClr val="0070C0"/>
                </a:solidFill>
                <a:sym typeface="Arial"/>
              </a:rPr>
              <a:t>, як </a:t>
            </a: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було</a:t>
            </a:r>
            <a:endParaRPr u="sng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err="1">
                <a:latin typeface="Tahoma"/>
              </a:rPr>
              <a:t>Історія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пацієнтів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заповнюється</a:t>
            </a:r>
            <a:r>
              <a:rPr lang="ru-RU" dirty="0">
                <a:latin typeface="Tahoma"/>
              </a:rPr>
              <a:t> у </a:t>
            </a:r>
            <a:r>
              <a:rPr lang="ru-RU" dirty="0" err="1">
                <a:latin typeface="Tahoma"/>
              </a:rPr>
              <a:t>паперових</a:t>
            </a:r>
            <a:r>
              <a:rPr lang="ru-RU" dirty="0">
                <a:latin typeface="Tahoma"/>
              </a:rPr>
              <a:t> карточках </a:t>
            </a:r>
            <a:r>
              <a:rPr lang="ru-RU" dirty="0" err="1">
                <a:latin typeface="Tahoma"/>
              </a:rPr>
              <a:t>від</a:t>
            </a:r>
            <a:r>
              <a:rPr lang="ru-RU" dirty="0">
                <a:latin typeface="Tahoma"/>
              </a:rPr>
              <a:t> руки </a:t>
            </a:r>
            <a:r>
              <a:rPr lang="ru-RU" dirty="0" err="1">
                <a:latin typeface="Tahoma"/>
              </a:rPr>
              <a:t>лікарями</a:t>
            </a:r>
            <a:r>
              <a:rPr lang="ru-RU" dirty="0">
                <a:latin typeface="Tahoma"/>
              </a:rPr>
              <a:t>, а </a:t>
            </a:r>
            <a:r>
              <a:rPr lang="ru-RU" dirty="0" err="1">
                <a:latin typeface="Tahoma"/>
              </a:rPr>
              <a:t>потім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зберігається</a:t>
            </a:r>
            <a:r>
              <a:rPr lang="ru-RU" dirty="0">
                <a:latin typeface="Tahoma"/>
              </a:rPr>
              <a:t> у </a:t>
            </a:r>
            <a:r>
              <a:rPr lang="ru-RU" dirty="0" err="1">
                <a:latin typeface="Tahoma"/>
              </a:rPr>
              <a:t>архівах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закладів</a:t>
            </a:r>
            <a:r>
              <a:rPr lang="ru-RU" dirty="0">
                <a:latin typeface="Tahom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80112" y="1169987"/>
            <a:ext cx="3506263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sng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sz="1400" b="0" i="1" u="sng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 smtClean="0">
                <a:latin typeface="Tahoma"/>
              </a:rPr>
              <a:t>Веб-</a:t>
            </a:r>
            <a:r>
              <a:rPr lang="ru-RU" dirty="0" err="1" smtClean="0">
                <a:latin typeface="Tahoma"/>
              </a:rPr>
              <a:t>застосунок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(та/</a:t>
            </a:r>
            <a:r>
              <a:rPr lang="ru-RU" dirty="0" err="1">
                <a:latin typeface="Tahoma"/>
              </a:rPr>
              <a:t>або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додаток</a:t>
            </a:r>
            <a:r>
              <a:rPr lang="ru-RU" dirty="0" smtClean="0">
                <a:latin typeface="Tahoma"/>
              </a:rPr>
              <a:t>) </a:t>
            </a:r>
            <a:r>
              <a:rPr lang="ru-RU" dirty="0" err="1" smtClean="0">
                <a:latin typeface="Tahoma"/>
              </a:rPr>
              <a:t>електронної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карти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пацієнтів</a:t>
            </a:r>
            <a:r>
              <a:rPr lang="ru-RU" dirty="0" smtClean="0">
                <a:latin typeface="Tahoma"/>
              </a:rPr>
              <a:t>,</a:t>
            </a:r>
            <a:r>
              <a:rPr lang="ru-RU" dirty="0" smtClean="0"/>
              <a:t> </a:t>
            </a:r>
            <a:r>
              <a:rPr lang="ru-RU" dirty="0" err="1" smtClean="0">
                <a:latin typeface="Tahoma"/>
              </a:rPr>
              <a:t>що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допоможе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уникнути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вказаних</a:t>
            </a:r>
            <a:r>
              <a:rPr lang="ru-RU" dirty="0">
                <a:latin typeface="Tahoma"/>
              </a:rPr>
              <a:t> проблем і </a:t>
            </a:r>
            <a:r>
              <a:rPr lang="ru-RU" dirty="0" err="1">
                <a:latin typeface="Tahoma"/>
              </a:rPr>
              <a:t>контролювати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своє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latin typeface="Tahoma"/>
              </a:rPr>
              <a:t>(</a:t>
            </a:r>
            <a:r>
              <a:rPr lang="ru-RU" dirty="0" err="1">
                <a:latin typeface="Tahoma"/>
              </a:rPr>
              <a:t>перевірка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здоров’я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пацієнтів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має</a:t>
            </a:r>
            <a:r>
              <a:rPr lang="ru-RU" dirty="0">
                <a:latin typeface="Tahoma"/>
              </a:rPr>
              <a:t> свою </a:t>
            </a:r>
            <a:r>
              <a:rPr lang="ru-RU" dirty="0" err="1">
                <a:latin typeface="Tahoma"/>
              </a:rPr>
              <a:t>періодичність</a:t>
            </a:r>
            <a:r>
              <a:rPr lang="ru-RU" dirty="0">
                <a:latin typeface="Tahoma"/>
              </a:rPr>
              <a:t> </a:t>
            </a:r>
            <a:r>
              <a:rPr lang="ru-RU" dirty="0" smtClean="0">
                <a:latin typeface="Tahoma"/>
              </a:rPr>
              <a:t>і </a:t>
            </a:r>
            <a:r>
              <a:rPr lang="ru-RU" dirty="0">
                <a:latin typeface="Tahoma"/>
              </a:rPr>
              <a:t>в </a:t>
            </a:r>
            <a:r>
              <a:rPr lang="ru-RU" dirty="0" err="1">
                <a:latin typeface="Tahoma"/>
              </a:rPr>
              <a:t>певний</a:t>
            </a:r>
            <a:r>
              <a:rPr lang="ru-RU" dirty="0">
                <a:latin typeface="Tahoma"/>
              </a:rPr>
              <a:t> </a:t>
            </a:r>
            <a:r>
              <a:rPr lang="ru-RU" dirty="0" smtClean="0">
                <a:latin typeface="Tahoma"/>
              </a:rPr>
              <a:t>час </a:t>
            </a:r>
            <a:r>
              <a:rPr lang="ru-RU" dirty="0" err="1" smtClean="0">
                <a:latin typeface="Tahoma"/>
              </a:rPr>
              <a:t>користувачам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>
                <a:latin typeface="Tahoma"/>
              </a:rPr>
              <a:t>будуть</a:t>
            </a:r>
            <a:r>
              <a:rPr lang="ru-RU" dirty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надходити</a:t>
            </a:r>
            <a:r>
              <a:rPr lang="ru-RU" dirty="0" smtClean="0">
                <a:latin typeface="Tahoma"/>
              </a:rPr>
              <a:t> </a:t>
            </a:r>
            <a:r>
              <a:rPr lang="ru-RU" dirty="0" err="1" smtClean="0">
                <a:latin typeface="Tahoma"/>
              </a:rPr>
              <a:t>сповіщення</a:t>
            </a:r>
            <a:r>
              <a:rPr lang="ru-RU" dirty="0" smtClean="0">
                <a:latin typeface="Tahoma"/>
              </a:rPr>
              <a:t> </a:t>
            </a:r>
            <a:r>
              <a:rPr lang="ru-RU" dirty="0">
                <a:latin typeface="Tahoma"/>
              </a:rPr>
              <a:t>з </a:t>
            </a:r>
            <a:r>
              <a:rPr lang="ru-RU" dirty="0" err="1" smtClean="0">
                <a:latin typeface="Tahoma"/>
              </a:rPr>
              <a:t>нагадуванням</a:t>
            </a:r>
            <a:r>
              <a:rPr lang="ru-RU" dirty="0" smtClean="0"/>
              <a:t> </a:t>
            </a:r>
            <a:r>
              <a:rPr lang="ru-RU" dirty="0" smtClean="0">
                <a:latin typeface="Tahoma"/>
              </a:rPr>
              <a:t>про </a:t>
            </a:r>
            <a:r>
              <a:rPr lang="ru-RU" dirty="0" err="1">
                <a:latin typeface="Tahoma"/>
              </a:rPr>
              <a:t>необхідність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медичного</a:t>
            </a:r>
            <a:r>
              <a:rPr lang="ru-RU" dirty="0">
                <a:latin typeface="Tahoma"/>
              </a:rPr>
              <a:t> </a:t>
            </a:r>
            <a:r>
              <a:rPr lang="ru-RU" dirty="0" err="1">
                <a:latin typeface="Tahoma"/>
              </a:rPr>
              <a:t>обстежування</a:t>
            </a:r>
            <a:r>
              <a:rPr lang="ru-RU" dirty="0">
                <a:latin typeface="Tahoma"/>
              </a:rPr>
              <a:t>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В России выписано уже 20 миллионов электронных больничных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/>
          <a:stretch/>
        </p:blipFill>
        <p:spPr bwMode="auto">
          <a:xfrm flipH="1">
            <a:off x="6551310" y="3861049"/>
            <a:ext cx="2592690" cy="29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Vatican Secret Archives | Vatican secret archives, Wonders of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18" y="3861049"/>
            <a:ext cx="3593291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0400" y="162041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73690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</a:t>
            </a:r>
            <a:r>
              <a:rPr lang="ru-RU" sz="1800" dirty="0" err="1">
                <a:solidFill>
                  <a:schemeClr val="dk1"/>
                </a:solidFill>
                <a:ea typeface="Calibri"/>
                <a:sym typeface="Calibri"/>
              </a:rPr>
              <a:t>тимізація</a:t>
            </a:r>
            <a:r>
              <a:rPr lang="ru-RU" sz="16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збереження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інформації</a:t>
            </a:r>
            <a:r>
              <a:rPr lang="ru-RU" sz="1800" dirty="0">
                <a:ea typeface="Calibri"/>
                <a:sym typeface="Calibri"/>
              </a:rPr>
              <a:t> про </a:t>
            </a:r>
            <a:r>
              <a:rPr lang="ru-RU" sz="1800" dirty="0" err="1">
                <a:ea typeface="Calibri"/>
                <a:sym typeface="Calibri"/>
              </a:rPr>
              <a:t>пацієнта</a:t>
            </a:r>
            <a:r>
              <a:rPr lang="ru-RU" sz="1800" dirty="0">
                <a:ea typeface="Calibri"/>
                <a:sym typeface="Calibri"/>
              </a:rPr>
              <a:t>, </a:t>
            </a:r>
            <a:r>
              <a:rPr lang="ru-RU" sz="1800" dirty="0" err="1">
                <a:ea typeface="Calibri"/>
                <a:sym typeface="Calibri"/>
              </a:rPr>
              <a:t>аналіз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даних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історій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здоров'я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користувача</a:t>
            </a:r>
            <a:r>
              <a:rPr lang="ru-RU" sz="1800" dirty="0">
                <a:ea typeface="Calibri"/>
                <a:sym typeface="Calibri"/>
              </a:rPr>
              <a:t> за </a:t>
            </a:r>
            <a:r>
              <a:rPr lang="ru-RU" sz="1800" dirty="0" err="1">
                <a:ea typeface="Calibri"/>
                <a:sym typeface="Calibri"/>
              </a:rPr>
              <a:t>якими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будуть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надаватись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 smtClean="0">
                <a:ea typeface="Calibri"/>
                <a:sym typeface="Calibri"/>
              </a:rPr>
              <a:t>поради</a:t>
            </a:r>
            <a:r>
              <a:rPr lang="ru-RU" sz="1800" dirty="0" smtClean="0">
                <a:ea typeface="Calibri"/>
                <a:sym typeface="Calibri"/>
              </a:rPr>
              <a:t> </a:t>
            </a:r>
            <a:r>
              <a:rPr lang="ru-RU" sz="1800" dirty="0">
                <a:ea typeface="Calibri"/>
                <a:sym typeface="Calibri"/>
              </a:rPr>
              <a:t>і </a:t>
            </a:r>
            <a:r>
              <a:rPr lang="ru-RU" sz="1800" dirty="0" err="1">
                <a:ea typeface="Calibri"/>
                <a:sym typeface="Calibri"/>
              </a:rPr>
              <a:t>нагадування</a:t>
            </a:r>
            <a:r>
              <a:rPr lang="ru-RU" sz="1800" dirty="0">
                <a:ea typeface="Calibri"/>
                <a:sym typeface="Calibri"/>
              </a:rPr>
              <a:t> про </a:t>
            </a:r>
            <a:r>
              <a:rPr lang="ru-RU" sz="1800" dirty="0" err="1">
                <a:ea typeface="Calibri"/>
                <a:sym typeface="Calibri"/>
              </a:rPr>
              <a:t>медогляд</a:t>
            </a:r>
            <a:r>
              <a:rPr lang="ru-RU" sz="1800" dirty="0">
                <a:ea typeface="Calibri"/>
                <a:sym typeface="Calibri"/>
              </a:rPr>
              <a:t>, </a:t>
            </a:r>
            <a:r>
              <a:rPr lang="ru-RU" sz="1800" dirty="0" err="1">
                <a:ea typeface="Calibri"/>
                <a:sym typeface="Calibri"/>
              </a:rPr>
              <a:t>якщо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пацієнт</a:t>
            </a:r>
            <a:r>
              <a:rPr lang="ru-RU" sz="1800" dirty="0">
                <a:ea typeface="Calibri"/>
                <a:sym typeface="Calibri"/>
              </a:rPr>
              <a:t> давно не </a:t>
            </a:r>
            <a:r>
              <a:rPr lang="ru-RU" sz="1800" dirty="0" err="1">
                <a:ea typeface="Calibri"/>
                <a:sym typeface="Calibri"/>
              </a:rPr>
              <a:t>перевіряв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своє</a:t>
            </a:r>
            <a:r>
              <a:rPr lang="ru-RU" sz="1800" dirty="0">
                <a:ea typeface="Calibri"/>
                <a:sym typeface="Calibri"/>
              </a:rPr>
              <a:t> </a:t>
            </a:r>
            <a:r>
              <a:rPr lang="ru-RU" sz="1800" dirty="0" err="1">
                <a:ea typeface="Calibri"/>
                <a:sym typeface="Calibri"/>
              </a:rPr>
              <a:t>здоров'я</a:t>
            </a:r>
            <a:r>
              <a:rPr lang="ru-RU" sz="1800" dirty="0">
                <a:ea typeface="Calibri"/>
                <a:sym typeface="Calibri"/>
              </a:rPr>
              <a:t>.</a:t>
            </a:r>
            <a:endParaRPr lang="ru-RU" sz="1800" b="1" dirty="0">
              <a:ea typeface="Calibri"/>
              <a:cs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996952"/>
            <a:ext cx="87280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err="1">
                <a:solidFill>
                  <a:schemeClr val="dk1"/>
                </a:solidFill>
                <a:latin typeface="Calibri"/>
                <a:cs typeface="Calibri"/>
              </a:rPr>
              <a:t>Завдання</a:t>
            </a:r>
            <a:r>
              <a:rPr lang="ru-RU" u="sng" dirty="0">
                <a:solidFill>
                  <a:schemeClr val="dk1"/>
                </a:solidFill>
                <a:latin typeface="Calibri"/>
                <a:cs typeface="Calibri"/>
              </a:rPr>
              <a:t> проекту</a:t>
            </a:r>
            <a:endParaRPr lang="ru-RU" dirty="0">
              <a:solidFill>
                <a:schemeClr val="dk1"/>
              </a:solidFill>
            </a:endParaRPr>
          </a:p>
          <a:p>
            <a:endParaRPr lang="en-US" dirty="0"/>
          </a:p>
          <a:p>
            <a:r>
              <a:rPr lang="ru-RU" b="1" dirty="0">
                <a:solidFill>
                  <a:schemeClr val="dk1"/>
                </a:solidFill>
                <a:latin typeface="Calibri"/>
                <a:cs typeface="Calibri"/>
              </a:rPr>
              <a:t>      </a:t>
            </a:r>
            <a:r>
              <a:rPr lang="ru-RU" b="1" dirty="0" smtClean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-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розробити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веб-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застосунок</a:t>
            </a:r>
            <a:r>
              <a:rPr lang="ru-RU" dirty="0" smtClean="0">
                <a:solidFill>
                  <a:schemeClr val="dk1"/>
                </a:solidFill>
                <a:latin typeface="Calibri"/>
                <a:cs typeface="Calibri"/>
              </a:rPr>
              <a:t> з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використанням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заданих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відповідно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до курсу 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технологій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             -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розробити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оптимальний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інтерфейс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;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             -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продумати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і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реалізувати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деталі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щоб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 проект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дійсно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був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оптимізованим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від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>
                <a:solidFill>
                  <a:schemeClr val="dk1"/>
                </a:solidFill>
                <a:latin typeface="Calibri"/>
                <a:cs typeface="Calibri"/>
              </a:rPr>
              <a:t>існуючої</a:t>
            </a:r>
            <a:r>
              <a:rPr lang="ru-RU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ru-RU" dirty="0" err="1" smtClean="0">
                <a:solidFill>
                  <a:schemeClr val="dk1"/>
                </a:solidFill>
                <a:latin typeface="Calibri"/>
                <a:cs typeface="Calibri"/>
              </a:rPr>
              <a:t>системи</a:t>
            </a:r>
            <a:endParaRPr lang="ru-RU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uk-UA" dirty="0">
                <a:solidFill>
                  <a:schemeClr val="dk1"/>
                </a:solidFill>
                <a:latin typeface="Calibri"/>
              </a:rPr>
              <a:t> 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            </a:t>
            </a:r>
            <a:r>
              <a:rPr lang="uk-UA" dirty="0" err="1" smtClean="0">
                <a:solidFill>
                  <a:schemeClr val="dk1"/>
                </a:solidFill>
                <a:latin typeface="Calibri"/>
              </a:rPr>
              <a:t>-створити</a:t>
            </a:r>
            <a:r>
              <a:rPr lang="uk-UA" dirty="0" smtClean="0">
                <a:solidFill>
                  <a:schemeClr val="dk1"/>
                </a:solidFill>
                <a:latin typeface="Calibri"/>
              </a:rPr>
              <a:t> базу даних, що буде налічувати пацієнтів </a:t>
            </a:r>
          </a:p>
          <a:p>
            <a:r>
              <a:rPr lang="uk-UA" dirty="0" smtClean="0">
                <a:solidFill>
                  <a:schemeClr val="dk1"/>
                </a:solidFill>
              </a:rPr>
              <a:t>           </a:t>
            </a:r>
            <a:r>
              <a:rPr lang="uk-UA" sz="1200" dirty="0" err="1" smtClean="0">
                <a:solidFill>
                  <a:schemeClr val="dk1"/>
                </a:solidFill>
              </a:rPr>
              <a:t>-створити</a:t>
            </a:r>
            <a:r>
              <a:rPr lang="uk-UA" sz="1200" dirty="0" smtClean="0">
                <a:solidFill>
                  <a:schemeClr val="dk1"/>
                </a:solidFill>
              </a:rPr>
              <a:t> комфортну систему, що буде надавати користувачам інформацію з </a:t>
            </a:r>
            <a:r>
              <a:rPr lang="uk-UA" sz="1200" dirty="0" err="1" smtClean="0">
                <a:solidFill>
                  <a:schemeClr val="dk1"/>
                </a:solidFill>
              </a:rPr>
              <a:t>аналізаціїї</a:t>
            </a:r>
            <a:r>
              <a:rPr lang="uk-UA" sz="1200" dirty="0" smtClean="0">
                <a:solidFill>
                  <a:schemeClr val="dk1"/>
                </a:solidFill>
              </a:rPr>
              <a:t> карток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D:\саша\Untitled Docu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" y="2055124"/>
            <a:ext cx="9144000" cy="28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76936" y="3140968"/>
            <a:ext cx="1224136" cy="48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140968"/>
            <a:ext cx="12241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" y="1169986"/>
            <a:ext cx="9113871" cy="535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0;p27" descr="http://buythesky.com.au/App_Themes/RFDS/img/template/background-video-pos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260648"/>
            <a:ext cx="2542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правила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66" y="1628800"/>
            <a:ext cx="918055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Тільки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зареєстрований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може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мати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віртуальну</a:t>
            </a:r>
            <a:r>
              <a:rPr lang="ru-RU" sz="1800" dirty="0">
                <a:latin typeface="Calibri"/>
                <a:sym typeface="Calibri"/>
              </a:rPr>
              <a:t>  </a:t>
            </a:r>
            <a:r>
              <a:rPr lang="ru-RU" sz="1800" dirty="0" err="1">
                <a:latin typeface="Calibri"/>
                <a:sym typeface="Calibri"/>
              </a:rPr>
              <a:t>картку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Інформація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що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надає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лікар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здоров'я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конфедиційна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Внесення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нової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інформації</a:t>
            </a:r>
            <a:r>
              <a:rPr lang="ru-RU" sz="1800" dirty="0">
                <a:latin typeface="Calibri"/>
                <a:sym typeface="Calibri"/>
              </a:rPr>
              <a:t> до </a:t>
            </a:r>
            <a:r>
              <a:rPr lang="ru-RU" sz="1800" dirty="0" err="1">
                <a:latin typeface="Calibri"/>
                <a:sym typeface="Calibri"/>
              </a:rPr>
              <a:t>карти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нагадування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проводяться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лише</a:t>
            </a:r>
            <a:r>
              <a:rPr lang="ru-RU" sz="1800" dirty="0">
                <a:latin typeface="Calibri"/>
                <a:sym typeface="Calibri"/>
              </a:rPr>
              <a:t> в онлайн </a:t>
            </a:r>
            <a:r>
              <a:rPr lang="ru-RU" sz="1800" dirty="0" err="1">
                <a:latin typeface="Calibri"/>
                <a:sym typeface="Calibri"/>
              </a:rPr>
              <a:t>режимі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Користувачам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надається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інформація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нього</a:t>
            </a:r>
            <a:r>
              <a:rPr lang="ru-RU" sz="1800" dirty="0">
                <a:latin typeface="Calibri"/>
                <a:sym typeface="Calibri"/>
              </a:rPr>
              <a:t> та </a:t>
            </a:r>
            <a:r>
              <a:rPr lang="ru-RU" sz="1800" dirty="0" err="1">
                <a:latin typeface="Calibri"/>
                <a:sym typeface="Calibri"/>
              </a:rPr>
              <a:t>публічна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Лікар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має</a:t>
            </a:r>
            <a:r>
              <a:rPr lang="ru-RU" sz="1800" dirty="0">
                <a:latin typeface="Calibri"/>
                <a:sym typeface="Calibri"/>
              </a:rPr>
              <a:t> доступ до </a:t>
            </a:r>
            <a:r>
              <a:rPr lang="ru-RU" sz="1800" dirty="0" err="1">
                <a:latin typeface="Calibri"/>
                <a:sym typeface="Calibri"/>
              </a:rPr>
              <a:t>інформації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пацієнтів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лише</a:t>
            </a:r>
            <a:r>
              <a:rPr lang="ru-RU" sz="1800" dirty="0">
                <a:latin typeface="Calibri"/>
                <a:sym typeface="Calibri"/>
              </a:rPr>
              <a:t> з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дозволу</a:t>
            </a:r>
            <a:r>
              <a:rPr lang="ru-RU" sz="1800" dirty="0">
                <a:latin typeface="Calibri"/>
                <a:sym typeface="Calibri"/>
              </a:rPr>
              <a:t>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Якщо</a:t>
            </a:r>
            <a:r>
              <a:rPr lang="ru-RU" sz="1800" dirty="0">
                <a:latin typeface="Calibri"/>
                <a:sym typeface="Calibri"/>
              </a:rPr>
              <a:t> один вид </a:t>
            </a:r>
            <a:r>
              <a:rPr lang="ru-RU" sz="1800" dirty="0" err="1">
                <a:latin typeface="Calibri"/>
                <a:sym typeface="Calibri"/>
              </a:rPr>
              <a:t>захворювань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налічується</a:t>
            </a:r>
            <a:r>
              <a:rPr lang="ru-RU" sz="1800" dirty="0">
                <a:latin typeface="Calibri"/>
                <a:sym typeface="Calibri"/>
              </a:rPr>
              <a:t> у </a:t>
            </a:r>
            <a:r>
              <a:rPr lang="ru-RU" sz="1800" dirty="0" err="1">
                <a:latin typeface="Calibri"/>
                <a:sym typeface="Calibri"/>
              </a:rPr>
              <a:t>більше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ніж</a:t>
            </a:r>
            <a:r>
              <a:rPr lang="ru-RU" sz="1800" dirty="0">
                <a:latin typeface="Calibri"/>
                <a:sym typeface="Calibri"/>
              </a:rPr>
              <a:t> 5% </a:t>
            </a:r>
            <a:r>
              <a:rPr lang="ru-RU" sz="1800" dirty="0" err="1">
                <a:latin typeface="Calibri"/>
                <a:sym typeface="Calibri"/>
              </a:rPr>
              <a:t>користувачів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всіх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попереджають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можливу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епідемію</a:t>
            </a:r>
            <a:r>
              <a:rPr lang="ru-RU" sz="1800" dirty="0">
                <a:latin typeface="Calibri"/>
                <a:sym typeface="Calibri"/>
              </a:rPr>
              <a:t>. 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>
                <a:latin typeface="Calibri"/>
                <a:sym typeface="Calibri"/>
              </a:rPr>
              <a:t>Як </a:t>
            </a:r>
            <a:r>
              <a:rPr lang="ru-RU" sz="1800" dirty="0" err="1">
                <a:latin typeface="Calibri"/>
                <a:sym typeface="Calibri"/>
              </a:rPr>
              <a:t>тільки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виповниться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певна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кількість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років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йому</a:t>
            </a:r>
            <a:r>
              <a:rPr lang="ru-RU" sz="1800" dirty="0">
                <a:latin typeface="Calibri"/>
                <a:sym typeface="Calibri"/>
              </a:rPr>
              <a:t> приходить </a:t>
            </a:r>
            <a:r>
              <a:rPr lang="ru-RU" sz="1800" dirty="0" err="1">
                <a:latin typeface="Calibri"/>
                <a:sym typeface="Calibri"/>
              </a:rPr>
              <a:t>сповіщення</a:t>
            </a:r>
            <a:r>
              <a:rPr lang="ru-RU" sz="1800" dirty="0">
                <a:latin typeface="Calibri"/>
                <a:sym typeface="Calibri"/>
              </a:rPr>
              <a:t> про </a:t>
            </a:r>
            <a:r>
              <a:rPr lang="ru-RU" sz="1800" dirty="0" err="1">
                <a:latin typeface="Calibri"/>
                <a:sym typeface="Calibri"/>
              </a:rPr>
              <a:t>проходження</a:t>
            </a:r>
            <a:r>
              <a:rPr lang="ru-RU" sz="1800" dirty="0">
                <a:latin typeface="Calibri"/>
                <a:sym typeface="Calibri"/>
              </a:rPr>
              <a:t> планового мед. </a:t>
            </a:r>
            <a:r>
              <a:rPr lang="ru-RU" sz="1800" dirty="0" err="1">
                <a:latin typeface="Calibri"/>
                <a:sym typeface="Calibri"/>
              </a:rPr>
              <a:t>огляду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відповідно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рокам.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Поки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не став </a:t>
            </a:r>
            <a:r>
              <a:rPr lang="ru-RU" sz="1800" dirty="0" err="1">
                <a:latin typeface="Calibri"/>
                <a:sym typeface="Calibri"/>
              </a:rPr>
              <a:t>повнолітнім</a:t>
            </a:r>
            <a:r>
              <a:rPr lang="ru-RU" sz="1800" dirty="0">
                <a:latin typeface="Calibri"/>
                <a:sym typeface="Calibri"/>
              </a:rPr>
              <a:t>,  </a:t>
            </a:r>
            <a:r>
              <a:rPr lang="ru-RU" sz="1800" dirty="0" err="1">
                <a:latin typeface="Calibri"/>
                <a:sym typeface="Calibri"/>
              </a:rPr>
              <a:t>його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сторінка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пов'язана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сторінкою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батьків</a:t>
            </a:r>
            <a:r>
              <a:rPr lang="ru-RU" sz="1800" dirty="0">
                <a:latin typeface="Calibri"/>
                <a:sym typeface="Calibri"/>
              </a:rPr>
              <a:t>.  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Усі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повнолітні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користувачі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повинні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надати</a:t>
            </a:r>
            <a:r>
              <a:rPr lang="ru-RU" sz="1800" dirty="0">
                <a:latin typeface="Calibri"/>
                <a:sym typeface="Calibri"/>
              </a:rPr>
              <a:t> свой адрес </a:t>
            </a:r>
            <a:r>
              <a:rPr lang="ru-RU" sz="1800" dirty="0" err="1">
                <a:latin typeface="Calibri"/>
                <a:sym typeface="Calibri"/>
              </a:rPr>
              <a:t>електронної</a:t>
            </a:r>
            <a:r>
              <a:rPr lang="ru-RU" sz="1800" dirty="0">
                <a:latin typeface="Calibri"/>
                <a:sym typeface="Calibri"/>
              </a:rPr>
              <a:t> почти.</a:t>
            </a:r>
          </a:p>
          <a:p>
            <a:pPr marL="457200" lvl="0" indent="-431800">
              <a:spcBef>
                <a:spcPts val="640"/>
              </a:spcBef>
              <a:buSzPts val="3200"/>
              <a:buFont typeface="Arial"/>
              <a:buChar char="•"/>
            </a:pPr>
            <a:r>
              <a:rPr lang="ru-RU" sz="1800" dirty="0" err="1">
                <a:latin typeface="Calibri"/>
                <a:sym typeface="Calibri"/>
              </a:rPr>
              <a:t>Користувач</a:t>
            </a:r>
            <a:r>
              <a:rPr lang="ru-RU" sz="1800" dirty="0">
                <a:latin typeface="Calibri"/>
                <a:sym typeface="Calibri"/>
              </a:rPr>
              <a:t> не </a:t>
            </a:r>
            <a:r>
              <a:rPr lang="ru-RU" sz="1800" dirty="0" err="1">
                <a:latin typeface="Calibri"/>
                <a:sym typeface="Calibri"/>
              </a:rPr>
              <a:t>може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самостійно</a:t>
            </a:r>
            <a:r>
              <a:rPr lang="ru-RU" sz="1800" dirty="0">
                <a:latin typeface="Calibri"/>
                <a:sym typeface="Calibri"/>
              </a:rPr>
              <a:t> вносить </a:t>
            </a:r>
            <a:r>
              <a:rPr lang="ru-RU" sz="1800" dirty="0" err="1">
                <a:latin typeface="Calibri"/>
                <a:sym typeface="Calibri"/>
              </a:rPr>
              <a:t>зміни</a:t>
            </a:r>
            <a:r>
              <a:rPr lang="ru-RU" sz="1800" dirty="0">
                <a:latin typeface="Calibri"/>
                <a:sym typeface="Calibri"/>
              </a:rPr>
              <a:t> про стан </a:t>
            </a:r>
            <a:r>
              <a:rPr lang="ru-RU" sz="1800" dirty="0" err="1">
                <a:latin typeface="Calibri"/>
                <a:sym typeface="Calibri"/>
              </a:rPr>
              <a:t>свого</a:t>
            </a:r>
            <a:r>
              <a:rPr lang="ru-RU" sz="1800" dirty="0">
                <a:latin typeface="Calibri"/>
                <a:sym typeface="Calibri"/>
              </a:rPr>
              <a:t> </a:t>
            </a:r>
            <a:r>
              <a:rPr lang="ru-RU" sz="1800" dirty="0" err="1">
                <a:latin typeface="Calibri"/>
                <a:sym typeface="Calibri"/>
              </a:rPr>
              <a:t>здоров'я</a:t>
            </a:r>
            <a:r>
              <a:rPr lang="ru-RU" sz="1800" dirty="0">
                <a:latin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91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Рисунок 2" descr="Изображение выглядит как снимок экрана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1584600F-4DC6-4095-871B-D54C26D3A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91229"/>
            <a:ext cx="5784902" cy="2146324"/>
          </a:xfrm>
          <a:prstGeom prst="rect">
            <a:avLst/>
          </a:prstGeom>
        </p:spPr>
      </p:pic>
      <p:pic>
        <p:nvPicPr>
          <p:cNvPr id="11" name="Рисунок 5" descr="Изображение выглядит как рисунок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572A2AEE-5648-4B6C-9C0B-3C41C247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669822"/>
            <a:ext cx="6257216" cy="247432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41354" y="3337553"/>
            <a:ext cx="5258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/>
              <a:t>Статистика  </a:t>
            </a:r>
            <a:r>
              <a:rPr lang="ru-RU" dirty="0" err="1" smtClean="0"/>
              <a:t>захворюваності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віком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за два роки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9236" y="6155646"/>
            <a:ext cx="4459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Статистика  </a:t>
            </a:r>
            <a:r>
              <a:rPr lang="ru-RU" dirty="0" err="1"/>
              <a:t>захворюваності</a:t>
            </a:r>
            <a:r>
              <a:rPr lang="ru-RU" dirty="0"/>
              <a:t> </a:t>
            </a:r>
            <a:r>
              <a:rPr lang="ru-RU" dirty="0" smtClean="0"/>
              <a:t>за видами за </a:t>
            </a:r>
            <a:r>
              <a:rPr lang="ru-RU" dirty="0" err="1" smtClean="0"/>
              <a:t>рік</a:t>
            </a:r>
            <a:r>
              <a:rPr lang="ru-RU" dirty="0" smtClean="0"/>
              <a:t> роки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>
            <a:hlinkClick r:id="rId4"/>
          </p:cNvPr>
          <p:cNvSpPr/>
          <p:nvPr/>
        </p:nvSpPr>
        <p:spPr>
          <a:xfrm>
            <a:off x="5910986" y="1772816"/>
            <a:ext cx="1119431" cy="10550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darken" extrusionOk="0"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none" extrusionOk="0">
                <a:moveTo>
                  <a:pt x="102413" y="60000"/>
                </a:moveTo>
                <a:lnTo>
                  <a:pt x="17587" y="105000"/>
                </a:lnTo>
                <a:lnTo>
                  <a:pt x="17587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2">
            <a:extLst>
              <a:ext uri="{FF2B5EF4-FFF2-40B4-BE49-F238E27FC236}">
                <a16:creationId xmlns:a16="http://schemas.microsoft.com/office/drawing/2014/main" xmlns="" id="{CB70D24C-9629-47CA-B678-76CF076EA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89" y="1169987"/>
            <a:ext cx="4216818" cy="5663044"/>
          </a:xfrm>
          <a:prstGeom prst="rect">
            <a:avLst/>
          </a:prstGeom>
        </p:spPr>
      </p:pic>
      <p:pic>
        <p:nvPicPr>
          <p:cNvPr id="10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AE0B4A5C-DBD9-4049-BD91-53BDC2635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516" y="3789040"/>
            <a:ext cx="5350373" cy="26865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65332" y="6066886"/>
            <a:ext cx="5668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kern="1200" spc="-1" dirty="0" smtClean="0">
                <a:solidFill>
                  <a:srgbClr val="0000FF"/>
                </a:solidFill>
                <a:hlinkClick r:id="rId4"/>
              </a:rPr>
              <a:t>alexandrakovalenko200012</a:t>
            </a:r>
            <a:r>
              <a:rPr kumimoji="0" lang="en-US" sz="2400" b="0" i="0" u="sng" strike="noStrike" kern="1200" cap="none" spc="-1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hlinkClick r:id="rId4"/>
              </a:rPr>
              <a:t>@gmail.com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502</Words>
  <Application>Microsoft Office PowerPoint</Application>
  <PresentationFormat>Экран (4:3)</PresentationFormat>
  <Paragraphs>105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1_Тема Office</vt:lpstr>
      <vt:lpstr>Тема Office</vt:lpstr>
      <vt:lpstr>Медична картка</vt:lpstr>
      <vt:lpstr>Актуальність проблеми</vt:lpstr>
      <vt:lpstr>Мета та завдання проекту</vt:lpstr>
      <vt:lpstr>Ієрархія процесів</vt:lpstr>
      <vt:lpstr>Use Case</vt:lpstr>
      <vt:lpstr>Презентация PowerPoint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Медична картка</dc:title>
  <dc:creator>1</dc:creator>
  <cp:lastModifiedBy>1</cp:lastModifiedBy>
  <cp:revision>16</cp:revision>
  <dcterms:modified xsi:type="dcterms:W3CDTF">2020-04-27T19:52:46Z</dcterms:modified>
</cp:coreProperties>
</file>