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Amatic SC"/>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AmaticSC-bold.fntdata"/><Relationship Id="rId10" Type="http://schemas.openxmlformats.org/officeDocument/2006/relationships/font" Target="fonts/AmaticSC-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1a072e09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1a072e09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1a072e09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a072e09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1b0edbae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1b0edba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5181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2400">
                <a:latin typeface="Amatic SC"/>
                <a:ea typeface="Amatic SC"/>
                <a:cs typeface="Amatic SC"/>
                <a:sym typeface="Amatic S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5764400" y="2834125"/>
            <a:ext cx="3068100" cy="873900"/>
          </a:xfrm>
          <a:prstGeom prst="rect">
            <a:avLst/>
          </a:prstGeom>
        </p:spPr>
        <p:txBody>
          <a:bodyPr anchorCtr="0" anchor="t" bIns="91425" lIns="91425" spcFirstLastPara="1" rIns="91425" wrap="square" tIns="91425">
            <a:noAutofit/>
          </a:bodyPr>
          <a:lstStyle>
            <a:lvl1pPr lvl="0" algn="just">
              <a:lnSpc>
                <a:spcPct val="100000"/>
              </a:lnSpc>
              <a:spcBef>
                <a:spcPts val="0"/>
              </a:spcBef>
              <a:spcAft>
                <a:spcPts val="0"/>
              </a:spcAft>
              <a:buSzPts val="2800"/>
              <a:buNone/>
              <a:defRPr sz="1400">
                <a:latin typeface="Courier New"/>
                <a:ea typeface="Courier New"/>
                <a:cs typeface="Courier New"/>
                <a:sym typeface="Courier Ne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400">
                <a:latin typeface="Amatic SC"/>
                <a:ea typeface="Amatic SC"/>
                <a:cs typeface="Amatic SC"/>
                <a:sym typeface="Amatic S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400">
                <a:latin typeface="Courier New"/>
                <a:ea typeface="Courier New"/>
                <a:cs typeface="Courier New"/>
                <a:sym typeface="Courier New"/>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QGIS</a:t>
            </a:r>
            <a:endParaRPr/>
          </a:p>
        </p:txBody>
      </p:sp>
      <p:sp>
        <p:nvSpPr>
          <p:cNvPr id="55" name="Google Shape;55;p13"/>
          <p:cNvSpPr txBox="1"/>
          <p:nvPr>
            <p:ph idx="1" type="subTitle"/>
          </p:nvPr>
        </p:nvSpPr>
        <p:spPr>
          <a:xfrm>
            <a:off x="5322975" y="2834125"/>
            <a:ext cx="3509400" cy="109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Вы слушаете:</a:t>
            </a:r>
            <a:endParaRPr/>
          </a:p>
          <a:p>
            <a:pPr indent="0" lvl="0" marL="0" rtl="0" algn="just">
              <a:spcBef>
                <a:spcPts val="0"/>
              </a:spcBef>
              <a:spcAft>
                <a:spcPts val="0"/>
              </a:spcAft>
              <a:buNone/>
            </a:pPr>
            <a:r>
              <a:rPr lang="en-GB"/>
              <a:t>Абрамова Дмитрия Валерьевича;</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solidFill>
                  <a:schemeClr val="lt1"/>
                </a:solidFill>
                <a:highlight>
                  <a:srgbClr val="FFF2CC"/>
                </a:highlight>
              </a:rPr>
              <a:t>vk.com/dmbrmv</a:t>
            </a:r>
            <a:endParaRPr>
              <a:solidFill>
                <a:schemeClr val="lt1"/>
              </a:solidFill>
              <a:highlight>
                <a:srgbClr val="FFF2CC"/>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Что это ?</a:t>
            </a:r>
            <a:endParaRPr/>
          </a:p>
        </p:txBody>
      </p:sp>
      <p:sp>
        <p:nvSpPr>
          <p:cNvPr id="61" name="Google Shape;61;p14"/>
          <p:cNvSpPr txBox="1"/>
          <p:nvPr>
            <p:ph idx="1" type="body"/>
          </p:nvPr>
        </p:nvSpPr>
        <p:spPr>
          <a:xfrm>
            <a:off x="0" y="1152475"/>
            <a:ext cx="9144000" cy="92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a:t>QGIS</a:t>
            </a:r>
            <a:r>
              <a:rPr lang="en-GB"/>
              <a:t> (previously known as </a:t>
            </a:r>
            <a:r>
              <a:rPr b="1" lang="en-GB"/>
              <a:t>Quantum GIS</a:t>
            </a:r>
            <a:r>
              <a:rPr lang="en-GB"/>
              <a:t>) is a free and open-source cross-platform desktop geographic information system (GIS) application that supports viewing, editing, and analysis of geospatial data (</a:t>
            </a:r>
            <a:r>
              <a:rPr b="1" lang="en-GB"/>
              <a:t>Wikipedia)</a:t>
            </a:r>
            <a:endParaRPr/>
          </a:p>
          <a:p>
            <a:pPr indent="0" lvl="0" marL="0" rtl="0" algn="just">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6132000" y="2076925"/>
            <a:ext cx="3012000" cy="1694250"/>
          </a:xfrm>
          <a:prstGeom prst="rect">
            <a:avLst/>
          </a:prstGeom>
          <a:noFill/>
          <a:ln>
            <a:noFill/>
          </a:ln>
        </p:spPr>
      </p:pic>
      <p:sp>
        <p:nvSpPr>
          <p:cNvPr id="63" name="Google Shape;63;p14"/>
          <p:cNvSpPr txBox="1"/>
          <p:nvPr/>
        </p:nvSpPr>
        <p:spPr>
          <a:xfrm>
            <a:off x="0" y="2076925"/>
            <a:ext cx="6132000" cy="2289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a:solidFill>
                  <a:schemeClr val="lt2"/>
                </a:solidFill>
                <a:latin typeface="Courier New"/>
                <a:ea typeface="Courier New"/>
                <a:cs typeface="Courier New"/>
                <a:sym typeface="Courier New"/>
              </a:rPr>
              <a:t>Development</a:t>
            </a:r>
            <a:endParaRPr b="1">
              <a:solidFill>
                <a:schemeClr val="lt2"/>
              </a:solidFill>
              <a:latin typeface="Courier New"/>
              <a:ea typeface="Courier New"/>
              <a:cs typeface="Courier New"/>
              <a:sym typeface="Courier New"/>
            </a:endParaRPr>
          </a:p>
          <a:p>
            <a:pPr indent="457200" lvl="0" marL="0" rtl="0" algn="just">
              <a:spcBef>
                <a:spcPts val="0"/>
              </a:spcBef>
              <a:spcAft>
                <a:spcPts val="0"/>
              </a:spcAft>
              <a:buNone/>
            </a:pPr>
            <a:r>
              <a:rPr lang="en-GB">
                <a:solidFill>
                  <a:schemeClr val="lt2"/>
                </a:solidFill>
                <a:latin typeface="Courier New"/>
                <a:ea typeface="Courier New"/>
                <a:cs typeface="Courier New"/>
                <a:sym typeface="Courier New"/>
              </a:rPr>
              <a:t>Gary Sherman began development of Quantum GIS in early 2002, and it became an incubator project of the Open Source Geospatial Foundation in 2007. Version 1.0 was released in January 2009.</a:t>
            </a:r>
            <a:endParaRPr>
              <a:solidFill>
                <a:schemeClr val="lt2"/>
              </a:solidFill>
              <a:latin typeface="Courier New"/>
              <a:ea typeface="Courier New"/>
              <a:cs typeface="Courier New"/>
              <a:sym typeface="Courier New"/>
            </a:endParaRPr>
          </a:p>
          <a:p>
            <a:pPr indent="457200" lvl="0" marL="0" rtl="0" algn="just">
              <a:spcBef>
                <a:spcPts val="0"/>
              </a:spcBef>
              <a:spcAft>
                <a:spcPts val="0"/>
              </a:spcAft>
              <a:buNone/>
            </a:pPr>
            <a:r>
              <a:rPr lang="en-GB">
                <a:solidFill>
                  <a:schemeClr val="lt2"/>
                </a:solidFill>
                <a:latin typeface="Courier New"/>
                <a:ea typeface="Courier New"/>
                <a:cs typeface="Courier New"/>
                <a:sym typeface="Courier New"/>
              </a:rPr>
              <a:t>Written in C++, QGIS makes extensive use of the Qt library. In addition to Qt, required dependencies of QGIS include GEOS and SQLite. GDAL, GRASS GIS, PostGIS, and PostgreSQL are also recommended, as they provide access to additional data formats</a:t>
            </a:r>
            <a:endParaRPr>
              <a:solidFill>
                <a:schemeClr val="lt2"/>
              </a:solidFill>
              <a:latin typeface="Courier New"/>
              <a:ea typeface="Courier New"/>
              <a:cs typeface="Courier New"/>
              <a:sym typeface="Courier New"/>
            </a:endParaRPr>
          </a:p>
        </p:txBody>
      </p:sp>
      <p:sp>
        <p:nvSpPr>
          <p:cNvPr id="64" name="Google Shape;64;p14"/>
          <p:cNvSpPr txBox="1"/>
          <p:nvPr/>
        </p:nvSpPr>
        <p:spPr>
          <a:xfrm>
            <a:off x="0" y="4366825"/>
            <a:ext cx="9144000" cy="7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2"/>
                </a:solidFill>
                <a:latin typeface="Courier New"/>
                <a:ea typeface="Courier New"/>
                <a:cs typeface="Courier New"/>
                <a:sym typeface="Courier New"/>
              </a:rPr>
              <a:t>Автор: Jarickkk - собственная работа, CC BY-SA 4.0</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GB">
                <a:solidFill>
                  <a:schemeClr val="lt2"/>
                </a:solidFill>
                <a:latin typeface="Courier New"/>
                <a:ea typeface="Courier New"/>
                <a:cs typeface="Courier New"/>
                <a:sym typeface="Courier New"/>
              </a:rPr>
              <a:t>Динамика популярности QGIS и ArcGIS с 2004 до 2019 гг.</a:t>
            </a:r>
            <a:endParaRPr>
              <a:solidFill>
                <a:schemeClr val="lt2"/>
              </a:solidFill>
              <a:latin typeface="Courier New"/>
              <a:ea typeface="Courier New"/>
              <a:cs typeface="Courier New"/>
              <a:sym typeface="Courier New"/>
            </a:endParaRPr>
          </a:p>
        </p:txBody>
      </p:sp>
      <p:pic>
        <p:nvPicPr>
          <p:cNvPr id="65" name="Google Shape;65;p14"/>
          <p:cNvPicPr preferRelativeResize="0"/>
          <p:nvPr/>
        </p:nvPicPr>
        <p:blipFill>
          <a:blip r:embed="rId4">
            <a:alphaModFix/>
          </a:blip>
          <a:stretch>
            <a:fillRect/>
          </a:stretch>
        </p:blipFill>
        <p:spPr>
          <a:xfrm>
            <a:off x="0" y="2073840"/>
            <a:ext cx="9144003" cy="22960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7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63"/>
                                        </p:tgtEl>
                                        <p:attrNameLst>
                                          <p:attrName>ppt_x</p:attrName>
                                        </p:attrNameLst>
                                      </p:cBhvr>
                                      <p:tavLst>
                                        <p:tav fmla="" tm="0">
                                          <p:val>
                                            <p:strVal val="#ppt_x"/>
                                          </p:val>
                                        </p:tav>
                                        <p:tav fmla="" tm="100000">
                                          <p:val>
                                            <p:strVal val="#ppt_x-1"/>
                                          </p:val>
                                        </p:tav>
                                      </p:tavLst>
                                    </p:anim>
                                    <p:set>
                                      <p:cBhvr>
                                        <p:cTn dur="1" fill="hold">
                                          <p:stCondLst>
                                            <p:cond delay="1000"/>
                                          </p:stCondLst>
                                        </p:cTn>
                                        <p:tgtEl>
                                          <p:spTgt spid="63"/>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62"/>
                                        </p:tgtEl>
                                        <p:attrNameLst>
                                          <p:attrName>ppt_x</p:attrName>
                                        </p:attrNameLst>
                                      </p:cBhvr>
                                      <p:tavLst>
                                        <p:tav fmla="" tm="0">
                                          <p:val>
                                            <p:strVal val="#ppt_x"/>
                                          </p:val>
                                        </p:tav>
                                        <p:tav fmla="" tm="100000">
                                          <p:val>
                                            <p:strVal val="#ppt_x+1"/>
                                          </p:val>
                                        </p:tav>
                                      </p:tavLst>
                                    </p:anim>
                                    <p:set>
                                      <p:cBhvr>
                                        <p:cTn dur="1" fill="hold">
                                          <p:stCondLst>
                                            <p:cond delay="1000"/>
                                          </p:stCondLst>
                                        </p:cTn>
                                        <p:tgtEl>
                                          <p:spTgt spid="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000"/>
                                        <p:tgtEl>
                                          <p:spTgt spid="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GitHub</a:t>
            </a:r>
            <a:endParaRPr/>
          </a:p>
        </p:txBody>
      </p:sp>
      <p:sp>
        <p:nvSpPr>
          <p:cNvPr id="71" name="Google Shape;71;p15"/>
          <p:cNvSpPr txBox="1"/>
          <p:nvPr>
            <p:ph idx="1" type="body"/>
          </p:nvPr>
        </p:nvSpPr>
        <p:spPr>
          <a:xfrm>
            <a:off x="0" y="421550"/>
            <a:ext cx="9144000" cy="177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a:t>GitHub</a:t>
            </a:r>
            <a:r>
              <a:rPr lang="en-GB"/>
              <a:t> is an American company that provides hosting for software development version control using </a:t>
            </a:r>
            <a:r>
              <a:rPr b="1" lang="en-GB"/>
              <a:t>Git </a:t>
            </a:r>
            <a:endParaRPr b="1"/>
          </a:p>
          <a:p>
            <a:pPr indent="0" lvl="0" marL="0" rtl="0" algn="just">
              <a:spcBef>
                <a:spcPts val="1600"/>
              </a:spcBef>
              <a:spcAft>
                <a:spcPts val="0"/>
              </a:spcAft>
              <a:buNone/>
            </a:pPr>
            <a:r>
              <a:rPr b="1" lang="en-GB"/>
              <a:t>Git </a:t>
            </a:r>
            <a:r>
              <a:rPr lang="en-GB"/>
              <a:t>is a distributed version-control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endParaRPr b="1"/>
          </a:p>
          <a:p>
            <a:pPr indent="0" lvl="0" marL="0" rtl="0" algn="just">
              <a:spcBef>
                <a:spcPts val="1600"/>
              </a:spcBef>
              <a:spcAft>
                <a:spcPts val="1600"/>
              </a:spcAft>
              <a:buNone/>
            </a:pPr>
            <a:r>
              <a:t/>
            </a:r>
            <a:endParaRPr/>
          </a:p>
        </p:txBody>
      </p:sp>
      <p:sp>
        <p:nvSpPr>
          <p:cNvPr id="72" name="Google Shape;72;p15"/>
          <p:cNvSpPr txBox="1"/>
          <p:nvPr/>
        </p:nvSpPr>
        <p:spPr>
          <a:xfrm>
            <a:off x="0" y="2111000"/>
            <a:ext cx="4947000" cy="30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2"/>
                </a:solidFill>
                <a:latin typeface="Courier New"/>
                <a:ea typeface="Courier New"/>
                <a:cs typeface="Courier New"/>
                <a:sym typeface="Courier New"/>
              </a:rPr>
              <a:t>Development</a:t>
            </a:r>
            <a:endParaRPr b="1">
              <a:solidFill>
                <a:schemeClr val="lt2"/>
              </a:solidFill>
              <a:latin typeface="Courier New"/>
              <a:ea typeface="Courier New"/>
              <a:cs typeface="Courier New"/>
              <a:sym typeface="Courier New"/>
            </a:endParaRPr>
          </a:p>
          <a:p>
            <a:pPr indent="457200" lvl="0" marL="0" rtl="0" algn="just">
              <a:spcBef>
                <a:spcPts val="0"/>
              </a:spcBef>
              <a:spcAft>
                <a:spcPts val="0"/>
              </a:spcAft>
              <a:buNone/>
            </a:pPr>
            <a:r>
              <a:rPr lang="en-GB">
                <a:solidFill>
                  <a:schemeClr val="lt2"/>
                </a:solidFill>
                <a:latin typeface="Courier New"/>
                <a:ea typeface="Courier New"/>
                <a:cs typeface="Courier New"/>
                <a:sym typeface="Courier New"/>
              </a:rPr>
              <a:t>Git development began in April 2005, after many developers of the Linux kernel gave up access to BitKeeper</a:t>
            </a:r>
            <a:endParaRPr>
              <a:solidFill>
                <a:schemeClr val="lt2"/>
              </a:solidFill>
              <a:latin typeface="Courier New"/>
              <a:ea typeface="Courier New"/>
              <a:cs typeface="Courier New"/>
              <a:sym typeface="Courier New"/>
            </a:endParaRPr>
          </a:p>
          <a:p>
            <a:pPr indent="457200" lvl="0" marL="0" rtl="0" algn="just">
              <a:spcBef>
                <a:spcPts val="0"/>
              </a:spcBef>
              <a:spcAft>
                <a:spcPts val="0"/>
              </a:spcAft>
              <a:buNone/>
            </a:pPr>
            <a:r>
              <a:rPr lang="en-GB">
                <a:solidFill>
                  <a:schemeClr val="lt2"/>
                </a:solidFill>
                <a:latin typeface="Courier New"/>
                <a:ea typeface="Courier New"/>
                <a:cs typeface="Courier New"/>
                <a:sym typeface="Courier New"/>
              </a:rPr>
              <a:t>Linus Torvalds wanted a distributed system that he could use like BitKeeper, but none of the available free systems met his needs. </a:t>
            </a:r>
            <a:endParaRPr>
              <a:solidFill>
                <a:schemeClr val="lt2"/>
              </a:solidFill>
              <a:latin typeface="Courier New"/>
              <a:ea typeface="Courier New"/>
              <a:cs typeface="Courier New"/>
              <a:sym typeface="Courier New"/>
            </a:endParaRPr>
          </a:p>
          <a:p>
            <a:pPr indent="457200" lvl="0" marL="0" rtl="0" algn="just">
              <a:spcBef>
                <a:spcPts val="0"/>
              </a:spcBef>
              <a:spcAft>
                <a:spcPts val="0"/>
              </a:spcAft>
              <a:buNone/>
            </a:pPr>
            <a:r>
              <a:rPr lang="en-GB">
                <a:solidFill>
                  <a:schemeClr val="lt2"/>
                </a:solidFill>
                <a:latin typeface="Courier New"/>
                <a:ea typeface="Courier New"/>
                <a:cs typeface="Courier New"/>
                <a:sym typeface="Courier New"/>
              </a:rPr>
              <a:t>The development of Git began on 3 April 2005. Torvalds turned over maintenance to Junio Hamano, a major contributor to the project. Hamano was responsible for the 1.0 release on 21 December 2005 and remains the project's maintainer.</a:t>
            </a:r>
            <a:endParaRPr>
              <a:solidFill>
                <a:schemeClr val="lt2"/>
              </a:solidFill>
              <a:latin typeface="Courier New"/>
              <a:ea typeface="Courier New"/>
              <a:cs typeface="Courier New"/>
              <a:sym typeface="Courier New"/>
            </a:endParaRPr>
          </a:p>
        </p:txBody>
      </p:sp>
      <p:pic>
        <p:nvPicPr>
          <p:cNvPr id="73" name="Google Shape;73;p15"/>
          <p:cNvPicPr preferRelativeResize="0"/>
          <p:nvPr/>
        </p:nvPicPr>
        <p:blipFill>
          <a:blip r:embed="rId3">
            <a:alphaModFix/>
          </a:blip>
          <a:stretch>
            <a:fillRect/>
          </a:stretch>
        </p:blipFill>
        <p:spPr>
          <a:xfrm>
            <a:off x="4947075" y="2523750"/>
            <a:ext cx="4039799" cy="2121402"/>
          </a:xfrm>
          <a:prstGeom prst="rect">
            <a:avLst/>
          </a:prstGeom>
          <a:noFill/>
          <a:ln>
            <a:noFill/>
          </a:ln>
        </p:spPr>
      </p:pic>
      <p:pic>
        <p:nvPicPr>
          <p:cNvPr id="74" name="Google Shape;74;p15"/>
          <p:cNvPicPr preferRelativeResize="0"/>
          <p:nvPr/>
        </p:nvPicPr>
        <p:blipFill>
          <a:blip r:embed="rId4">
            <a:alphaModFix/>
          </a:blip>
          <a:stretch>
            <a:fillRect/>
          </a:stretch>
        </p:blipFill>
        <p:spPr>
          <a:xfrm>
            <a:off x="844137" y="563662"/>
            <a:ext cx="7455725" cy="4016175"/>
          </a:xfrm>
          <a:prstGeom prst="rect">
            <a:avLst/>
          </a:prstGeom>
          <a:noFill/>
          <a:ln>
            <a:noFill/>
          </a:ln>
        </p:spPr>
      </p:pic>
      <p:sp>
        <p:nvSpPr>
          <p:cNvPr id="75" name="Google Shape;75;p15"/>
          <p:cNvSpPr txBox="1"/>
          <p:nvPr/>
        </p:nvSpPr>
        <p:spPr>
          <a:xfrm>
            <a:off x="844200" y="4579850"/>
            <a:ext cx="7455600" cy="53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2"/>
                </a:solidFill>
                <a:latin typeface="Courier New"/>
                <a:ea typeface="Courier New"/>
                <a:cs typeface="Courier New"/>
                <a:sym typeface="Courier New"/>
              </a:rPr>
              <a:t>By Stefano.desabbata - Own work, CC BY-SA 4.0</a:t>
            </a:r>
            <a:endParaRPr>
              <a:solidFill>
                <a:schemeClr val="lt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p:tgtEl>
                                          <p:spTgt spid="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71"/>
                                        </p:tgtEl>
                                        <p:attrNameLst>
                                          <p:attrName>ppt_y</p:attrName>
                                        </p:attrNameLst>
                                      </p:cBhvr>
                                      <p:tavLst>
                                        <p:tav fmla="" tm="0">
                                          <p:val>
                                            <p:strVal val="#ppt_y"/>
                                          </p:val>
                                        </p:tav>
                                        <p:tav fmla="" tm="100000">
                                          <p:val>
                                            <p:strVal val="#ppt_y-1"/>
                                          </p:val>
                                        </p:tav>
                                      </p:tavLst>
                                    </p:anim>
                                    <p:set>
                                      <p:cBhvr>
                                        <p:cTn dur="1" fill="hold">
                                          <p:stCondLst>
                                            <p:cond delay="1000"/>
                                          </p:stCondLst>
                                        </p:cTn>
                                        <p:tgtEl>
                                          <p:spTgt spid="71"/>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72"/>
                                        </p:tgtEl>
                                        <p:attrNameLst>
                                          <p:attrName>ppt_x</p:attrName>
                                        </p:attrNameLst>
                                      </p:cBhvr>
                                      <p:tavLst>
                                        <p:tav fmla="" tm="0">
                                          <p:val>
                                            <p:strVal val="#ppt_x"/>
                                          </p:val>
                                        </p:tav>
                                        <p:tav fmla="" tm="100000">
                                          <p:val>
                                            <p:strVal val="#ppt_x-1"/>
                                          </p:val>
                                        </p:tav>
                                      </p:tavLst>
                                    </p:anim>
                                    <p:set>
                                      <p:cBhvr>
                                        <p:cTn dur="1" fill="hold">
                                          <p:stCondLst>
                                            <p:cond delay="1000"/>
                                          </p:stCondLst>
                                        </p:cTn>
                                        <p:tgtEl>
                                          <p:spTgt spid="72"/>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73"/>
                                        </p:tgtEl>
                                        <p:attrNameLst>
                                          <p:attrName>ppt_x</p:attrName>
                                        </p:attrNameLst>
                                      </p:cBhvr>
                                      <p:tavLst>
                                        <p:tav fmla="" tm="0">
                                          <p:val>
                                            <p:strVal val="#ppt_x"/>
                                          </p:val>
                                        </p:tav>
                                        <p:tav fmla="" tm="100000">
                                          <p:val>
                                            <p:strVal val="#ppt_x+1"/>
                                          </p:val>
                                        </p:tav>
                                      </p:tavLst>
                                    </p:anim>
                                    <p:set>
                                      <p:cBhvr>
                                        <p:cTn dur="1" fill="hold">
                                          <p:stCondLst>
                                            <p:cond delay="1000"/>
                                          </p:stCondLst>
                                        </p:cTn>
                                        <p:tgtEl>
                                          <p:spTgt spid="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0" y="0"/>
            <a:ext cx="9144000" cy="96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t>Практикуемся !</a:t>
            </a:r>
            <a:endParaRPr sz="4800"/>
          </a:p>
        </p:txBody>
      </p:sp>
      <p:pic>
        <p:nvPicPr>
          <p:cNvPr id="81" name="Google Shape;81;p16"/>
          <p:cNvPicPr preferRelativeResize="0"/>
          <p:nvPr/>
        </p:nvPicPr>
        <p:blipFill>
          <a:blip r:embed="rId3">
            <a:alphaModFix/>
          </a:blip>
          <a:stretch>
            <a:fillRect/>
          </a:stretch>
        </p:blipFill>
        <p:spPr>
          <a:xfrm>
            <a:off x="2440275" y="877500"/>
            <a:ext cx="4263441" cy="4266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