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60" r:id="rId18"/>
  </p:sldIdLst>
  <p:sldSz cx="12192000" cy="6858000"/>
  <p:notesSz cx="6858000" cy="9144000"/>
  <p:embeddedFontLst>
    <p:embeddedFont>
      <p:font typeface="Open Sans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 lang="ru-RU" sz="44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edu.bmstu.ru</a:t>
            </a:r>
            <a:endParaRPr lang="ru-RU" sz="3200" b="1" u="sng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+7 (495) 120-30-75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E-mail: edu@bmstu.ru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Москва, ул. 2-я Бауманская, 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дом 5, стр. 1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Заголовок раздела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hyperlink" Target="mailto:edu@bmstu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536110" y="122662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Выпускная квалификационная работа </a:t>
            </a:r>
            <a:br>
              <a:rPr lang="ru-RU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br>
              <a:rPr lang="ru-RU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 курсу</a:t>
            </a:r>
            <a:br>
              <a:rPr lang="ru-RU" sz="28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br>
              <a:rPr lang="ru-RU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«</a:t>
            </a:r>
            <a:r>
              <a:rPr lang="en-US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Data Science</a:t>
            </a:r>
            <a:r>
              <a:rPr lang="ru-RU" sz="24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»</a:t>
            </a:r>
            <a:br>
              <a:rPr lang="ru-RU" sz="24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br>
              <a:rPr lang="ru-RU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 теме:</a:t>
            </a:r>
            <a:endParaRPr sz="2400" dirty="0">
              <a:solidFill>
                <a:schemeClr val="bg1"/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536794" y="435222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Прогнозирование конечных свойств новых материалов</a:t>
            </a:r>
            <a:endParaRPr lang="ru-RU" sz="2600" dirty="0">
              <a:solidFill>
                <a:schemeClr val="bg1"/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algn="ctr"/>
            <a:r>
              <a:rPr lang="ru-RU" sz="26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(композиционных материалов)</a:t>
            </a:r>
            <a:endParaRPr lang="ru-RU" sz="2600" dirty="0">
              <a:solidFill>
                <a:schemeClr val="bg1"/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0150" y="5809942"/>
            <a:ext cx="528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Слушатель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Прусакова Александра</a:t>
            </a:r>
            <a:endParaRPr lang="ru-RU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и обучение регрессионных моделей</a:t>
            </a:r>
            <a:r>
              <a:rPr lang="ru-RU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668287" y="836023"/>
            <a:ext cx="11349542" cy="53409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ru-RU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На примере 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Ridge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регрессии: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выбор модели, подбор гиперпараметров по сетке (</a:t>
            </a: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GridSearchCV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 с перекрестной проверкой (</a:t>
            </a: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cross validation K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-fold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), обучение модели, денормализация предсказанных значений и оценка результатов при помощи метрик 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MAE 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и 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R2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, запись результатов для итоговой таблицы</a:t>
            </a:r>
            <a:endParaRPr lang="ru-RU" sz="16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1"/>
          <a:stretch>
            <a:fillRect/>
          </a:stretch>
        </p:blipFill>
        <p:spPr>
          <a:xfrm>
            <a:off x="3291840" y="5393690"/>
            <a:ext cx="5284470" cy="1231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/>
          <a:stretch>
            <a:fillRect/>
          </a:stretch>
        </p:blipFill>
        <p:spPr>
          <a:xfrm>
            <a:off x="668020" y="1760220"/>
            <a:ext cx="5139055" cy="3448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/>
          <a:stretch>
            <a:fillRect/>
          </a:stretch>
        </p:blipFill>
        <p:spPr>
          <a:xfrm>
            <a:off x="6160135" y="1432560"/>
            <a:ext cx="4673600" cy="366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и обучение регрессионных моделей 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21640" y="847090"/>
            <a:ext cx="11349355" cy="3975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buNone/>
            </a:pP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Оценка результатов работы моделей с использованием </a:t>
            </a:r>
            <a:r>
              <a:rPr lang="en-US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MAE 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и </a:t>
            </a:r>
            <a:r>
              <a:rPr lang="en-US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R2</a:t>
            </a:r>
            <a:endParaRPr lang="en-US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ctr">
              <a:buNone/>
            </a:pP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4"/>
          <a:stretch>
            <a:fillRect/>
          </a:stretch>
        </p:blipFill>
        <p:spPr>
          <a:xfrm>
            <a:off x="1506220" y="1345565"/>
            <a:ext cx="7758430" cy="27044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87" y="4242090"/>
            <a:ext cx="7758127" cy="2372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Нейронная сеть для рекомендации «Соотношение матрица-наполнитель»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668287" y="836023"/>
            <a:ext cx="11349542" cy="3975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</a:t>
            </a:r>
            <a:endParaRPr lang="ru-RU" sz="1200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3"/>
          <a:stretch>
            <a:fillRect/>
          </a:stretch>
        </p:blipFill>
        <p:spPr>
          <a:xfrm>
            <a:off x="2595880" y="1111250"/>
            <a:ext cx="6713220" cy="234823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2"/>
          <a:stretch>
            <a:fillRect/>
          </a:stretch>
        </p:blipFill>
        <p:spPr>
          <a:xfrm>
            <a:off x="2595880" y="3877310"/>
            <a:ext cx="6713220" cy="248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Нейронная сеть для рекомендации «Соотношение матрица-наполнитель»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/>
          <a:stretch>
            <a:fillRect/>
          </a:stretch>
        </p:blipFill>
        <p:spPr>
          <a:xfrm>
            <a:off x="2426335" y="1177925"/>
            <a:ext cx="6260465" cy="234188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8"/>
          <a:stretch>
            <a:fillRect/>
          </a:stretch>
        </p:blipFill>
        <p:spPr>
          <a:xfrm>
            <a:off x="2426335" y="3854450"/>
            <a:ext cx="6260465" cy="259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приложения </a:t>
            </a:r>
            <a:r>
              <a:rPr lang="en-US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Flask</a:t>
            </a:r>
            <a:endParaRPr lang="en-US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7" y="1199243"/>
            <a:ext cx="5174196" cy="46650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21" y="1199243"/>
            <a:ext cx="4671347" cy="4665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1"/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Разведочный анализ данных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Удаление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выбросов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Анализ признаков и визуализация с целью выявления зависимостей 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Предобработка данных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и обучение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регрессионных моделей для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прогнозирования «Модуль упругости при растяжении, ГПА» и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«Прочность при растяжении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»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Нейронная сеть для рекомендации «Соотношение матрица-наполнитель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»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Этапы</a:t>
            </a:r>
            <a:r>
              <a:rPr lang="ru-RU" sz="4400" spc="300" dirty="0" smtClean="0">
                <a:solidFill>
                  <a:srgbClr val="0070C0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ru-RU" sz="4400" spc="3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работы</a:t>
            </a:r>
            <a:endParaRPr lang="ru-RU" sz="4400" spc="3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300" dirty="0" smtClean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Разведочный анализ данных</a:t>
            </a:r>
            <a:endParaRPr lang="ru-RU" spc="300" dirty="0" smtClean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95" y="916940"/>
            <a:ext cx="11350625" cy="61404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9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Для работы доступны два файла: X_bp.xlsx (данные параметров, 1023 строки и 10 столбцов) и X_nup.xlsx (данные нашивок, 1040 строк и 3 столбца)</a:t>
            </a:r>
            <a:r>
              <a:rPr lang="ru-RU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. После объединения</a:t>
            </a:r>
            <a:r>
              <a:rPr lang="en-US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-</a:t>
            </a:r>
            <a:r>
              <a:rPr lang="ru-RU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en-US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1023 </a:t>
            </a:r>
            <a:r>
              <a:rPr lang="ru-RU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строки, 13 столбцов.</a:t>
            </a:r>
            <a:endParaRPr lang="ru-RU" sz="19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lang="ru-RU" sz="17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4" y="2091935"/>
            <a:ext cx="11676766" cy="370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Разведочный анализ данных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/>
          <a:stretch>
            <a:fillRect/>
          </a:stretch>
        </p:blipFill>
        <p:spPr>
          <a:xfrm>
            <a:off x="404495" y="1517015"/>
            <a:ext cx="11221720" cy="443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20322" y="551804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6"/>
          <a:stretch>
            <a:fillRect/>
          </a:stretch>
        </p:blipFill>
        <p:spPr>
          <a:xfrm>
            <a:off x="160655" y="1718310"/>
            <a:ext cx="6144895" cy="430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3"/>
          <a:stretch>
            <a:fillRect/>
          </a:stretch>
        </p:blipFill>
        <p:spPr>
          <a:xfrm>
            <a:off x="6483350" y="1718310"/>
            <a:ext cx="5438775" cy="434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Удаление выбросов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6103347"/>
            <a:ext cx="11350800" cy="3422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После удаления всех выбросов осталась 921 строка с данными</a:t>
            </a:r>
            <a:endParaRPr lang="ru-RU" sz="2000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ru-RU" sz="2000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8"/>
          <a:stretch>
            <a:fillRect/>
          </a:stretch>
        </p:blipFill>
        <p:spPr>
          <a:xfrm>
            <a:off x="5619750" y="1349375"/>
            <a:ext cx="6135370" cy="448500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9"/>
          <a:stretch>
            <a:fillRect/>
          </a:stretch>
        </p:blipFill>
        <p:spPr>
          <a:xfrm>
            <a:off x="263525" y="1405255"/>
            <a:ext cx="5215255" cy="437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Анализ признаков и визуализация с целью выявления зависимостей 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571373" y="5834742"/>
            <a:ext cx="4723437" cy="3422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Гистограмма распределения</a:t>
            </a: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4" y="1116379"/>
            <a:ext cx="4723437" cy="471879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09" y="1081454"/>
            <a:ext cx="6349038" cy="47187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56125" y="5869176"/>
            <a:ext cx="1592580" cy="352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750"/>
              </a:spcBef>
            </a:pP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Тепловая карта</a:t>
            </a:r>
            <a:endParaRPr lang="ru-RU" sz="17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2095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z="4000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Анализ признаков и визуализация с целью выявления зависимостей </a:t>
            </a:r>
            <a:endParaRPr lang="ru-RU" sz="4000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1698171" y="6114687"/>
            <a:ext cx="8630195" cy="246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buNone/>
            </a:pPr>
            <a:r>
              <a:rPr lang="ru-RU" sz="17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Попарные графики рассеяния точек с выделением значений Угол нашивки</a:t>
            </a: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17" y="958269"/>
            <a:ext cx="10340165" cy="5094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594947" y="131434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Предобработка данных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21640" y="957580"/>
            <a:ext cx="11349355" cy="704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10000"/>
              </a:lnSpc>
              <a:buNone/>
            </a:pPr>
            <a:r>
              <a:rPr lang="ru-RU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Значения признаков находятся в разных диапазонах, поэтому сделаем нормализацию данных (</a:t>
            </a:r>
            <a:r>
              <a:rPr lang="en-US" sz="17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MinMaxScaler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). Также проведем  стандартизацию как дополнительный способ предобработки данных (</a:t>
            </a:r>
            <a:r>
              <a:rPr lang="en-US" sz="17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StandardScaler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</a:t>
            </a: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just">
              <a:lnSpc>
                <a:spcPct val="110000"/>
              </a:lnSpc>
              <a:buNone/>
            </a:pP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85" y="1761810"/>
            <a:ext cx="8969590" cy="4408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Spreadsheets</Application>
  <PresentationFormat>Широкоэкранный</PresentationFormat>
  <Paragraphs>96</Paragraphs>
  <Slides>15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51" baseType="lpstr">
      <vt:lpstr>Arial</vt:lpstr>
      <vt:lpstr>SimSun</vt:lpstr>
      <vt:lpstr>Wingdings</vt:lpstr>
      <vt:lpstr>Arial</vt:lpstr>
      <vt:lpstr>Open Sans</vt:lpstr>
      <vt:lpstr>Noto Sans Symbols</vt:lpstr>
      <vt:lpstr>Thonburi</vt:lpstr>
      <vt:lpstr>Tahoma</vt:lpstr>
      <vt:lpstr>Microsoft YaHei</vt:lpstr>
      <vt:lpstr>汉仪旗黑</vt:lpstr>
      <vt:lpstr>Arial Unicode MS</vt:lpstr>
      <vt:lpstr>STIXVariants Regular</vt:lpstr>
      <vt:lpstr>Noto Sans Limbu</vt:lpstr>
      <vt:lpstr>Gujarati MT Regular</vt:lpstr>
      <vt:lpstr>Grantha Sangam MN Regular</vt:lpstr>
      <vt:lpstr>Times New Roman Regular</vt:lpstr>
      <vt:lpstr>SignPainter HouseScript</vt:lpstr>
      <vt:lpstr>Snell Roundhand Regular</vt:lpstr>
      <vt:lpstr>Silom</vt:lpstr>
      <vt:lpstr>Skia</vt:lpstr>
      <vt:lpstr>Bangla MN Regular</vt:lpstr>
      <vt:lpstr>Sinhala Sangam MN Regular</vt:lpstr>
      <vt:lpstr>Noto Sans Mongolian</vt:lpstr>
      <vt:lpstr>Hoefler Text Regular</vt:lpstr>
      <vt:lpstr>Avenir Next Condensed Regular</vt:lpstr>
      <vt:lpstr>Trattatello</vt:lpstr>
      <vt:lpstr>Shree Devanagari 714 Regular</vt:lpstr>
      <vt:lpstr>Noto Sans Brahmi</vt:lpstr>
      <vt:lpstr>Noto Sans Buginese</vt:lpstr>
      <vt:lpstr>Bangla Sangam MN Regular</vt:lpstr>
      <vt:lpstr>Baskerville Regular</vt:lpstr>
      <vt:lpstr>Andale Mono</vt:lpstr>
      <vt:lpstr>Stencil</vt:lpstr>
      <vt:lpstr>Sinhala MN Regular</vt:lpstr>
      <vt:lpstr>Hiragino Sans GB W3</vt:lpstr>
      <vt:lpstr>If,kjyVUNE_28012021</vt:lpstr>
      <vt:lpstr>Выпускная квалификационная работа   по курсу  «Data Science»  по теме:</vt:lpstr>
      <vt:lpstr>Этапы работы</vt:lpstr>
      <vt:lpstr>Разведочный анализ данных</vt:lpstr>
      <vt:lpstr>Разведочный анализ данных</vt:lpstr>
      <vt:lpstr>Разведочный анализ данных</vt:lpstr>
      <vt:lpstr>Удаление выбросов</vt:lpstr>
      <vt:lpstr>Анализ признаков и визуализация с целью выявления зависимостей </vt:lpstr>
      <vt:lpstr>Анализ признаков и визуализация с целью выявления зависимостей </vt:lpstr>
      <vt:lpstr>Предобработка данных</vt:lpstr>
      <vt:lpstr>Разработка и обучение регрессионных моделей </vt:lpstr>
      <vt:lpstr>Разработка и обучение регрессионных моделей </vt:lpstr>
      <vt:lpstr>Нейронная сеть для рекомендации «Соотношение матрица-наполнитель»</vt:lpstr>
      <vt:lpstr>Нейронная сеть для рекомендации «Соотношение матрица-наполнитель»</vt:lpstr>
      <vt:lpstr>Разработка приложения Flask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aleksandraprusakova</cp:lastModifiedBy>
  <cp:revision>65</cp:revision>
  <dcterms:created xsi:type="dcterms:W3CDTF">2023-04-24T18:23:24Z</dcterms:created>
  <dcterms:modified xsi:type="dcterms:W3CDTF">2023-04-24T18:23:24Z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