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7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60" r:id="rId17"/>
  </p:sldIdLst>
  <p:sldSz cx="12192000" cy="6858000"/>
  <p:notesSz cx="6858000" cy="9144000"/>
  <p:embeddedFontLst>
    <p:embeddedFont>
      <p:font typeface="Open Sans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>
        <p:guide orient="horz" pos="2160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d8a19e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d8a19e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Титульный слайд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1078287" y="591625"/>
            <a:ext cx="9119010" cy="36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5"/>
          <p:cNvSpPr txBox="1">
            <a:spLocks noGrp="1"/>
          </p:cNvSpPr>
          <p:nvPr>
            <p:ph type="subTitle" idx="1"/>
          </p:nvPr>
        </p:nvSpPr>
        <p:spPr>
          <a:xfrm>
            <a:off x="1078286" y="4363657"/>
            <a:ext cx="9119010" cy="96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3" name="Google Shape;13;p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94481" y="625033"/>
            <a:ext cx="9502813" cy="470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5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122296" y="591625"/>
            <a:ext cx="3991418" cy="93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Только заголовок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Пустой слайд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Объект с подписью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273628" y="311727"/>
            <a:ext cx="4702029" cy="1745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77" name="Google Shape;77;p16"/>
          <p:cNvSpPr txBox="1">
            <a:spLocks noGrp="1"/>
          </p:cNvSpPr>
          <p:nvPr>
            <p:ph type="body" idx="2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273628" y="142875"/>
            <a:ext cx="11644744" cy="119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5183187" y="1419225"/>
            <a:ext cx="6735185" cy="444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82" name="Google Shape;82;p17"/>
          <p:cNvSpPr txBox="1">
            <a:spLocks noGrp="1"/>
          </p:cNvSpPr>
          <p:nvPr>
            <p:ph type="body" idx="2"/>
          </p:nvPr>
        </p:nvSpPr>
        <p:spPr>
          <a:xfrm>
            <a:off x="273628" y="1419225"/>
            <a:ext cx="4784147" cy="444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Рисунок с подписью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22118" y="238508"/>
            <a:ext cx="4449907" cy="181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>
            <a:spLocks noGrp="1"/>
          </p:cNvSpPr>
          <p:nvPr>
            <p:ph type="pic" idx="2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артнёры">
  <p:cSld name="Партнёры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91" name="Google Shape;91;p19"/>
          <p:cNvSpPr txBox="1"/>
          <p:nvPr/>
        </p:nvSpPr>
        <p:spPr>
          <a:xfrm>
            <a:off x="3835605" y="81023"/>
            <a:ext cx="452078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НАШИ ПАРТНЁРЫ</a:t>
            </a:r>
            <a:endParaRPr lang="ru-RU" sz="4400" b="0" i="0" u="none" strike="noStrike" cap="non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68287" y="665667"/>
            <a:ext cx="11405629" cy="587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">
  <p:cSld name="Закрывающий слайд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0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20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20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20"/>
          <p:cNvSpPr txBox="1"/>
          <p:nvPr/>
        </p:nvSpPr>
        <p:spPr>
          <a:xfrm>
            <a:off x="3551558" y="3280403"/>
            <a:ext cx="5675336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u="sng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edu.bmstu.ru</a:t>
            </a:r>
            <a:endParaRPr lang="ru-RU" sz="3200" b="1" u="sng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+7 (495) 120-30-75</a:t>
            </a:r>
            <a:endParaRPr lang="ru-RU" sz="32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E-mail: edu@bmstu.ru</a:t>
            </a:r>
            <a:endParaRPr lang="ru-RU" sz="32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Москва, ул. 2-я Бауманская, </a:t>
            </a:r>
            <a:endParaRPr lang="ru-RU" sz="32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дом 5, стр. 1</a:t>
            </a:r>
            <a:endParaRPr lang="ru-RU" sz="320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Заголовок и вертикальный текст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 rot="5400000">
            <a:off x="3532127" y="-2046225"/>
            <a:ext cx="5095509" cy="1135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Вертикальный заголовок и текст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 rot="5400000">
            <a:off x="7133433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 rot="5400000">
            <a:off x="1799433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Заголовок и объект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21" name="Google Shape;21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7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7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7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3362536" y="3311185"/>
            <a:ext cx="5729288" cy="259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 b="0" u="none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>
  <p:cSld name="Заголовок, подзаголовок и объект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404447" y="1"/>
            <a:ext cx="11350868" cy="95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404447" y="1543050"/>
            <a:ext cx="11350868" cy="463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404812" y="958364"/>
            <a:ext cx="11272837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преподавателе">
  <p:cSld name="О преподавателе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394852" y="1354016"/>
            <a:ext cx="11618331" cy="492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/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94854" y="12469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>
            <a:spLocks noGrp="1"/>
          </p:cNvSpPr>
          <p:nvPr>
            <p:ph type="subTitle" idx="2"/>
          </p:nvPr>
        </p:nvSpPr>
        <p:spPr>
          <a:xfrm>
            <a:off x="394854" y="73136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 b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6" name="Google Shape;36;p9"/>
          <p:cNvSpPr>
            <a:spLocks noGrp="1"/>
          </p:cNvSpPr>
          <p:nvPr>
            <p:ph type="pic" idx="3"/>
          </p:nvPr>
        </p:nvSpPr>
        <p:spPr>
          <a:xfrm>
            <a:off x="8616950" y="360362"/>
            <a:ext cx="3179763" cy="420284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0" matchingName="Заголовок раздела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15432"/>
            <a:ext cx="13466241" cy="6858000"/>
          </a:xfrm>
          <a:prstGeom prst="rect">
            <a:avLst/>
          </a:prstGeom>
          <a:blipFill rotWithShape="1">
            <a:blip r:embed="rId2">
              <a:alphaModFix amt="29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900520" y="3347013"/>
            <a:ext cx="10428460" cy="2278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Open Sans"/>
              <a:buNone/>
              <a:defRPr sz="48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900520" y="6057420"/>
            <a:ext cx="10428460" cy="59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1" name="Google Shape;41;p10"/>
          <p:cNvCxnSpPr/>
          <p:nvPr/>
        </p:nvCxnSpPr>
        <p:spPr>
          <a:xfrm>
            <a:off x="643467" y="3113590"/>
            <a:ext cx="10685513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42;p10"/>
          <p:cNvCxnSpPr/>
          <p:nvPr/>
        </p:nvCxnSpPr>
        <p:spPr>
          <a:xfrm>
            <a:off x="643466" y="5858719"/>
            <a:ext cx="5084332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43;p10"/>
          <p:cNvCxnSpPr/>
          <p:nvPr/>
        </p:nvCxnSpPr>
        <p:spPr>
          <a:xfrm>
            <a:off x="640420" y="3113590"/>
            <a:ext cx="0" cy="274512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40420" y="354959"/>
            <a:ext cx="3751620" cy="864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Два объекта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04447" y="1101436"/>
            <a:ext cx="5615353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6172202" y="1101436"/>
            <a:ext cx="5583112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Сравнение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985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74073" y="1023131"/>
            <a:ext cx="5623503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374074" y="2060205"/>
            <a:ext cx="5623503" cy="409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2"/>
          <p:cNvSpPr txBox="1">
            <a:spLocks noGrp="1"/>
          </p:cNvSpPr>
          <p:nvPr>
            <p:ph type="body" idx="3"/>
          </p:nvPr>
        </p:nvSpPr>
        <p:spPr>
          <a:xfrm>
            <a:off x="6194428" y="986766"/>
            <a:ext cx="5703161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55" name="Google Shape;55;p12"/>
          <p:cNvSpPr txBox="1">
            <a:spLocks noGrp="1"/>
          </p:cNvSpPr>
          <p:nvPr>
            <p:ph type="body" idx="4"/>
          </p:nvPr>
        </p:nvSpPr>
        <p:spPr>
          <a:xfrm>
            <a:off x="6194427" y="2060206"/>
            <a:ext cx="5703162" cy="409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cxnSp>
        <p:nvCxnSpPr>
          <p:cNvPr id="57" name="Google Shape;57;p12"/>
          <p:cNvCxnSpPr/>
          <p:nvPr/>
        </p:nvCxnSpPr>
        <p:spPr>
          <a:xfrm>
            <a:off x="374073" y="1023131"/>
            <a:ext cx="0" cy="1037074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12"/>
          <p:cNvCxnSpPr/>
          <p:nvPr/>
        </p:nvCxnSpPr>
        <p:spPr>
          <a:xfrm rot="10800000" flipH="1">
            <a:off x="358831" y="2060205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12"/>
          <p:cNvCxnSpPr/>
          <p:nvPr/>
        </p:nvCxnSpPr>
        <p:spPr>
          <a:xfrm>
            <a:off x="6194426" y="1013313"/>
            <a:ext cx="0" cy="1046892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12"/>
          <p:cNvCxnSpPr/>
          <p:nvPr/>
        </p:nvCxnSpPr>
        <p:spPr>
          <a:xfrm rot="10800000" flipH="1">
            <a:off x="6179821" y="2048713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2"/>
          <p:cNvCxnSpPr/>
          <p:nvPr/>
        </p:nvCxnSpPr>
        <p:spPr>
          <a:xfrm>
            <a:off x="358831" y="1027049"/>
            <a:ext cx="3876792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2"/>
          <p:cNvCxnSpPr/>
          <p:nvPr/>
        </p:nvCxnSpPr>
        <p:spPr>
          <a:xfrm>
            <a:off x="6179821" y="997494"/>
            <a:ext cx="3920489" cy="4327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66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374073" y="668337"/>
            <a:ext cx="1152351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66" name="Google Shape;66;p13"/>
          <p:cNvSpPr txBox="1">
            <a:spLocks noGrp="1"/>
          </p:cNvSpPr>
          <p:nvPr>
            <p:ph type="body" idx="2"/>
          </p:nvPr>
        </p:nvSpPr>
        <p:spPr>
          <a:xfrm>
            <a:off x="374073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3"/>
          <p:cNvSpPr txBox="1">
            <a:spLocks noGrp="1"/>
          </p:cNvSpPr>
          <p:nvPr>
            <p:ph type="body" idx="3"/>
          </p:nvPr>
        </p:nvSpPr>
        <p:spPr>
          <a:xfrm>
            <a:off x="6194426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6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9" name="Google Shape;9;p4"/>
          <p:cNvPicPr preferRelativeResize="0"/>
          <p:nvPr/>
        </p:nvPicPr>
        <p:blipFill rotWithShape="1">
          <a:blip r:embed="rId19"/>
          <a:srcRect/>
          <a:stretch>
            <a:fillRect/>
          </a:stretch>
        </p:blipFill>
        <p:spPr>
          <a:xfrm>
            <a:off x="9582399" y="6278717"/>
            <a:ext cx="1941314" cy="4472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hyperlink" Target="mailto:edu@bmstu.r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>
            <a:spLocks noGrp="1"/>
          </p:cNvSpPr>
          <p:nvPr>
            <p:ph type="ctrTitle"/>
          </p:nvPr>
        </p:nvSpPr>
        <p:spPr>
          <a:xfrm>
            <a:off x="1536110" y="1226622"/>
            <a:ext cx="9119100" cy="29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/>
            <a:r>
              <a:rPr lang="ru-RU" sz="3600" dirty="0">
                <a:solidFill>
                  <a:schemeClr val="bg1"/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Выпускная квалификационная работа </a:t>
            </a:r>
            <a:br>
              <a:rPr lang="ru-RU" dirty="0">
                <a:solidFill>
                  <a:schemeClr val="bg1"/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</a:br>
            <a:br>
              <a:rPr lang="ru-RU" dirty="0">
                <a:solidFill>
                  <a:schemeClr val="bg1"/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</a:br>
            <a:r>
              <a:rPr lang="ru-RU" sz="2400" dirty="0">
                <a:solidFill>
                  <a:schemeClr val="bg1"/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по курсу</a:t>
            </a:r>
            <a:br>
              <a:rPr lang="ru-RU" sz="2800" dirty="0">
                <a:solidFill>
                  <a:schemeClr val="bg1"/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</a:br>
            <a:br>
              <a:rPr lang="ru-RU" sz="2800" dirty="0">
                <a:solidFill>
                  <a:schemeClr val="tx1"/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</a:br>
            <a:r>
              <a:rPr lang="ru-RU" sz="2800" dirty="0">
                <a:solidFill>
                  <a:schemeClr val="tx1"/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«</a:t>
            </a:r>
            <a:r>
              <a:rPr lang="en-US" sz="2800" dirty="0">
                <a:solidFill>
                  <a:schemeClr val="tx1"/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Data Science</a:t>
            </a:r>
            <a:r>
              <a:rPr lang="ru-RU" sz="2400" dirty="0">
                <a:solidFill>
                  <a:schemeClr val="tx1"/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»</a:t>
            </a:r>
            <a:br>
              <a:rPr lang="ru-RU" sz="2400" dirty="0">
                <a:solidFill>
                  <a:schemeClr val="tx1"/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</a:br>
            <a:br>
              <a:rPr lang="ru-RU" sz="2800" dirty="0">
                <a:solidFill>
                  <a:schemeClr val="tx1"/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</a:br>
            <a:r>
              <a:rPr lang="ru-RU" sz="2400" dirty="0">
                <a:solidFill>
                  <a:schemeClr val="bg1"/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по теме:</a:t>
            </a:r>
            <a:endParaRPr sz="2400" dirty="0">
              <a:solidFill>
                <a:schemeClr val="bg1"/>
              </a:solidFill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ubTitle" idx="1"/>
          </p:nvPr>
        </p:nvSpPr>
        <p:spPr>
          <a:xfrm>
            <a:off x="1536794" y="4352227"/>
            <a:ext cx="9119100" cy="9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2600" dirty="0">
                <a:solidFill>
                  <a:schemeClr val="bg1"/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Прогнозирование конечных свойств новых материалов</a:t>
            </a:r>
            <a:endParaRPr lang="ru-RU" sz="2600" dirty="0">
              <a:solidFill>
                <a:schemeClr val="bg1"/>
              </a:solidFill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  <a:p>
            <a:pPr algn="ctr"/>
            <a:r>
              <a:rPr lang="ru-RU" sz="2600" dirty="0">
                <a:solidFill>
                  <a:schemeClr val="bg1"/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(композиционных материалов)</a:t>
            </a:r>
            <a:endParaRPr lang="ru-RU" sz="2600" dirty="0">
              <a:solidFill>
                <a:schemeClr val="bg1"/>
              </a:solidFill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00150" y="5809942"/>
            <a:ext cx="52800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Слушатель</a:t>
            </a: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sz="2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Прусакова Александра</a:t>
            </a:r>
            <a:endParaRPr lang="ru-RU" sz="2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/>
            <a:r>
              <a:rPr lang="ru-RU" spc="300" dirty="0"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Разработка и обучение регрессионных моделей</a:t>
            </a:r>
            <a:r>
              <a:rPr lang="ru-RU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spc="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3" name="Google Shape;133;g122d8a19e0b_0_11"/>
          <p:cNvSpPr txBox="1">
            <a:spLocks noGrp="1"/>
          </p:cNvSpPr>
          <p:nvPr>
            <p:ph type="body" idx="1"/>
          </p:nvPr>
        </p:nvSpPr>
        <p:spPr>
          <a:xfrm>
            <a:off x="668287" y="836023"/>
            <a:ext cx="11349542" cy="534093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buNone/>
            </a:pPr>
            <a:r>
              <a:rPr lang="ru-RU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ru-RU" sz="16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На примере </a:t>
            </a:r>
            <a:r>
              <a:rPr lang="en-US" sz="16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Ridge</a:t>
            </a:r>
            <a:r>
              <a:rPr lang="ru-RU" sz="16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 регрессии:</a:t>
            </a:r>
            <a:r>
              <a:rPr lang="en-US" sz="16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 </a:t>
            </a:r>
            <a:r>
              <a:rPr lang="ru-RU" sz="16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выбор модели, подбор гиперпараметров по сетке (</a:t>
            </a:r>
            <a:r>
              <a:rPr lang="en-US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GridSearchCV</a:t>
            </a:r>
            <a:r>
              <a:rPr lang="ru-RU" sz="16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) с перекрестной проверкой (</a:t>
            </a:r>
            <a:r>
              <a:rPr lang="en-US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cross validation K</a:t>
            </a:r>
            <a:r>
              <a:rPr lang="en-US" sz="16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-fold</a:t>
            </a:r>
            <a:r>
              <a:rPr lang="ru-RU" sz="16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), обучение модели, денормализация предсказанных значений и оценка результатов при помощи метрик </a:t>
            </a:r>
            <a:r>
              <a:rPr lang="en-US" sz="16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MAE </a:t>
            </a:r>
            <a:r>
              <a:rPr lang="ru-RU" sz="16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и </a:t>
            </a:r>
            <a:r>
              <a:rPr lang="en-US" sz="16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R2</a:t>
            </a:r>
            <a:r>
              <a:rPr lang="ru-RU" sz="16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, запись результатов для итоговой таблицы</a:t>
            </a:r>
            <a:endParaRPr lang="ru-RU" sz="1600" dirty="0" smtClean="0">
              <a:solidFill>
                <a:schemeClr val="bg2">
                  <a:lumMod val="75000"/>
                  <a:lumOff val="25000"/>
                </a:schemeClr>
              </a:solidFill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8" name="Рисунок 7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71"/>
          <a:stretch>
            <a:fillRect/>
          </a:stretch>
        </p:blipFill>
        <p:spPr>
          <a:xfrm>
            <a:off x="3291840" y="5393690"/>
            <a:ext cx="5284470" cy="12319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3"/>
          <a:stretch>
            <a:fillRect/>
          </a:stretch>
        </p:blipFill>
        <p:spPr>
          <a:xfrm>
            <a:off x="668020" y="1760220"/>
            <a:ext cx="5139055" cy="344868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8"/>
          <a:stretch>
            <a:fillRect/>
          </a:stretch>
        </p:blipFill>
        <p:spPr>
          <a:xfrm>
            <a:off x="6160135" y="1432560"/>
            <a:ext cx="4673600" cy="3662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/>
            <a:r>
              <a:rPr lang="ru-RU" spc="300" dirty="0"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Разработка и обучение регрессионных моделей </a:t>
            </a:r>
            <a:endParaRPr lang="ru-RU" spc="300" dirty="0"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</p:txBody>
      </p:sp>
      <p:sp>
        <p:nvSpPr>
          <p:cNvPr id="133" name="Google Shape;133;g122d8a19e0b_0_11"/>
          <p:cNvSpPr txBox="1">
            <a:spLocks noGrp="1"/>
          </p:cNvSpPr>
          <p:nvPr>
            <p:ph type="body" idx="1"/>
          </p:nvPr>
        </p:nvSpPr>
        <p:spPr>
          <a:xfrm>
            <a:off x="421640" y="847090"/>
            <a:ext cx="11349355" cy="39751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buNone/>
            </a:pPr>
            <a:r>
              <a:rPr lang="ru-RU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          </a:t>
            </a:r>
            <a:r>
              <a:rPr lang="ru-RU" sz="17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Оценка результатов работы моделей с использованием </a:t>
            </a:r>
            <a:r>
              <a:rPr lang="en-US" sz="17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MAE </a:t>
            </a:r>
            <a:r>
              <a:rPr lang="ru-RU" sz="17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и </a:t>
            </a:r>
            <a:r>
              <a:rPr lang="en-US" sz="17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R2</a:t>
            </a:r>
            <a:endParaRPr lang="en-US" sz="1700" dirty="0" smtClean="0">
              <a:solidFill>
                <a:schemeClr val="bg2">
                  <a:lumMod val="75000"/>
                  <a:lumOff val="25000"/>
                </a:schemeClr>
              </a:solidFill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  <a:p>
            <a:pPr marL="0" lvl="0" indent="0" algn="ctr">
              <a:buNone/>
            </a:pPr>
            <a:endParaRPr lang="ru-RU" sz="1700" dirty="0" smtClean="0">
              <a:solidFill>
                <a:schemeClr val="bg2">
                  <a:lumMod val="75000"/>
                  <a:lumOff val="25000"/>
                </a:schemeClr>
              </a:solidFill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94"/>
          <a:stretch>
            <a:fillRect/>
          </a:stretch>
        </p:blipFill>
        <p:spPr>
          <a:xfrm>
            <a:off x="1506220" y="1345565"/>
            <a:ext cx="7758430" cy="270446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487" y="4242090"/>
            <a:ext cx="7758127" cy="2372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 algn="ctr"/>
            <a:r>
              <a:rPr lang="ru-RU" spc="300" dirty="0"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Нейронная сеть для рекомендации «Соотношение матрица-наполнитель»</a:t>
            </a:r>
            <a:endParaRPr lang="ru-RU" spc="300" dirty="0"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</p:txBody>
      </p:sp>
      <p:sp>
        <p:nvSpPr>
          <p:cNvPr id="133" name="Google Shape;133;g122d8a19e0b_0_11"/>
          <p:cNvSpPr txBox="1">
            <a:spLocks noGrp="1"/>
          </p:cNvSpPr>
          <p:nvPr>
            <p:ph type="body" idx="1"/>
          </p:nvPr>
        </p:nvSpPr>
        <p:spPr>
          <a:xfrm>
            <a:off x="668287" y="836023"/>
            <a:ext cx="11349542" cy="39757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ru-RU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         </a:t>
            </a:r>
            <a:endParaRPr lang="ru-RU" sz="1200" dirty="0" smtClean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3"/>
          <a:stretch>
            <a:fillRect/>
          </a:stretch>
        </p:blipFill>
        <p:spPr>
          <a:xfrm>
            <a:off x="2595880" y="1111250"/>
            <a:ext cx="6713220" cy="234823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2"/>
          <a:stretch>
            <a:fillRect/>
          </a:stretch>
        </p:blipFill>
        <p:spPr>
          <a:xfrm>
            <a:off x="2595880" y="3877310"/>
            <a:ext cx="6713220" cy="2483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 algn="ctr"/>
            <a:r>
              <a:rPr lang="ru-RU" spc="300" dirty="0"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Нейронная сеть для рекомендации «Соотношение матрица-наполнитель»</a:t>
            </a:r>
            <a:endParaRPr lang="ru-RU" spc="300" dirty="0"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5"/>
          <a:stretch>
            <a:fillRect/>
          </a:stretch>
        </p:blipFill>
        <p:spPr>
          <a:xfrm>
            <a:off x="2426335" y="1177925"/>
            <a:ext cx="6260465" cy="234188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8"/>
          <a:stretch>
            <a:fillRect/>
          </a:stretch>
        </p:blipFill>
        <p:spPr>
          <a:xfrm>
            <a:off x="2426335" y="3854450"/>
            <a:ext cx="6260465" cy="2597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>
            <a:spLocks noGrp="1"/>
          </p:cNvSpPr>
          <p:nvPr>
            <p:ph type="body" idx="1"/>
          </p:nvPr>
        </p:nvSpPr>
        <p:spPr>
          <a:xfrm>
            <a:off x="3119524" y="3324675"/>
            <a:ext cx="6290100" cy="25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edu.bmstu.ru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+7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495 182-83-85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en-US" u="sng" dirty="0">
                <a:solidFill>
                  <a:schemeClr val="accent6">
                    <a:lumMod val="75000"/>
                  </a:schemeClr>
                </a:solidFill>
                <a:hlinkClick r:id="rId1"/>
              </a:rPr>
              <a:t>edu@bmstu.ru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Москва, Госпитальный переулок , д. 4-6, с.3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Разведочный анализ данных</a:t>
            </a:r>
            <a:endParaRPr lang="ru-RU" dirty="0" smtClean="0">
              <a:solidFill>
                <a:schemeClr val="bg2">
                  <a:lumMod val="75000"/>
                  <a:lumOff val="25000"/>
                </a:schemeClr>
              </a:solidFill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Удаление </a:t>
            </a:r>
            <a:r>
              <a:rPr lang="ru-RU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выбросов</a:t>
            </a:r>
            <a:endParaRPr lang="ru-RU" dirty="0" smtClean="0">
              <a:solidFill>
                <a:schemeClr val="bg2">
                  <a:lumMod val="75000"/>
                  <a:lumOff val="25000"/>
                </a:schemeClr>
              </a:solidFill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Анализ признаков и визуализация с целью выявления зависимостей </a:t>
            </a:r>
            <a:endParaRPr lang="ru-RU" dirty="0" smtClean="0">
              <a:solidFill>
                <a:schemeClr val="bg2">
                  <a:lumMod val="75000"/>
                  <a:lumOff val="25000"/>
                </a:schemeClr>
              </a:solidFill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Предобработка данных</a:t>
            </a:r>
            <a:endParaRPr lang="ru-RU" dirty="0" smtClean="0">
              <a:solidFill>
                <a:schemeClr val="bg2">
                  <a:lumMod val="75000"/>
                  <a:lumOff val="25000"/>
                </a:schemeClr>
              </a:solidFill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Разработка и обучение </a:t>
            </a:r>
            <a:r>
              <a:rPr lang="ru-RU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регрессионных моделей для </a:t>
            </a: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прогнозирования «Модуль упругости при растяжении, ГПА» и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 </a:t>
            </a: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«Прочность при растяжении</a:t>
            </a:r>
            <a:r>
              <a:rPr lang="ru-RU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»</a:t>
            </a:r>
            <a:endParaRPr lang="ru-RU" dirty="0" smtClean="0">
              <a:solidFill>
                <a:schemeClr val="bg2">
                  <a:lumMod val="75000"/>
                  <a:lumOff val="25000"/>
                </a:schemeClr>
              </a:solidFill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Нейронная сеть для рекомендации «Соотношение матрица-наполнитель</a:t>
            </a:r>
            <a:r>
              <a:rPr lang="ru-RU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»</a:t>
            </a:r>
            <a:endParaRPr lang="ru-RU" dirty="0" smtClean="0">
              <a:solidFill>
                <a:schemeClr val="bg2">
                  <a:lumMod val="75000"/>
                  <a:lumOff val="25000"/>
                </a:schemeClr>
              </a:solidFill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  <a:p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spc="3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Этапы</a:t>
            </a:r>
            <a:r>
              <a:rPr lang="ru-RU" sz="4400" spc="300" dirty="0" smtClean="0">
                <a:solidFill>
                  <a:srgbClr val="0070C0"/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 </a:t>
            </a:r>
            <a:r>
              <a:rPr lang="ru-RU" sz="4400" spc="3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работы</a:t>
            </a:r>
            <a:endParaRPr lang="ru-RU" sz="4400" spc="300" dirty="0">
              <a:solidFill>
                <a:schemeClr val="bg2">
                  <a:lumMod val="75000"/>
                  <a:lumOff val="25000"/>
                </a:schemeClr>
              </a:solidFill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d8a19e0b_0_5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pc="300" dirty="0" smtClean="0"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Разведочный анализ данных</a:t>
            </a:r>
            <a:endParaRPr lang="ru-RU" spc="300" dirty="0" smtClean="0"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</p:txBody>
      </p:sp>
      <p:sp>
        <p:nvSpPr>
          <p:cNvPr id="119" name="Google Shape;119;g122d8a19e0b_0_5"/>
          <p:cNvSpPr txBox="1">
            <a:spLocks noGrp="1"/>
          </p:cNvSpPr>
          <p:nvPr>
            <p:ph type="body" idx="1"/>
          </p:nvPr>
        </p:nvSpPr>
        <p:spPr>
          <a:xfrm>
            <a:off x="404495" y="916940"/>
            <a:ext cx="11350625" cy="61404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9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Для работы доступны два файла: X_bp.xlsx (данные параметров, 1023 строки и 10 столбцов) и X_nup.xlsx (данные нашивок, 1040 строк и 3 столбца)</a:t>
            </a:r>
            <a:r>
              <a:rPr lang="ru-RU" sz="19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. После объединения</a:t>
            </a:r>
            <a:r>
              <a:rPr lang="en-US" sz="19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 -</a:t>
            </a:r>
            <a:r>
              <a:rPr lang="ru-RU" sz="19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 </a:t>
            </a:r>
            <a:r>
              <a:rPr lang="en-US" sz="19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1023 </a:t>
            </a:r>
            <a:r>
              <a:rPr lang="ru-RU" sz="19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строки, 13 столбцов.</a:t>
            </a:r>
            <a:endParaRPr lang="ru-RU" sz="1900" dirty="0">
              <a:solidFill>
                <a:schemeClr val="bg2">
                  <a:lumMod val="75000"/>
                  <a:lumOff val="25000"/>
                </a:schemeClr>
              </a:solidFill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lang="ru-RU" sz="1700" dirty="0">
              <a:solidFill>
                <a:schemeClr val="bg2">
                  <a:lumMod val="75000"/>
                  <a:lumOff val="25000"/>
                </a:schemeClr>
              </a:solidFill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</p:txBody>
      </p:sp>
      <p:sp>
        <p:nvSpPr>
          <p:cNvPr id="120" name="Google Shape;120;g122d8a19e0b_0_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64" y="2091935"/>
            <a:ext cx="11676766" cy="37079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/>
            <a:r>
              <a:rPr lang="ru-RU" spc="300" dirty="0"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Разведочный анализ данных</a:t>
            </a:r>
            <a:endParaRPr lang="ru-RU" spc="300" dirty="0"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</p:txBody>
      </p:sp>
      <p:sp>
        <p:nvSpPr>
          <p:cNvPr id="133" name="Google Shape;133;g122d8a19e0b_0_11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6"/>
          <a:stretch>
            <a:fillRect/>
          </a:stretch>
        </p:blipFill>
        <p:spPr>
          <a:xfrm>
            <a:off x="404495" y="1517015"/>
            <a:ext cx="11221720" cy="4436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20322" y="551804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/>
            <a:r>
              <a:rPr lang="ru-RU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Разведочный анализ данных</a:t>
            </a:r>
            <a:endParaRPr dirty="0"/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66"/>
          <a:stretch>
            <a:fillRect/>
          </a:stretch>
        </p:blipFill>
        <p:spPr>
          <a:xfrm>
            <a:off x="160655" y="1718310"/>
            <a:ext cx="6144895" cy="43021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93"/>
          <a:stretch>
            <a:fillRect/>
          </a:stretch>
        </p:blipFill>
        <p:spPr>
          <a:xfrm>
            <a:off x="6483350" y="1718310"/>
            <a:ext cx="5438775" cy="4346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/>
            <a:r>
              <a:rPr lang="ru-RU" spc="300" dirty="0"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Удаление выбросов</a:t>
            </a:r>
            <a:endParaRPr lang="ru-RU" spc="300" dirty="0"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</p:txBody>
      </p:sp>
      <p:sp>
        <p:nvSpPr>
          <p:cNvPr id="133" name="Google Shape;133;g122d8a19e0b_0_11"/>
          <p:cNvSpPr txBox="1">
            <a:spLocks noGrp="1"/>
          </p:cNvSpPr>
          <p:nvPr>
            <p:ph type="body" idx="1"/>
          </p:nvPr>
        </p:nvSpPr>
        <p:spPr>
          <a:xfrm>
            <a:off x="404447" y="6103347"/>
            <a:ext cx="11350800" cy="34221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r>
              <a:rPr lang="ru-RU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После удаления всех выбросов осталась 921 строка с данными</a:t>
            </a:r>
            <a:endParaRPr lang="ru-RU" sz="2000" dirty="0" smtClean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 lang="ru-RU" sz="2000" dirty="0" smtClean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8"/>
          <a:stretch>
            <a:fillRect/>
          </a:stretch>
        </p:blipFill>
        <p:spPr>
          <a:xfrm>
            <a:off x="5619750" y="1349375"/>
            <a:ext cx="6135370" cy="448500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9"/>
          <a:stretch>
            <a:fillRect/>
          </a:stretch>
        </p:blipFill>
        <p:spPr>
          <a:xfrm>
            <a:off x="263525" y="1405255"/>
            <a:ext cx="5215255" cy="437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 algn="ctr"/>
            <a:r>
              <a:rPr lang="ru-RU" spc="300" dirty="0"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Анализ признаков и визуализация с целью выявления зависимостей </a:t>
            </a:r>
            <a:endParaRPr lang="ru-RU" spc="300" dirty="0"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</p:txBody>
      </p:sp>
      <p:sp>
        <p:nvSpPr>
          <p:cNvPr id="133" name="Google Shape;133;g122d8a19e0b_0_11"/>
          <p:cNvSpPr txBox="1">
            <a:spLocks noGrp="1"/>
          </p:cNvSpPr>
          <p:nvPr>
            <p:ph type="body" idx="1"/>
          </p:nvPr>
        </p:nvSpPr>
        <p:spPr>
          <a:xfrm>
            <a:off x="571373" y="5834742"/>
            <a:ext cx="4723437" cy="34221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r>
              <a:rPr lang="ru-RU" sz="17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Гистограмма распределения</a:t>
            </a:r>
            <a:endParaRPr lang="ru-RU" sz="1700" dirty="0" smtClean="0">
              <a:solidFill>
                <a:schemeClr val="bg2">
                  <a:lumMod val="75000"/>
                  <a:lumOff val="25000"/>
                </a:schemeClr>
              </a:solidFill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8" name="Рисунок 7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74" y="1116379"/>
            <a:ext cx="4723437" cy="4718797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209" y="1081454"/>
            <a:ext cx="6349038" cy="471879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156125" y="5869176"/>
            <a:ext cx="1592580" cy="352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ts val="750"/>
              </a:spcBef>
            </a:pPr>
            <a:r>
              <a:rPr lang="ru-RU" sz="17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Тепловая карта</a:t>
            </a:r>
            <a:endParaRPr lang="ru-RU" sz="1700" dirty="0">
              <a:solidFill>
                <a:schemeClr val="bg2">
                  <a:lumMod val="75000"/>
                  <a:lumOff val="25000"/>
                </a:schemeClr>
              </a:solidFill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2095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 algn="ctr"/>
            <a:r>
              <a:rPr lang="ru-RU" sz="4000" spc="300" dirty="0"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Анализ признаков и визуализация с целью выявления зависимостей </a:t>
            </a:r>
            <a:endParaRPr lang="ru-RU" sz="4000" spc="300" dirty="0"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</p:txBody>
      </p:sp>
      <p:sp>
        <p:nvSpPr>
          <p:cNvPr id="133" name="Google Shape;133;g122d8a19e0b_0_11"/>
          <p:cNvSpPr txBox="1">
            <a:spLocks noGrp="1"/>
          </p:cNvSpPr>
          <p:nvPr>
            <p:ph type="body" idx="1"/>
          </p:nvPr>
        </p:nvSpPr>
        <p:spPr>
          <a:xfrm>
            <a:off x="1698171" y="6114687"/>
            <a:ext cx="8630195" cy="246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buNone/>
            </a:pPr>
            <a:r>
              <a:rPr lang="ru-RU" sz="170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Попарные графики рассеяния точек с выделением значений Угол нашивки</a:t>
            </a:r>
            <a:endParaRPr lang="ru-RU" sz="1700" dirty="0" smtClean="0">
              <a:solidFill>
                <a:schemeClr val="bg2">
                  <a:lumMod val="75000"/>
                  <a:lumOff val="25000"/>
                </a:schemeClr>
              </a:solidFill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10" name="Рисунок 9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17" y="958269"/>
            <a:ext cx="10340165" cy="50941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594947" y="131434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/>
            <a:r>
              <a:rPr lang="ru-RU" spc="300" dirty="0"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Предобработка данных</a:t>
            </a:r>
            <a:endParaRPr lang="ru-RU" spc="300" dirty="0"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</p:txBody>
      </p:sp>
      <p:sp>
        <p:nvSpPr>
          <p:cNvPr id="133" name="Google Shape;133;g122d8a19e0b_0_11"/>
          <p:cNvSpPr txBox="1">
            <a:spLocks noGrp="1"/>
          </p:cNvSpPr>
          <p:nvPr>
            <p:ph type="body" idx="1"/>
          </p:nvPr>
        </p:nvSpPr>
        <p:spPr>
          <a:xfrm>
            <a:off x="421640" y="957580"/>
            <a:ext cx="11349355" cy="7042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10000"/>
              </a:lnSpc>
              <a:buNone/>
            </a:pPr>
            <a:r>
              <a:rPr lang="ru-RU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ru-RU" sz="17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 Значения признаков находятся в разных диапазонах, поэтому сделаем нормализацию данных (</a:t>
            </a:r>
            <a:r>
              <a:rPr lang="en-US" sz="17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MinMaxScaler</a:t>
            </a:r>
            <a:r>
              <a:rPr lang="ru-RU" sz="17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). Также проведем  стандартизацию как дополнительный способ предобработки данных (</a:t>
            </a:r>
            <a:r>
              <a:rPr lang="en-US" sz="17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StandardScaler</a:t>
            </a:r>
            <a:r>
              <a:rPr lang="ru-RU" sz="17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 Regular" panose="02020603050405020304" charset="0"/>
                <a:ea typeface="Tahoma" panose="020B0604030504040204" pitchFamily="34" charset="0"/>
                <a:cs typeface="Times New Roman Regular" panose="02020603050405020304" charset="0"/>
              </a:rPr>
              <a:t>)</a:t>
            </a:r>
            <a:endParaRPr lang="ru-RU" sz="1700" dirty="0" smtClean="0">
              <a:solidFill>
                <a:schemeClr val="bg2">
                  <a:lumMod val="75000"/>
                  <a:lumOff val="25000"/>
                </a:schemeClr>
              </a:solidFill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  <a:p>
            <a:pPr marL="0" lvl="0" indent="0" algn="just">
              <a:lnSpc>
                <a:spcPct val="110000"/>
              </a:lnSpc>
              <a:buNone/>
            </a:pPr>
            <a:endParaRPr lang="ru-RU" sz="1700" dirty="0" smtClean="0">
              <a:solidFill>
                <a:schemeClr val="bg2">
                  <a:lumMod val="75000"/>
                  <a:lumOff val="25000"/>
                </a:schemeClr>
              </a:solidFill>
              <a:latin typeface="Times New Roman Regular" panose="02020603050405020304" charset="0"/>
              <a:ea typeface="Tahoma" panose="020B0604030504040204" pitchFamily="34" charset="0"/>
              <a:cs typeface="Times New Roman Regular" panose="02020603050405020304" charset="0"/>
            </a:endParaRPr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385" y="1761810"/>
            <a:ext cx="8969590" cy="44083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2065</Words>
  <Application>WPS Spreadsheets</Application>
  <PresentationFormat>Широкоэкранный</PresentationFormat>
  <Paragraphs>92</Paragraphs>
  <Slides>14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34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49" baseType="lpstr">
      <vt:lpstr>Arial</vt:lpstr>
      <vt:lpstr>SimSun</vt:lpstr>
      <vt:lpstr>Wingdings</vt:lpstr>
      <vt:lpstr>Arial</vt:lpstr>
      <vt:lpstr>Open Sans</vt:lpstr>
      <vt:lpstr>Noto Sans Symbols</vt:lpstr>
      <vt:lpstr>Thonburi</vt:lpstr>
      <vt:lpstr>Tahoma</vt:lpstr>
      <vt:lpstr>Microsoft YaHei</vt:lpstr>
      <vt:lpstr>汉仪旗黑</vt:lpstr>
      <vt:lpstr>Arial Unicode MS</vt:lpstr>
      <vt:lpstr>STIXVariants Regular</vt:lpstr>
      <vt:lpstr>Noto Sans Limbu</vt:lpstr>
      <vt:lpstr>Gujarati MT Regular</vt:lpstr>
      <vt:lpstr>Grantha Sangam MN Regular</vt:lpstr>
      <vt:lpstr>Times New Roman Regular</vt:lpstr>
      <vt:lpstr>SignPainter HouseScript</vt:lpstr>
      <vt:lpstr>Snell Roundhand Regular</vt:lpstr>
      <vt:lpstr>Silom</vt:lpstr>
      <vt:lpstr>Skia</vt:lpstr>
      <vt:lpstr>Bangla MN Regular</vt:lpstr>
      <vt:lpstr>Sinhala Sangam MN Regular</vt:lpstr>
      <vt:lpstr>Noto Sans Mongolian</vt:lpstr>
      <vt:lpstr>Hoefler Text Regular</vt:lpstr>
      <vt:lpstr>Avenir Next Condensed Regular</vt:lpstr>
      <vt:lpstr>Trattatello</vt:lpstr>
      <vt:lpstr>Shree Devanagari 714 Regular</vt:lpstr>
      <vt:lpstr>Noto Sans Brahmi</vt:lpstr>
      <vt:lpstr>Noto Sans Buginese</vt:lpstr>
      <vt:lpstr>Bangla Sangam MN Regular</vt:lpstr>
      <vt:lpstr>Baskerville Regular</vt:lpstr>
      <vt:lpstr>Andale Mono</vt:lpstr>
      <vt:lpstr>Stencil</vt:lpstr>
      <vt:lpstr>Sinhala MN Regular</vt:lpstr>
      <vt:lpstr>If,kjyVUNE_28012021</vt:lpstr>
      <vt:lpstr>Выпускная квалификационная работа   по курсу  «Data Science»  по теме:</vt:lpstr>
      <vt:lpstr>Этапы работы</vt:lpstr>
      <vt:lpstr>Разведочный анализ данных</vt:lpstr>
      <vt:lpstr>Разведочный анализ данных</vt:lpstr>
      <vt:lpstr>Разведочный анализ данных</vt:lpstr>
      <vt:lpstr>Удаление выбросов</vt:lpstr>
      <vt:lpstr>Анализ признаков и визуализация с целью выявления зависимостей </vt:lpstr>
      <vt:lpstr>Анализ признаков и визуализация с целью выявления зависимостей </vt:lpstr>
      <vt:lpstr>Предобработка данных</vt:lpstr>
      <vt:lpstr>Разработка и обучение регрессионных моделей </vt:lpstr>
      <vt:lpstr>Разработка и обучение регрессионных моделей </vt:lpstr>
      <vt:lpstr>Нейронная сеть для рекомендации «Соотношение матрица-наполнитель»</vt:lpstr>
      <vt:lpstr>Нейронная сеть для рекомендации «Соотношение матрица-наполнитель»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aleksandraprusakova</cp:lastModifiedBy>
  <cp:revision>64</cp:revision>
  <dcterms:created xsi:type="dcterms:W3CDTF">2023-04-24T17:48:50Z</dcterms:created>
  <dcterms:modified xsi:type="dcterms:W3CDTF">2023-04-24T17:48:50Z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1033-5.0.0.7908</vt:lpwstr>
  </property>
</Properties>
</file>