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17" r:id="rId5"/>
    <p:sldId id="307" r:id="rId6"/>
    <p:sldId id="308" r:id="rId7"/>
    <p:sldId id="324" r:id="rId8"/>
    <p:sldId id="309" r:id="rId9"/>
    <p:sldId id="327" r:id="rId10"/>
    <p:sldId id="326" r:id="rId11"/>
    <p:sldId id="325" r:id="rId12"/>
    <p:sldId id="328" r:id="rId13"/>
    <p:sldId id="263" r:id="rId14"/>
    <p:sldId id="321" r:id="rId15"/>
    <p:sldId id="310" r:id="rId16"/>
    <p:sldId id="312" r:id="rId17"/>
    <p:sldId id="311" r:id="rId18"/>
    <p:sldId id="323" r:id="rId19"/>
    <p:sldId id="318" r:id="rId20"/>
    <p:sldId id="334" r:id="rId21"/>
    <p:sldId id="329" r:id="rId22"/>
    <p:sldId id="330" r:id="rId23"/>
    <p:sldId id="331" r:id="rId24"/>
    <p:sldId id="332" r:id="rId25"/>
    <p:sldId id="333" r:id="rId26"/>
    <p:sldId id="314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7A1"/>
    <a:srgbClr val="562D26"/>
    <a:srgbClr val="FEF3ED"/>
    <a:srgbClr val="4E5745"/>
    <a:srgbClr val="99998A"/>
    <a:srgbClr val="70433B"/>
    <a:srgbClr val="8C6A64"/>
    <a:srgbClr val="8A6C66"/>
    <a:srgbClr val="8F6F68"/>
    <a:srgbClr val="917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82C6C-C07D-EFE4-BE9A-261A732C9A0C}" v="1467" dt="2025-01-16T16:13:57.490"/>
    <p1510:client id="{ABCF7B64-D811-9835-9B70-12C047B6F0EB}" v="329" dt="2025-01-16T16:53:55.421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05" autoAdjust="0"/>
  </p:normalViewPr>
  <p:slideViewPr>
    <p:cSldViewPr snapToGrid="0">
      <p:cViewPr varScale="1">
        <p:scale>
          <a:sx n="109" d="100"/>
          <a:sy n="109" d="100"/>
        </p:scale>
        <p:origin x="56" y="10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1/18/2025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4D792B1F-855B-FC83-1023-94C0976E9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EF359D7C-AC03-77FE-CA1D-B96B46B08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9AA487F-3729-4692-1A21-35558A2D8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84B8E19A-569B-855B-EBF8-C02F2998A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xmlns="" id="{4A781A8E-199F-1F48-C80E-B6501B56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1C6679A-1B60-DCCD-7295-255649B92C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xmlns="" id="{1C466053-4CA7-4CBB-C1D2-19FE899BED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100480F-88D3-CF82-FAF8-9527C86B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xmlns="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xmlns="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05A86D8-26B0-1ADB-0CE2-B445D2A28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33A68E8B-64DF-46D3-2FA2-4BBBBF8BFB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xmlns="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xmlns="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CADEA8BB-3550-ABDA-99A6-455084D5D4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F0A8F0DB-3D3D-DC0F-84AC-4386B58AD6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xmlns="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xmlns="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686C03E6-655F-A394-4461-7BC878C418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BF7A62BA-11D3-585A-8CBD-5E0FB4DE5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8E1AE81E-772F-B009-AF15-C0FC060518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xmlns="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DCC72F6-C144-5508-40C5-E1B3FC085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FF76D2EA-2C6E-B0B2-DC0D-F9EF636E58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90315871-F40F-D512-8E3F-B40F36BD4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10C11C1A-EFCF-278A-D083-93F07D4DEA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941984E2-3225-05D3-3A3D-9D5F5840ED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9998A">
              <a:alpha val="59000"/>
            </a:srgb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70813B7-403A-9A3E-5E5C-44C1680DE4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7A7BB3C1-4B05-D5B3-C61C-1CD390CEE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CE6955A7-F39A-1FBB-FF32-C6F0E3289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ED90D1-D640-D115-6711-35DE812FC0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F8D9EAE4-01F5-6C99-C91E-BF0FD0CD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D24A04BE-9BA3-80DD-EE68-A8B8BA0853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rgbClr val="99998A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E4F6A04-3331-D4C7-3EAE-0F69B48A7C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0587ACFB-02E0-79F1-D5B0-E8B18598D6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8639877-C4A6-4E44-C600-FE3C6CD5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0439AA5-A7EE-A20E-BB67-D356776D0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9E752F7-61F0-6779-9E8E-3541BFF7D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FD0E545-8D0D-B848-836A-23CEBCD6B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114E853-6F7C-9899-77FD-0E77D0A86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69002426-033B-400A-C519-AF4C659C4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90FA743D-BDB5-4069-7325-E91CA7BC3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2FE03F25-D589-68A8-30C7-175547B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7CB19B63-2AAF-E86D-D7F1-B659DB36B5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83712F38-4391-A499-56E2-8F095A50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xmlns="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xmlns="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A3F1B258-8FBC-06A8-3A1F-466CEEDBBE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8BAD4AF0-64CE-5C0E-5440-00F8FC6B3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DCD020E-88CF-303D-F947-8EE980AC80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xmlns="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xmlns="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EB31668E-263B-8FB1-9DBB-25F22BB4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0972DA96-A413-EF87-50D3-D8EF54FD9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xmlns="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Teen Mental Health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xmlns="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049" y="1463589"/>
            <a:ext cx="10360152" cy="2843784"/>
          </a:xfrm>
        </p:spPr>
        <p:txBody>
          <a:bodyPr anchor="b"/>
          <a:lstStyle/>
          <a:p>
            <a:r>
              <a:rPr lang="en-US" dirty="0"/>
              <a:t>PARTEA DE INTELIGENȚĂ ARTIFICIALĂ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9B3410-9A8E-04A9-AA2A-24B4AA063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5F7FB6F-5648-8FA8-D316-A474CA19DA48}"/>
              </a:ext>
            </a:extLst>
          </p:cNvPr>
          <p:cNvSpPr>
            <a:spLocks noGrp="1"/>
          </p:cNvSpPr>
          <p:nvPr/>
        </p:nvSpPr>
        <p:spPr>
          <a:xfrm>
            <a:off x="913719" y="441235"/>
            <a:ext cx="10360152" cy="16287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j-lt"/>
                <a:cs typeface="+mj-lt"/>
              </a:rPr>
              <a:t>DE LA INPUT DIGITAL LA OUTPUT CLASIFICAT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A3DA319-0A97-F309-AA3E-7FDAE773ABDF}"/>
              </a:ext>
            </a:extLst>
          </p:cNvPr>
          <p:cNvGrpSpPr/>
          <p:nvPr/>
        </p:nvGrpSpPr>
        <p:grpSpPr>
          <a:xfrm>
            <a:off x="573215" y="2684161"/>
            <a:ext cx="11045568" cy="1915302"/>
            <a:chOff x="3431" y="2375242"/>
            <a:chExt cx="12535243" cy="2189896"/>
          </a:xfrm>
        </p:grpSpPr>
        <p:sp>
          <p:nvSpPr>
            <p:cNvPr id="9" name="Rectangle: Folded Corner 8">
              <a:extLst>
                <a:ext uri="{FF2B5EF4-FFF2-40B4-BE49-F238E27FC236}">
                  <a16:creationId xmlns:a16="http://schemas.microsoft.com/office/drawing/2014/main" xmlns="" id="{6FB1F869-8DA3-C5CD-5307-64D58A6AA36B}"/>
                </a:ext>
              </a:extLst>
            </p:cNvPr>
            <p:cNvSpPr/>
            <p:nvPr/>
          </p:nvSpPr>
          <p:spPr>
            <a:xfrm>
              <a:off x="10005539" y="2457621"/>
              <a:ext cx="2533135" cy="2107517"/>
            </a:xfrm>
            <a:prstGeom prst="foldedCorner">
              <a:avLst/>
            </a:prstGeom>
            <a:solidFill>
              <a:srgbClr val="90716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dirty="0">
                <a:solidFill>
                  <a:srgbClr val="8C6E67"/>
                </a:solidFill>
                <a:latin typeface="Constantia"/>
              </a:endParaRPr>
            </a:p>
            <a:p>
              <a:pPr algn="ctr"/>
              <a:r>
                <a:rPr lang="ro-RO" dirty="0">
                  <a:solidFill>
                    <a:schemeClr val="accent1"/>
                  </a:solidFill>
                  <a:latin typeface="Constantia"/>
                </a:rPr>
                <a:t>OUTPUT CLASIFICAT</a:t>
              </a:r>
            </a:p>
          </p:txBody>
        </p:sp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xmlns="" id="{01257D11-DFCF-BFFD-5CE0-0A84884F0922}"/>
                </a:ext>
              </a:extLst>
            </p:cNvPr>
            <p:cNvSpPr/>
            <p:nvPr/>
          </p:nvSpPr>
          <p:spPr>
            <a:xfrm>
              <a:off x="3731054" y="2903837"/>
              <a:ext cx="1832918" cy="1064056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o-RO" dirty="0">
                <a:solidFill>
                  <a:srgbClr val="543E34"/>
                </a:solidFill>
                <a:latin typeface="Constantia"/>
              </a:endParaRPr>
            </a:p>
            <a:p>
              <a:pPr algn="ctr"/>
              <a:r>
                <a:rPr lang="ro-RO" dirty="0">
                  <a:solidFill>
                    <a:srgbClr val="543E34"/>
                  </a:solidFill>
                  <a:latin typeface="Constantia"/>
                </a:rPr>
                <a:t>Reprezentare Numerică</a:t>
              </a:r>
              <a:endParaRPr lang="ro-RO" dirty="0"/>
            </a:p>
          </p:txBody>
        </p:sp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xmlns="" id="{BC8DC963-75A3-2C2D-677B-5699C45A4436}"/>
                </a:ext>
              </a:extLst>
            </p:cNvPr>
            <p:cNvSpPr/>
            <p:nvPr/>
          </p:nvSpPr>
          <p:spPr>
            <a:xfrm>
              <a:off x="3431" y="2375242"/>
              <a:ext cx="2526272" cy="2107515"/>
            </a:xfrm>
            <a:prstGeom prst="foldedCorner">
              <a:avLst/>
            </a:prstGeom>
            <a:solidFill>
              <a:srgbClr val="9999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o-RO" dirty="0">
                <a:solidFill>
                  <a:schemeClr val="accent1"/>
                </a:solidFill>
                <a:latin typeface="Constantia"/>
              </a:endParaRPr>
            </a:p>
            <a:p>
              <a:pPr algn="ctr"/>
              <a:endParaRPr lang="ro-RO" dirty="0">
                <a:solidFill>
                  <a:schemeClr val="accent1"/>
                </a:solidFill>
                <a:latin typeface="Constantia"/>
              </a:endParaRPr>
            </a:p>
            <a:p>
              <a:pPr algn="ctr"/>
              <a:r>
                <a:rPr lang="ro-RO" dirty="0">
                  <a:solidFill>
                    <a:schemeClr val="accent1"/>
                  </a:solidFill>
                  <a:latin typeface="Constantia"/>
                </a:rPr>
                <a:t>INPUT DIGITAL </a:t>
              </a:r>
              <a:endParaRPr lang="ro-RO" dirty="0">
                <a:solidFill>
                  <a:schemeClr val="accent1"/>
                </a:solidFill>
              </a:endParaRPr>
            </a:p>
            <a:p>
              <a:pPr algn="ctr"/>
              <a:r>
                <a:rPr lang="ro-RO" dirty="0">
                  <a:solidFill>
                    <a:schemeClr val="accent1"/>
                  </a:solidFill>
                  <a:latin typeface="Constantia"/>
                </a:rPr>
                <a:t>Postări</a:t>
              </a:r>
            </a:p>
            <a:p>
              <a:pPr algn="ctr"/>
              <a:r>
                <a:rPr lang="ro-RO" dirty="0">
                  <a:solidFill>
                    <a:schemeClr val="accent1"/>
                  </a:solidFill>
                  <a:latin typeface="Constantia"/>
                </a:rPr>
                <a:t>Reacții</a:t>
              </a:r>
            </a:p>
            <a:p>
              <a:pPr algn="ctr"/>
              <a:r>
                <a:rPr lang="ro-RO" dirty="0">
                  <a:solidFill>
                    <a:schemeClr val="accent1"/>
                  </a:solidFill>
                  <a:latin typeface="Constantia"/>
                </a:rPr>
                <a:t>Comentarii</a:t>
              </a:r>
            </a:p>
            <a:p>
              <a:pPr algn="ctr"/>
              <a:endParaRPr lang="ro-RO" dirty="0">
                <a:solidFill>
                  <a:schemeClr val="accent1"/>
                </a:solidFill>
                <a:latin typeface="Constantia"/>
              </a:endParaRPr>
            </a:p>
          </p:txBody>
        </p:sp>
        <p:sp>
          <p:nvSpPr>
            <p:cNvPr id="13" name="Rectangle: Folded Corner 12">
              <a:extLst>
                <a:ext uri="{FF2B5EF4-FFF2-40B4-BE49-F238E27FC236}">
                  <a16:creationId xmlns:a16="http://schemas.microsoft.com/office/drawing/2014/main" xmlns="" id="{7AD4C2E8-046C-2FC5-D71D-98238A13FB33}"/>
                </a:ext>
              </a:extLst>
            </p:cNvPr>
            <p:cNvSpPr/>
            <p:nvPr/>
          </p:nvSpPr>
          <p:spPr>
            <a:xfrm>
              <a:off x="6765324" y="2890108"/>
              <a:ext cx="1997675" cy="1064056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ro-RO" dirty="0">
                <a:solidFill>
                  <a:srgbClr val="543E34"/>
                </a:solidFill>
                <a:latin typeface="Constantia"/>
              </a:endParaRPr>
            </a:p>
            <a:p>
              <a:pPr algn="ctr"/>
              <a:r>
                <a:rPr lang="ro-RO" dirty="0">
                  <a:solidFill>
                    <a:srgbClr val="543E34"/>
                  </a:solidFill>
                  <a:latin typeface="Constantia"/>
                </a:rPr>
                <a:t>Model de Inteligență Artificială</a:t>
              </a:r>
              <a:endParaRPr lang="ro-RO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xmlns="" id="{17871445-4AE7-E87D-CE10-AF51A46E635B}"/>
                </a:ext>
              </a:extLst>
            </p:cNvPr>
            <p:cNvSpPr/>
            <p:nvPr/>
          </p:nvSpPr>
          <p:spPr>
            <a:xfrm>
              <a:off x="2618946" y="3202459"/>
              <a:ext cx="1040026" cy="4565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xmlns="" id="{FBB37558-3BD2-D03A-D3A6-623DC6D8FC86}"/>
                </a:ext>
              </a:extLst>
            </p:cNvPr>
            <p:cNvSpPr/>
            <p:nvPr/>
          </p:nvSpPr>
          <p:spPr>
            <a:xfrm>
              <a:off x="8838513" y="3202459"/>
              <a:ext cx="1040026" cy="4565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xmlns="" id="{EC73F911-9A09-F548-0DBC-9CE1119E4E2A}"/>
                </a:ext>
              </a:extLst>
            </p:cNvPr>
            <p:cNvSpPr/>
            <p:nvPr/>
          </p:nvSpPr>
          <p:spPr>
            <a:xfrm>
              <a:off x="5646351" y="3202459"/>
              <a:ext cx="1040026" cy="4565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01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00"/>
            <a:ext cx="10360152" cy="1033251"/>
          </a:xfrm>
        </p:spPr>
        <p:txBody>
          <a:bodyPr/>
          <a:lstStyle/>
          <a:p>
            <a:pPr algn="ctr"/>
            <a:r>
              <a:rPr lang="en-US" sz="3600" dirty="0"/>
              <a:t>AMALGAM DE SETURI DE DATE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54AEE6-DCB0-3D75-35AB-1FBCCD1599A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606681" y="2101609"/>
            <a:ext cx="4988844" cy="561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o-RO" dirty="0">
                <a:latin typeface="Constantia"/>
              </a:rPr>
              <a:t>Diagramă cu balansarea</a:t>
            </a:r>
          </a:p>
        </p:txBody>
      </p:sp>
      <p:pic>
        <p:nvPicPr>
          <p:cNvPr id="12" name="Picture 11" descr="A circle with three different colored parts">
            <a:extLst>
              <a:ext uri="{FF2B5EF4-FFF2-40B4-BE49-F238E27FC236}">
                <a16:creationId xmlns:a16="http://schemas.microsoft.com/office/drawing/2014/main" xmlns="" id="{AFC60DA6-EAFC-C085-C80B-9884993D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720" y="2382823"/>
            <a:ext cx="5375614" cy="3590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E5D27A-333F-40C1-8F95-BC776591439A}"/>
              </a:ext>
            </a:extLst>
          </p:cNvPr>
          <p:cNvSpPr txBox="1"/>
          <p:nvPr/>
        </p:nvSpPr>
        <p:spPr>
          <a:xfrm>
            <a:off x="7560014" y="3597903"/>
            <a:ext cx="65902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Sagona Book"/>
              </a:rPr>
              <a:t>33%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6F66F-F413-2BE0-DA77-DEB439963354}"/>
              </a:ext>
            </a:extLst>
          </p:cNvPr>
          <p:cNvSpPr txBox="1"/>
          <p:nvPr/>
        </p:nvSpPr>
        <p:spPr>
          <a:xfrm>
            <a:off x="9763637" y="3597903"/>
            <a:ext cx="65902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562D26"/>
                </a:solidFill>
                <a:latin typeface="Sagona Book"/>
              </a:rPr>
              <a:t>34%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A70676B-3CBD-0AEB-5A6D-38B9A0BA2358}"/>
              </a:ext>
            </a:extLst>
          </p:cNvPr>
          <p:cNvSpPr txBox="1"/>
          <p:nvPr/>
        </p:nvSpPr>
        <p:spPr>
          <a:xfrm>
            <a:off x="8651527" y="5485742"/>
            <a:ext cx="5148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Sagona Book"/>
              </a:rPr>
              <a:t>33%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77B0DA-FC7F-1259-25EB-7CA452CB5B05}"/>
              </a:ext>
            </a:extLst>
          </p:cNvPr>
          <p:cNvSpPr txBox="1"/>
          <p:nvPr/>
        </p:nvSpPr>
        <p:spPr>
          <a:xfrm rot="-3000000">
            <a:off x="6852933" y="3252999"/>
            <a:ext cx="9610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1400" dirty="0">
                <a:solidFill>
                  <a:srgbClr val="562D26"/>
                </a:solidFill>
                <a:latin typeface="Sagona Book"/>
              </a:rPr>
              <a:t>Depresie</a:t>
            </a:r>
            <a:endParaRPr lang="ro-RO" sz="1400" dirty="0">
              <a:solidFill>
                <a:srgbClr val="562D2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979628C-1628-690E-E833-9BB6C2A1F017}"/>
              </a:ext>
            </a:extLst>
          </p:cNvPr>
          <p:cNvSpPr txBox="1"/>
          <p:nvPr/>
        </p:nvSpPr>
        <p:spPr>
          <a:xfrm>
            <a:off x="8450942" y="5879804"/>
            <a:ext cx="10365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 sz="1400" dirty="0">
                <a:solidFill>
                  <a:srgbClr val="562D26"/>
                </a:solidFill>
                <a:latin typeface="Sagona Book"/>
              </a:rPr>
              <a:t>Anxietate</a:t>
            </a:r>
            <a:endParaRPr lang="ro-RO" sz="1400" dirty="0">
              <a:solidFill>
                <a:srgbClr val="562D2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1F557A8-E3F1-6A0A-4EDC-10A9BF9007BC}"/>
              </a:ext>
            </a:extLst>
          </p:cNvPr>
          <p:cNvSpPr txBox="1"/>
          <p:nvPr/>
        </p:nvSpPr>
        <p:spPr>
          <a:xfrm rot="3120000">
            <a:off x="10017636" y="3328513"/>
            <a:ext cx="9610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1400" dirty="0">
                <a:solidFill>
                  <a:srgbClr val="562D26"/>
                </a:solidFill>
                <a:latin typeface="Sagona Book"/>
              </a:rPr>
              <a:t>Normal</a:t>
            </a:r>
            <a:endParaRPr lang="en-US" sz="14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14697216-1D2A-EE8B-AEBA-778EBD78BF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7142" y="1793670"/>
            <a:ext cx="5110743" cy="4534083"/>
          </a:xfrm>
          <a:ln w="28575">
            <a:solidFill>
              <a:schemeClr val="accent3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 err="1">
                <a:latin typeface="Constantia" panose="02030602050306030303" pitchFamily="18" charset="0"/>
              </a:rPr>
              <a:t>Transformarea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setului</a:t>
            </a:r>
            <a:r>
              <a:rPr lang="en-US" sz="1800" dirty="0">
                <a:latin typeface="Constantia" panose="02030602050306030303" pitchFamily="18" charset="0"/>
              </a:rPr>
              <a:t>:</a:t>
            </a:r>
            <a:endParaRPr lang="ro-RO" sz="1800" dirty="0">
              <a:latin typeface="Constantia" panose="02030602050306030303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o-RO" sz="1800" dirty="0" err="1">
                <a:latin typeface="Constantia" panose="02030602050306030303" pitchFamily="18" charset="0"/>
              </a:rPr>
              <a:t>sadness</a:t>
            </a:r>
            <a:r>
              <a:rPr lang="ro-RO" sz="1800" dirty="0">
                <a:latin typeface="Constantia" panose="02030602050306030303" pitchFamily="18" charset="0"/>
              </a:rPr>
              <a:t> - DEPRESSION</a:t>
            </a:r>
          </a:p>
          <a:p>
            <a:pPr algn="just">
              <a:lnSpc>
                <a:spcPct val="100000"/>
              </a:lnSpc>
            </a:pPr>
            <a:r>
              <a:rPr lang="ro-RO" sz="1800" dirty="0">
                <a:latin typeface="Constantia" panose="02030602050306030303" pitchFamily="18" charset="0"/>
              </a:rPr>
              <a:t> </a:t>
            </a:r>
            <a:r>
              <a:rPr lang="ro-RO" sz="1800" dirty="0" err="1">
                <a:latin typeface="Constantia" panose="02030602050306030303" pitchFamily="18" charset="0"/>
              </a:rPr>
              <a:t>joy</a:t>
            </a:r>
            <a:r>
              <a:rPr lang="ro-RO" sz="1800" dirty="0">
                <a:latin typeface="Constantia" panose="02030602050306030303" pitchFamily="18" charset="0"/>
              </a:rPr>
              <a:t>  – NORMAL </a:t>
            </a:r>
          </a:p>
          <a:p>
            <a:pPr algn="just">
              <a:lnSpc>
                <a:spcPct val="100000"/>
              </a:lnSpc>
            </a:pPr>
            <a:r>
              <a:rPr lang="ro-RO" sz="1800" dirty="0">
                <a:latin typeface="Constantia" panose="02030602050306030303" pitchFamily="18" charset="0"/>
              </a:rPr>
              <a:t> </a:t>
            </a:r>
            <a:r>
              <a:rPr lang="ro-RO" sz="1800" dirty="0" err="1">
                <a:latin typeface="Constantia" panose="02030602050306030303" pitchFamily="18" charset="0"/>
              </a:rPr>
              <a:t>love</a:t>
            </a:r>
            <a:r>
              <a:rPr lang="ro-RO" sz="1800" dirty="0">
                <a:latin typeface="Constantia" panose="02030602050306030303" pitchFamily="18" charset="0"/>
              </a:rPr>
              <a:t>  – NORMAL </a:t>
            </a:r>
          </a:p>
          <a:p>
            <a:pPr algn="just">
              <a:lnSpc>
                <a:spcPct val="100000"/>
              </a:lnSpc>
            </a:pPr>
            <a:r>
              <a:rPr lang="ro-RO" sz="1800" dirty="0" err="1">
                <a:latin typeface="Constantia" panose="02030602050306030303" pitchFamily="18" charset="0"/>
              </a:rPr>
              <a:t>anger</a:t>
            </a:r>
            <a:r>
              <a:rPr lang="ro-RO" sz="1800" dirty="0">
                <a:latin typeface="Constantia" panose="02030602050306030303" pitchFamily="18" charset="0"/>
              </a:rPr>
              <a:t> </a:t>
            </a:r>
            <a:r>
              <a:rPr lang="en-US" sz="1800" dirty="0">
                <a:latin typeface="Constantia" panose="02030602050306030303" pitchFamily="18" charset="0"/>
              </a:rPr>
              <a:t>– </a:t>
            </a:r>
            <a:r>
              <a:rPr lang="ro-RO" sz="1800" dirty="0">
                <a:latin typeface="Constantia" panose="02030602050306030303" pitchFamily="18" charset="0"/>
              </a:rPr>
              <a:t>X</a:t>
            </a:r>
          </a:p>
          <a:p>
            <a:pPr algn="just">
              <a:lnSpc>
                <a:spcPct val="100000"/>
              </a:lnSpc>
            </a:pPr>
            <a:r>
              <a:rPr lang="ro-RO" sz="1800" dirty="0" err="1">
                <a:latin typeface="Constantia" panose="02030602050306030303" pitchFamily="18" charset="0"/>
              </a:rPr>
              <a:t>fear</a:t>
            </a:r>
            <a:r>
              <a:rPr lang="ro-RO" sz="1800" dirty="0">
                <a:latin typeface="Constantia" panose="02030602050306030303" pitchFamily="18" charset="0"/>
              </a:rPr>
              <a:t> – ANXIETY </a:t>
            </a:r>
          </a:p>
          <a:p>
            <a:pPr algn="just">
              <a:lnSpc>
                <a:spcPct val="100000"/>
              </a:lnSpc>
            </a:pPr>
            <a:r>
              <a:rPr lang="ro-RO" sz="1800" dirty="0" err="1">
                <a:latin typeface="Constantia" panose="02030602050306030303" pitchFamily="18" charset="0"/>
              </a:rPr>
              <a:t>surprise</a:t>
            </a:r>
            <a:r>
              <a:rPr lang="ro-RO" sz="1800" dirty="0">
                <a:latin typeface="Constantia" panose="02030602050306030303" pitchFamily="18" charset="0"/>
              </a:rPr>
              <a:t> </a:t>
            </a:r>
            <a:r>
              <a:rPr lang="en-US" sz="1800" dirty="0">
                <a:latin typeface="Constantia" panose="02030602050306030303" pitchFamily="18" charset="0"/>
              </a:rPr>
              <a:t>– </a:t>
            </a:r>
            <a:r>
              <a:rPr lang="ro-RO" sz="1800" dirty="0">
                <a:latin typeface="Constantia" panose="02030602050306030303" pitchFamily="18" charset="0"/>
              </a:rPr>
              <a:t>X</a:t>
            </a:r>
            <a:endParaRPr lang="en-US" sz="1800" dirty="0">
              <a:latin typeface="Constantia" panose="02030602050306030303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 err="1">
                <a:latin typeface="Constantia" panose="02030602050306030303" pitchFamily="18" charset="0"/>
              </a:rPr>
              <a:t>Rezultatul</a:t>
            </a:r>
            <a:r>
              <a:rPr lang="en-US" sz="1800" dirty="0">
                <a:latin typeface="Constantia" panose="02030602050306030303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ro-RO" sz="1800" dirty="0">
                <a:latin typeface="Constantia" panose="02030602050306030303" pitchFamily="18" charset="0"/>
              </a:rPr>
              <a:t>Numărul textelor din setul de date : </a:t>
            </a:r>
            <a:r>
              <a:rPr lang="ro-RO" dirty="0">
                <a:solidFill>
                  <a:srgbClr val="543E34"/>
                </a:solidFill>
                <a:latin typeface="Sagona Book"/>
              </a:rPr>
              <a:t>1</a:t>
            </a:r>
            <a:r>
              <a:rPr lang="en-US" dirty="0">
                <a:solidFill>
                  <a:srgbClr val="543E34"/>
                </a:solidFill>
                <a:latin typeface="Sagona Book"/>
              </a:rPr>
              <a:t>05554 </a:t>
            </a:r>
            <a:r>
              <a:rPr lang="en-US" sz="1800" dirty="0" err="1">
                <a:latin typeface="Constantia" panose="02030602050306030303" pitchFamily="18" charset="0"/>
              </a:rPr>
              <a:t>linii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ro-RO" sz="1800" dirty="0" err="1">
                <a:latin typeface="Constantia" panose="02030602050306030303" pitchFamily="18" charset="0"/>
              </a:rPr>
              <a:t>împarțite</a:t>
            </a:r>
            <a:r>
              <a:rPr lang="ro-RO" sz="1800" dirty="0">
                <a:latin typeface="Constantia" panose="02030602050306030303" pitchFamily="18" charset="0"/>
              </a:rPr>
              <a:t> pe</a:t>
            </a:r>
            <a:r>
              <a:rPr lang="en-US" sz="1800" dirty="0">
                <a:latin typeface="Constantia" panose="02030602050306030303" pitchFamily="18" charset="0"/>
              </a:rPr>
              <a:t> </a:t>
            </a:r>
            <a:r>
              <a:rPr lang="en-US" sz="1800" dirty="0" err="1">
                <a:latin typeface="Constantia" panose="02030602050306030303" pitchFamily="18" charset="0"/>
              </a:rPr>
              <a:t>coloanele</a:t>
            </a:r>
            <a:r>
              <a:rPr lang="en-US" sz="1800" dirty="0">
                <a:latin typeface="Constantia" panose="02030602050306030303" pitchFamily="18" charset="0"/>
              </a:rPr>
              <a:t>: 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Constantia" panose="02030602050306030303" pitchFamily="18" charset="0"/>
              </a:rPr>
              <a:t>Text(</a:t>
            </a:r>
            <a:r>
              <a:rPr lang="en-US" sz="1800" dirty="0" err="1">
                <a:latin typeface="Constantia" panose="02030602050306030303" pitchFamily="18" charset="0"/>
              </a:rPr>
              <a:t>propoz</a:t>
            </a:r>
            <a:r>
              <a:rPr lang="ro-RO" sz="1800" dirty="0">
                <a:latin typeface="Constantia" panose="02030602050306030303" pitchFamily="18" charset="0"/>
              </a:rPr>
              <a:t>ț</a:t>
            </a:r>
            <a:r>
              <a:rPr lang="en-US" sz="1800" dirty="0">
                <a:latin typeface="Constantia" panose="02030602050306030303" pitchFamily="18" charset="0"/>
              </a:rPr>
              <a:t>ii)</a:t>
            </a:r>
            <a:r>
              <a:rPr lang="ro-RO" sz="1800" dirty="0">
                <a:latin typeface="Constantia" panose="02030602050306030303" pitchFamily="18" charset="0"/>
              </a:rPr>
              <a:t> </a:t>
            </a:r>
            <a:r>
              <a:rPr lang="en-US" sz="1800" dirty="0">
                <a:latin typeface="Constantia" panose="02030602050306030303" pitchFamily="18" charset="0"/>
              </a:rPr>
              <a:t>Target</a:t>
            </a:r>
            <a:r>
              <a:rPr lang="ro-RO" sz="1800" dirty="0">
                <a:latin typeface="Constantia" panose="02030602050306030303" pitchFamily="18" charset="0"/>
              </a:rPr>
              <a:t>(depresie/anxietate/normal)</a:t>
            </a:r>
          </a:p>
          <a:p>
            <a:pPr algn="just">
              <a:lnSpc>
                <a:spcPct val="100000"/>
              </a:lnSpc>
            </a:pPr>
            <a:endParaRPr lang="en-US" sz="1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8417"/>
            <a:ext cx="7534656" cy="1210383"/>
          </a:xfrm>
        </p:spPr>
        <p:txBody>
          <a:bodyPr/>
          <a:lstStyle/>
          <a:p>
            <a:pPr algn="ctr"/>
            <a:r>
              <a:rPr lang="en-US" sz="3600" dirty="0"/>
              <a:t>MODUL DE REPREZENTARE A PROPOZITIILOR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19206" y="2114200"/>
            <a:ext cx="2424023" cy="1210384"/>
          </a:xfrm>
          <a:ln w="28575">
            <a:solidFill>
              <a:schemeClr val="accent1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nstantia" panose="02030602050306030303" pitchFamily="18" charset="0"/>
              </a:rPr>
              <a:t>Sentence transformer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onstantia" panose="02030602050306030303" pitchFamily="18" charset="0"/>
              </a:rPr>
              <a:t>TF-IDF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onstantia" panose="02030602050306030303" pitchFamily="18" charset="0"/>
              </a:rPr>
              <a:t>Word2Vec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6AEAAA3-70D9-6269-239F-7DC890E30F22}"/>
              </a:ext>
            </a:extLst>
          </p:cNvPr>
          <p:cNvGrpSpPr/>
          <p:nvPr/>
        </p:nvGrpSpPr>
        <p:grpSpPr>
          <a:xfrm>
            <a:off x="2009647" y="4376690"/>
            <a:ext cx="4927914" cy="1305021"/>
            <a:chOff x="2446644" y="3612481"/>
            <a:chExt cx="4433954" cy="942641"/>
          </a:xfrm>
        </p:grpSpPr>
        <p:sp>
          <p:nvSpPr>
            <p:cNvPr id="2" name="Rectangle: Folded Corner 1">
              <a:extLst>
                <a:ext uri="{FF2B5EF4-FFF2-40B4-BE49-F238E27FC236}">
                  <a16:creationId xmlns:a16="http://schemas.microsoft.com/office/drawing/2014/main" xmlns="" id="{448D1696-6E2D-8A4A-CC49-C41F55AF52BE}"/>
                </a:ext>
              </a:extLst>
            </p:cNvPr>
            <p:cNvSpPr/>
            <p:nvPr/>
          </p:nvSpPr>
          <p:spPr>
            <a:xfrm>
              <a:off x="2446644" y="3624489"/>
              <a:ext cx="1615096" cy="930633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rgbClr val="543E34"/>
                  </a:solidFill>
                  <a:latin typeface="Constantia"/>
                </a:rPr>
                <a:t>“</a:t>
              </a:r>
              <a:r>
                <a:rPr lang="en-US" dirty="0" err="1">
                  <a:solidFill>
                    <a:srgbClr val="543E34"/>
                  </a:solidFill>
                  <a:latin typeface="Constantia"/>
                </a:rPr>
                <a:t>Exemplu</a:t>
              </a:r>
              <a:r>
                <a:rPr lang="en-US" dirty="0">
                  <a:solidFill>
                    <a:srgbClr val="543E34"/>
                  </a:solidFill>
                  <a:latin typeface="Constantia"/>
                </a:rPr>
                <a:t> de </a:t>
              </a:r>
              <a:r>
                <a:rPr lang="en-US" dirty="0" err="1">
                  <a:solidFill>
                    <a:srgbClr val="543E34"/>
                  </a:solidFill>
                  <a:latin typeface="Constantia"/>
                </a:rPr>
                <a:t>propozi</a:t>
              </a:r>
              <a:r>
                <a:rPr lang="ro-RO" dirty="0">
                  <a:solidFill>
                    <a:srgbClr val="543E34"/>
                  </a:solidFill>
                  <a:latin typeface="Constantia"/>
                </a:rPr>
                <a:t>ț</a:t>
              </a:r>
              <a:r>
                <a:rPr lang="en-US" dirty="0" err="1">
                  <a:solidFill>
                    <a:srgbClr val="543E34"/>
                  </a:solidFill>
                  <a:latin typeface="Constantia"/>
                </a:rPr>
                <a:t>ie</a:t>
              </a:r>
              <a:r>
                <a:rPr lang="en-US" dirty="0">
                  <a:solidFill>
                    <a:srgbClr val="543E34"/>
                  </a:solidFill>
                  <a:latin typeface="Constantia"/>
                </a:rPr>
                <a:t>”</a:t>
              </a:r>
              <a:endParaRPr lang="ro-RO" dirty="0">
                <a:solidFill>
                  <a:srgbClr val="543E34"/>
                </a:solidFill>
                <a:latin typeface="Constantia"/>
              </a:endParaRPr>
            </a:p>
          </p:txBody>
        </p:sp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224060FA-15AD-1EAC-EF21-5F0A25C84717}"/>
                </a:ext>
              </a:extLst>
            </p:cNvPr>
            <p:cNvSpPr/>
            <p:nvPr/>
          </p:nvSpPr>
          <p:spPr>
            <a:xfrm>
              <a:off x="5120325" y="3612481"/>
              <a:ext cx="1760273" cy="930633"/>
            </a:xfrm>
            <a:prstGeom prst="foldedCorne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 err="1">
                  <a:solidFill>
                    <a:srgbClr val="543E34"/>
                  </a:solidFill>
                  <a:latin typeface="Constantia"/>
                </a:rPr>
                <a:t>Reprezentare</a:t>
              </a:r>
              <a:r>
                <a:rPr lang="en-US" dirty="0">
                  <a:solidFill>
                    <a:srgbClr val="543E34"/>
                  </a:solidFill>
                  <a:latin typeface="Constantia"/>
                </a:rPr>
                <a:t> numeric</a:t>
              </a:r>
              <a:r>
                <a:rPr lang="ro-RO" dirty="0">
                  <a:solidFill>
                    <a:srgbClr val="543E34"/>
                  </a:solidFill>
                  <a:latin typeface="Constantia"/>
                </a:rPr>
                <a:t>ă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xmlns="" id="{154C4B72-7900-35BD-F34D-98F64A9AF790}"/>
                </a:ext>
              </a:extLst>
            </p:cNvPr>
            <p:cNvSpPr/>
            <p:nvPr/>
          </p:nvSpPr>
          <p:spPr>
            <a:xfrm>
              <a:off x="4134329" y="3885666"/>
              <a:ext cx="916430" cy="39927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xmlns="" id="{7EB4F59A-344F-7530-2434-95F149293D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9277" t="-317" r="5715" b="317"/>
          <a:stretch/>
        </p:blipFill>
        <p:spPr>
          <a:xfrm>
            <a:off x="7597247" y="-20757"/>
            <a:ext cx="4589511" cy="6555026"/>
          </a:xfr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CE811079-B5C7-1142-2C05-27DE3ED79A84}"/>
              </a:ext>
            </a:extLst>
          </p:cNvPr>
          <p:cNvCxnSpPr>
            <a:stCxn id="3" idx="2"/>
          </p:cNvCxnSpPr>
          <p:nvPr/>
        </p:nvCxnSpPr>
        <p:spPr>
          <a:xfrm flipH="1">
            <a:off x="4304581" y="3324584"/>
            <a:ext cx="226637" cy="14717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MODELE TESTATE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3" name="Group 22" descr="Timeline">
            <a:extLst>
              <a:ext uri="{FF2B5EF4-FFF2-40B4-BE49-F238E27FC236}">
                <a16:creationId xmlns:a16="http://schemas.microsoft.com/office/drawing/2014/main" xmlns="" id="{1159C466-E4F0-6A0D-A9CC-74AADBD5DAFF}"/>
              </a:ext>
            </a:extLst>
          </p:cNvPr>
          <p:cNvGrpSpPr/>
          <p:nvPr/>
        </p:nvGrpSpPr>
        <p:grpSpPr>
          <a:xfrm>
            <a:off x="232292" y="2325429"/>
            <a:ext cx="11404538" cy="3567149"/>
            <a:chOff x="-74686" y="2068876"/>
            <a:chExt cx="11862933" cy="393130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90CBBC65-85EF-6364-3B68-3CFC21849E0C}"/>
                </a:ext>
              </a:extLst>
            </p:cNvPr>
            <p:cNvSpPr/>
            <p:nvPr/>
          </p:nvSpPr>
          <p:spPr>
            <a:xfrm>
              <a:off x="182168" y="2068876"/>
              <a:ext cx="11353799" cy="3931302"/>
            </a:xfrm>
            <a:prstGeom prst="rect">
              <a:avLst/>
            </a:prstGeom>
            <a:noFill/>
          </p:spPr>
        </p:sp>
        <p:sp>
          <p:nvSpPr>
            <p:cNvPr id="26" name="Notched Right Arrow 3">
              <a:extLst>
                <a:ext uri="{FF2B5EF4-FFF2-40B4-BE49-F238E27FC236}">
                  <a16:creationId xmlns:a16="http://schemas.microsoft.com/office/drawing/2014/main" xmlns="" id="{94C38AD8-4E87-E85A-A145-AF0C5ADFFE49}"/>
                </a:ext>
              </a:extLst>
            </p:cNvPr>
            <p:cNvSpPr/>
            <p:nvPr/>
          </p:nvSpPr>
          <p:spPr>
            <a:xfrm>
              <a:off x="419100" y="4070289"/>
              <a:ext cx="11353799" cy="148791"/>
            </a:xfrm>
            <a:prstGeom prst="notchedRightArrow">
              <a:avLst/>
            </a:prstGeom>
            <a:solidFill>
              <a:schemeClr val="accent4"/>
            </a:solidFill>
          </p:spPr>
          <p:style>
            <a:lnRef idx="0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xmlns="" id="{156A48FB-0061-4786-3A1E-DC95088E731D}"/>
                </a:ext>
              </a:extLst>
            </p:cNvPr>
            <p:cNvSpPr/>
            <p:nvPr/>
          </p:nvSpPr>
          <p:spPr>
            <a:xfrm>
              <a:off x="2370719" y="4513197"/>
              <a:ext cx="3253213" cy="950077"/>
            </a:xfrm>
            <a:custGeom>
              <a:avLst/>
              <a:gdLst>
                <a:gd name="connsiteX0" fmla="*/ 0 w 1812071"/>
                <a:gd name="connsiteY0" fmla="*/ 0 h 1572520"/>
                <a:gd name="connsiteX1" fmla="*/ 1812071 w 1812071"/>
                <a:gd name="connsiteY1" fmla="*/ 0 h 1572520"/>
                <a:gd name="connsiteX2" fmla="*/ 1812071 w 1812071"/>
                <a:gd name="connsiteY2" fmla="*/ 1572520 h 1572520"/>
                <a:gd name="connsiteX3" fmla="*/ 0 w 1812071"/>
                <a:gd name="connsiteY3" fmla="*/ 1572520 h 1572520"/>
                <a:gd name="connsiteX4" fmla="*/ 0 w 1812071"/>
                <a:gd name="connsiteY4" fmla="*/ 0 h 157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071" h="1572520">
                  <a:moveTo>
                    <a:pt x="0" y="0"/>
                  </a:moveTo>
                  <a:lnTo>
                    <a:pt x="1812071" y="0"/>
                  </a:lnTo>
                  <a:lnTo>
                    <a:pt x="1812071" y="1572520"/>
                  </a:lnTo>
                  <a:lnTo>
                    <a:pt x="0" y="15725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b" anchorCtr="0">
              <a:noAutofit/>
            </a:bodyPr>
            <a:lstStyle/>
            <a:p>
              <a:pPr algn="ctr" defTabSz="800100"/>
              <a:r>
                <a:rPr lang="en-US" b="1" spc="50" dirty="0">
                  <a:solidFill>
                    <a:srgbClr val="8C6A64"/>
                  </a:solidFill>
                  <a:latin typeface="Constantia"/>
                </a:rPr>
                <a:t>Decision Tree — Sentence Transformer</a:t>
              </a:r>
              <a:r>
                <a:rPr lang="en-US" b="1" spc="50" dirty="0">
                  <a:solidFill>
                    <a:srgbClr val="8C6A64"/>
                  </a:solidFill>
                  <a:latin typeface="Avenir Next LT Pro"/>
                </a:rPr>
                <a:t> </a:t>
              </a:r>
              <a:endParaRPr lang="en-US" spc="50">
                <a:solidFill>
                  <a:srgbClr val="8C6A64"/>
                </a:solidFill>
                <a:latin typeface="Avenir Next LT Pro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8922021D-7DD8-0F3B-F00E-71C2463A3211}"/>
                </a:ext>
              </a:extLst>
            </p:cNvPr>
            <p:cNvSpPr/>
            <p:nvPr/>
          </p:nvSpPr>
          <p:spPr>
            <a:xfrm>
              <a:off x="1678429" y="4003900"/>
              <a:ext cx="268515" cy="268515"/>
            </a:xfrm>
            <a:prstGeom prst="ellipse">
              <a:avLst/>
            </a:prstGeom>
            <a:solidFill>
              <a:srgbClr val="8C6A64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xmlns="" id="{9E462748-0A30-2E07-A53E-5BB36588272A}"/>
                </a:ext>
              </a:extLst>
            </p:cNvPr>
            <p:cNvSpPr/>
            <p:nvPr/>
          </p:nvSpPr>
          <p:spPr>
            <a:xfrm>
              <a:off x="-74686" y="2859305"/>
              <a:ext cx="3739286" cy="918469"/>
            </a:xfrm>
            <a:custGeom>
              <a:avLst/>
              <a:gdLst>
                <a:gd name="connsiteX0" fmla="*/ 0 w 1767544"/>
                <a:gd name="connsiteY0" fmla="*/ 0 h 1572520"/>
                <a:gd name="connsiteX1" fmla="*/ 1767544 w 1767544"/>
                <a:gd name="connsiteY1" fmla="*/ 0 h 1572520"/>
                <a:gd name="connsiteX2" fmla="*/ 1767544 w 1767544"/>
                <a:gd name="connsiteY2" fmla="*/ 1572520 h 1572520"/>
                <a:gd name="connsiteX3" fmla="*/ 0 w 1767544"/>
                <a:gd name="connsiteY3" fmla="*/ 1572520 h 1572520"/>
                <a:gd name="connsiteX4" fmla="*/ 0 w 1767544"/>
                <a:gd name="connsiteY4" fmla="*/ 0 h 157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544" h="1572520">
                  <a:moveTo>
                    <a:pt x="0" y="0"/>
                  </a:moveTo>
                  <a:lnTo>
                    <a:pt x="1767544" y="0"/>
                  </a:lnTo>
                  <a:lnTo>
                    <a:pt x="1767544" y="1572520"/>
                  </a:lnTo>
                  <a:lnTo>
                    <a:pt x="0" y="15725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t" anchorCtr="0">
              <a:noAutofit/>
            </a:bodyPr>
            <a:lstStyle/>
            <a:p>
              <a:pPr algn="ctr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n-US" b="1" spc="50" dirty="0">
                  <a:solidFill>
                    <a:srgbClr val="8C6A64"/>
                  </a:solidFill>
                  <a:latin typeface="Constantia"/>
                  <a:ea typeface="+mn-lt"/>
                  <a:cs typeface="+mn-lt"/>
                </a:rPr>
                <a:t>Support Vector Classification — Word2Vec</a:t>
              </a:r>
              <a:endParaRPr lang="en-US" b="1" dirty="0">
                <a:solidFill>
                  <a:srgbClr val="8C6A64"/>
                </a:solidFill>
                <a:latin typeface="Constantia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B2BA672E-BBA3-32B1-F6ED-DB2DE4819C7F}"/>
                </a:ext>
              </a:extLst>
            </p:cNvPr>
            <p:cNvSpPr/>
            <p:nvPr/>
          </p:nvSpPr>
          <p:spPr>
            <a:xfrm>
              <a:off x="3743753" y="4003900"/>
              <a:ext cx="268515" cy="268515"/>
            </a:xfrm>
            <a:prstGeom prst="ellipse">
              <a:avLst/>
            </a:prstGeom>
            <a:solidFill>
              <a:srgbClr val="8C6A64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xmlns="" id="{1D188708-0FCE-5F57-DE30-F73BEB5D5B07}"/>
                </a:ext>
              </a:extLst>
            </p:cNvPr>
            <p:cNvSpPr/>
            <p:nvPr/>
          </p:nvSpPr>
          <p:spPr>
            <a:xfrm>
              <a:off x="8526648" y="2808030"/>
              <a:ext cx="3261599" cy="975646"/>
            </a:xfrm>
            <a:custGeom>
              <a:avLst/>
              <a:gdLst>
                <a:gd name="connsiteX0" fmla="*/ 0 w 1715648"/>
                <a:gd name="connsiteY0" fmla="*/ 0 h 1572520"/>
                <a:gd name="connsiteX1" fmla="*/ 1715648 w 1715648"/>
                <a:gd name="connsiteY1" fmla="*/ 0 h 1572520"/>
                <a:gd name="connsiteX2" fmla="*/ 1715648 w 1715648"/>
                <a:gd name="connsiteY2" fmla="*/ 1572520 h 1572520"/>
                <a:gd name="connsiteX3" fmla="*/ 0 w 1715648"/>
                <a:gd name="connsiteY3" fmla="*/ 1572520 h 1572520"/>
                <a:gd name="connsiteX4" fmla="*/ 0 w 1715648"/>
                <a:gd name="connsiteY4" fmla="*/ 0 h 157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5648" h="1572520">
                  <a:moveTo>
                    <a:pt x="0" y="0"/>
                  </a:moveTo>
                  <a:lnTo>
                    <a:pt x="1715648" y="0"/>
                  </a:lnTo>
                  <a:lnTo>
                    <a:pt x="1715648" y="1572520"/>
                  </a:lnTo>
                  <a:lnTo>
                    <a:pt x="0" y="15725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b" anchorCtr="0">
              <a:noAutofit/>
            </a:bodyPr>
            <a:lstStyle/>
            <a:p>
              <a:pPr algn="ctr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n-US" b="1" spc="50" dirty="0">
                  <a:solidFill>
                    <a:srgbClr val="8C6A64"/>
                  </a:solidFill>
                  <a:latin typeface="Constantia"/>
                  <a:ea typeface="+mn-lt"/>
                  <a:cs typeface="+mn-lt"/>
                </a:rPr>
                <a:t>Random Forest Classifier —  TF-IDF Vectorizer</a:t>
              </a:r>
              <a:endParaRPr lang="en-US" b="1" dirty="0">
                <a:solidFill>
                  <a:srgbClr val="8C6A64"/>
                </a:solidFill>
                <a:latin typeface="Constantia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3D90EDE1-C91E-D21B-C779-F13AE49C2793}"/>
                </a:ext>
              </a:extLst>
            </p:cNvPr>
            <p:cNvSpPr/>
            <p:nvPr/>
          </p:nvSpPr>
          <p:spPr>
            <a:xfrm>
              <a:off x="5950860" y="4003900"/>
              <a:ext cx="268515" cy="268515"/>
            </a:xfrm>
            <a:prstGeom prst="ellipse">
              <a:avLst/>
            </a:prstGeom>
            <a:solidFill>
              <a:srgbClr val="8C6A64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1E903525-D671-8416-5529-6F7C5144B4A4}"/>
                </a:ext>
              </a:extLst>
            </p:cNvPr>
            <p:cNvSpPr/>
            <p:nvPr/>
          </p:nvSpPr>
          <p:spPr>
            <a:xfrm>
              <a:off x="7985421" y="4011476"/>
              <a:ext cx="268515" cy="268515"/>
            </a:xfrm>
            <a:prstGeom prst="ellipse">
              <a:avLst/>
            </a:prstGeom>
            <a:solidFill>
              <a:srgbClr val="8C6A64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xmlns="" id="{336E0E35-2FD3-92DB-DB1E-D6D595193A14}"/>
                </a:ext>
              </a:extLst>
            </p:cNvPr>
            <p:cNvSpPr/>
            <p:nvPr/>
          </p:nvSpPr>
          <p:spPr>
            <a:xfrm>
              <a:off x="6065657" y="4435327"/>
              <a:ext cx="4244683" cy="968075"/>
            </a:xfrm>
            <a:custGeom>
              <a:avLst/>
              <a:gdLst>
                <a:gd name="connsiteX0" fmla="*/ 0 w 1637527"/>
                <a:gd name="connsiteY0" fmla="*/ 0 h 1572520"/>
                <a:gd name="connsiteX1" fmla="*/ 1637527 w 1637527"/>
                <a:gd name="connsiteY1" fmla="*/ 0 h 1572520"/>
                <a:gd name="connsiteX2" fmla="*/ 1637527 w 1637527"/>
                <a:gd name="connsiteY2" fmla="*/ 1572520 h 1572520"/>
                <a:gd name="connsiteX3" fmla="*/ 0 w 1637527"/>
                <a:gd name="connsiteY3" fmla="*/ 1572520 h 1572520"/>
                <a:gd name="connsiteX4" fmla="*/ 0 w 1637527"/>
                <a:gd name="connsiteY4" fmla="*/ 0 h 157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7527" h="1572520">
                  <a:moveTo>
                    <a:pt x="0" y="0"/>
                  </a:moveTo>
                  <a:lnTo>
                    <a:pt x="1637527" y="0"/>
                  </a:lnTo>
                  <a:lnTo>
                    <a:pt x="1637527" y="1572520"/>
                  </a:lnTo>
                  <a:lnTo>
                    <a:pt x="0" y="15725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b" anchorCtr="0">
              <a:noAutofit/>
            </a:bodyPr>
            <a:lstStyle/>
            <a:p>
              <a:pPr algn="ctr" defTabSz="800100"/>
              <a:r>
                <a:rPr lang="en-US" b="1" spc="50" dirty="0">
                  <a:solidFill>
                    <a:srgbClr val="8C6A64"/>
                  </a:solidFill>
                  <a:latin typeface="Constantia"/>
                </a:rPr>
                <a:t>Multi-layer Perceptron Classifier — Sentence Transformer</a:t>
              </a:r>
              <a:r>
                <a:rPr lang="en-US" b="1" spc="50" dirty="0">
                  <a:solidFill>
                    <a:srgbClr val="8C6A64"/>
                  </a:solidFill>
                  <a:latin typeface="Avenir Next LT Pro"/>
                </a:rPr>
                <a:t> </a:t>
              </a:r>
              <a:endParaRPr lang="en-US" b="1" spc="50" dirty="0">
                <a:solidFill>
                  <a:srgbClr val="8C6A64"/>
                </a:solidFill>
                <a:latin typeface="Constantia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D361E8B1-3B90-9487-E6B5-89A57D08208C}"/>
                </a:ext>
              </a:extLst>
            </p:cNvPr>
            <p:cNvSpPr/>
            <p:nvPr/>
          </p:nvSpPr>
          <p:spPr>
            <a:xfrm>
              <a:off x="10058988" y="4003900"/>
              <a:ext cx="268515" cy="268515"/>
            </a:xfrm>
            <a:prstGeom prst="ellipse">
              <a:avLst/>
            </a:prstGeom>
            <a:solidFill>
              <a:srgbClr val="8C6A64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xmlns="" id="{B81561E4-A68C-9814-D793-A16E2A7AA6CF}"/>
                </a:ext>
              </a:extLst>
            </p:cNvPr>
            <p:cNvSpPr/>
            <p:nvPr/>
          </p:nvSpPr>
          <p:spPr>
            <a:xfrm>
              <a:off x="4261820" y="2759691"/>
              <a:ext cx="3613522" cy="913182"/>
            </a:xfrm>
            <a:custGeom>
              <a:avLst/>
              <a:gdLst>
                <a:gd name="connsiteX0" fmla="*/ 0 w 1517906"/>
                <a:gd name="connsiteY0" fmla="*/ 0 h 1572520"/>
                <a:gd name="connsiteX1" fmla="*/ 1517906 w 1517906"/>
                <a:gd name="connsiteY1" fmla="*/ 0 h 1572520"/>
                <a:gd name="connsiteX2" fmla="*/ 1517906 w 1517906"/>
                <a:gd name="connsiteY2" fmla="*/ 1572520 h 1572520"/>
                <a:gd name="connsiteX3" fmla="*/ 0 w 1517906"/>
                <a:gd name="connsiteY3" fmla="*/ 1572520 h 1572520"/>
                <a:gd name="connsiteX4" fmla="*/ 0 w 1517906"/>
                <a:gd name="connsiteY4" fmla="*/ 0 h 157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7906" h="1572520">
                  <a:moveTo>
                    <a:pt x="0" y="0"/>
                  </a:moveTo>
                  <a:lnTo>
                    <a:pt x="1517906" y="0"/>
                  </a:lnTo>
                  <a:lnTo>
                    <a:pt x="1517906" y="1572520"/>
                  </a:lnTo>
                  <a:lnTo>
                    <a:pt x="0" y="15725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t" anchorCtr="0">
              <a:noAutofit/>
            </a:bodyPr>
            <a:lstStyle/>
            <a:p>
              <a:pPr algn="ctr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en-US" b="1" spc="50" dirty="0">
                  <a:solidFill>
                    <a:srgbClr val="8C6A64"/>
                  </a:solidFill>
                  <a:latin typeface="Constantia"/>
                </a:rPr>
                <a:t>Linear Regression </a:t>
              </a:r>
              <a:r>
                <a:rPr lang="en-US" b="1" spc="50" dirty="0">
                  <a:solidFill>
                    <a:srgbClr val="8C6A64"/>
                  </a:solidFill>
                  <a:latin typeface="Constantia"/>
                  <a:ea typeface="+mn-lt"/>
                  <a:cs typeface="+mn-lt"/>
                </a:rPr>
                <a:t>— Sentence Transformer</a:t>
              </a:r>
              <a:r>
                <a:rPr lang="en-US" b="1" spc="50" dirty="0">
                  <a:solidFill>
                    <a:srgbClr val="8C6A64"/>
                  </a:solidFill>
                  <a:latin typeface="Avenir Next LT Pro"/>
                </a:rPr>
                <a:t> </a:t>
              </a:r>
              <a:endParaRPr lang="en-US" kern="1200" spc="50" baseline="0">
                <a:solidFill>
                  <a:srgbClr val="8C6A64"/>
                </a:solidFill>
              </a:endParaRPr>
            </a:p>
          </p:txBody>
        </p:sp>
      </p:grpSp>
      <p:sp>
        <p:nvSpPr>
          <p:cNvPr id="3" name="Freeform 4">
            <a:extLst>
              <a:ext uri="{FF2B5EF4-FFF2-40B4-BE49-F238E27FC236}">
                <a16:creationId xmlns:a16="http://schemas.microsoft.com/office/drawing/2014/main" xmlns="" id="{BCEC3D7D-9360-C959-A0D7-CF4F002B7237}"/>
              </a:ext>
            </a:extLst>
          </p:cNvPr>
          <p:cNvSpPr/>
          <p:nvPr/>
        </p:nvSpPr>
        <p:spPr>
          <a:xfrm>
            <a:off x="10834216" y="4280100"/>
            <a:ext cx="1401985" cy="522005"/>
          </a:xfrm>
          <a:custGeom>
            <a:avLst/>
            <a:gdLst>
              <a:gd name="connsiteX0" fmla="*/ 0 w 1812071"/>
              <a:gd name="connsiteY0" fmla="*/ 0 h 1572520"/>
              <a:gd name="connsiteX1" fmla="*/ 1812071 w 1812071"/>
              <a:gd name="connsiteY1" fmla="*/ 0 h 1572520"/>
              <a:gd name="connsiteX2" fmla="*/ 1812071 w 1812071"/>
              <a:gd name="connsiteY2" fmla="*/ 1572520 h 1572520"/>
              <a:gd name="connsiteX3" fmla="*/ 0 w 1812071"/>
              <a:gd name="connsiteY3" fmla="*/ 1572520 h 1572520"/>
              <a:gd name="connsiteX4" fmla="*/ 0 w 1812071"/>
              <a:gd name="connsiteY4" fmla="*/ 0 h 157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071" h="1572520">
                <a:moveTo>
                  <a:pt x="0" y="0"/>
                </a:moveTo>
                <a:lnTo>
                  <a:pt x="1812071" y="0"/>
                </a:lnTo>
                <a:lnTo>
                  <a:pt x="1812071" y="1572520"/>
                </a:lnTo>
                <a:lnTo>
                  <a:pt x="0" y="15725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0">
            <a:noAutofit/>
          </a:bodyPr>
          <a:lstStyle/>
          <a:p>
            <a:pPr algn="ctr" defTabSz="800100"/>
            <a:r>
              <a:rPr lang="en-US" b="1" i="1" spc="50" dirty="0">
                <a:solidFill>
                  <a:srgbClr val="8C6A64"/>
                </a:solidFill>
                <a:latin typeface="Constantia"/>
              </a:rPr>
              <a:t>Viitor</a:t>
            </a:r>
            <a:endParaRPr lang="en-US">
              <a:solidFill>
                <a:srgbClr val="8C6A64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xmlns="" id="{51197719-9260-925F-92E7-973E473588E6}"/>
              </a:ext>
            </a:extLst>
          </p:cNvPr>
          <p:cNvSpPr/>
          <p:nvPr/>
        </p:nvSpPr>
        <p:spPr>
          <a:xfrm>
            <a:off x="230451" y="4375822"/>
            <a:ext cx="1194167" cy="433841"/>
          </a:xfrm>
          <a:custGeom>
            <a:avLst/>
            <a:gdLst>
              <a:gd name="connsiteX0" fmla="*/ 0 w 1812071"/>
              <a:gd name="connsiteY0" fmla="*/ 0 h 1572520"/>
              <a:gd name="connsiteX1" fmla="*/ 1812071 w 1812071"/>
              <a:gd name="connsiteY1" fmla="*/ 0 h 1572520"/>
              <a:gd name="connsiteX2" fmla="*/ 1812071 w 1812071"/>
              <a:gd name="connsiteY2" fmla="*/ 1572520 h 1572520"/>
              <a:gd name="connsiteX3" fmla="*/ 0 w 1812071"/>
              <a:gd name="connsiteY3" fmla="*/ 1572520 h 1572520"/>
              <a:gd name="connsiteX4" fmla="*/ 0 w 1812071"/>
              <a:gd name="connsiteY4" fmla="*/ 0 h 157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071" h="1572520">
                <a:moveTo>
                  <a:pt x="0" y="0"/>
                </a:moveTo>
                <a:lnTo>
                  <a:pt x="1812071" y="0"/>
                </a:lnTo>
                <a:lnTo>
                  <a:pt x="1812071" y="1572520"/>
                </a:lnTo>
                <a:lnTo>
                  <a:pt x="0" y="15725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28016" bIns="128016" numCol="1" spcCol="1270" anchor="b" anchorCtr="0">
            <a:noAutofit/>
          </a:bodyPr>
          <a:lstStyle/>
          <a:p>
            <a:pPr algn="ctr" defTabSz="800100"/>
            <a:r>
              <a:rPr lang="ro-RO" b="1" i="1" spc="50" dirty="0">
                <a:solidFill>
                  <a:srgbClr val="8C6A64"/>
                </a:solidFill>
                <a:latin typeface="Constantia"/>
              </a:rPr>
              <a:t>Trecut</a:t>
            </a:r>
            <a:endParaRPr lang="ro-RO">
              <a:solidFill>
                <a:srgbClr val="8C6A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xmlns="" id="{A6A64156-FC87-A765-C3CE-0553679E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6136"/>
            <a:ext cx="10360152" cy="914400"/>
          </a:xfrm>
        </p:spPr>
        <p:txBody>
          <a:bodyPr/>
          <a:lstStyle/>
          <a:p>
            <a:pPr algn="ctr"/>
            <a:r>
              <a:rPr lang="en-US" sz="3600" dirty="0"/>
              <a:t>PERFORMANATA MODELULUI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967967-643E-4DA8-D78B-0C76F116D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04CBBD7D-313E-7111-7CF2-66B5BE50849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27940145"/>
              </p:ext>
            </p:extLst>
          </p:nvPr>
        </p:nvGraphicFramePr>
        <p:xfrm>
          <a:off x="2921540" y="1906863"/>
          <a:ext cx="6354723" cy="426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5218">
                  <a:extLst>
                    <a:ext uri="{9D8B030D-6E8A-4147-A177-3AD203B41FA5}">
                      <a16:colId xmlns:a16="http://schemas.microsoft.com/office/drawing/2014/main" xmlns="" val="1230293613"/>
                    </a:ext>
                  </a:extLst>
                </a:gridCol>
                <a:gridCol w="2669505">
                  <a:extLst>
                    <a:ext uri="{9D8B030D-6E8A-4147-A177-3AD203B41FA5}">
                      <a16:colId xmlns:a16="http://schemas.microsoft.com/office/drawing/2014/main" xmlns="" val="219341705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onstantia"/>
                        </a:rPr>
                        <a:t>METRICI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2D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onstantia"/>
                        </a:rPr>
                        <a:t>VALORI NUMERICE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2D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163037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Acuratețe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0.92%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80603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Precizia Medie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0.92%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98635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Precizia pentru clasa Anxietate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0.95%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049918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Precizia pentru clasa Depresie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0.88%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280794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Precizia pentru clasa Normal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0.95%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759888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lvl="0" algn="ctr">
                        <a:lnSpc>
                          <a:spcPts val="2400"/>
                        </a:lnSpc>
                        <a:buNone/>
                      </a:pPr>
                      <a:r>
                        <a:rPr lang="en-GB" sz="2000" b="0" i="0" u="none" strike="noStrike" noProof="0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Recall</a:t>
                      </a:r>
                      <a:r>
                        <a:rPr lang="ro-RO" sz="2000" b="0" i="0" u="none" strike="noStrike" noProof="0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 Mediu</a:t>
                      </a:r>
                    </a:p>
                  </a:txBody>
                  <a:tcPr marL="90151" marR="90151" marT="45075" marB="45075" anchor="ctr">
                    <a:lnL w="12700">
                      <a:solidFill>
                        <a:srgbClr val="FFFFFF"/>
                      </a:solidFill>
                    </a:lnL>
                    <a:lnR w="11744">
                      <a:solidFill>
                        <a:srgbClr val="543E34"/>
                      </a:solidFill>
                    </a:lnR>
                    <a:lnT w="11744">
                      <a:solidFill>
                        <a:srgbClr val="543E34"/>
                      </a:solidFill>
                    </a:lnT>
                    <a:lnB w="11744">
                      <a:solidFill>
                        <a:srgbClr val="543E34"/>
                      </a:solidFill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400"/>
                        </a:lnSpc>
                        <a:buNone/>
                      </a:pPr>
                      <a:r>
                        <a:rPr lang="ro-RO" sz="2000" b="0" i="0" u="none" strike="noStrike" noProof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0.91%</a:t>
                      </a:r>
                    </a:p>
                  </a:txBody>
                  <a:tcPr marL="90151" marR="90151" marT="45075" marB="45075" anchor="ctr">
                    <a:lnL w="11744">
                      <a:solidFill>
                        <a:srgbClr val="543E34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1744">
                      <a:solidFill>
                        <a:srgbClr val="543E34"/>
                      </a:solidFill>
                    </a:lnT>
                    <a:lnB w="11744">
                      <a:solidFill>
                        <a:srgbClr val="543E34"/>
                      </a:solidFill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62238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GB" sz="2000" b="0" i="0" u="none" strike="noStrike" noProof="0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Recall </a:t>
                      </a: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pentru clasa Anxietate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0.91%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862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GB" sz="2000" b="0" i="0" u="none" strike="noStrike" noProof="0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Recall </a:t>
                      </a: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pentru clasa Depresie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0.91%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10552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en-GB" sz="2000" b="0" i="0" u="none" strike="noStrike" noProof="0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Recall </a:t>
                      </a: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Constantia"/>
                        </a:rPr>
                        <a:t>pentru clasa Normal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Constantia"/>
                      </a:endParaRP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400"/>
                        </a:lnSpc>
                      </a:pPr>
                      <a:r>
                        <a:rPr lang="ro-RO" sz="2000" b="0" i="0" u="none" strike="noStrike" dirty="0">
                          <a:solidFill>
                            <a:srgbClr val="543E34"/>
                          </a:solidFill>
                          <a:effectLst/>
                          <a:latin typeface="Sagona Book"/>
                        </a:rPr>
                        <a:t>0.93%</a:t>
                      </a:r>
                      <a:endParaRPr lang="ro-RO" sz="1800" b="0" i="0" dirty="0">
                        <a:solidFill>
                          <a:srgbClr val="543E34"/>
                        </a:solidFill>
                        <a:effectLst/>
                        <a:latin typeface="Sagona Book"/>
                      </a:endParaRPr>
                    </a:p>
                  </a:txBody>
                  <a:tcPr marL="90152" marR="90152" marT="45076" marB="45076" anchor="ctr">
                    <a:lnL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543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6107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64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D052C3-E6C9-BF25-B3AA-2FF1455F2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0518" y="2815967"/>
            <a:ext cx="4202369" cy="12192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Content Placeholder 12">
            <a:extLst>
              <a:ext uri="{FF2B5EF4-FFF2-40B4-BE49-F238E27FC236}">
                <a16:creationId xmlns:a16="http://schemas.microsoft.com/office/drawing/2014/main" xmlns="" id="{F09CE05C-ED3D-5E06-730E-81354B5AD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323" y="3529883"/>
            <a:ext cx="1871421" cy="1010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EDA5AAF-334C-4CEE-DD8B-5AA776626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61" y="385063"/>
            <a:ext cx="1524000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63204DA-E021-0CB8-F35A-856D30838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54" y="3880600"/>
            <a:ext cx="1994502" cy="1994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6EE324A-0C3C-0340-AB82-FB08825A9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023" y="5878959"/>
            <a:ext cx="2438096" cy="723302"/>
          </a:xfrm>
          <a:prstGeom prst="rect">
            <a:avLst/>
          </a:prstGeom>
        </p:spPr>
      </p:pic>
      <p:pic>
        <p:nvPicPr>
          <p:cNvPr id="12" name="Picture 11" descr="A yellow emoji with hands on it&#10;&#10;Description automatically generated">
            <a:extLst>
              <a:ext uri="{FF2B5EF4-FFF2-40B4-BE49-F238E27FC236}">
                <a16:creationId xmlns:a16="http://schemas.microsoft.com/office/drawing/2014/main" xmlns="" id="{63FB0F2C-052F-BACC-6988-4A545F339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2204" y="1371504"/>
            <a:ext cx="2497667" cy="1530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7DAE226-43DE-32E3-C59B-C53786EB46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3477" y="862715"/>
            <a:ext cx="1198748" cy="11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3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B37A93-7748-A8E3-0917-69C513E0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2214694"/>
            <a:ext cx="10360152" cy="914400"/>
          </a:xfrm>
        </p:spPr>
        <p:txBody>
          <a:bodyPr/>
          <a:lstStyle/>
          <a:p>
            <a:pPr algn="ctr"/>
            <a:r>
              <a:rPr lang="en-US" sz="4800" dirty="0"/>
              <a:t>PARTEA DE BUSINESS</a:t>
            </a:r>
          </a:p>
        </p:txBody>
      </p:sp>
    </p:spTree>
    <p:extLst>
      <p:ext uri="{BB962C8B-B14F-4D97-AF65-F5344CB8AC3E}">
        <p14:creationId xmlns:p14="http://schemas.microsoft.com/office/powerpoint/2010/main" val="224130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B47968-133B-964B-336A-7F527A8F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276" y="904444"/>
            <a:ext cx="7534656" cy="9144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6E583A"/>
                </a:solidFill>
              </a:rPr>
              <a:t>MARKET ANALYSIS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FB2B71-230C-D974-7C4D-D26E78A8C5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53300" y="2139780"/>
            <a:ext cx="7150608" cy="335657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Constantia" panose="02030602050306030303" pitchFamily="18" charset="0"/>
              </a:rPr>
              <a:t>    </a:t>
            </a:r>
            <a:r>
              <a:rPr lang="ro-RO" noProof="0" dirty="0">
                <a:latin typeface="Constantia" panose="02030602050306030303" pitchFamily="18" charset="0"/>
              </a:rPr>
              <a:t>Piața globală a aplicațiilor pentru sănătatea mintală a înregistrat o creștere semnificativă.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Constantia" panose="02030602050306030303" pitchFamily="18" charset="0"/>
              </a:rPr>
              <a:t>    </a:t>
            </a:r>
            <a:r>
              <a:rPr lang="ro-RO" noProof="0" dirty="0">
                <a:latin typeface="Constantia" panose="02030602050306030303" pitchFamily="18" charset="0"/>
              </a:rPr>
              <a:t>Concentrându-se în mod special pe sănătatea mintală a tinerilor, piața este proiectată să ajungă la 26 de miliarde USD până în 2027, evidențiind o oportunitate substanțială de creștere în acest segment.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noProof="0" dirty="0">
                <a:latin typeface="Constantia" panose="02030602050306030303" pitchFamily="18" charset="0"/>
              </a:rPr>
              <a:t>    </a:t>
            </a:r>
            <a:r>
              <a:rPr lang="ro-RO" noProof="0" dirty="0">
                <a:latin typeface="Constantia" panose="02030602050306030303" pitchFamily="18" charset="0"/>
              </a:rPr>
              <a:t>Creșterea gradului de conștientizare asupra sănătății mintale a adolescenților determină cererea de soluții personalizate.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noProof="0" dirty="0">
                <a:latin typeface="Constantia" panose="02030602050306030303" pitchFamily="18" charset="0"/>
              </a:rPr>
              <a:t>    </a:t>
            </a:r>
            <a:r>
              <a:rPr lang="ro-RO" noProof="0" dirty="0">
                <a:latin typeface="Constantia" panose="02030602050306030303" pitchFamily="18" charset="0"/>
              </a:rPr>
              <a:t>Estimăm că piața va evolua odată cu adoptarea crescută a instrumentelor digitale, impulsionată de o dependență tot mai mare de tehnologie pentru sprijinirea sănătății mintale.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45591E-C957-2D62-5718-8B9B1178D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8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5BC45-7562-DB19-081C-B49A6BCF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3006" y="780175"/>
            <a:ext cx="9414673" cy="1089143"/>
          </a:xfrm>
        </p:spPr>
        <p:txBody>
          <a:bodyPr/>
          <a:lstStyle/>
          <a:p>
            <a:pPr algn="ctr"/>
            <a:r>
              <a:rPr lang="en-US" dirty="0"/>
              <a:t>NEEDS ADDRESSED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B8CBC391-31FF-E00E-FD26-50AB67FCD6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9618" y="2236227"/>
            <a:ext cx="8706661" cy="4489537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    </a:t>
            </a:r>
            <a:r>
              <a:rPr kumimoji="0" lang="ro-RO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Produsul răspunde nevoii tot mai mari de autocunoaștere, ajutând utilizatorii să-și înțeleagă starea de bine mentală, să recunoască semnele timpurii de anxietate sau depresie și să știe când ar putea fi benefic să solicite ajutor profesional.</a:t>
            </a: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    </a:t>
            </a:r>
            <a:r>
              <a:rPr kumimoji="0" lang="ro-RO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Majoritatea competitorilor se concentrează pe îmbunătățirea sănătății mintale prin tehnici de </a:t>
            </a:r>
            <a:r>
              <a:rPr kumimoji="0" lang="ro-RO" sz="1700" b="0" i="0" u="none" strike="noStrike" cap="none" normalizeH="0" baseline="0" noProof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mindfulness</a:t>
            </a:r>
            <a:r>
              <a:rPr kumimoji="0" lang="ro-RO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, urmărirea stării de spirit și terapii, oferind adesea instrumente active precum meditația, CBT (terapia cognitiv-comportamentală) sau jurnalul (</a:t>
            </a:r>
            <a:r>
              <a:rPr kumimoji="0" lang="ro-RO" sz="1700" b="0" i="0" u="none" strike="noStrike" cap="none" normalizeH="0" baseline="0" noProof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Headspace</a:t>
            </a:r>
            <a:r>
              <a:rPr kumimoji="0" lang="ro-RO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, </a:t>
            </a:r>
            <a:r>
              <a:rPr kumimoji="0" lang="ro-RO" sz="1700" b="0" i="0" u="none" strike="noStrike" cap="none" normalizeH="0" baseline="0" noProof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Woebot</a:t>
            </a:r>
            <a:r>
              <a:rPr kumimoji="0" lang="ro-RO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, </a:t>
            </a:r>
            <a:r>
              <a:rPr kumimoji="0" lang="ro-RO" sz="1700" b="0" i="0" u="none" strike="noStrike" cap="none" normalizeH="0" baseline="0" noProof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Moodpath</a:t>
            </a:r>
            <a:r>
              <a:rPr kumimoji="0" lang="ro-RO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, </a:t>
            </a:r>
            <a:r>
              <a:rPr kumimoji="0" lang="ro-RO" sz="1700" b="0" i="0" u="none" strike="noStrike" cap="none" normalizeH="0" baseline="0" noProof="0" dirty="0" err="1">
                <a:ln>
                  <a:noFill/>
                </a:ln>
                <a:effectLst/>
                <a:latin typeface="Constantia" panose="02030602050306030303" pitchFamily="18" charset="0"/>
              </a:rPr>
              <a:t>Sanvello</a:t>
            </a:r>
            <a:r>
              <a:rPr kumimoji="0" lang="ro-RO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 etc.). Cu toate acestea, în general, ei nu includ monitorizarea pasivă a utilizării rețelelor sociale sau analiza corelației dintre comportamentul online și sănătatea mintală.</a:t>
            </a: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    </a:t>
            </a:r>
            <a:r>
              <a:rPr kumimoji="0" lang="ro-RO" sz="1700" b="0" i="0" u="none" strike="noStrike" cap="none" normalizeH="0" baseline="0" noProof="0" dirty="0">
                <a:ln>
                  <a:noFill/>
                </a:ln>
                <a:effectLst/>
                <a:latin typeface="Constantia" panose="02030602050306030303" pitchFamily="18" charset="0"/>
              </a:rPr>
              <a:t>Ceea ce diferențiază aplicația noastră de concurență este capacitatea sa de a monitoriza pasiv utilizarea rețelelor sociale și de a analiza corelația dintre comportamentul online și anxietate sau depresie, oferind o înțelegere mai profundă și bazată pe date a tiparelor de sănătate mintală.</a:t>
            </a:r>
          </a:p>
        </p:txBody>
      </p:sp>
    </p:spTree>
    <p:extLst>
      <p:ext uri="{BB962C8B-B14F-4D97-AF65-F5344CB8AC3E}">
        <p14:creationId xmlns:p14="http://schemas.microsoft.com/office/powerpoint/2010/main" val="146415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CUPRINS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303269"/>
              </p:ext>
            </p:extLst>
          </p:nvPr>
        </p:nvGraphicFramePr>
        <p:xfrm>
          <a:off x="6643315" y="613011"/>
          <a:ext cx="4870621" cy="5631977"/>
        </p:xfrm>
        <a:graphic>
          <a:graphicData uri="http://schemas.openxmlformats.org/drawingml/2006/table">
            <a:tbl>
              <a:tblPr firstRow="1" bandRow="1"/>
              <a:tblGrid>
                <a:gridCol w="4870621">
                  <a:extLst>
                    <a:ext uri="{9D8B030D-6E8A-4147-A177-3AD203B41FA5}">
                      <a16:colId xmlns:a16="http://schemas.microsoft.com/office/drawing/2014/main" xmlns="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Sagona Book"/>
                          <a:cs typeface="Gill Sans Light"/>
                        </a:rPr>
                        <a:t>INTRODUCERE</a:t>
                      </a:r>
                    </a:p>
                    <a:p>
                      <a:pPr algn="r"/>
                      <a:r>
                        <a:rPr lang="en-US" sz="2200" b="0" dirty="0">
                          <a:latin typeface="Sagona Book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200" b="0" dirty="0">
                          <a:latin typeface="Sagona Book"/>
                        </a:rPr>
                        <a:t>PARTEA DE APLICAȚIE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Sagona Book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200" b="0" dirty="0">
                          <a:latin typeface="Sagona Book"/>
                        </a:rPr>
                        <a:t>PARTEA DE INTELIGENȚĂ ARTIFICIALĂ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Sagona Book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latin typeface="Sagona Book"/>
                        </a:rPr>
                        <a:t>DEMO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Sagona Book"/>
                          <a:ea typeface="+mn-ea"/>
                          <a:cs typeface="+mn-cs"/>
                        </a:rPr>
                        <a:t> 16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90977400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Sagona Book"/>
                          <a:ea typeface="+mn-ea"/>
                          <a:cs typeface="+mn-cs"/>
                        </a:rPr>
                        <a:t>PARTEA DE BUSINESS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Sagona Book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2298345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200" b="0" dirty="0">
                          <a:latin typeface="Sagona Book"/>
                        </a:rPr>
                        <a:t>CONCLUZII ȘI ÎMBUNĂTĂȚIRI</a:t>
                      </a:r>
                      <a:endParaRPr lang="en-US" sz="2200" b="0" dirty="0">
                        <a:latin typeface="Sagona Book"/>
                        <a:cs typeface="Gill Sans Light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Sagona Book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F2371E-AC99-CCC8-724B-CC73D603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USER PERSONA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CFB682-3F21-655B-9951-FF4D3C8379E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62354" y="2324336"/>
            <a:ext cx="7399091" cy="3840480"/>
          </a:xfrm>
        </p:spPr>
        <p:txBody>
          <a:bodyPr>
            <a:normAutofit/>
          </a:bodyPr>
          <a:lstStyle/>
          <a:p>
            <a:pPr algn="just"/>
            <a:r>
              <a:rPr lang="en-US" sz="1900" dirty="0">
                <a:latin typeface="Constantia" panose="02030602050306030303" pitchFamily="18" charset="0"/>
              </a:rPr>
              <a:t>    </a:t>
            </a:r>
            <a:r>
              <a:rPr lang="ro-RO" sz="1900" dirty="0">
                <a:latin typeface="Constantia" panose="02030602050306030303" pitchFamily="18" charset="0"/>
              </a:rPr>
              <a:t>Adolescenții și tinerii adulți care folosesc excesiv rețelele de socializare, dorind să înțeleagă cum le afectează acest lucru bunăstarea mentală și să găsească sprijin în momente de anxietate sau depresie.</a:t>
            </a:r>
            <a:endParaRPr lang="en-US" sz="1900" dirty="0">
              <a:latin typeface="Constantia" panose="02030602050306030303" pitchFamily="18" charset="0"/>
            </a:endParaRPr>
          </a:p>
          <a:p>
            <a:pPr algn="just"/>
            <a:endParaRPr lang="ro-RO" sz="1900" dirty="0">
              <a:latin typeface="Constantia" panose="02030602050306030303" pitchFamily="18" charset="0"/>
            </a:endParaRPr>
          </a:p>
          <a:p>
            <a:pPr algn="just"/>
            <a:r>
              <a:rPr lang="en-US" sz="1900" dirty="0">
                <a:latin typeface="Constantia" panose="02030602050306030303" pitchFamily="18" charset="0"/>
              </a:rPr>
              <a:t>    </a:t>
            </a:r>
            <a:r>
              <a:rPr lang="ro-RO" sz="1900" dirty="0">
                <a:latin typeface="Constantia" panose="02030602050306030303" pitchFamily="18" charset="0"/>
              </a:rPr>
              <a:t>Psihologii care caută să obțină informații mai profunde despre utilizarea rețelelor de socializare de către pacienții lor și impactul acesteia asupra progresului lor în ceea ce privește sănătatea mintală, pentru a le ajuta să adapteze planurile de tratament mai eficient.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0E771D-CB06-6D21-CB9D-C703D5DB7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70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631A1-BA51-EC1B-F004-BBD5F80C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880844"/>
            <a:ext cx="10360152" cy="914400"/>
          </a:xfrm>
        </p:spPr>
        <p:txBody>
          <a:bodyPr/>
          <a:lstStyle/>
          <a:p>
            <a:pPr algn="ctr"/>
            <a:r>
              <a:rPr lang="en-US" sz="4800" dirty="0"/>
              <a:t>VALUE PROPOSITION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1E5384-15DD-C4F5-2F43-19384E3841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32139" y="2248836"/>
            <a:ext cx="7038364" cy="3840480"/>
          </a:xfrm>
        </p:spPr>
        <p:txBody>
          <a:bodyPr>
            <a:normAutofit/>
          </a:bodyPr>
          <a:lstStyle/>
          <a:p>
            <a:pPr algn="just"/>
            <a:r>
              <a:rPr lang="en-US" sz="1900" dirty="0">
                <a:latin typeface="Constantia" panose="02030602050306030303" pitchFamily="18" charset="0"/>
              </a:rPr>
              <a:t>    </a:t>
            </a:r>
            <a:r>
              <a:rPr lang="ro-RO" sz="1900" dirty="0">
                <a:latin typeface="Constantia" panose="02030602050306030303" pitchFamily="18" charset="0"/>
              </a:rPr>
              <a:t>Aplicația combină în mod unic monitorizarea rețelelor de socializare cu urmărirea sănătății mintale, oferind o perspectivă nouă care nu este disponibilă în alte aplicații.</a:t>
            </a:r>
            <a:endParaRPr lang="en-US" sz="1900" dirty="0">
              <a:latin typeface="Constantia" panose="02030602050306030303" pitchFamily="18" charset="0"/>
            </a:endParaRPr>
          </a:p>
          <a:p>
            <a:pPr algn="just"/>
            <a:endParaRPr lang="ro-RO" sz="1900" dirty="0">
              <a:latin typeface="Constantia" panose="02030602050306030303" pitchFamily="18" charset="0"/>
            </a:endParaRPr>
          </a:p>
          <a:p>
            <a:pPr algn="just"/>
            <a:r>
              <a:rPr lang="en-US" sz="1900" dirty="0">
                <a:latin typeface="Constantia" panose="02030602050306030303" pitchFamily="18" charset="0"/>
              </a:rPr>
              <a:t>    </a:t>
            </a:r>
            <a:r>
              <a:rPr lang="ro-RO" sz="1900" dirty="0">
                <a:latin typeface="Constantia" panose="02030602050306030303" pitchFamily="18" charset="0"/>
              </a:rPr>
              <a:t>Pentru psihologi, aplicația oferă informații bazate pe date despre comportamentul pacienților pe rețelele de socializare și impactul acestuia asupra sănătății lor mintale, optimizând planurile de tratament.</a:t>
            </a:r>
            <a:endParaRPr lang="en-US" sz="1900" dirty="0">
              <a:latin typeface="Constantia" panose="02030602050306030303" pitchFamily="18" charset="0"/>
            </a:endParaRPr>
          </a:p>
          <a:p>
            <a:pPr algn="just"/>
            <a:endParaRPr lang="ro-RO" sz="1900" dirty="0">
              <a:latin typeface="Constantia" panose="02030602050306030303" pitchFamily="18" charset="0"/>
            </a:endParaRPr>
          </a:p>
          <a:p>
            <a:pPr algn="just"/>
            <a:r>
              <a:rPr lang="en-US" sz="1900" dirty="0">
                <a:latin typeface="Constantia" panose="02030602050306030303" pitchFamily="18" charset="0"/>
              </a:rPr>
              <a:t>    </a:t>
            </a:r>
            <a:r>
              <a:rPr lang="ro-RO" sz="1900" dirty="0">
                <a:latin typeface="Constantia" panose="02030602050306030303" pitchFamily="18" charset="0"/>
              </a:rPr>
              <a:t>Pentru utilizatorii obișnuiți, aplicația oferă conștientizare personalizată prin analizarea utilizării rețelelor de socializare, ajutându-i să înțeleagă influența acestora asupra bunăstării lor.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02E217-4581-F24F-0CBB-3BB6CB5D2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4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0C39F4-5976-FF9F-DE6A-ED222DE5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070" y="595618"/>
            <a:ext cx="10360152" cy="1350628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633D70-0EC1-216D-CF50-4AEC7CEF6A80}"/>
              </a:ext>
            </a:extLst>
          </p:cNvPr>
          <p:cNvSpPr txBox="1">
            <a:spLocks/>
          </p:cNvSpPr>
          <p:nvPr/>
        </p:nvSpPr>
        <p:spPr>
          <a:xfrm>
            <a:off x="2332139" y="2734810"/>
            <a:ext cx="7038364" cy="33545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o-RO" sz="1900" noProof="0" dirty="0">
                <a:latin typeface="Constantia" panose="02030602050306030303" pitchFamily="18" charset="0"/>
              </a:rPr>
              <a:t>B2C: Oferiți o versiune gratuită cu acces limitat, susținută de anunțuri, și un plan de abonament pentru funcționalități complete, inclusiv analiza rețelelor de socializare și informații personalizate despre sănătatea mintală, cu o perioadă de încercare gratuită.</a:t>
            </a:r>
            <a:endParaRPr lang="en-US" sz="1900" noProof="0" dirty="0">
              <a:latin typeface="Constantia" panose="02030602050306030303" pitchFamily="18" charset="0"/>
            </a:endParaRPr>
          </a:p>
          <a:p>
            <a:pPr marL="0" indent="0" algn="l">
              <a:buNone/>
            </a:pPr>
            <a:endParaRPr lang="ro-RO" sz="1900" noProof="0" dirty="0">
              <a:latin typeface="Constantia" panose="02030602050306030303" pitchFamily="18" charset="0"/>
            </a:endParaRPr>
          </a:p>
          <a:p>
            <a:pPr marL="0" indent="0" algn="l">
              <a:buNone/>
            </a:pPr>
            <a:r>
              <a:rPr lang="ro-RO" sz="1900" noProof="0" dirty="0">
                <a:latin typeface="Constantia" panose="02030602050306030303" pitchFamily="18" charset="0"/>
              </a:rPr>
              <a:t>B2B: Oferiți un plan bazat pe abonament pentru psihologi, cu funcționalități avansate, inclusiv rapoarte detaliate despre pacienți și informații bazate pe date, împreună cu o perioadă de încercare gratuită pentru profesioniști.</a:t>
            </a:r>
          </a:p>
        </p:txBody>
      </p:sp>
    </p:spTree>
    <p:extLst>
      <p:ext uri="{BB962C8B-B14F-4D97-AF65-F5344CB8AC3E}">
        <p14:creationId xmlns:p14="http://schemas.microsoft.com/office/powerpoint/2010/main" val="2463746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907535"/>
            <a:ext cx="10360152" cy="1113481"/>
          </a:xfrm>
        </p:spPr>
        <p:txBody>
          <a:bodyPr/>
          <a:lstStyle/>
          <a:p>
            <a:pPr algn="ctr"/>
            <a:r>
              <a:rPr lang="en-US" sz="3600" dirty="0"/>
              <a:t>CONCLUZII ȘI POSIBILE ÎMBUNĂTĂȚIRI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7DA9EE9E-3073-7E11-3AA5-F77C3B48A97F}"/>
              </a:ext>
            </a:extLst>
          </p:cNvPr>
          <p:cNvSpPr>
            <a:spLocks noGrp="1"/>
          </p:cNvSpPr>
          <p:nvPr/>
        </p:nvSpPr>
        <p:spPr>
          <a:xfrm>
            <a:off x="6208858" y="2787381"/>
            <a:ext cx="3990655" cy="2933911"/>
          </a:xfrm>
          <a:prstGeom prst="rect">
            <a:avLst/>
          </a:prstGeom>
          <a:ln w="28575">
            <a:solidFill>
              <a:schemeClr val="accent3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900" dirty="0">
                <a:latin typeface="Constantia" panose="02030602050306030303" pitchFamily="18" charset="0"/>
              </a:rPr>
              <a:t>PARTEA DE AI:</a:t>
            </a:r>
          </a:p>
          <a:p>
            <a:pPr marL="342900" indent="-342900" algn="just">
              <a:buChar char="•"/>
            </a:pPr>
            <a:r>
              <a:rPr lang="ro-RO" sz="1900" dirty="0">
                <a:latin typeface="Constantia" panose="02030602050306030303" pitchFamily="18" charset="0"/>
              </a:rPr>
              <a:t>Diversificarea datelor</a:t>
            </a:r>
          </a:p>
          <a:p>
            <a:pPr marL="342900" indent="-342900" algn="just">
              <a:buChar char="•"/>
            </a:pPr>
            <a:r>
              <a:rPr lang="ro-RO" sz="1900" dirty="0">
                <a:latin typeface="Constantia" panose="02030602050306030303" pitchFamily="18" charset="0"/>
              </a:rPr>
              <a:t>Adaptarea la specificul regional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sz="1900" dirty="0">
                <a:latin typeface="Constantia" panose="02030602050306030303" pitchFamily="18" charset="0"/>
              </a:rPr>
              <a:t>Colectare de date în timp real</a:t>
            </a:r>
          </a:p>
          <a:p>
            <a:pPr marL="342900" indent="-342900" algn="just">
              <a:buChar char="•"/>
            </a:pPr>
            <a:endParaRPr lang="en-US" sz="1900" dirty="0">
              <a:latin typeface="Constantia" panose="02030602050306030303" pitchFamily="18" charset="0"/>
            </a:endParaRPr>
          </a:p>
          <a:p>
            <a:pPr marL="342900" indent="-342900" algn="just">
              <a:buChar char="•"/>
            </a:pPr>
            <a:endParaRPr lang="en-US" dirty="0">
              <a:solidFill>
                <a:srgbClr val="70433B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42B49086-683A-832C-7293-35A97020F21B}"/>
              </a:ext>
            </a:extLst>
          </p:cNvPr>
          <p:cNvSpPr>
            <a:spLocks noGrp="1"/>
          </p:cNvSpPr>
          <p:nvPr/>
        </p:nvSpPr>
        <p:spPr>
          <a:xfrm>
            <a:off x="1259292" y="2787381"/>
            <a:ext cx="4723852" cy="2933911"/>
          </a:xfrm>
          <a:prstGeom prst="rect">
            <a:avLst/>
          </a:prstGeom>
          <a:ln w="28575">
            <a:solidFill>
              <a:schemeClr val="accent3"/>
            </a:solidFill>
            <a:prstDash val="dash"/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900" dirty="0">
                <a:latin typeface="Constantia" panose="02030602050306030303" pitchFamily="18" charset="0"/>
              </a:rPr>
              <a:t>PARTEA DE APLICAȚIE: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1900" dirty="0">
                <a:latin typeface="Constantia" panose="02030602050306030303" pitchFamily="18" charset="0"/>
              </a:rPr>
              <a:t>Îmbunătățirea </a:t>
            </a:r>
            <a:r>
              <a:rPr lang="en-US" sz="1900" dirty="0" err="1">
                <a:latin typeface="Constantia" panose="02030602050306030303" pitchFamily="18" charset="0"/>
              </a:rPr>
              <a:t>euristicilor</a:t>
            </a:r>
            <a:r>
              <a:rPr lang="en-US" sz="1900" dirty="0">
                <a:latin typeface="Constantia" panose="02030602050306030303" pitchFamily="18" charset="0"/>
              </a:rPr>
              <a:t> </a:t>
            </a:r>
            <a:r>
              <a:rPr lang="en-US" sz="1900" dirty="0" err="1">
                <a:latin typeface="Constantia" panose="02030602050306030303" pitchFamily="18" charset="0"/>
              </a:rPr>
              <a:t>existente</a:t>
            </a:r>
            <a:r>
              <a:rPr lang="en-US" sz="1900" dirty="0">
                <a:latin typeface="Constantia" panose="02030602050306030303" pitchFamily="18" charset="0"/>
              </a:rPr>
              <a:t> pe </a:t>
            </a:r>
            <a:r>
              <a:rPr lang="en-US" sz="1900" dirty="0" err="1">
                <a:latin typeface="Constantia" panose="02030602050306030303" pitchFamily="18" charset="0"/>
              </a:rPr>
              <a:t>baza</a:t>
            </a:r>
            <a:r>
              <a:rPr lang="en-US" sz="1900" dirty="0">
                <a:latin typeface="Constantia" panose="02030602050306030303" pitchFamily="18" charset="0"/>
              </a:rPr>
              <a:t> feedback-</a:t>
            </a:r>
            <a:r>
              <a:rPr lang="en-US" sz="1900" dirty="0" err="1">
                <a:latin typeface="Constantia" panose="02030602050306030303" pitchFamily="18" charset="0"/>
              </a:rPr>
              <a:t>ului</a:t>
            </a:r>
            <a:r>
              <a:rPr lang="en-US" sz="1900" dirty="0">
                <a:latin typeface="Constantia" panose="02030602050306030303" pitchFamily="18" charset="0"/>
              </a:rPr>
              <a:t> </a:t>
            </a:r>
            <a:r>
              <a:rPr lang="ro-RO" sz="1900" dirty="0">
                <a:latin typeface="Constantia" panose="02030602050306030303" pitchFamily="18" charset="0"/>
              </a:rPr>
              <a:t>ș</a:t>
            </a:r>
            <a:r>
              <a:rPr lang="en-US" sz="1900" dirty="0" err="1">
                <a:latin typeface="Constantia" panose="02030602050306030303" pitchFamily="18" charset="0"/>
              </a:rPr>
              <a:t>i</a:t>
            </a:r>
            <a:r>
              <a:rPr lang="en-US" sz="1900" dirty="0">
                <a:latin typeface="Constantia" panose="02030602050306030303" pitchFamily="18" charset="0"/>
              </a:rPr>
              <a:t> a </a:t>
            </a:r>
            <a:r>
              <a:rPr lang="en-US" sz="1900" dirty="0" err="1">
                <a:latin typeface="Constantia" panose="02030602050306030303" pitchFamily="18" charset="0"/>
              </a:rPr>
              <a:t>metricelor</a:t>
            </a:r>
            <a:r>
              <a:rPr lang="en-US" sz="1900" dirty="0">
                <a:latin typeface="Constantia" panose="02030602050306030303" pitchFamily="18" charset="0"/>
              </a:rPr>
              <a:t> de </a:t>
            </a:r>
            <a:r>
              <a:rPr lang="en-US" sz="1900" dirty="0" err="1">
                <a:latin typeface="Constantia" panose="02030602050306030303" pitchFamily="18" charset="0"/>
              </a:rPr>
              <a:t>evaluare</a:t>
            </a:r>
            <a:endParaRPr lang="en-US" sz="1900" dirty="0">
              <a:latin typeface="Constantia" panose="02030602050306030303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onstantia" panose="02030602050306030303" pitchFamily="18" charset="0"/>
              </a:rPr>
              <a:t>user tracking </a:t>
            </a:r>
            <a:r>
              <a:rPr lang="ro-RO" sz="1900" dirty="0">
                <a:latin typeface="Constantia" panose="02030602050306030303" pitchFamily="18" charset="0"/>
              </a:rPr>
              <a:t>ș</a:t>
            </a:r>
            <a:r>
              <a:rPr lang="en-US" sz="1900" dirty="0" err="1">
                <a:latin typeface="Constantia" panose="02030602050306030303" pitchFamily="18" charset="0"/>
              </a:rPr>
              <a:t>i</a:t>
            </a:r>
            <a:r>
              <a:rPr lang="en-US" sz="1900" dirty="0">
                <a:latin typeface="Constantia" panose="02030602050306030303" pitchFamily="18" charset="0"/>
              </a:rPr>
              <a:t> pe </a:t>
            </a:r>
            <a:r>
              <a:rPr lang="en-US" sz="1900" dirty="0" err="1">
                <a:latin typeface="Constantia" panose="02030602050306030303" pitchFamily="18" charset="0"/>
              </a:rPr>
              <a:t>alte</a:t>
            </a:r>
            <a:r>
              <a:rPr lang="en-US" sz="1900" dirty="0">
                <a:latin typeface="Constantia" panose="02030602050306030303" pitchFamily="18" charset="0"/>
              </a:rPr>
              <a:t> </a:t>
            </a:r>
            <a:r>
              <a:rPr lang="en-US" sz="1900" dirty="0" err="1">
                <a:latin typeface="Constantia" panose="02030602050306030303" pitchFamily="18" charset="0"/>
              </a:rPr>
              <a:t>aplica</a:t>
            </a:r>
            <a:r>
              <a:rPr lang="ro-RO" sz="1900" dirty="0">
                <a:latin typeface="Constantia" panose="02030602050306030303" pitchFamily="18" charset="0"/>
              </a:rPr>
              <a:t>ț</a:t>
            </a:r>
            <a:r>
              <a:rPr lang="en-US" sz="1900" dirty="0">
                <a:latin typeface="Constantia" panose="02030602050306030303" pitchFamily="18" charset="0"/>
              </a:rPr>
              <a:t>ii de social media: Facebook, </a:t>
            </a:r>
            <a:r>
              <a:rPr lang="en-US" sz="1900" dirty="0" err="1">
                <a:latin typeface="Constantia" panose="02030602050306030303" pitchFamily="18" charset="0"/>
              </a:rPr>
              <a:t>Whatsapp</a:t>
            </a:r>
            <a:r>
              <a:rPr lang="en-US" sz="1900" dirty="0">
                <a:latin typeface="Constantia" panose="02030602050306030303" pitchFamily="18" charset="0"/>
              </a:rPr>
              <a:t>, Instagram, Telegram etc.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1900" dirty="0">
                <a:latin typeface="Constantia" panose="02030602050306030303" pitchFamily="18" charset="0"/>
              </a:rPr>
              <a:t>Îmbunătățiri</a:t>
            </a:r>
            <a:r>
              <a:rPr lang="en-US" sz="1900" dirty="0">
                <a:latin typeface="Constantia" panose="02030602050306030303" pitchFamily="18" charset="0"/>
              </a:rPr>
              <a:t> din </a:t>
            </a:r>
            <a:r>
              <a:rPr lang="en-US" sz="1900" dirty="0" err="1">
                <a:latin typeface="Constantia" panose="02030602050306030303" pitchFamily="18" charset="0"/>
              </a:rPr>
              <a:t>punct</a:t>
            </a:r>
            <a:r>
              <a:rPr lang="en-US" sz="1900" dirty="0">
                <a:latin typeface="Constantia" panose="02030602050306030303" pitchFamily="18" charset="0"/>
              </a:rPr>
              <a:t> de </a:t>
            </a:r>
            <a:r>
              <a:rPr lang="en-US" sz="1900" dirty="0" err="1">
                <a:latin typeface="Constantia" panose="02030602050306030303" pitchFamily="18" charset="0"/>
              </a:rPr>
              <a:t>vedere</a:t>
            </a:r>
            <a:r>
              <a:rPr lang="en-US" sz="1900" dirty="0">
                <a:latin typeface="Constantia" panose="02030602050306030303" pitchFamily="18" charset="0"/>
              </a:rPr>
              <a:t> al </a:t>
            </a:r>
            <a:r>
              <a:rPr lang="en-US" sz="1900" dirty="0" err="1">
                <a:latin typeface="Constantia" panose="02030602050306030303" pitchFamily="18" charset="0"/>
              </a:rPr>
              <a:t>performan</a:t>
            </a:r>
            <a:r>
              <a:rPr lang="ro-RO" sz="1900" dirty="0">
                <a:latin typeface="Constantia" panose="02030602050306030303" pitchFamily="18" charset="0"/>
              </a:rPr>
              <a:t>ț</a:t>
            </a:r>
            <a:r>
              <a:rPr lang="en-US" sz="1900" dirty="0" err="1">
                <a:latin typeface="Constantia" panose="02030602050306030303" pitchFamily="18" charset="0"/>
              </a:rPr>
              <a:t>ei</a:t>
            </a:r>
            <a:r>
              <a:rPr lang="en-US" sz="1900" dirty="0">
                <a:latin typeface="Constantia" panose="02030602050306030303" pitchFamily="18" charset="0"/>
              </a:rPr>
              <a:t> </a:t>
            </a:r>
            <a:r>
              <a:rPr lang="ro-RO" sz="1900" dirty="0">
                <a:latin typeface="Constantia" panose="02030602050306030303" pitchFamily="18" charset="0"/>
              </a:rPr>
              <a:t>ș</a:t>
            </a:r>
            <a:r>
              <a:rPr lang="en-US" sz="1900" dirty="0" err="1">
                <a:latin typeface="Constantia" panose="02030602050306030303" pitchFamily="18" charset="0"/>
              </a:rPr>
              <a:t>i</a:t>
            </a:r>
            <a:r>
              <a:rPr lang="en-US" sz="1900" dirty="0">
                <a:latin typeface="Constantia" panose="02030602050306030303" pitchFamily="18" charset="0"/>
              </a:rPr>
              <a:t> </a:t>
            </a:r>
            <a:r>
              <a:rPr lang="en-US" sz="1900" dirty="0" err="1">
                <a:latin typeface="Constantia" panose="02030602050306030303" pitchFamily="18" charset="0"/>
              </a:rPr>
              <a:t>timpului</a:t>
            </a:r>
            <a:r>
              <a:rPr lang="en-US" sz="1900" dirty="0">
                <a:latin typeface="Constantia" panose="02030602050306030303" pitchFamily="18" charset="0"/>
              </a:rPr>
              <a:t> de r</a:t>
            </a:r>
            <a:r>
              <a:rPr lang="ro-RO" sz="1900" dirty="0">
                <a:latin typeface="Constantia" panose="02030602050306030303" pitchFamily="18" charset="0"/>
              </a:rPr>
              <a:t>ă</a:t>
            </a:r>
            <a:r>
              <a:rPr lang="en-US" sz="1900" dirty="0" err="1">
                <a:latin typeface="Constantia" panose="02030602050306030303" pitchFamily="18" charset="0"/>
              </a:rPr>
              <a:t>spuns</a:t>
            </a:r>
            <a:r>
              <a:rPr lang="ro-RO" sz="1900" dirty="0">
                <a:latin typeface="Constantia" panose="02030602050306030303" pitchFamily="18" charset="0"/>
              </a:rPr>
              <a:t> pentru </a:t>
            </a:r>
            <a:r>
              <a:rPr lang="ro-RO" sz="1900" dirty="0" err="1">
                <a:latin typeface="Constantia" panose="02030602050306030303" pitchFamily="18" charset="0"/>
              </a:rPr>
              <a:t>frontend</a:t>
            </a:r>
            <a:endParaRPr lang="en-US" sz="1900" dirty="0">
              <a:latin typeface="Constantia" panose="02030602050306030303" pitchFamily="18" charset="0"/>
            </a:endParaRPr>
          </a:p>
          <a:p>
            <a:pPr marL="342900" indent="-342900" algn="just">
              <a:buChar char="•"/>
            </a:pPr>
            <a:endParaRPr lang="en-US" sz="1900" dirty="0">
              <a:latin typeface="Constantia" panose="02030602050306030303" pitchFamily="18" charset="0"/>
            </a:endParaRPr>
          </a:p>
          <a:p>
            <a:pPr marL="342900" indent="-342900" algn="just">
              <a:buChar char="•"/>
            </a:pPr>
            <a:endParaRPr lang="en-US" dirty="0">
              <a:solidFill>
                <a:srgbClr val="7043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57" y="1621481"/>
            <a:ext cx="5786010" cy="2077308"/>
          </a:xfrm>
        </p:spPr>
        <p:txBody>
          <a:bodyPr/>
          <a:lstStyle/>
          <a:p>
            <a:r>
              <a:rPr lang="en-US" sz="5600" dirty="0"/>
              <a:t>MULȚUMIM!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F95E668-3AC7-33B8-55E9-925F3BC7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6" y="1528951"/>
            <a:ext cx="5429250" cy="4086225"/>
          </a:xfrm>
          <a:prstGeom prst="ellipse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xmlns="" id="{611496B2-1D74-94B1-9C93-9FFE748465EE}"/>
              </a:ext>
            </a:extLst>
          </p:cNvPr>
          <p:cNvSpPr txBox="1">
            <a:spLocks/>
          </p:cNvSpPr>
          <p:nvPr/>
        </p:nvSpPr>
        <p:spPr>
          <a:xfrm>
            <a:off x="1373" y="4695814"/>
            <a:ext cx="5214716" cy="216208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1800" dirty="0">
                <a:solidFill>
                  <a:schemeClr val="accent1"/>
                </a:solidFill>
                <a:latin typeface="Constantia"/>
              </a:rPr>
              <a:t>Echipa Produse Inovative:</a:t>
            </a:r>
            <a:br>
              <a:rPr lang="ro-RO" sz="1800" dirty="0">
                <a:solidFill>
                  <a:schemeClr val="accent1"/>
                </a:solidFill>
                <a:latin typeface="Constantia"/>
              </a:rPr>
            </a:br>
            <a:r>
              <a:rPr lang="ro-RO" sz="1800" dirty="0">
                <a:solidFill>
                  <a:schemeClr val="accent1"/>
                </a:solidFill>
                <a:latin typeface="Constantia"/>
              </a:rPr>
              <a:t>- Bugnaru Tudor-Eduard</a:t>
            </a:r>
            <a:br>
              <a:rPr lang="ro-RO" sz="1800" dirty="0">
                <a:solidFill>
                  <a:schemeClr val="accent1"/>
                </a:solidFill>
                <a:latin typeface="Constantia"/>
              </a:rPr>
            </a:br>
            <a:r>
              <a:rPr lang="ro-RO" sz="1800" dirty="0">
                <a:solidFill>
                  <a:schemeClr val="accent1"/>
                </a:solidFill>
                <a:latin typeface="Constantia"/>
              </a:rPr>
              <a:t>- Bordianu Raul</a:t>
            </a:r>
            <a:br>
              <a:rPr lang="ro-RO" sz="1800" dirty="0">
                <a:solidFill>
                  <a:schemeClr val="accent1"/>
                </a:solidFill>
                <a:latin typeface="Constantia"/>
              </a:rPr>
            </a:br>
            <a:r>
              <a:rPr lang="ro-RO" sz="1800" dirty="0">
                <a:solidFill>
                  <a:schemeClr val="accent1"/>
                </a:solidFill>
                <a:latin typeface="Constantia"/>
              </a:rPr>
              <a:t/>
            </a:r>
            <a:br>
              <a:rPr lang="ro-RO" sz="1800" dirty="0">
                <a:solidFill>
                  <a:schemeClr val="accent1"/>
                </a:solidFill>
                <a:latin typeface="Constantia"/>
              </a:rPr>
            </a:br>
            <a:r>
              <a:rPr lang="ro-RO" sz="1800" dirty="0">
                <a:solidFill>
                  <a:schemeClr val="accent1"/>
                </a:solidFill>
                <a:latin typeface="Constantia"/>
              </a:rPr>
              <a:t>Echipa Inteligență Artificială: </a:t>
            </a:r>
            <a:br>
              <a:rPr lang="ro-RO" sz="1800" dirty="0">
                <a:solidFill>
                  <a:schemeClr val="accent1"/>
                </a:solidFill>
                <a:latin typeface="Constantia"/>
              </a:rPr>
            </a:br>
            <a:r>
              <a:rPr lang="ro-RO" sz="1800" dirty="0">
                <a:solidFill>
                  <a:schemeClr val="accent1"/>
                </a:solidFill>
                <a:latin typeface="Constantia"/>
              </a:rPr>
              <a:t>- Toth Alexandra-Melania</a:t>
            </a:r>
            <a:br>
              <a:rPr lang="ro-RO" sz="1800" dirty="0">
                <a:solidFill>
                  <a:schemeClr val="accent1"/>
                </a:solidFill>
                <a:latin typeface="Constantia"/>
              </a:rPr>
            </a:br>
            <a:r>
              <a:rPr lang="ro-RO" sz="1800" dirty="0">
                <a:solidFill>
                  <a:schemeClr val="accent1"/>
                </a:solidFill>
                <a:latin typeface="Constantia"/>
              </a:rPr>
              <a:t>- Vlădău Andra-Ioana</a:t>
            </a:r>
            <a:br>
              <a:rPr lang="ro-RO" sz="1800" dirty="0">
                <a:solidFill>
                  <a:schemeClr val="accent1"/>
                </a:solidFill>
                <a:latin typeface="Constantia"/>
              </a:rPr>
            </a:br>
            <a:r>
              <a:rPr lang="ro-RO" sz="1800" dirty="0">
                <a:solidFill>
                  <a:schemeClr val="accent1"/>
                </a:solidFill>
                <a:latin typeface="Constantia"/>
              </a:rPr>
              <a:t>- Mihalcea Alexandru-Ioan</a:t>
            </a:r>
          </a:p>
          <a:p>
            <a:pPr>
              <a:buFont typeface="Arial"/>
              <a:buChar char="•"/>
            </a:pPr>
            <a:endParaRPr lang="en-US" sz="1800" dirty="0">
              <a:solidFill>
                <a:schemeClr val="accent1"/>
              </a:solidFill>
              <a:latin typeface="Gill Sans Nova Light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Sagona Book"/>
            </a:endParaRP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1425146"/>
          </a:xfrm>
        </p:spPr>
        <p:txBody>
          <a:bodyPr/>
          <a:lstStyle/>
          <a:p>
            <a:pPr algn="ctr"/>
            <a:r>
              <a:rPr lang="en-US" dirty="0"/>
              <a:t>INTRODUCERE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xmlns="" id="{0BC116FE-E0EA-B5B6-D8AD-8B301F34EB20}"/>
              </a:ext>
            </a:extLst>
          </p:cNvPr>
          <p:cNvSpPr txBox="1">
            <a:spLocks/>
          </p:cNvSpPr>
          <p:nvPr/>
        </p:nvSpPr>
        <p:spPr>
          <a:xfrm>
            <a:off x="783968" y="2451004"/>
            <a:ext cx="5894338" cy="361744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ro-RO" sz="2000" dirty="0">
                <a:latin typeface="Constantia"/>
                <a:ea typeface="+mn-lt"/>
                <a:cs typeface="+mn-lt"/>
              </a:rPr>
              <a:t> Adolescența este o perioadă de transformări intense, însoțită adesea de provocări emoționale. Proiectul nostru propune o soluție inovatoare pentru descoperirea timpurie a semnelor de anxietate și depresie la tineri, utilizând instrumente digitale avansate. Prin intermediul </a:t>
            </a:r>
            <a:r>
              <a:rPr lang="en-GB" sz="2000" dirty="0">
                <a:latin typeface="Constantia"/>
                <a:ea typeface="+mn-lt"/>
                <a:cs typeface="+mn-lt"/>
              </a:rPr>
              <a:t>chatbot</a:t>
            </a:r>
            <a:r>
              <a:rPr lang="ro-RO" sz="2000" dirty="0">
                <a:latin typeface="Constantia"/>
                <a:ea typeface="+mn-lt"/>
                <a:cs typeface="+mn-lt"/>
              </a:rPr>
              <a:t>-urilor inteligente și analizei sentimentelor în social media, această platformă abordează adolescenții în mediile lor preferate. Această abordare digitală își propune să redefinească modul în care sprijinim sănătatea mintală a noii generații.</a:t>
            </a:r>
            <a:endParaRPr lang="ro-RO" sz="2000" dirty="0">
              <a:latin typeface="Constantia"/>
            </a:endParaRPr>
          </a:p>
        </p:txBody>
      </p:sp>
      <p:pic>
        <p:nvPicPr>
          <p:cNvPr id="9" name="Picture Placeholder 8" descr="anxiety.jpeg">
            <a:extLst>
              <a:ext uri="{FF2B5EF4-FFF2-40B4-BE49-F238E27FC236}">
                <a16:creationId xmlns:a16="http://schemas.microsoft.com/office/drawing/2014/main" xmlns="" id="{AA284C6B-A14E-EFE4-2E16-26787A3540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22000"/>
                    </a14:imgEffect>
                    <a14:imgEffect>
                      <a14:brightnessContrast bright="3000"/>
                    </a14:imgEffect>
                  </a14:imgLayer>
                </a14:imgProps>
              </a:ext>
            </a:extLst>
          </a:blip>
          <a:srcRect l="13642" r="13642"/>
          <a:stretch/>
        </p:blipFill>
        <p:spPr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CF3B68-2ADF-E477-06E0-5DF2B78E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68" y="2513971"/>
            <a:ext cx="10360152" cy="914400"/>
          </a:xfrm>
        </p:spPr>
        <p:txBody>
          <a:bodyPr/>
          <a:lstStyle/>
          <a:p>
            <a:pPr algn="ctr"/>
            <a:r>
              <a:rPr lang="en-US" sz="4800" dirty="0"/>
              <a:t>PARTEA DE APLICAȚIE</a:t>
            </a:r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9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325" y="542846"/>
            <a:ext cx="7597631" cy="914400"/>
          </a:xfrm>
        </p:spPr>
        <p:txBody>
          <a:bodyPr/>
          <a:lstStyle/>
          <a:p>
            <a:pPr algn="ctr"/>
            <a:r>
              <a:rPr lang="en-US" sz="4800" dirty="0"/>
              <a:t>MVP FUNCTIONALITIES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65326" y="1711641"/>
            <a:ext cx="7597730" cy="426341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ro-RO" sz="1600" b="1" dirty="0">
                <a:latin typeface="Constantia"/>
                <a:ea typeface="+mn-lt"/>
                <a:cs typeface="+mn-lt"/>
              </a:rPr>
              <a:t>Autentificare utilizator</a:t>
            </a:r>
            <a:r>
              <a:rPr lang="ro-RO" sz="1600" dirty="0">
                <a:latin typeface="Constantia"/>
                <a:ea typeface="+mn-lt"/>
                <a:cs typeface="+mn-lt"/>
              </a:rPr>
              <a:t>: Crearea și utilizarea conturilor este simplă și securizată, protejând confidențialitatea.</a:t>
            </a:r>
          </a:p>
          <a:p>
            <a:pPr algn="just">
              <a:lnSpc>
                <a:spcPct val="120000"/>
              </a:lnSpc>
            </a:pPr>
            <a:r>
              <a:rPr lang="ro-RO" sz="1600" b="1" dirty="0">
                <a:latin typeface="Constantia"/>
                <a:ea typeface="+mn-lt"/>
                <a:cs typeface="+mn-lt"/>
              </a:rPr>
              <a:t>Integrare </a:t>
            </a:r>
            <a:r>
              <a:rPr lang="ro-RO" sz="1600" b="1" dirty="0" err="1">
                <a:latin typeface="Constantia"/>
                <a:ea typeface="+mn-lt"/>
                <a:cs typeface="+mn-lt"/>
              </a:rPr>
              <a:t>Reddit</a:t>
            </a:r>
            <a:r>
              <a:rPr lang="ro-RO" sz="1600" dirty="0">
                <a:latin typeface="Constantia"/>
                <a:ea typeface="+mn-lt"/>
                <a:cs typeface="+mn-lt"/>
              </a:rPr>
              <a:t>: Colectează activitatea utilizatorilor (postări, comentarii) prin autentificare </a:t>
            </a:r>
            <a:r>
              <a:rPr lang="ro-RO" sz="1600" dirty="0" err="1">
                <a:latin typeface="Constantia"/>
                <a:ea typeface="+mn-lt"/>
                <a:cs typeface="+mn-lt"/>
              </a:rPr>
              <a:t>OAuth</a:t>
            </a:r>
            <a:r>
              <a:rPr lang="ro-RO" sz="1600" dirty="0">
                <a:latin typeface="Constantia"/>
                <a:ea typeface="+mn-lt"/>
                <a:cs typeface="+mn-lt"/>
              </a:rPr>
              <a:t>, utilizată pentru analiza sentimentelor.</a:t>
            </a:r>
          </a:p>
          <a:p>
            <a:pPr algn="just">
              <a:lnSpc>
                <a:spcPct val="120000"/>
              </a:lnSpc>
            </a:pPr>
            <a:r>
              <a:rPr lang="ro-RO" sz="1600" b="1" dirty="0">
                <a:latin typeface="Constantia"/>
                <a:ea typeface="+mn-lt"/>
                <a:cs typeface="+mn-lt"/>
              </a:rPr>
              <a:t>Analiza sentimentelor</a:t>
            </a:r>
            <a:r>
              <a:rPr lang="ro-RO" sz="1600" dirty="0">
                <a:latin typeface="Constantia"/>
                <a:ea typeface="+mn-lt"/>
                <a:cs typeface="+mn-lt"/>
              </a:rPr>
              <a:t>: Postările sunt evaluate de un model AI, care prezice un sentiment pentru fiecare mesaj.</a:t>
            </a:r>
          </a:p>
          <a:p>
            <a:pPr algn="just">
              <a:lnSpc>
                <a:spcPct val="120000"/>
              </a:lnSpc>
            </a:pPr>
            <a:r>
              <a:rPr lang="ro-RO" sz="1600" b="1" dirty="0">
                <a:latin typeface="Constantia"/>
                <a:ea typeface="+mn-lt"/>
                <a:cs typeface="+mn-lt"/>
              </a:rPr>
              <a:t>Evaluare inteligentă</a:t>
            </a:r>
            <a:r>
              <a:rPr lang="ro-RO" sz="1600" dirty="0">
                <a:latin typeface="Constantia"/>
                <a:ea typeface="+mn-lt"/>
                <a:cs typeface="+mn-lt"/>
              </a:rPr>
              <a:t>: Sistemul euristic analizează rezultatele pentru o interpretare precisă a stării mentale.</a:t>
            </a:r>
          </a:p>
          <a:p>
            <a:pPr algn="just">
              <a:lnSpc>
                <a:spcPct val="120000"/>
              </a:lnSpc>
            </a:pPr>
            <a:r>
              <a:rPr lang="ro-RO" sz="1600" b="1" dirty="0">
                <a:latin typeface="Constantia"/>
                <a:ea typeface="+mn-lt"/>
                <a:cs typeface="+mn-lt"/>
              </a:rPr>
              <a:t>Analiza postărilor</a:t>
            </a:r>
            <a:r>
              <a:rPr lang="ro-RO" sz="1600" dirty="0">
                <a:latin typeface="Constantia"/>
                <a:ea typeface="+mn-lt"/>
                <a:cs typeface="+mn-lt"/>
              </a:rPr>
              <a:t>: Creează un profil emoțional bazat pe scoruri și sentimente analizate.</a:t>
            </a:r>
          </a:p>
          <a:p>
            <a:pPr algn="just">
              <a:lnSpc>
                <a:spcPct val="120000"/>
              </a:lnSpc>
            </a:pPr>
            <a:r>
              <a:rPr lang="ro-RO" sz="1600" b="1" dirty="0">
                <a:latin typeface="Constantia"/>
                <a:ea typeface="+mn-lt"/>
                <a:cs typeface="+mn-lt"/>
              </a:rPr>
              <a:t>Jurnal zilnic</a:t>
            </a:r>
            <a:r>
              <a:rPr lang="ro-RO" sz="1600" dirty="0">
                <a:latin typeface="Constantia"/>
                <a:ea typeface="+mn-lt"/>
                <a:cs typeface="+mn-lt"/>
              </a:rPr>
              <a:t>: Permite înregistrarea zilnică a emoțiilor pentru o mai bună înțelegere a stării mentale.</a:t>
            </a:r>
          </a:p>
          <a:p>
            <a:pPr algn="just">
              <a:lnSpc>
                <a:spcPct val="120000"/>
              </a:lnSpc>
            </a:pPr>
            <a:endParaRPr lang="ro-RO" sz="1600" dirty="0">
              <a:latin typeface="Constanti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5BD9076-3A98-EC37-6EDA-1F242D5BB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xmlns="" id="{D43FD858-E7C3-E30A-89E7-DA5939CB0EC3}"/>
              </a:ext>
            </a:extLst>
          </p:cNvPr>
          <p:cNvSpPr txBox="1">
            <a:spLocks/>
          </p:cNvSpPr>
          <p:nvPr/>
        </p:nvSpPr>
        <p:spPr>
          <a:xfrm>
            <a:off x="1789756" y="445839"/>
            <a:ext cx="2559714" cy="4534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ro-RO" sz="1600" b="1" dirty="0">
                <a:latin typeface="Constantia"/>
                <a:ea typeface="+mn-lt"/>
                <a:cs typeface="+mn-lt"/>
              </a:rPr>
              <a:t>Utilizarea Aplicației: </a:t>
            </a:r>
          </a:p>
          <a:p>
            <a:pPr algn="just">
              <a:lnSpc>
                <a:spcPct val="120000"/>
              </a:lnSpc>
            </a:pPr>
            <a:endParaRPr lang="ro-RO" sz="1600" dirty="0">
              <a:latin typeface="Constantia"/>
            </a:endParaRPr>
          </a:p>
        </p:txBody>
      </p:sp>
      <p:pic>
        <p:nvPicPr>
          <p:cNvPr id="5" name="Picture 4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xmlns="" id="{3FF2CAB3-28F1-C79A-0FEA-F43E835C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47" y="1095873"/>
            <a:ext cx="6514425" cy="5126182"/>
          </a:xfrm>
          <a:prstGeom prst="rect">
            <a:avLst/>
          </a:prstGeom>
          <a:ln w="228600" cap="sq" cmpd="thickThin">
            <a:solidFill>
              <a:srgbClr val="70433B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4908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040D5-EFFC-A5BC-19BC-C0396B3D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97" y="542846"/>
            <a:ext cx="9925624" cy="914400"/>
          </a:xfrm>
        </p:spPr>
        <p:txBody>
          <a:bodyPr/>
          <a:lstStyle/>
          <a:p>
            <a:pPr algn="ctr"/>
            <a:r>
              <a:rPr lang="en-US" sz="4800" dirty="0" smtClean="0"/>
              <a:t>REZULTATE </a:t>
            </a:r>
            <a:r>
              <a:rPr lang="en-US" sz="4800" dirty="0"/>
              <a:t>NUMERICE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51CF17-3BF4-2988-9669-60C4806BF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xmlns="" id="{D52D82A6-CC8F-415D-A6EA-3E3C8AF185EA}"/>
              </a:ext>
            </a:extLst>
          </p:cNvPr>
          <p:cNvSpPr/>
          <p:nvPr/>
        </p:nvSpPr>
        <p:spPr>
          <a:xfrm>
            <a:off x="1108277" y="2383356"/>
            <a:ext cx="4170745" cy="2550580"/>
          </a:xfrm>
          <a:prstGeom prst="foldedCorner">
            <a:avLst/>
          </a:prstGeom>
          <a:solidFill>
            <a:srgbClr val="9072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 Aplicația a analizat un total de </a:t>
            </a: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80 </a:t>
            </a:r>
            <a:endParaRPr lang="en-US" sz="1700" dirty="0">
              <a:solidFill>
                <a:schemeClr val="accent1"/>
              </a:solidFill>
              <a:latin typeface="Constantia"/>
              <a:cs typeface="Segoe UI"/>
            </a:endParaRPr>
          </a:p>
          <a:p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de activități ale utilizatorilor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 (postări, comentarii, reacții).</a:t>
            </a:r>
            <a:r>
              <a:rPr lang="en-US" sz="1700" dirty="0">
                <a:solidFill>
                  <a:schemeClr val="accent1"/>
                </a:solidFill>
                <a:latin typeface="Constantia"/>
                <a:cs typeface="Segoe UI"/>
              </a:rPr>
              <a:t> </a:t>
            </a:r>
          </a:p>
          <a:p>
            <a:pPr marL="342900" indent="-342900">
              <a:buFont typeface="Arial,Sans-Serif"/>
              <a:buChar char="•"/>
            </a:pP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Distribuția activităților:</a:t>
            </a:r>
            <a:r>
              <a:rPr lang="en-US" sz="1700" dirty="0">
                <a:solidFill>
                  <a:schemeClr val="accent1"/>
                </a:solidFill>
                <a:latin typeface="Constantia"/>
                <a:cs typeface="Segoe UI"/>
              </a:rPr>
              <a:t> </a:t>
            </a:r>
          </a:p>
          <a:p>
            <a:pPr marL="571500" lvl="1" indent="-342900">
              <a:buFont typeface="Courier New,monospace"/>
              <a:buChar char="o"/>
            </a:pP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60%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 au fost clasificate ca </a:t>
            </a: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normale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.</a:t>
            </a:r>
            <a:r>
              <a:rPr lang="en-US" sz="1700" dirty="0">
                <a:solidFill>
                  <a:schemeClr val="accent1"/>
                </a:solidFill>
                <a:latin typeface="Constantia"/>
                <a:cs typeface="Segoe UI"/>
              </a:rPr>
              <a:t> </a:t>
            </a:r>
          </a:p>
          <a:p>
            <a:pPr marL="571500" lvl="1" indent="-342900">
              <a:buFont typeface="Courier New,monospace"/>
              <a:buChar char="o"/>
            </a:pP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30%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 au indicat </a:t>
            </a: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anxietate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.</a:t>
            </a:r>
            <a:r>
              <a:rPr lang="en-US" sz="1700" dirty="0">
                <a:solidFill>
                  <a:schemeClr val="accent1"/>
                </a:solidFill>
                <a:latin typeface="Constantia"/>
                <a:cs typeface="Segoe UI"/>
              </a:rPr>
              <a:t> </a:t>
            </a:r>
          </a:p>
          <a:p>
            <a:pPr marL="571500" lvl="1" indent="-342900">
              <a:buFont typeface="Courier New,monospace"/>
              <a:buChar char="o"/>
            </a:pP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10%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 au fost asociate cu </a:t>
            </a: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depresie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.</a:t>
            </a:r>
            <a:r>
              <a:rPr lang="en-US" sz="1700" dirty="0">
                <a:solidFill>
                  <a:schemeClr val="accent1"/>
                </a:solidFill>
                <a:latin typeface="Constantia"/>
                <a:cs typeface="Segoe UI"/>
              </a:rPr>
              <a:t> 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xmlns="" id="{E6F642C2-613F-5B54-3C9E-55759573087E}"/>
              </a:ext>
            </a:extLst>
          </p:cNvPr>
          <p:cNvSpPr/>
          <p:nvPr/>
        </p:nvSpPr>
        <p:spPr>
          <a:xfrm>
            <a:off x="6064425" y="2383357"/>
            <a:ext cx="4473026" cy="2550581"/>
          </a:xfrm>
          <a:prstGeom prst="foldedCorner">
            <a:avLst/>
          </a:prstGeom>
          <a:solidFill>
            <a:srgbClr val="9072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>
              <a:spcBef>
                <a:spcPts val="1000"/>
              </a:spcBef>
            </a:pP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 De exemplu, analiza a generat un </a:t>
            </a: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scor euristic 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de </a:t>
            </a: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-12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, ceea ce indică un posibil nivel ridicat de anxietate în rândul utilizatorilor care au petrecut în medie </a:t>
            </a:r>
            <a:r>
              <a:rPr lang="ro-RO" sz="1700" b="1" dirty="0">
                <a:solidFill>
                  <a:schemeClr val="accent1"/>
                </a:solidFill>
                <a:latin typeface="Constantia"/>
                <a:cs typeface="Segoe UI"/>
              </a:rPr>
              <a:t>12 minute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 pe sesiune, concentrându-și majoritatea interacțiunilor pe </a:t>
            </a:r>
            <a:r>
              <a:rPr lang="en-GB" sz="1700" dirty="0">
                <a:solidFill>
                  <a:schemeClr val="accent1"/>
                </a:solidFill>
                <a:latin typeface="Constantia"/>
                <a:cs typeface="Segoe UI"/>
              </a:rPr>
              <a:t>subreddit</a:t>
            </a:r>
            <a:r>
              <a:rPr lang="ro-RO" sz="1700" dirty="0">
                <a:solidFill>
                  <a:schemeClr val="accent1"/>
                </a:solidFill>
                <a:latin typeface="Constantia"/>
                <a:cs typeface="Segoe UI"/>
              </a:rPr>
              <a:t>-uri legate de tehnologie și dezvoltare personală.</a:t>
            </a:r>
            <a:endParaRPr lang="en-US" sz="1700">
              <a:solidFill>
                <a:schemeClr val="accent1"/>
              </a:solidFill>
              <a:latin typeface="Constanti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9186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89529-89D9-1A73-8EFA-8E260088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92" y="599524"/>
            <a:ext cx="10360152" cy="914400"/>
          </a:xfrm>
        </p:spPr>
        <p:txBody>
          <a:bodyPr/>
          <a:lstStyle/>
          <a:p>
            <a:pPr algn="ctr"/>
            <a:r>
              <a:rPr lang="en-US" sz="4800" dirty="0"/>
              <a:t>TECH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B3BC2F-CE72-0977-313F-1F98CE3CE8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31341" y="1925756"/>
            <a:ext cx="7063752" cy="384048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GB" sz="2600" b="1" cap="none" dirty="0">
                <a:solidFill>
                  <a:srgbClr val="543E34"/>
                </a:solidFill>
                <a:latin typeface="Constantia"/>
              </a:rPr>
              <a:t>Backend</a:t>
            </a:r>
            <a:r>
              <a:rPr lang="ro-RO" sz="2600" b="1" cap="none" dirty="0">
                <a:solidFill>
                  <a:srgbClr val="543E34"/>
                </a:solidFill>
                <a:latin typeface="Constantia"/>
              </a:rPr>
              <a:t>: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 </a:t>
            </a:r>
            <a:r>
              <a:rPr lang="en-GB" sz="2600" cap="none" dirty="0">
                <a:solidFill>
                  <a:srgbClr val="543E34"/>
                </a:solidFill>
                <a:latin typeface="Constantia"/>
              </a:rPr>
              <a:t>Flask 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(ideal pentru gestionarea unui flux de date complex), SQLite3,</a:t>
            </a:r>
            <a:r>
              <a:rPr lang="en-GB" sz="2600" cap="none" dirty="0">
                <a:solidFill>
                  <a:srgbClr val="543E34"/>
                </a:solidFill>
                <a:latin typeface="Constantia"/>
              </a:rPr>
              <a:t> OAuth, </a:t>
            </a:r>
            <a:r>
              <a:rPr lang="ro-RO" sz="2600" cap="none" dirty="0" err="1">
                <a:solidFill>
                  <a:srgbClr val="543E34"/>
                </a:solidFill>
                <a:latin typeface="Constantia"/>
              </a:rPr>
              <a:t>TextBlob</a:t>
            </a:r>
            <a:endParaRPr lang="ro-RO" dirty="0" err="1">
              <a:solidFill>
                <a:srgbClr val="543E34"/>
              </a:solidFill>
              <a:latin typeface="Constantia"/>
            </a:endParaRPr>
          </a:p>
          <a:p>
            <a:pPr algn="just">
              <a:lnSpc>
                <a:spcPct val="120000"/>
              </a:lnSpc>
            </a:pPr>
            <a:r>
              <a:rPr lang="en-GB" sz="2600" b="1" cap="none" dirty="0">
                <a:solidFill>
                  <a:srgbClr val="543E34"/>
                </a:solidFill>
                <a:latin typeface="Constantia"/>
              </a:rPr>
              <a:t>Frontend</a:t>
            </a:r>
            <a:r>
              <a:rPr lang="ro-RO" sz="2600" b="1" cap="none" dirty="0">
                <a:solidFill>
                  <a:srgbClr val="543E34"/>
                </a:solidFill>
                <a:latin typeface="Constantia"/>
              </a:rPr>
              <a:t>: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 Flutter + </a:t>
            </a:r>
            <a:r>
              <a:rPr lang="en-GB" sz="2600" cap="none" dirty="0">
                <a:solidFill>
                  <a:srgbClr val="543E34"/>
                </a:solidFill>
                <a:latin typeface="Constantia"/>
              </a:rPr>
              <a:t>Dart 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pentru o integrare mobilă fără cusur </a:t>
            </a:r>
            <a:endParaRPr lang="ro-RO" cap="none" dirty="0">
              <a:solidFill>
                <a:srgbClr val="543E34"/>
              </a:solidFill>
              <a:latin typeface="Constantia"/>
            </a:endParaRPr>
          </a:p>
          <a:p>
            <a:pPr algn="just">
              <a:lnSpc>
                <a:spcPct val="120000"/>
              </a:lnSpc>
            </a:pPr>
            <a:r>
              <a:rPr lang="ro-RO" sz="2600" b="1" cap="none" dirty="0">
                <a:solidFill>
                  <a:srgbClr val="543E34"/>
                </a:solidFill>
                <a:latin typeface="Constantia"/>
              </a:rPr>
              <a:t>Altele: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 </a:t>
            </a:r>
            <a:r>
              <a:rPr lang="en-GB" sz="2600" cap="none" dirty="0">
                <a:solidFill>
                  <a:srgbClr val="543E34"/>
                </a:solidFill>
                <a:latin typeface="Constantia"/>
              </a:rPr>
              <a:t>Git 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pentru controlul versiunilor și Postman pentru testarea API-urilor</a:t>
            </a:r>
            <a:endParaRPr lang="ro-RO">
              <a:solidFill>
                <a:srgbClr val="543E34"/>
              </a:solidFill>
              <a:latin typeface="Constantia"/>
            </a:endParaRPr>
          </a:p>
          <a:p>
            <a:pPr algn="just">
              <a:lnSpc>
                <a:spcPct val="120000"/>
              </a:lnSpc>
            </a:pPr>
            <a:r>
              <a:rPr lang="ro-RO" sz="2600" b="1" cap="none" dirty="0">
                <a:solidFill>
                  <a:srgbClr val="543E34"/>
                </a:solidFill>
                <a:latin typeface="Constantia"/>
              </a:rPr>
              <a:t>Caracteristici tehnice abstracte: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 aplicația utilizează un </a:t>
            </a:r>
            <a:r>
              <a:rPr lang="en-GB" sz="2600" cap="none" dirty="0">
                <a:solidFill>
                  <a:srgbClr val="543E34"/>
                </a:solidFill>
                <a:latin typeface="Constantia"/>
              </a:rPr>
              <a:t>frontend 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modular, un </a:t>
            </a:r>
            <a:r>
              <a:rPr lang="en-GB" sz="2600" cap="none" dirty="0">
                <a:solidFill>
                  <a:srgbClr val="543E34"/>
                </a:solidFill>
                <a:latin typeface="Constantia"/>
              </a:rPr>
              <a:t>backend RESTful, OAuth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 2.0 securizat pentru integrarea cu </a:t>
            </a:r>
            <a:r>
              <a:rPr lang="en-GB" sz="2600" cap="none" dirty="0">
                <a:solidFill>
                  <a:srgbClr val="543E34"/>
                </a:solidFill>
                <a:latin typeface="Constantia"/>
              </a:rPr>
              <a:t>Reddit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, analiză de sentiment bazată pe AI, scoruri euristice și un design adaptiv pentru a oferi utilizatorilor o interacțiune fluidă, perspective emoționale și compatibilitate </a:t>
            </a:r>
            <a:r>
              <a:rPr lang="en-GB" sz="2600" cap="none" dirty="0">
                <a:solidFill>
                  <a:srgbClr val="543E34"/>
                </a:solidFill>
                <a:latin typeface="Constantia"/>
              </a:rPr>
              <a:t>cross-platform, prioritizând</a:t>
            </a:r>
            <a:r>
              <a:rPr lang="ro-RO" sz="2600" cap="none" dirty="0">
                <a:solidFill>
                  <a:srgbClr val="543E34"/>
                </a:solidFill>
                <a:latin typeface="Constantia"/>
              </a:rPr>
              <a:t> în același timp securitatea și confidențialitatea datelor. </a:t>
            </a:r>
            <a:endParaRPr lang="ro-RO" cap="none">
              <a:solidFill>
                <a:srgbClr val="543E34"/>
              </a:solidFill>
              <a:latin typeface="Constanti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5526EB-4BBC-D7C3-7FF1-01F4BCBF5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6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C702B-2B02-C2AC-B538-0297CCB2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83" y="416896"/>
            <a:ext cx="10360152" cy="914400"/>
          </a:xfrm>
        </p:spPr>
        <p:txBody>
          <a:bodyPr/>
          <a:lstStyle/>
          <a:p>
            <a:pPr algn="ctr"/>
            <a:r>
              <a:rPr lang="en-US" sz="4800" dirty="0"/>
              <a:t>STRUCTURA APLICAȚIEI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A777D0-B69C-F920-412B-452F0B0A0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xmlns="" id="{A161EE81-E071-0F0B-411C-EAC4725E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06" y="1711548"/>
            <a:ext cx="3580692" cy="4530673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ADA4E6B0-4D52-33F3-DCBC-5D304DD62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992" y="1711548"/>
            <a:ext cx="3699401" cy="45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683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562D26"/>
      </a:accent2>
      <a:accent3>
        <a:srgbClr val="4E5745"/>
      </a:accent3>
      <a:accent4>
        <a:srgbClr val="4E5745"/>
      </a:accent4>
      <a:accent5>
        <a:srgbClr val="7381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purl.org/dc/elements/1.1/"/>
    <ds:schemaRef ds:uri="http://schemas.microsoft.com/office/2006/documentManagement/typ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{EE0DCE43-FCDF-4136-8F1B-96D7D8B65F84}tf11964407_win32</Template>
  <TotalTime>436</TotalTime>
  <Words>1019</Words>
  <Application>Microsoft Office PowerPoint</Application>
  <PresentationFormat>Widescreen</PresentationFormat>
  <Paragraphs>165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Arial,Sans-Serif</vt:lpstr>
      <vt:lpstr>Avenir Next LT Pro</vt:lpstr>
      <vt:lpstr>Calibri</vt:lpstr>
      <vt:lpstr>Constantia</vt:lpstr>
      <vt:lpstr>Courier New</vt:lpstr>
      <vt:lpstr>Courier New,monospace</vt:lpstr>
      <vt:lpstr>Gill Sans Light</vt:lpstr>
      <vt:lpstr>Gill Sans Nova Light</vt:lpstr>
      <vt:lpstr>Sagona Book</vt:lpstr>
      <vt:lpstr>Segoe UI</vt:lpstr>
      <vt:lpstr>Custom</vt:lpstr>
      <vt:lpstr>Teen Mental Health</vt:lpstr>
      <vt:lpstr>CUPRINS</vt:lpstr>
      <vt:lpstr>INTRODUCERE</vt:lpstr>
      <vt:lpstr>PARTEA DE APLICAȚIE</vt:lpstr>
      <vt:lpstr>MVP FUNCTIONALITIES</vt:lpstr>
      <vt:lpstr>PowerPoint Presentation</vt:lpstr>
      <vt:lpstr>REZULTATE NUMERICE</vt:lpstr>
      <vt:lpstr>TECH PART</vt:lpstr>
      <vt:lpstr>STRUCTURA APLICAȚIEI</vt:lpstr>
      <vt:lpstr>PARTEA DE INTELIGENȚĂ ARTIFICIALĂ</vt:lpstr>
      <vt:lpstr>PowerPoint Presentation</vt:lpstr>
      <vt:lpstr>AMALGAM DE SETURI DE DATE</vt:lpstr>
      <vt:lpstr>MODUL DE REPREZENTARE A PROPOZITIILOR</vt:lpstr>
      <vt:lpstr>MODELE TESTATE</vt:lpstr>
      <vt:lpstr>PERFORMANATA MODELULUI</vt:lpstr>
      <vt:lpstr>DEMO</vt:lpstr>
      <vt:lpstr>PARTEA DE BUSINESS</vt:lpstr>
      <vt:lpstr>MARKET ANALYSIS</vt:lpstr>
      <vt:lpstr>NEEDS ADDRESSED</vt:lpstr>
      <vt:lpstr>USER PERSONA</vt:lpstr>
      <vt:lpstr>VALUE PROPOSITION</vt:lpstr>
      <vt:lpstr>BUSINESS MODEL</vt:lpstr>
      <vt:lpstr>CONCLUZII ȘI POSIBILE ÎMBUNĂTĂȚIRI</vt:lpstr>
      <vt:lpstr>MULȚUMIM!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 Mental Health</dc:title>
  <dc:creator>Andra Vladau</dc:creator>
  <cp:lastModifiedBy>Microsoft account</cp:lastModifiedBy>
  <cp:revision>653</cp:revision>
  <dcterms:created xsi:type="dcterms:W3CDTF">2025-01-16T08:18:35Z</dcterms:created>
  <dcterms:modified xsi:type="dcterms:W3CDTF">2025-01-17T22:22:16Z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