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arlow" charset="1" panose="00000500000000000000"/>
      <p:regular r:id="rId16"/>
    </p:embeddedFont>
    <p:embeddedFont>
      <p:font typeface="Barlow Bold" charset="1" panose="00000800000000000000"/>
      <p:regular r:id="rId17"/>
    </p:embeddedFont>
    <p:embeddedFont>
      <p:font typeface="Barlow Semi-Bold" charset="1" panose="00000700000000000000"/>
      <p:regular r:id="rId18"/>
    </p:embeddedFont>
    <p:embeddedFont>
      <p:font typeface="Barlow Condensed Bold" charset="1" panose="00000806000000000000"/>
      <p:regular r:id="rId19"/>
    </p:embeddedFont>
    <p:embeddedFont>
      <p:font typeface="Inter" charset="1" panose="020B050203000000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slide3.xml" Type="http://schemas.openxmlformats.org/officeDocument/2006/relationships/slide"/><Relationship Id="rId5" Target="slide4.xml" Type="http://schemas.openxmlformats.org/officeDocument/2006/relationships/slide"/><Relationship Id="rId6" Target="slide5.xml" Type="http://schemas.openxmlformats.org/officeDocument/2006/relationships/slide"/><Relationship Id="rId7" Target="slide6.xml" Type="http://schemas.openxmlformats.org/officeDocument/2006/relationships/slide"/><Relationship Id="rId8" Target="slide7.xml" Type="http://schemas.openxmlformats.org/officeDocument/2006/relationships/slide"/><Relationship Id="rId9" Target="slide9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3908" y="0"/>
            <a:ext cx="11440454" cy="5012999"/>
          </a:xfrm>
          <a:custGeom>
            <a:avLst/>
            <a:gdLst/>
            <a:ahLst/>
            <a:cxnLst/>
            <a:rect r="r" b="b" t="t" l="l"/>
            <a:pathLst>
              <a:path h="5012999" w="11440454">
                <a:moveTo>
                  <a:pt x="0" y="0"/>
                </a:moveTo>
                <a:lnTo>
                  <a:pt x="11440454" y="0"/>
                </a:lnTo>
                <a:lnTo>
                  <a:pt x="11440454" y="5012999"/>
                </a:lnTo>
                <a:lnTo>
                  <a:pt x="0" y="5012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85680">
            <a:off x="13253761" y="6895639"/>
            <a:ext cx="9150155" cy="8185229"/>
          </a:xfrm>
          <a:custGeom>
            <a:avLst/>
            <a:gdLst/>
            <a:ahLst/>
            <a:cxnLst/>
            <a:rect r="r" b="b" t="t" l="l"/>
            <a:pathLst>
              <a:path h="8185229" w="9150155">
                <a:moveTo>
                  <a:pt x="0" y="0"/>
                </a:moveTo>
                <a:lnTo>
                  <a:pt x="9150155" y="0"/>
                </a:lnTo>
                <a:lnTo>
                  <a:pt x="9150155" y="8185229"/>
                </a:lnTo>
                <a:lnTo>
                  <a:pt x="0" y="8185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467272"/>
            <a:ext cx="7124398" cy="140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16">
                <a:solidFill>
                  <a:srgbClr val="F7F7F7"/>
                </a:solidFill>
                <a:latin typeface="Barlow"/>
              </a:rPr>
              <a:t>Alexandra Bartolenová 2.D</a:t>
            </a:r>
          </a:p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spc="16">
                <a:solidFill>
                  <a:srgbClr val="F7F7F7"/>
                </a:solidFill>
                <a:latin typeface="Barlow"/>
              </a:rPr>
              <a:t>SPŠE Hálova 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40404"/>
            <a:ext cx="10724012" cy="29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02"/>
              </a:lnSpc>
            </a:pPr>
            <a:r>
              <a:rPr lang="en-US" sz="9748">
                <a:solidFill>
                  <a:srgbClr val="F2F1EC"/>
                </a:solidFill>
                <a:latin typeface="Barlow Bold"/>
              </a:rPr>
              <a:t>ZABEZPEČENIE</a:t>
            </a:r>
          </a:p>
          <a:p>
            <a:pPr algn="l">
              <a:lnSpc>
                <a:spcPts val="11502"/>
              </a:lnSpc>
            </a:pPr>
            <a:r>
              <a:rPr lang="en-US" sz="9748">
                <a:solidFill>
                  <a:srgbClr val="F2F1EC"/>
                </a:solidFill>
                <a:latin typeface="Barlow Bold"/>
              </a:rPr>
              <a:t>ÚDAJOV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3908" y="0"/>
            <a:ext cx="11440454" cy="5012999"/>
          </a:xfrm>
          <a:custGeom>
            <a:avLst/>
            <a:gdLst/>
            <a:ahLst/>
            <a:cxnLst/>
            <a:rect r="r" b="b" t="t" l="l"/>
            <a:pathLst>
              <a:path h="5012999" w="11440454">
                <a:moveTo>
                  <a:pt x="0" y="0"/>
                </a:moveTo>
                <a:lnTo>
                  <a:pt x="11440454" y="0"/>
                </a:lnTo>
                <a:lnTo>
                  <a:pt x="11440454" y="5012999"/>
                </a:lnTo>
                <a:lnTo>
                  <a:pt x="0" y="5012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685680">
            <a:off x="13253761" y="6895639"/>
            <a:ext cx="9150155" cy="8185229"/>
          </a:xfrm>
          <a:custGeom>
            <a:avLst/>
            <a:gdLst/>
            <a:ahLst/>
            <a:cxnLst/>
            <a:rect r="r" b="b" t="t" l="l"/>
            <a:pathLst>
              <a:path h="8185229" w="9150155">
                <a:moveTo>
                  <a:pt x="0" y="0"/>
                </a:moveTo>
                <a:lnTo>
                  <a:pt x="9150155" y="0"/>
                </a:lnTo>
                <a:lnTo>
                  <a:pt x="9150155" y="8185229"/>
                </a:lnTo>
                <a:lnTo>
                  <a:pt x="0" y="8185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734243"/>
            <a:ext cx="10724012" cy="292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02"/>
              </a:lnSpc>
            </a:pPr>
            <a:r>
              <a:rPr lang="en-US" sz="9748">
                <a:solidFill>
                  <a:srgbClr val="F2F1EC"/>
                </a:solidFill>
                <a:latin typeface="Barlow Bold"/>
              </a:rPr>
              <a:t>ĎAKUJEM ZA POZORNOSŤ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8257"/>
            <a:ext cx="10955146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Obsah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48088"/>
            <a:ext cx="6932504" cy="555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4" action="ppaction://hlinksldjump"/>
              </a:rPr>
              <a:t>Cieľ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5" action="ppaction://hlinksldjump"/>
              </a:rPr>
              <a:t>Zabezpečenie údajov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6" action="ppaction://hlinksldjump"/>
              </a:rPr>
              <a:t>Riziká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7" action="ppaction://hlinksldjump"/>
              </a:rPr>
              <a:t>Opatrenia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8" action="ppaction://hlinksldjump"/>
              </a:rPr>
              <a:t>Produkt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</a:rPr>
              <a:t>Čo som sa naučila</a:t>
            </a:r>
          </a:p>
          <a:p>
            <a:pPr algn="just" marL="856991" indent="-428496" lvl="1">
              <a:lnSpc>
                <a:spcPts val="6351"/>
              </a:lnSpc>
              <a:buFont typeface="Arial"/>
              <a:buChar char="•"/>
            </a:pPr>
            <a:r>
              <a:rPr lang="en-US" sz="3969" spc="-130" u="sng">
                <a:solidFill>
                  <a:srgbClr val="F7F7F7"/>
                </a:solidFill>
                <a:latin typeface="Inter"/>
                <a:hlinkClick r:id="rId9" action="ppaction://hlinksldjump"/>
              </a:rPr>
              <a:t>Zdroje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Cieľ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09987"/>
            <a:ext cx="10270854" cy="273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Zvýšiť povedomie o problematike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Riziká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Opatrenia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Zabezpečenie údajov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09988"/>
            <a:ext cx="10270854" cy="180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Ochrana citlivých údajov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Dôležitosť zabezpečenia údajov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0896" y="2992881"/>
            <a:ext cx="5873830" cy="6265419"/>
          </a:xfrm>
          <a:custGeom>
            <a:avLst/>
            <a:gdLst/>
            <a:ahLst/>
            <a:cxnLst/>
            <a:rect r="r" b="b" t="t" l="l"/>
            <a:pathLst>
              <a:path h="6265419" w="5873830">
                <a:moveTo>
                  <a:pt x="0" y="0"/>
                </a:moveTo>
                <a:lnTo>
                  <a:pt x="5873831" y="0"/>
                </a:lnTo>
                <a:lnTo>
                  <a:pt x="5873831" y="6265419"/>
                </a:lnTo>
                <a:lnTo>
                  <a:pt x="0" y="6265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Riziká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85315" y="3709988"/>
            <a:ext cx="10270854" cy="36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Malvér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Ransomware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Krádež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Podvod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Opatrenia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09988"/>
            <a:ext cx="10270854" cy="273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Kontrola prístupu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Zálohovanie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Šifrovanie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62839" y="266048"/>
            <a:ext cx="6137231" cy="9484452"/>
          </a:xfrm>
          <a:custGeom>
            <a:avLst/>
            <a:gdLst/>
            <a:ahLst/>
            <a:cxnLst/>
            <a:rect r="r" b="b" t="t" l="l"/>
            <a:pathLst>
              <a:path h="9484452" w="6137231">
                <a:moveTo>
                  <a:pt x="0" y="0"/>
                </a:moveTo>
                <a:lnTo>
                  <a:pt x="6137231" y="0"/>
                </a:lnTo>
                <a:lnTo>
                  <a:pt x="6137231" y="9484452"/>
                </a:lnTo>
                <a:lnTo>
                  <a:pt x="0" y="9484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Produkt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09988"/>
            <a:ext cx="10270854" cy="36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Plagát vytvorený v programe Figma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Cieľová skupina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Obsah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Farby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Čo som sa naučila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09988"/>
            <a:ext cx="11924121" cy="457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Dôležitosť zabezpečenie údajov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Riziká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Opatrenia</a:t>
            </a:r>
          </a:p>
          <a:p>
            <a:pPr algn="just" marL="986528" indent="-493264" lvl="1">
              <a:lnSpc>
                <a:spcPts val="7311"/>
              </a:lnSpc>
              <a:buFont typeface="Arial"/>
              <a:buChar char="•"/>
            </a:pPr>
            <a:r>
              <a:rPr lang="en-US" sz="4569" spc="-150">
                <a:solidFill>
                  <a:srgbClr val="F7F7F7"/>
                </a:solidFill>
                <a:latin typeface="Inter"/>
              </a:rPr>
              <a:t>Lepšie znalosti vo MS Word, MS Excel a Figma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B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396105">
            <a:off x="11469507" y="-3355796"/>
            <a:ext cx="9461780" cy="11487813"/>
          </a:xfrm>
          <a:custGeom>
            <a:avLst/>
            <a:gdLst/>
            <a:ahLst/>
            <a:cxnLst/>
            <a:rect r="r" b="b" t="t" l="l"/>
            <a:pathLst>
              <a:path h="11487813" w="9461780">
                <a:moveTo>
                  <a:pt x="0" y="0"/>
                </a:moveTo>
                <a:lnTo>
                  <a:pt x="9461780" y="0"/>
                </a:lnTo>
                <a:lnTo>
                  <a:pt x="9461780" y="11487813"/>
                </a:lnTo>
                <a:lnTo>
                  <a:pt x="0" y="1148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289" y="9258300"/>
            <a:ext cx="1842822" cy="9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33"/>
              </a:lnSpc>
              <a:spcBef>
                <a:spcPct val="0"/>
              </a:spcBef>
            </a:pPr>
            <a:r>
              <a:rPr lang="en-US" sz="6468">
                <a:solidFill>
                  <a:srgbClr val="F7F7F7">
                    <a:alpha val="60000"/>
                  </a:srgbClr>
                </a:solidFill>
                <a:latin typeface="Barlow Semi-Bold"/>
              </a:rPr>
              <a:t>09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7870"/>
            <a:ext cx="16230600" cy="128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7"/>
              </a:lnSpc>
            </a:pPr>
            <a:r>
              <a:rPr lang="en-US" sz="8574">
                <a:solidFill>
                  <a:srgbClr val="F7F7F7"/>
                </a:solidFill>
                <a:latin typeface="Barlow Condensed Bold"/>
              </a:rPr>
              <a:t>Zdroje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18820"/>
            <a:ext cx="12699729" cy="469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7455" indent="-363727" lvl="1">
              <a:lnSpc>
                <a:spcPts val="5391"/>
              </a:lnSpc>
              <a:buFont typeface="Arial"/>
              <a:buChar char="•"/>
            </a:pPr>
            <a:r>
              <a:rPr lang="en-US" sz="3369" spc="-111">
                <a:solidFill>
                  <a:srgbClr val="F7F7F7"/>
                </a:solidFill>
                <a:latin typeface="Inter"/>
              </a:rPr>
              <a:t>https://www.fortinet.com/resources/cyberglossary/data-security</a:t>
            </a:r>
          </a:p>
          <a:p>
            <a:pPr algn="just" marL="727455" indent="-363727" lvl="1">
              <a:lnSpc>
                <a:spcPts val="5391"/>
              </a:lnSpc>
              <a:buFont typeface="Arial"/>
              <a:buChar char="•"/>
            </a:pPr>
            <a:r>
              <a:rPr lang="en-US" sz="3369" spc="-111">
                <a:solidFill>
                  <a:srgbClr val="F7F7F7"/>
                </a:solidFill>
                <a:latin typeface="Inter"/>
              </a:rPr>
              <a:t>https://www.microsoft.com/sk-sk/security/business/security-101/what-is-data-security#Data-security-technologies</a:t>
            </a:r>
          </a:p>
          <a:p>
            <a:pPr algn="just" marL="727455" indent="-363727" lvl="1">
              <a:lnSpc>
                <a:spcPts val="5391"/>
              </a:lnSpc>
              <a:buFont typeface="Arial"/>
              <a:buChar char="•"/>
            </a:pPr>
            <a:r>
              <a:rPr lang="en-US" sz="3369" spc="-111">
                <a:solidFill>
                  <a:srgbClr val="F7F7F7"/>
                </a:solidFill>
                <a:latin typeface="Inter"/>
              </a:rPr>
              <a:t>https://www.microsoft.com/sk-sk/security/business/security-101/what-is-access-control</a:t>
            </a:r>
          </a:p>
          <a:p>
            <a:pPr algn="just" marL="727455" indent="-363727" lvl="1">
              <a:lnSpc>
                <a:spcPts val="5391"/>
              </a:lnSpc>
              <a:buFont typeface="Arial"/>
              <a:buChar char="•"/>
            </a:pPr>
            <a:r>
              <a:rPr lang="en-US" sz="3369" spc="-111">
                <a:solidFill>
                  <a:srgbClr val="F7F7F7"/>
                </a:solidFill>
                <a:latin typeface="Inter"/>
              </a:rPr>
              <a:t>moja práca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DAGF-0sxshU</dc:identifier>
  <dcterms:modified xsi:type="dcterms:W3CDTF">2011-08-01T06:04:30Z</dcterms:modified>
  <cp:revision>1</cp:revision>
  <dc:title>White and Blue Simple Modern Abstract  IT Communication Keynote Presentation</dc:title>
</cp:coreProperties>
</file>