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9" r:id="rId7"/>
    <p:sldId id="260" r:id="rId8"/>
    <p:sldId id="271" r:id="rId9"/>
    <p:sldId id="262" r:id="rId10"/>
    <p:sldId id="267" r:id="rId11"/>
    <p:sldId id="272" r:id="rId12"/>
    <p:sldId id="268" r:id="rId13"/>
    <p:sldId id="264" r:id="rId14"/>
    <p:sldId id="270"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3" d="100"/>
          <a:sy n="73" d="100"/>
        </p:scale>
        <p:origin x="336"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12641672.213</c:v>
                </c:pt>
                <c:pt idx="1">
                  <c:v>33524301.3312</c:v>
                </c:pt>
                <c:pt idx="2">
                  <c:v>43622479.067500003</c:v>
                </c:pt>
                <c:pt idx="3">
                  <c:v>20057928.809999999</c:v>
                </c:pt>
              </c:numCache>
            </c:numRef>
          </c:val>
          <c:extLst>
            <c:ext xmlns:c16="http://schemas.microsoft.com/office/drawing/2014/chart" uri="{C3380CC4-5D6E-409C-BE32-E72D297353CC}">
              <c16:uniqueId val="{00000000-1986-49B3-88FD-91EB6CE86728}"/>
            </c:ext>
          </c:extLst>
        </c:ser>
        <c:ser>
          <c:idx val="1"/>
          <c:order val="1"/>
          <c:tx>
            <c:strRef>
              <c:f>Sheet1!$C$1</c:f>
              <c:strCache>
                <c:ptCount val="1"/>
                <c:pt idx="0">
                  <c:v>Profit</c:v>
                </c:pt>
              </c:strCache>
            </c:strRef>
          </c:tx>
          <c:spPr>
            <a:solidFill>
              <a:schemeClr val="accent2"/>
            </a:solidFill>
            <a:ln>
              <a:noFill/>
            </a:ln>
            <a:effectLst/>
          </c:spPr>
          <c:invertIfNegative val="0"/>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1631285.7905999999</c:v>
                </c:pt>
                <c:pt idx="1">
                  <c:v>1134796.8045999999</c:v>
                </c:pt>
                <c:pt idx="2">
                  <c:v>3653934.5888</c:v>
                </c:pt>
                <c:pt idx="3">
                  <c:v>3479394.3558999998</c:v>
                </c:pt>
              </c:numCache>
            </c:numRef>
          </c:val>
          <c:extLst>
            <c:ext xmlns:c16="http://schemas.microsoft.com/office/drawing/2014/chart" uri="{C3380CC4-5D6E-409C-BE32-E72D297353CC}">
              <c16:uniqueId val="{00000001-1986-49B3-88FD-91EB6CE86728}"/>
            </c:ext>
          </c:extLst>
        </c:ser>
        <c:ser>
          <c:idx val="2"/>
          <c:order val="2"/>
          <c:tx>
            <c:strRef>
              <c:f>Sheet1!$D$1</c:f>
              <c:strCache>
                <c:ptCount val="1"/>
                <c:pt idx="0">
                  <c:v>Quantities Sold</c:v>
                </c:pt>
              </c:strCache>
            </c:strRef>
          </c:tx>
          <c:spPr>
            <a:solidFill>
              <a:schemeClr val="accent3"/>
            </a:solidFill>
            <a:ln>
              <a:noFill/>
            </a:ln>
            <a:effectLst/>
          </c:spPr>
          <c:invertIfNegative val="0"/>
          <c:cat>
            <c:numRef>
              <c:f>Sheet1!$A$2:$A$5</c:f>
              <c:numCache>
                <c:formatCode>General</c:formatCode>
                <c:ptCount val="4"/>
                <c:pt idx="0">
                  <c:v>2011</c:v>
                </c:pt>
                <c:pt idx="1">
                  <c:v>2012</c:v>
                </c:pt>
                <c:pt idx="2">
                  <c:v>2013</c:v>
                </c:pt>
                <c:pt idx="3">
                  <c:v>2014</c:v>
                </c:pt>
              </c:numCache>
            </c:numRef>
          </c:cat>
          <c:val>
            <c:numRef>
              <c:f>Sheet1!$D$2:$D$5</c:f>
              <c:numCache>
                <c:formatCode>General</c:formatCode>
                <c:ptCount val="4"/>
                <c:pt idx="0">
                  <c:v>12888</c:v>
                </c:pt>
                <c:pt idx="1">
                  <c:v>68579</c:v>
                </c:pt>
                <c:pt idx="2">
                  <c:v>131788</c:v>
                </c:pt>
                <c:pt idx="3">
                  <c:v>61659</c:v>
                </c:pt>
              </c:numCache>
            </c:numRef>
          </c:val>
          <c:extLst>
            <c:ext xmlns:c16="http://schemas.microsoft.com/office/drawing/2014/chart" uri="{C3380CC4-5D6E-409C-BE32-E72D297353CC}">
              <c16:uniqueId val="{00000002-1986-49B3-88FD-91EB6CE86728}"/>
            </c:ext>
          </c:extLst>
        </c:ser>
        <c:dLbls>
          <c:showLegendKey val="0"/>
          <c:showVal val="0"/>
          <c:showCatName val="0"/>
          <c:showSerName val="0"/>
          <c:showPercent val="0"/>
          <c:showBubbleSize val="0"/>
        </c:dLbls>
        <c:gapWidth val="219"/>
        <c:overlap val="-27"/>
        <c:axId val="920804287"/>
        <c:axId val="812044687"/>
      </c:barChart>
      <c:catAx>
        <c:axId val="9208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2044687"/>
        <c:crosses val="autoZero"/>
        <c:auto val="1"/>
        <c:lblAlgn val="ctr"/>
        <c:lblOffset val="100"/>
        <c:noMultiLvlLbl val="0"/>
      </c:catAx>
      <c:valAx>
        <c:axId val="81204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080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a:t>Top Products 2011</a:t>
            </a:r>
          </a:p>
          <a:p>
            <a:pPr>
              <a:defRPr/>
            </a:pPr>
            <a:endParaRPr lang="en-US"/>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dPt>
          <c:cat>
            <c:strRef>
              <c:f>Sheet1!$A$2:$A$9</c:f>
              <c:strCache>
                <c:ptCount val="8"/>
                <c:pt idx="0">
                  <c:v>Mountain-100 Black, 44</c:v>
                </c:pt>
                <c:pt idx="1">
                  <c:v>Mountain-100 Black, 38</c:v>
                </c:pt>
                <c:pt idx="2">
                  <c:v>Mountain-100 Silver, 38</c:v>
                </c:pt>
                <c:pt idx="3">
                  <c:v>Mountain-100 Black, 42</c:v>
                </c:pt>
                <c:pt idx="4">
                  <c:v>Mountain-100 Silver, 44</c:v>
                </c:pt>
                <c:pt idx="5">
                  <c:v>Mountain-100 Black, 48</c:v>
                </c:pt>
                <c:pt idx="6">
                  <c:v>Mountain-100 Silver, 42</c:v>
                </c:pt>
                <c:pt idx="7">
                  <c:v>Mountain-100 Silver, 48</c:v>
                </c:pt>
              </c:strCache>
            </c:strRef>
          </c:cat>
          <c:val>
            <c:numRef>
              <c:f>Sheet1!$B$2:$B$9</c:f>
              <c:numCache>
                <c:formatCode>General</c:formatCode>
                <c:ptCount val="8"/>
                <c:pt idx="0">
                  <c:v>373</c:v>
                </c:pt>
                <c:pt idx="1">
                  <c:v>356</c:v>
                </c:pt>
                <c:pt idx="2">
                  <c:v>351</c:v>
                </c:pt>
                <c:pt idx="3">
                  <c:v>339</c:v>
                </c:pt>
                <c:pt idx="4">
                  <c:v>325</c:v>
                </c:pt>
                <c:pt idx="5">
                  <c:v>319</c:v>
                </c:pt>
                <c:pt idx="6">
                  <c:v>298</c:v>
                </c:pt>
                <c:pt idx="7">
                  <c:v>260</c:v>
                </c:pt>
              </c:numCache>
            </c:numRef>
          </c:val>
          <c:extLst>
            <c:ext xmlns:c16="http://schemas.microsoft.com/office/drawing/2014/chart" uri="{C3380CC4-5D6E-409C-BE32-E72D297353CC}">
              <c16:uniqueId val="{00000000-EDBD-4053-A590-F1154536C62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dirty="0"/>
              <a:t>Top</a:t>
            </a:r>
            <a:r>
              <a:rPr lang="en-US" baseline="0" dirty="0"/>
              <a:t> Products 2012</a:t>
            </a:r>
            <a:endParaRPr lang="en-US" dirty="0"/>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dPt>
          <c:cat>
            <c:strRef>
              <c:f>Sheet1!$A$2:$A$11</c:f>
              <c:strCache>
                <c:ptCount val="10"/>
                <c:pt idx="0">
                  <c:v>Mountain-200 Black, 42</c:v>
                </c:pt>
                <c:pt idx="1">
                  <c:v>Mountain-200 Black, 38</c:v>
                </c:pt>
                <c:pt idx="2">
                  <c:v>Mountain-200 Silver, 42</c:v>
                </c:pt>
                <c:pt idx="3">
                  <c:v>Mountain-200 Silver, 46</c:v>
                </c:pt>
                <c:pt idx="4">
                  <c:v>Mountain-200 Silver, 38</c:v>
                </c:pt>
                <c:pt idx="5">
                  <c:v>Mountain-200 Black, 46</c:v>
                </c:pt>
                <c:pt idx="6">
                  <c:v>Mountain-300 Black, 40</c:v>
                </c:pt>
                <c:pt idx="7">
                  <c:v>Mountain-300 Black, 44</c:v>
                </c:pt>
                <c:pt idx="8">
                  <c:v>Mountain-300 Black, 48</c:v>
                </c:pt>
                <c:pt idx="9">
                  <c:v>Mountain-300 Black, 38</c:v>
                </c:pt>
              </c:strCache>
            </c:strRef>
          </c:cat>
          <c:val>
            <c:numRef>
              <c:f>Sheet1!$B$2:$B$11</c:f>
              <c:numCache>
                <c:formatCode>General</c:formatCode>
                <c:ptCount val="10"/>
                <c:pt idx="0">
                  <c:v>889</c:v>
                </c:pt>
                <c:pt idx="1">
                  <c:v>888</c:v>
                </c:pt>
                <c:pt idx="2">
                  <c:v>789</c:v>
                </c:pt>
                <c:pt idx="3">
                  <c:v>751</c:v>
                </c:pt>
                <c:pt idx="4">
                  <c:v>722</c:v>
                </c:pt>
                <c:pt idx="5">
                  <c:v>638</c:v>
                </c:pt>
                <c:pt idx="6">
                  <c:v>542</c:v>
                </c:pt>
                <c:pt idx="7">
                  <c:v>516</c:v>
                </c:pt>
                <c:pt idx="8">
                  <c:v>510</c:v>
                </c:pt>
                <c:pt idx="9">
                  <c:v>459</c:v>
                </c:pt>
              </c:numCache>
            </c:numRef>
          </c:val>
          <c:extLst>
            <c:ext xmlns:c16="http://schemas.microsoft.com/office/drawing/2014/chart" uri="{C3380CC4-5D6E-409C-BE32-E72D297353CC}">
              <c16:uniqueId val="{00000000-CB95-44FF-A8B9-5726EE009CB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dirty="0"/>
              <a:t>Top</a:t>
            </a:r>
            <a:r>
              <a:rPr lang="en-US" baseline="0" dirty="0"/>
              <a:t> Product 2013</a:t>
            </a:r>
            <a:endParaRPr lang="en-US" dirty="0"/>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Mountain-200 Black, 38</c:v>
                </c:pt>
                <c:pt idx="1">
                  <c:v>Mountain-200 Black, 42</c:v>
                </c:pt>
                <c:pt idx="2">
                  <c:v>Mountain-200 Silver, 38</c:v>
                </c:pt>
                <c:pt idx="3">
                  <c:v>Mountain-200 Black, 46</c:v>
                </c:pt>
                <c:pt idx="4">
                  <c:v>Mountain-200 Silver, 46</c:v>
                </c:pt>
                <c:pt idx="5">
                  <c:v>Mountain-200 Silver, 42</c:v>
                </c:pt>
                <c:pt idx="6">
                  <c:v>Mountain-400-W Silver, 40</c:v>
                </c:pt>
                <c:pt idx="7">
                  <c:v>Mountain-500 Silver, 52</c:v>
                </c:pt>
                <c:pt idx="8">
                  <c:v>Mountain-500 Silver, 48</c:v>
                </c:pt>
                <c:pt idx="9">
                  <c:v>Mountain-500 Silver, 40</c:v>
                </c:pt>
              </c:strCache>
            </c:strRef>
          </c:cat>
          <c:val>
            <c:numRef>
              <c:f>Sheet1!$B$2:$B$11</c:f>
              <c:numCache>
                <c:formatCode>General</c:formatCode>
                <c:ptCount val="10"/>
                <c:pt idx="0">
                  <c:v>1470</c:v>
                </c:pt>
                <c:pt idx="1">
                  <c:v>1262</c:v>
                </c:pt>
                <c:pt idx="2">
                  <c:v>1164</c:v>
                </c:pt>
                <c:pt idx="3">
                  <c:v>1036</c:v>
                </c:pt>
                <c:pt idx="4">
                  <c:v>1033</c:v>
                </c:pt>
                <c:pt idx="5">
                  <c:v>1004</c:v>
                </c:pt>
                <c:pt idx="6">
                  <c:v>415</c:v>
                </c:pt>
                <c:pt idx="7">
                  <c:v>350</c:v>
                </c:pt>
                <c:pt idx="8">
                  <c:v>317</c:v>
                </c:pt>
                <c:pt idx="9">
                  <c:v>315</c:v>
                </c:pt>
              </c:numCache>
            </c:numRef>
          </c:val>
          <c:extLst>
            <c:ext xmlns:c16="http://schemas.microsoft.com/office/drawing/2014/chart" uri="{C3380CC4-5D6E-409C-BE32-E72D297353CC}">
              <c16:uniqueId val="{00000000-65D5-4ACD-AC15-5298001BD51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342435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301853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2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418725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2500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132934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223222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400736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6678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E4B2D-42F1-4C72-A26F-DF654243F462}"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91252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E4B2D-42F1-4C72-A26F-DF654243F462}"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13479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E4B2D-42F1-4C72-A26F-DF654243F462}"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249853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E4B2D-42F1-4C72-A26F-DF654243F462}"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13010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E4B2D-42F1-4C72-A26F-DF654243F462}"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416282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E4B2D-42F1-4C72-A26F-DF654243F462}"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409535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E4B2D-42F1-4C72-A26F-DF654243F462}"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16D59-ED34-431F-9343-F92FFAEC2725}" type="slidenum">
              <a:rPr lang="en-US" smtClean="0"/>
              <a:t>‹#›</a:t>
            </a:fld>
            <a:endParaRPr lang="en-US"/>
          </a:p>
        </p:txBody>
      </p:sp>
    </p:spTree>
    <p:extLst>
      <p:ext uri="{BB962C8B-B14F-4D97-AF65-F5344CB8AC3E}">
        <p14:creationId xmlns:p14="http://schemas.microsoft.com/office/powerpoint/2010/main" val="382758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6E4B2D-42F1-4C72-A26F-DF654243F462}" type="datetimeFigureOut">
              <a:rPr lang="en-US" smtClean="0"/>
              <a:t>12/8/2023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616D59-ED34-431F-9343-F92FFAEC2725}" type="slidenum">
              <a:rPr lang="en-US" smtClean="0"/>
              <a:t>‹#›</a:t>
            </a:fld>
            <a:endParaRPr lang="en-US"/>
          </a:p>
        </p:txBody>
      </p:sp>
    </p:spTree>
    <p:extLst>
      <p:ext uri="{BB962C8B-B14F-4D97-AF65-F5344CB8AC3E}">
        <p14:creationId xmlns:p14="http://schemas.microsoft.com/office/powerpoint/2010/main" val="4160804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9205-7480-AE99-D843-22A52C630C93}"/>
              </a:ext>
            </a:extLst>
          </p:cNvPr>
          <p:cNvSpPr>
            <a:spLocks noGrp="1"/>
          </p:cNvSpPr>
          <p:nvPr>
            <p:ph type="ctrTitle"/>
          </p:nvPr>
        </p:nvSpPr>
        <p:spPr/>
        <p:txBody>
          <a:bodyPr/>
          <a:lstStyle/>
          <a:p>
            <a:r>
              <a:rPr lang="en-US" dirty="0"/>
              <a:t>Cycling Project</a:t>
            </a:r>
          </a:p>
        </p:txBody>
      </p:sp>
      <p:sp>
        <p:nvSpPr>
          <p:cNvPr id="3" name="Subtitle 2">
            <a:extLst>
              <a:ext uri="{FF2B5EF4-FFF2-40B4-BE49-F238E27FC236}">
                <a16:creationId xmlns:a16="http://schemas.microsoft.com/office/drawing/2014/main" id="{6E1F1290-7A9F-B929-50E0-989C3CCDC5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894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274F-01A6-9455-A0FF-00780FC76DD0}"/>
              </a:ext>
            </a:extLst>
          </p:cNvPr>
          <p:cNvSpPr>
            <a:spLocks noGrp="1"/>
          </p:cNvSpPr>
          <p:nvPr>
            <p:ph type="title"/>
          </p:nvPr>
        </p:nvSpPr>
        <p:spPr/>
        <p:txBody>
          <a:bodyPr/>
          <a:lstStyle/>
          <a:p>
            <a:r>
              <a:rPr lang="en-US" dirty="0"/>
              <a:t>Checking Integrity of Revenue –Standard Cost/Color is Null</a:t>
            </a:r>
          </a:p>
        </p:txBody>
      </p:sp>
      <p:pic>
        <p:nvPicPr>
          <p:cNvPr id="7" name="Picture 6">
            <a:extLst>
              <a:ext uri="{FF2B5EF4-FFF2-40B4-BE49-F238E27FC236}">
                <a16:creationId xmlns:a16="http://schemas.microsoft.com/office/drawing/2014/main" id="{2BE0DB6A-F56B-E809-5D6A-16CA0C5DC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710" y="2045929"/>
            <a:ext cx="3116850" cy="937341"/>
          </a:xfrm>
          <a:prstGeom prst="rect">
            <a:avLst/>
          </a:prstGeom>
        </p:spPr>
      </p:pic>
      <p:pic>
        <p:nvPicPr>
          <p:cNvPr id="11" name="Content Placeholder 10">
            <a:extLst>
              <a:ext uri="{FF2B5EF4-FFF2-40B4-BE49-F238E27FC236}">
                <a16:creationId xmlns:a16="http://schemas.microsoft.com/office/drawing/2014/main" id="{E8016A34-D1C6-061E-DF8B-74DA6D79FA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5559" y="1720108"/>
            <a:ext cx="7788235" cy="2405346"/>
          </a:xfrm>
        </p:spPr>
      </p:pic>
      <p:pic>
        <p:nvPicPr>
          <p:cNvPr id="13" name="Picture 12">
            <a:extLst>
              <a:ext uri="{FF2B5EF4-FFF2-40B4-BE49-F238E27FC236}">
                <a16:creationId xmlns:a16="http://schemas.microsoft.com/office/drawing/2014/main" id="{C21805D8-C776-2233-3992-2011D0765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65" y="4383102"/>
            <a:ext cx="3076243" cy="1061257"/>
          </a:xfrm>
          <a:prstGeom prst="rect">
            <a:avLst/>
          </a:prstGeom>
        </p:spPr>
      </p:pic>
      <p:pic>
        <p:nvPicPr>
          <p:cNvPr id="15" name="Picture 14">
            <a:extLst>
              <a:ext uri="{FF2B5EF4-FFF2-40B4-BE49-F238E27FC236}">
                <a16:creationId xmlns:a16="http://schemas.microsoft.com/office/drawing/2014/main" id="{6F4C0BA4-1F1D-3FAE-7FA6-53EA3F0B5A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5560" y="4228777"/>
            <a:ext cx="7788235" cy="2431164"/>
          </a:xfrm>
          <a:prstGeom prst="rect">
            <a:avLst/>
          </a:prstGeom>
        </p:spPr>
      </p:pic>
    </p:spTree>
    <p:extLst>
      <p:ext uri="{BB962C8B-B14F-4D97-AF65-F5344CB8AC3E}">
        <p14:creationId xmlns:p14="http://schemas.microsoft.com/office/powerpoint/2010/main" val="317266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5EB2-3AF3-BF1F-9DE5-679A11D3C661}"/>
              </a:ext>
            </a:extLst>
          </p:cNvPr>
          <p:cNvSpPr>
            <a:spLocks noGrp="1"/>
          </p:cNvSpPr>
          <p:nvPr>
            <p:ph type="title"/>
          </p:nvPr>
        </p:nvSpPr>
        <p:spPr/>
        <p:txBody>
          <a:bodyPr/>
          <a:lstStyle/>
          <a:p>
            <a:r>
              <a:rPr lang="en-US" dirty="0"/>
              <a:t>Integrity Check – Checking how many items sold per year without cost</a:t>
            </a:r>
          </a:p>
        </p:txBody>
      </p:sp>
      <p:pic>
        <p:nvPicPr>
          <p:cNvPr id="5" name="Content Placeholder 4">
            <a:extLst>
              <a:ext uri="{FF2B5EF4-FFF2-40B4-BE49-F238E27FC236}">
                <a16:creationId xmlns:a16="http://schemas.microsoft.com/office/drawing/2014/main" id="{87F9E4C1-C17F-1EC1-54D6-AC4E7B898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020" y="2641413"/>
            <a:ext cx="3592376" cy="1993650"/>
          </a:xfrm>
        </p:spPr>
      </p:pic>
      <p:pic>
        <p:nvPicPr>
          <p:cNvPr id="7" name="Picture 6">
            <a:extLst>
              <a:ext uri="{FF2B5EF4-FFF2-40B4-BE49-F238E27FC236}">
                <a16:creationId xmlns:a16="http://schemas.microsoft.com/office/drawing/2014/main" id="{D4742B2F-D1C7-2FA1-AB98-48A4568E4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702" y="2819603"/>
            <a:ext cx="5387807" cy="1386960"/>
          </a:xfrm>
          <a:prstGeom prst="rect">
            <a:avLst/>
          </a:prstGeom>
        </p:spPr>
      </p:pic>
    </p:spTree>
    <p:extLst>
      <p:ext uri="{BB962C8B-B14F-4D97-AF65-F5344CB8AC3E}">
        <p14:creationId xmlns:p14="http://schemas.microsoft.com/office/powerpoint/2010/main" val="181221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0F08-812A-C7ED-3EC5-53A760A7DE5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03020806-651C-3B2B-3561-144ED0C9FD3C}"/>
              </a:ext>
            </a:extLst>
          </p:cNvPr>
          <p:cNvSpPr>
            <a:spLocks noGrp="1"/>
          </p:cNvSpPr>
          <p:nvPr>
            <p:ph idx="1"/>
          </p:nvPr>
        </p:nvSpPr>
        <p:spPr/>
        <p:txBody>
          <a:bodyPr/>
          <a:lstStyle/>
          <a:p>
            <a:endParaRPr lang="en-US" dirty="0"/>
          </a:p>
          <a:p>
            <a:r>
              <a:rPr lang="en-GB" dirty="0"/>
              <a:t>It is important to check if there are orders without</a:t>
            </a:r>
          </a:p>
          <a:p>
            <a:pPr marL="0" indent="0">
              <a:buNone/>
            </a:pPr>
            <a:r>
              <a:rPr lang="en-GB" dirty="0"/>
              <a:t>cost data, as this affects the profitability calculations</a:t>
            </a:r>
            <a:endParaRPr lang="en-US" dirty="0"/>
          </a:p>
          <a:p>
            <a:r>
              <a:rPr lang="en-US" dirty="0"/>
              <a:t>Sunt 200 rows without costs </a:t>
            </a:r>
            <a:r>
              <a:rPr lang="en-US" dirty="0" err="1"/>
              <a:t>si</a:t>
            </a:r>
            <a:r>
              <a:rPr lang="en-US" dirty="0"/>
              <a:t> 248 without color, so not enough to affect revenue calculations.</a:t>
            </a:r>
          </a:p>
          <a:p>
            <a:r>
              <a:rPr lang="en-US" dirty="0"/>
              <a:t>Cand am calculate </a:t>
            </a:r>
            <a:r>
              <a:rPr lang="en-US" dirty="0" err="1"/>
              <a:t>numarul</a:t>
            </a:r>
            <a:r>
              <a:rPr lang="en-US" dirty="0"/>
              <a:t> de </a:t>
            </a:r>
            <a:r>
              <a:rPr lang="en-US" dirty="0" err="1"/>
              <a:t>produse</a:t>
            </a:r>
            <a:r>
              <a:rPr lang="en-US" dirty="0"/>
              <a:t> </a:t>
            </a:r>
            <a:r>
              <a:rPr lang="en-US" dirty="0" err="1"/>
              <a:t>vandute</a:t>
            </a:r>
            <a:r>
              <a:rPr lang="en-US" dirty="0"/>
              <a:t> cu un </a:t>
            </a:r>
            <a:r>
              <a:rPr lang="en-US" dirty="0" err="1"/>
              <a:t>pret</a:t>
            </a:r>
            <a:r>
              <a:rPr lang="en-US" dirty="0"/>
              <a:t> 0, nu a </a:t>
            </a:r>
            <a:r>
              <a:rPr lang="en-US" dirty="0" err="1"/>
              <a:t>rezultat</a:t>
            </a:r>
            <a:r>
              <a:rPr lang="en-US" dirty="0"/>
              <a:t> </a:t>
            </a:r>
            <a:r>
              <a:rPr lang="en-US" dirty="0" err="1"/>
              <a:t>nimic</a:t>
            </a:r>
            <a:r>
              <a:rPr lang="en-US" dirty="0"/>
              <a:t>., so it’s safe to say the data is accurate and relevant for our calculations.</a:t>
            </a:r>
          </a:p>
          <a:p>
            <a:endParaRPr lang="en-US" dirty="0"/>
          </a:p>
          <a:p>
            <a:endParaRPr lang="en-US" dirty="0"/>
          </a:p>
        </p:txBody>
      </p:sp>
    </p:spTree>
    <p:extLst>
      <p:ext uri="{BB962C8B-B14F-4D97-AF65-F5344CB8AC3E}">
        <p14:creationId xmlns:p14="http://schemas.microsoft.com/office/powerpoint/2010/main" val="396589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1458-BBA9-28F9-4A67-6BE1B9589769}"/>
              </a:ext>
            </a:extLst>
          </p:cNvPr>
          <p:cNvSpPr>
            <a:spLocks noGrp="1"/>
          </p:cNvSpPr>
          <p:nvPr>
            <p:ph type="title"/>
          </p:nvPr>
        </p:nvSpPr>
        <p:spPr/>
        <p:txBody>
          <a:bodyPr/>
          <a:lstStyle/>
          <a:p>
            <a:r>
              <a:rPr lang="en-US" dirty="0"/>
              <a:t>Top selling products</a:t>
            </a:r>
          </a:p>
        </p:txBody>
      </p:sp>
      <p:graphicFrame>
        <p:nvGraphicFramePr>
          <p:cNvPr id="6" name="Content Placeholder 5">
            <a:extLst>
              <a:ext uri="{FF2B5EF4-FFF2-40B4-BE49-F238E27FC236}">
                <a16:creationId xmlns:a16="http://schemas.microsoft.com/office/drawing/2014/main" id="{8FD0A33B-B924-D661-F606-34ACD890295F}"/>
              </a:ext>
            </a:extLst>
          </p:cNvPr>
          <p:cNvGraphicFramePr>
            <a:graphicFrameLocks noGrp="1"/>
          </p:cNvGraphicFramePr>
          <p:nvPr>
            <p:ph idx="1"/>
            <p:extLst>
              <p:ext uri="{D42A27DB-BD31-4B8C-83A1-F6EECF244321}">
                <p14:modId xmlns:p14="http://schemas.microsoft.com/office/powerpoint/2010/main" val="2106777873"/>
              </p:ext>
            </p:extLst>
          </p:nvPr>
        </p:nvGraphicFramePr>
        <p:xfrm>
          <a:off x="475845" y="1565166"/>
          <a:ext cx="4691579" cy="26027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2E2347C6-329E-FF47-5DF0-4644B6B343F7}"/>
              </a:ext>
            </a:extLst>
          </p:cNvPr>
          <p:cNvGraphicFramePr/>
          <p:nvPr>
            <p:extLst>
              <p:ext uri="{D42A27DB-BD31-4B8C-83A1-F6EECF244321}">
                <p14:modId xmlns:p14="http://schemas.microsoft.com/office/powerpoint/2010/main" val="3049149712"/>
              </p:ext>
            </p:extLst>
          </p:nvPr>
        </p:nvGraphicFramePr>
        <p:xfrm>
          <a:off x="5583275" y="1516420"/>
          <a:ext cx="4889795" cy="26515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EAEAD962-FD7B-8D8C-E557-129B998103A6}"/>
              </a:ext>
            </a:extLst>
          </p:cNvPr>
          <p:cNvGraphicFramePr/>
          <p:nvPr>
            <p:extLst>
              <p:ext uri="{D42A27DB-BD31-4B8C-83A1-F6EECF244321}">
                <p14:modId xmlns:p14="http://schemas.microsoft.com/office/powerpoint/2010/main" val="335992674"/>
              </p:ext>
            </p:extLst>
          </p:nvPr>
        </p:nvGraphicFramePr>
        <p:xfrm>
          <a:off x="0" y="4348715"/>
          <a:ext cx="12110483" cy="230726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304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7738-2F7F-6AE7-023A-D45CD8331B71}"/>
              </a:ext>
            </a:extLst>
          </p:cNvPr>
          <p:cNvSpPr>
            <a:spLocks noGrp="1"/>
          </p:cNvSpPr>
          <p:nvPr>
            <p:ph type="title"/>
          </p:nvPr>
        </p:nvSpPr>
        <p:spPr/>
        <p:txBody>
          <a:bodyPr/>
          <a:lstStyle/>
          <a:p>
            <a:r>
              <a:rPr lang="en-US" dirty="0"/>
              <a:t>Findings</a:t>
            </a:r>
          </a:p>
        </p:txBody>
      </p:sp>
      <p:graphicFrame>
        <p:nvGraphicFramePr>
          <p:cNvPr id="7" name="Content Placeholder 6">
            <a:extLst>
              <a:ext uri="{FF2B5EF4-FFF2-40B4-BE49-F238E27FC236}">
                <a16:creationId xmlns:a16="http://schemas.microsoft.com/office/drawing/2014/main" id="{38DBEE5C-29EF-B460-9BDA-2E1F92B4137E}"/>
              </a:ext>
            </a:extLst>
          </p:cNvPr>
          <p:cNvGraphicFramePr>
            <a:graphicFrameLocks noGrp="1"/>
          </p:cNvGraphicFramePr>
          <p:nvPr>
            <p:ph idx="1"/>
            <p:extLst>
              <p:ext uri="{D42A27DB-BD31-4B8C-83A1-F6EECF244321}">
                <p14:modId xmlns:p14="http://schemas.microsoft.com/office/powerpoint/2010/main" val="3010980640"/>
              </p:ext>
            </p:extLst>
          </p:nvPr>
        </p:nvGraphicFramePr>
        <p:xfrm>
          <a:off x="956930" y="3429000"/>
          <a:ext cx="6286039" cy="1329748"/>
        </p:xfrm>
        <a:graphic>
          <a:graphicData uri="http://schemas.openxmlformats.org/drawingml/2006/table">
            <a:tbl>
              <a:tblPr>
                <a:tableStyleId>{5C22544A-7EE6-4342-B048-85BDC9FD1C3A}</a:tableStyleId>
              </a:tblPr>
              <a:tblGrid>
                <a:gridCol w="1778403">
                  <a:extLst>
                    <a:ext uri="{9D8B030D-6E8A-4147-A177-3AD203B41FA5}">
                      <a16:colId xmlns:a16="http://schemas.microsoft.com/office/drawing/2014/main" val="1455771229"/>
                    </a:ext>
                  </a:extLst>
                </a:gridCol>
                <a:gridCol w="2024915">
                  <a:extLst>
                    <a:ext uri="{9D8B030D-6E8A-4147-A177-3AD203B41FA5}">
                      <a16:colId xmlns:a16="http://schemas.microsoft.com/office/drawing/2014/main" val="3465201982"/>
                    </a:ext>
                  </a:extLst>
                </a:gridCol>
                <a:gridCol w="1549500">
                  <a:extLst>
                    <a:ext uri="{9D8B030D-6E8A-4147-A177-3AD203B41FA5}">
                      <a16:colId xmlns:a16="http://schemas.microsoft.com/office/drawing/2014/main" val="2540544293"/>
                    </a:ext>
                  </a:extLst>
                </a:gridCol>
                <a:gridCol w="933221">
                  <a:extLst>
                    <a:ext uri="{9D8B030D-6E8A-4147-A177-3AD203B41FA5}">
                      <a16:colId xmlns:a16="http://schemas.microsoft.com/office/drawing/2014/main" val="1369505441"/>
                    </a:ext>
                  </a:extLst>
                </a:gridCol>
              </a:tblGrid>
              <a:tr h="200867">
                <a:tc>
                  <a:txBody>
                    <a:bodyPr/>
                    <a:lstStyle/>
                    <a:p>
                      <a:pPr algn="l" fontAlgn="b"/>
                      <a:r>
                        <a:rPr lang="en-US" sz="1100" u="none" strike="noStrike">
                          <a:effectLst/>
                        </a:rPr>
                        <a:t>ProductID</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Name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StandardCost</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ListPrice</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526309"/>
                  </a:ext>
                </a:extLst>
              </a:tr>
              <a:tr h="200867">
                <a:tc>
                  <a:txBody>
                    <a:bodyPr/>
                    <a:lstStyle/>
                    <a:p>
                      <a:pPr algn="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All-Purpose Bike Stand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59.466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778796"/>
                  </a:ext>
                </a:extLst>
              </a:tr>
              <a:tr h="145843">
                <a:tc>
                  <a:txBody>
                    <a:bodyPr/>
                    <a:lstStyle/>
                    <a:p>
                      <a:pPr algn="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Hitch Rack - 4-Bike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7332881"/>
                  </a:ext>
                </a:extLst>
              </a:tr>
              <a:tr h="87541">
                <a:tc>
                  <a:txBody>
                    <a:bodyPr/>
                    <a:lstStyle/>
                    <a:p>
                      <a:pPr algn="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Mountain Bike Socks, 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3.3963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3546188"/>
                  </a:ext>
                </a:extLst>
              </a:tr>
              <a:tr h="376627">
                <a:tc>
                  <a:txBody>
                    <a:bodyPr/>
                    <a:lstStyle/>
                    <a:p>
                      <a:pPr algn="r" fontAlgn="b"/>
                      <a:r>
                        <a:rPr lang="en-US" sz="1100" u="none" strike="noStrike">
                          <a:effectLst/>
                        </a:rPr>
                        <a:t>709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Mountain Bike Socks, 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3.3963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2687808"/>
                  </a:ext>
                </a:extLst>
              </a:tr>
              <a:tr h="200867">
                <a:tc>
                  <a:txBody>
                    <a:bodyPr/>
                    <a:lstStyle/>
                    <a:p>
                      <a:pPr algn="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Bike Wash - Dissolver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2.9733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7.95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9019668"/>
                  </a:ext>
                </a:extLst>
              </a:tr>
            </a:tbl>
          </a:graphicData>
        </a:graphic>
      </p:graphicFrame>
      <p:sp>
        <p:nvSpPr>
          <p:cNvPr id="8" name="TextBox 7">
            <a:extLst>
              <a:ext uri="{FF2B5EF4-FFF2-40B4-BE49-F238E27FC236}">
                <a16:creationId xmlns:a16="http://schemas.microsoft.com/office/drawing/2014/main" id="{D334804D-0565-9FD2-5185-1F815BA4E38F}"/>
              </a:ext>
            </a:extLst>
          </p:cNvPr>
          <p:cNvSpPr txBox="1"/>
          <p:nvPr/>
        </p:nvSpPr>
        <p:spPr>
          <a:xfrm>
            <a:off x="956930" y="1765005"/>
            <a:ext cx="7464056" cy="1477328"/>
          </a:xfrm>
          <a:prstGeom prst="rect">
            <a:avLst/>
          </a:prstGeom>
          <a:noFill/>
        </p:spPr>
        <p:txBody>
          <a:bodyPr wrap="square" rtlCol="0">
            <a:spAutoFit/>
          </a:bodyPr>
          <a:lstStyle/>
          <a:p>
            <a:r>
              <a:rPr lang="en-US" dirty="0"/>
              <a:t>From previous slide, we can see consistent sale of bicycles for all models for all the years. From this, we can conclude Company should keep focusing on the sale of bicycles as their main target, however from Top 5 products of all time table below, </a:t>
            </a:r>
            <a:r>
              <a:rPr lang="en-US" dirty="0" err="1"/>
              <a:t>accesorries</a:t>
            </a:r>
            <a:r>
              <a:rPr lang="en-US" dirty="0"/>
              <a:t> sell as well, with strong margins, thus generating high revenues. </a:t>
            </a:r>
          </a:p>
        </p:txBody>
      </p:sp>
    </p:spTree>
    <p:extLst>
      <p:ext uri="{BB962C8B-B14F-4D97-AF65-F5344CB8AC3E}">
        <p14:creationId xmlns:p14="http://schemas.microsoft.com/office/powerpoint/2010/main" val="66652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19B3-7AD0-3CF1-AA58-533D0A1BCD4B}"/>
              </a:ext>
            </a:extLst>
          </p:cNvPr>
          <p:cNvSpPr>
            <a:spLocks noGrp="1"/>
          </p:cNvSpPr>
          <p:nvPr>
            <p:ph type="title"/>
          </p:nvPr>
        </p:nvSpPr>
        <p:spPr/>
        <p:txBody>
          <a:bodyPr/>
          <a:lstStyle/>
          <a:p>
            <a:r>
              <a:rPr lang="en-US" dirty="0" err="1"/>
              <a:t>Concluzii</a:t>
            </a:r>
            <a:r>
              <a:rPr lang="en-US" dirty="0"/>
              <a:t> </a:t>
            </a:r>
          </a:p>
        </p:txBody>
      </p:sp>
      <p:sp>
        <p:nvSpPr>
          <p:cNvPr id="3" name="Content Placeholder 2">
            <a:extLst>
              <a:ext uri="{FF2B5EF4-FFF2-40B4-BE49-F238E27FC236}">
                <a16:creationId xmlns:a16="http://schemas.microsoft.com/office/drawing/2014/main" id="{0E13C1BD-CB6C-429F-6E90-EE65B03CF28D}"/>
              </a:ext>
            </a:extLst>
          </p:cNvPr>
          <p:cNvSpPr>
            <a:spLocks noGrp="1"/>
          </p:cNvSpPr>
          <p:nvPr>
            <p:ph idx="1"/>
          </p:nvPr>
        </p:nvSpPr>
        <p:spPr/>
        <p:txBody>
          <a:bodyPr>
            <a:normAutofit fontScale="92500" lnSpcReduction="20000"/>
          </a:bodyPr>
          <a:lstStyle/>
          <a:p>
            <a:pPr marL="0" indent="0">
              <a:buNone/>
            </a:pPr>
            <a:r>
              <a:rPr lang="en-US" dirty="0"/>
              <a:t>O prima </a:t>
            </a:r>
            <a:r>
              <a:rPr lang="en-US" dirty="0" err="1"/>
              <a:t>concluzie</a:t>
            </a:r>
            <a:r>
              <a:rPr lang="en-US" dirty="0"/>
              <a:t> </a:t>
            </a:r>
            <a:r>
              <a:rPr lang="en-US" dirty="0" err="1"/>
              <a:t>rezultata</a:t>
            </a:r>
            <a:r>
              <a:rPr lang="en-US" dirty="0"/>
              <a:t> ca </a:t>
            </a:r>
            <a:r>
              <a:rPr lang="en-US" dirty="0" err="1"/>
              <a:t>urmare</a:t>
            </a:r>
            <a:r>
              <a:rPr lang="en-US" dirty="0"/>
              <a:t> a </a:t>
            </a:r>
            <a:r>
              <a:rPr lang="en-US" dirty="0" err="1"/>
              <a:t>analizei</a:t>
            </a:r>
            <a:r>
              <a:rPr lang="en-US" dirty="0"/>
              <a:t> output-</a:t>
            </a:r>
            <a:r>
              <a:rPr lang="en-US" dirty="0" err="1"/>
              <a:t>ului</a:t>
            </a:r>
            <a:r>
              <a:rPr lang="en-US" dirty="0"/>
              <a:t> </a:t>
            </a:r>
            <a:r>
              <a:rPr lang="en-US" dirty="0" err="1"/>
              <a:t>obtinut</a:t>
            </a:r>
            <a:r>
              <a:rPr lang="en-US" dirty="0"/>
              <a:t> </a:t>
            </a:r>
            <a:r>
              <a:rPr lang="en-US" dirty="0" err="1"/>
              <a:t>este</a:t>
            </a:r>
            <a:r>
              <a:rPr lang="en-US" dirty="0"/>
              <a:t> ca </a:t>
            </a:r>
            <a:r>
              <a:rPr lang="en-US" dirty="0" err="1"/>
              <a:t>societatea</a:t>
            </a:r>
            <a:r>
              <a:rPr lang="en-US" dirty="0"/>
              <a:t> </a:t>
            </a:r>
            <a:r>
              <a:rPr lang="en-US" dirty="0" err="1"/>
              <a:t>este</a:t>
            </a:r>
            <a:r>
              <a:rPr lang="en-US" dirty="0"/>
              <a:t> </a:t>
            </a:r>
            <a:r>
              <a:rPr lang="en-US" dirty="0" err="1"/>
              <a:t>una</a:t>
            </a:r>
            <a:r>
              <a:rPr lang="en-US" dirty="0"/>
              <a:t> </a:t>
            </a:r>
            <a:r>
              <a:rPr lang="en-US" dirty="0" err="1"/>
              <a:t>generatoare</a:t>
            </a:r>
            <a:r>
              <a:rPr lang="en-US" dirty="0"/>
              <a:t> de profit </a:t>
            </a:r>
            <a:r>
              <a:rPr lang="en-US" dirty="0" err="1"/>
              <a:t>si</a:t>
            </a:r>
            <a:r>
              <a:rPr lang="en-US" dirty="0"/>
              <a:t> </a:t>
            </a:r>
            <a:r>
              <a:rPr lang="en-US" dirty="0" err="1"/>
              <a:t>venituri</a:t>
            </a:r>
            <a:r>
              <a:rPr lang="en-US" dirty="0"/>
              <a:t> </a:t>
            </a:r>
            <a:r>
              <a:rPr lang="en-US" dirty="0" err="1"/>
              <a:t>semnificative</a:t>
            </a:r>
            <a:endParaRPr lang="en-US" dirty="0"/>
          </a:p>
          <a:p>
            <a:pPr algn="l" rtl="0"/>
            <a:r>
              <a:rPr lang="en-GB" dirty="0">
                <a:effectLst/>
                <a:latin typeface="Arial" panose="020B0604020202020204" pitchFamily="34" charset="0"/>
              </a:rPr>
              <a:t>An upward trend in both revenue and profit throughout the years.</a:t>
            </a:r>
          </a:p>
          <a:p>
            <a:pPr algn="l" rtl="0"/>
            <a:r>
              <a:rPr lang="en-GB" b="0" i="0" dirty="0" err="1">
                <a:solidFill>
                  <a:srgbClr val="000000"/>
                </a:solidFill>
                <a:latin typeface="Arial" panose="020B0604020202020204" pitchFamily="34" charset="0"/>
              </a:rPr>
              <a:t>Anul</a:t>
            </a:r>
            <a:r>
              <a:rPr lang="en-GB" b="0" i="0" dirty="0">
                <a:solidFill>
                  <a:srgbClr val="000000"/>
                </a:solidFill>
                <a:latin typeface="Arial" panose="020B0604020202020204" pitchFamily="34" charset="0"/>
              </a:rPr>
              <a:t> 2013 a </a:t>
            </a:r>
            <a:r>
              <a:rPr lang="en-GB" b="0" i="0" dirty="0" err="1">
                <a:solidFill>
                  <a:srgbClr val="000000"/>
                </a:solidFill>
                <a:latin typeface="Arial" panose="020B0604020202020204" pitchFamily="34" charset="0"/>
              </a:rPr>
              <a:t>fost</a:t>
            </a:r>
            <a:r>
              <a:rPr lang="en-GB" b="0" i="0" dirty="0">
                <a:solidFill>
                  <a:srgbClr val="000000"/>
                </a:solidFill>
                <a:latin typeface="Arial" panose="020B0604020202020204" pitchFamily="34" charset="0"/>
              </a:rPr>
              <a:t> </a:t>
            </a:r>
            <a:r>
              <a:rPr lang="en-GB" b="0" i="0" dirty="0" err="1">
                <a:solidFill>
                  <a:srgbClr val="000000"/>
                </a:solidFill>
                <a:latin typeface="Arial" panose="020B0604020202020204" pitchFamily="34" charset="0"/>
              </a:rPr>
              <a:t>foarte</a:t>
            </a:r>
            <a:r>
              <a:rPr lang="en-GB" b="0" i="0" dirty="0">
                <a:solidFill>
                  <a:srgbClr val="000000"/>
                </a:solidFill>
                <a:latin typeface="Arial" panose="020B0604020202020204" pitchFamily="34" charset="0"/>
              </a:rPr>
              <a:t> bun, cu revenue up 20 percent and number of transactions and number of items </a:t>
            </a:r>
            <a:r>
              <a:rPr lang="en-GB" b="0" i="0" dirty="0" err="1">
                <a:solidFill>
                  <a:srgbClr val="000000"/>
                </a:solidFill>
                <a:latin typeface="Arial" panose="020B0604020202020204" pitchFamily="34" charset="0"/>
              </a:rPr>
              <a:t>ordred</a:t>
            </a:r>
            <a:r>
              <a:rPr lang="en-GB" b="0" i="0" dirty="0">
                <a:solidFill>
                  <a:srgbClr val="000000"/>
                </a:solidFill>
                <a:latin typeface="Arial" panose="020B0604020202020204" pitchFamily="34" charset="0"/>
              </a:rPr>
              <a:t> almost doubled. </a:t>
            </a:r>
            <a:br>
              <a:rPr lang="en-GB" b="0" i="0" dirty="0">
                <a:solidFill>
                  <a:srgbClr val="000000"/>
                </a:solidFill>
                <a:effectLst/>
                <a:latin typeface="Arial" panose="020B0604020202020204" pitchFamily="34" charset="0"/>
              </a:rPr>
            </a:br>
            <a:endParaRPr lang="en-US" dirty="0"/>
          </a:p>
          <a:p>
            <a:pPr marL="0" indent="0">
              <a:buNone/>
            </a:pPr>
            <a:r>
              <a:rPr lang="en-US" dirty="0"/>
              <a:t>Se pare ca e seasonal cu </a:t>
            </a:r>
            <a:r>
              <a:rPr lang="en-US" dirty="0" err="1"/>
              <a:t>lunile</a:t>
            </a:r>
            <a:r>
              <a:rPr lang="en-US" dirty="0"/>
              <a:t> 5 </a:t>
            </a:r>
            <a:r>
              <a:rPr lang="en-US" dirty="0" err="1"/>
              <a:t>si</a:t>
            </a:r>
            <a:r>
              <a:rPr lang="en-US" dirty="0"/>
              <a:t> 6 </a:t>
            </a:r>
            <a:r>
              <a:rPr lang="en-US" dirty="0" err="1"/>
              <a:t>fiind</a:t>
            </a:r>
            <a:r>
              <a:rPr lang="en-US" dirty="0"/>
              <a:t> </a:t>
            </a:r>
            <a:r>
              <a:rPr lang="en-US" dirty="0" err="1"/>
              <a:t>cele</a:t>
            </a:r>
            <a:r>
              <a:rPr lang="en-US" dirty="0"/>
              <a:t> </a:t>
            </a:r>
            <a:r>
              <a:rPr lang="en-US" dirty="0" err="1"/>
              <a:t>mai</a:t>
            </a:r>
            <a:r>
              <a:rPr lang="en-US" dirty="0"/>
              <a:t> </a:t>
            </a:r>
            <a:r>
              <a:rPr lang="en-US" dirty="0" err="1"/>
              <a:t>puternice</a:t>
            </a:r>
            <a:r>
              <a:rPr lang="en-US" dirty="0"/>
              <a:t>, </a:t>
            </a:r>
            <a:r>
              <a:rPr lang="en-US" dirty="0" err="1"/>
              <a:t>ceea</a:t>
            </a:r>
            <a:r>
              <a:rPr lang="en-US" dirty="0"/>
              <a:t> </a:t>
            </a:r>
            <a:r>
              <a:rPr lang="en-US" dirty="0" err="1"/>
              <a:t>ce</a:t>
            </a:r>
            <a:r>
              <a:rPr lang="en-US" dirty="0"/>
              <a:t> indica ca </a:t>
            </a:r>
            <a:r>
              <a:rPr lang="en-US" dirty="0" err="1"/>
              <a:t>vanzarile</a:t>
            </a:r>
            <a:r>
              <a:rPr lang="en-US" dirty="0"/>
              <a:t> sunt seasonal, cu </a:t>
            </a:r>
            <a:r>
              <a:rPr lang="en-US" dirty="0" err="1"/>
              <a:t>lunile</a:t>
            </a:r>
            <a:r>
              <a:rPr lang="en-US" dirty="0"/>
              <a:t> </a:t>
            </a:r>
            <a:r>
              <a:rPr lang="en-US" dirty="0" err="1"/>
              <a:t>mai</a:t>
            </a:r>
            <a:r>
              <a:rPr lang="en-US" dirty="0"/>
              <a:t> </a:t>
            </a:r>
            <a:r>
              <a:rPr lang="en-US" dirty="0" err="1"/>
              <a:t>calde</a:t>
            </a:r>
            <a:r>
              <a:rPr lang="en-US" dirty="0"/>
              <a:t> de </a:t>
            </a:r>
            <a:r>
              <a:rPr lang="en-US" dirty="0" err="1"/>
              <a:t>vara</a:t>
            </a:r>
            <a:r>
              <a:rPr lang="en-US" dirty="0"/>
              <a:t> </a:t>
            </a:r>
            <a:r>
              <a:rPr lang="en-US" dirty="0" err="1"/>
              <a:t>fiind</a:t>
            </a:r>
            <a:r>
              <a:rPr lang="en-US" dirty="0"/>
              <a:t> </a:t>
            </a:r>
            <a:r>
              <a:rPr lang="en-US" dirty="0" err="1"/>
              <a:t>mai</a:t>
            </a:r>
            <a:r>
              <a:rPr lang="en-US" dirty="0"/>
              <a:t> </a:t>
            </a:r>
            <a:r>
              <a:rPr lang="en-US" dirty="0" err="1"/>
              <a:t>advantajate</a:t>
            </a:r>
            <a:r>
              <a:rPr lang="en-US" dirty="0"/>
              <a:t>. </a:t>
            </a:r>
          </a:p>
          <a:p>
            <a:pPr marL="0" indent="0">
              <a:buNone/>
            </a:pPr>
            <a:r>
              <a:rPr lang="en-US" dirty="0"/>
              <a:t>In </a:t>
            </a:r>
            <a:r>
              <a:rPr lang="en-US" dirty="0" err="1"/>
              <a:t>anul</a:t>
            </a:r>
            <a:r>
              <a:rPr lang="en-US" dirty="0"/>
              <a:t> 2014 a </a:t>
            </a:r>
            <a:r>
              <a:rPr lang="en-US" dirty="0" err="1"/>
              <a:t>fost</a:t>
            </a:r>
            <a:r>
              <a:rPr lang="en-US" dirty="0"/>
              <a:t> o </a:t>
            </a:r>
            <a:r>
              <a:rPr lang="en-US" dirty="0" err="1"/>
              <a:t>deviere</a:t>
            </a:r>
            <a:r>
              <a:rPr lang="en-US" dirty="0"/>
              <a:t> de standard cost(</a:t>
            </a:r>
            <a:r>
              <a:rPr lang="en-US" dirty="0" err="1"/>
              <a:t>unde</a:t>
            </a:r>
            <a:r>
              <a:rPr lang="en-US" dirty="0"/>
              <a:t> a </a:t>
            </a:r>
            <a:r>
              <a:rPr lang="en-US" dirty="0" err="1"/>
              <a:t>fost</a:t>
            </a:r>
            <a:r>
              <a:rPr lang="en-US" dirty="0"/>
              <a:t> 0) </a:t>
            </a:r>
            <a:r>
              <a:rPr lang="en-US" dirty="0" err="1"/>
              <a:t>probabil</a:t>
            </a:r>
            <a:r>
              <a:rPr lang="en-US" dirty="0"/>
              <a:t> </a:t>
            </a:r>
            <a:r>
              <a:rPr lang="en-US" dirty="0" err="1"/>
              <a:t>atribuita</a:t>
            </a:r>
            <a:r>
              <a:rPr lang="en-US" dirty="0"/>
              <a:t> </a:t>
            </a:r>
            <a:r>
              <a:rPr lang="en-US" dirty="0" err="1"/>
              <a:t>faptului</a:t>
            </a:r>
            <a:r>
              <a:rPr lang="en-US" dirty="0"/>
              <a:t> ca </a:t>
            </a:r>
            <a:r>
              <a:rPr lang="en-US" dirty="0" err="1"/>
              <a:t>informatia</a:t>
            </a:r>
            <a:r>
              <a:rPr lang="en-US" dirty="0"/>
              <a:t> nu a </a:t>
            </a:r>
            <a:r>
              <a:rPr lang="en-US" dirty="0" err="1"/>
              <a:t>fost</a:t>
            </a:r>
            <a:r>
              <a:rPr lang="en-US" dirty="0"/>
              <a:t> </a:t>
            </a:r>
            <a:r>
              <a:rPr lang="en-US" dirty="0" err="1"/>
              <a:t>adaugata</a:t>
            </a:r>
            <a:r>
              <a:rPr lang="en-US" dirty="0"/>
              <a:t> cum </a:t>
            </a:r>
            <a:r>
              <a:rPr lang="en-US" dirty="0" err="1"/>
              <a:t>trebuie</a:t>
            </a:r>
            <a:r>
              <a:rPr lang="en-US" dirty="0"/>
              <a:t>. (user error)</a:t>
            </a:r>
          </a:p>
          <a:p>
            <a:pPr marL="0" indent="0">
              <a:buNone/>
            </a:pPr>
            <a:endParaRPr lang="en-US" dirty="0"/>
          </a:p>
          <a:p>
            <a:pPr marL="0" indent="0">
              <a:buNone/>
            </a:pPr>
            <a:r>
              <a:rPr lang="en-US" dirty="0"/>
              <a:t>There is a strong demand for a </a:t>
            </a:r>
            <a:r>
              <a:rPr lang="en-US" dirty="0" err="1"/>
              <a:t>divdersief</a:t>
            </a:r>
            <a:r>
              <a:rPr lang="en-US" dirty="0"/>
              <a:t> product offerings,(din </a:t>
            </a:r>
            <a:r>
              <a:rPr lang="en-US" dirty="0" err="1"/>
              <a:t>tabelul</a:t>
            </a:r>
            <a:r>
              <a:rPr lang="en-US" dirty="0"/>
              <a:t> top products) so the company can add even more items and accessories to increase sales. O </a:t>
            </a:r>
            <a:r>
              <a:rPr lang="en-US" dirty="0" err="1"/>
              <a:t>gama</a:t>
            </a:r>
            <a:r>
              <a:rPr lang="en-US" dirty="0"/>
              <a:t> </a:t>
            </a:r>
            <a:r>
              <a:rPr lang="en-US" dirty="0" err="1"/>
              <a:t>mai</a:t>
            </a:r>
            <a:r>
              <a:rPr lang="en-US" dirty="0"/>
              <a:t> </a:t>
            </a:r>
            <a:r>
              <a:rPr lang="en-US" dirty="0" err="1"/>
              <a:t>diversificata</a:t>
            </a:r>
            <a:r>
              <a:rPr lang="en-US" dirty="0"/>
              <a:t> de </a:t>
            </a:r>
            <a:r>
              <a:rPr lang="en-US" dirty="0" err="1"/>
              <a:t>produse</a:t>
            </a:r>
            <a:r>
              <a:rPr lang="en-US" dirty="0"/>
              <a:t> </a:t>
            </a:r>
            <a:r>
              <a:rPr lang="en-US" dirty="0" err="1"/>
              <a:t>sa</a:t>
            </a:r>
            <a:r>
              <a:rPr lang="en-US" dirty="0"/>
              <a:t> </a:t>
            </a:r>
            <a:r>
              <a:rPr lang="en-US" dirty="0" err="1"/>
              <a:t>atraga</a:t>
            </a:r>
            <a:r>
              <a:rPr lang="en-US" dirty="0"/>
              <a:t> </a:t>
            </a:r>
            <a:r>
              <a:rPr lang="en-US" dirty="0" err="1"/>
              <a:t>si</a:t>
            </a:r>
            <a:r>
              <a:rPr lang="en-US" dirty="0"/>
              <a:t> </a:t>
            </a:r>
            <a:r>
              <a:rPr lang="en-US" dirty="0" err="1"/>
              <a:t>mai</a:t>
            </a:r>
            <a:r>
              <a:rPr lang="en-US" dirty="0"/>
              <a:t> multi </a:t>
            </a:r>
            <a:r>
              <a:rPr lang="en-US" dirty="0" err="1"/>
              <a:t>clienti</a:t>
            </a:r>
            <a:endParaRPr lang="en-US" dirty="0"/>
          </a:p>
        </p:txBody>
      </p:sp>
    </p:spTree>
    <p:extLst>
      <p:ext uri="{BB962C8B-B14F-4D97-AF65-F5344CB8AC3E}">
        <p14:creationId xmlns:p14="http://schemas.microsoft.com/office/powerpoint/2010/main" val="222740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28D2-3DEC-533E-23C6-50994820CDFD}"/>
              </a:ext>
            </a:extLst>
          </p:cNvPr>
          <p:cNvSpPr>
            <a:spLocks noGrp="1"/>
          </p:cNvSpPr>
          <p:nvPr>
            <p:ph type="title"/>
          </p:nvPr>
        </p:nvSpPr>
        <p:spPr/>
        <p:txBody>
          <a:bodyPr/>
          <a:lstStyle/>
          <a:p>
            <a:r>
              <a:rPr lang="en-US" dirty="0" err="1"/>
              <a:t>Recomadari</a:t>
            </a:r>
            <a:endParaRPr lang="en-US" dirty="0"/>
          </a:p>
        </p:txBody>
      </p:sp>
      <p:sp>
        <p:nvSpPr>
          <p:cNvPr id="3" name="Content Placeholder 2">
            <a:extLst>
              <a:ext uri="{FF2B5EF4-FFF2-40B4-BE49-F238E27FC236}">
                <a16:creationId xmlns:a16="http://schemas.microsoft.com/office/drawing/2014/main" id="{3B14C0B6-F7FF-B319-38DF-8E6212DBF2F9}"/>
              </a:ext>
            </a:extLst>
          </p:cNvPr>
          <p:cNvSpPr>
            <a:spLocks noGrp="1"/>
          </p:cNvSpPr>
          <p:nvPr>
            <p:ph idx="1"/>
          </p:nvPr>
        </p:nvSpPr>
        <p:spPr/>
        <p:txBody>
          <a:bodyPr>
            <a:normAutofit/>
          </a:bodyPr>
          <a:lstStyle/>
          <a:p>
            <a:r>
              <a:rPr lang="en-US" dirty="0"/>
              <a:t>There is a strong demand for a </a:t>
            </a:r>
            <a:r>
              <a:rPr lang="en-US" dirty="0" err="1"/>
              <a:t>divdersief</a:t>
            </a:r>
            <a:r>
              <a:rPr lang="en-US" dirty="0"/>
              <a:t> product offerings,(din </a:t>
            </a:r>
            <a:r>
              <a:rPr lang="en-US" dirty="0" err="1"/>
              <a:t>tabelul</a:t>
            </a:r>
            <a:r>
              <a:rPr lang="en-US" dirty="0"/>
              <a:t> top products) so the company can add even more items and accessories to increase sales. O </a:t>
            </a:r>
            <a:r>
              <a:rPr lang="en-US" dirty="0" err="1"/>
              <a:t>gama</a:t>
            </a:r>
            <a:r>
              <a:rPr lang="en-US" dirty="0"/>
              <a:t> </a:t>
            </a:r>
            <a:r>
              <a:rPr lang="en-US" dirty="0" err="1"/>
              <a:t>mai</a:t>
            </a:r>
            <a:r>
              <a:rPr lang="en-US" dirty="0"/>
              <a:t> </a:t>
            </a:r>
            <a:r>
              <a:rPr lang="en-US" dirty="0" err="1"/>
              <a:t>diversificata</a:t>
            </a:r>
            <a:r>
              <a:rPr lang="en-US" dirty="0"/>
              <a:t> de </a:t>
            </a:r>
            <a:r>
              <a:rPr lang="en-US" dirty="0" err="1"/>
              <a:t>produse</a:t>
            </a:r>
            <a:r>
              <a:rPr lang="en-US" dirty="0"/>
              <a:t> </a:t>
            </a:r>
            <a:r>
              <a:rPr lang="en-US" dirty="0" err="1"/>
              <a:t>sa</a:t>
            </a:r>
            <a:r>
              <a:rPr lang="en-US" dirty="0"/>
              <a:t> </a:t>
            </a:r>
            <a:r>
              <a:rPr lang="en-US" dirty="0" err="1"/>
              <a:t>atraga</a:t>
            </a:r>
            <a:r>
              <a:rPr lang="en-US" dirty="0"/>
              <a:t> </a:t>
            </a:r>
            <a:r>
              <a:rPr lang="en-US" dirty="0" err="1"/>
              <a:t>si</a:t>
            </a:r>
            <a:r>
              <a:rPr lang="en-US" dirty="0"/>
              <a:t> </a:t>
            </a:r>
            <a:r>
              <a:rPr lang="en-US" dirty="0" err="1"/>
              <a:t>mai</a:t>
            </a:r>
            <a:r>
              <a:rPr lang="en-US" dirty="0"/>
              <a:t> multi </a:t>
            </a:r>
            <a:r>
              <a:rPr lang="en-US" dirty="0" err="1"/>
              <a:t>clienti</a:t>
            </a:r>
            <a:endParaRPr lang="en-US" dirty="0"/>
          </a:p>
          <a:p>
            <a:r>
              <a:rPr lang="en-US" dirty="0" err="1"/>
              <a:t>Oferirea</a:t>
            </a:r>
            <a:r>
              <a:rPr lang="en-US" dirty="0"/>
              <a:t> de </a:t>
            </a:r>
            <a:r>
              <a:rPr lang="en-US" dirty="0" err="1"/>
              <a:t>promotii</a:t>
            </a:r>
            <a:r>
              <a:rPr lang="en-US" dirty="0"/>
              <a:t> in </a:t>
            </a:r>
            <a:r>
              <a:rPr lang="en-US" dirty="0" err="1"/>
              <a:t>jurul</a:t>
            </a:r>
            <a:r>
              <a:rPr lang="en-US" dirty="0"/>
              <a:t> </a:t>
            </a:r>
            <a:r>
              <a:rPr lang="en-US" dirty="0" err="1"/>
              <a:t>lunilor</a:t>
            </a:r>
            <a:r>
              <a:rPr lang="en-US" dirty="0"/>
              <a:t> </a:t>
            </a:r>
            <a:r>
              <a:rPr lang="en-US" dirty="0" err="1"/>
              <a:t>mai</a:t>
            </a:r>
            <a:r>
              <a:rPr lang="en-US" dirty="0"/>
              <a:t> </a:t>
            </a:r>
            <a:r>
              <a:rPr lang="en-US" dirty="0" err="1"/>
              <a:t>slabe</a:t>
            </a:r>
            <a:r>
              <a:rPr lang="en-US" dirty="0"/>
              <a:t> </a:t>
            </a:r>
          </a:p>
          <a:p>
            <a:r>
              <a:rPr lang="en-US" dirty="0" err="1"/>
              <a:t>Companie</a:t>
            </a:r>
            <a:r>
              <a:rPr lang="en-US" dirty="0"/>
              <a:t> </a:t>
            </a:r>
            <a:r>
              <a:rPr lang="en-US" dirty="0" err="1"/>
              <a:t>sa</a:t>
            </a:r>
            <a:r>
              <a:rPr lang="en-US" dirty="0"/>
              <a:t> se </a:t>
            </a:r>
            <a:r>
              <a:rPr lang="en-US" dirty="0" err="1"/>
              <a:t>focuseze</a:t>
            </a:r>
            <a:r>
              <a:rPr lang="en-US" dirty="0"/>
              <a:t> pe their main product category (bikes) but should also focus on adding more </a:t>
            </a:r>
            <a:r>
              <a:rPr lang="en-US" dirty="0" err="1"/>
              <a:t>accesorries</a:t>
            </a:r>
            <a:r>
              <a:rPr lang="en-US" dirty="0"/>
              <a:t> that complement the </a:t>
            </a:r>
            <a:r>
              <a:rPr lang="en-US" dirty="0" err="1"/>
              <a:t>prduct</a:t>
            </a:r>
            <a:r>
              <a:rPr lang="en-US" dirty="0"/>
              <a:t> mix. </a:t>
            </a:r>
          </a:p>
          <a:p>
            <a:r>
              <a:rPr lang="en-US" dirty="0"/>
              <a:t>Should offer bundles and </a:t>
            </a:r>
            <a:r>
              <a:rPr lang="en-US" dirty="0" err="1"/>
              <a:t>pachete</a:t>
            </a:r>
            <a:r>
              <a:rPr lang="en-US" dirty="0"/>
              <a:t> </a:t>
            </a:r>
            <a:r>
              <a:rPr lang="en-US" dirty="0" err="1"/>
              <a:t>promotionale</a:t>
            </a:r>
            <a:r>
              <a:rPr lang="en-US" dirty="0"/>
              <a:t> to encourage more sales.</a:t>
            </a:r>
          </a:p>
          <a:p>
            <a:r>
              <a:rPr lang="en-US" dirty="0" err="1"/>
              <a:t>Compania</a:t>
            </a:r>
            <a:r>
              <a:rPr lang="en-US" dirty="0"/>
              <a:t> </a:t>
            </a:r>
            <a:r>
              <a:rPr lang="en-US" dirty="0" err="1"/>
              <a:t>sa</a:t>
            </a:r>
            <a:r>
              <a:rPr lang="en-US" dirty="0"/>
              <a:t> try to replicate what they did in 2013 to have better results in the future. </a:t>
            </a:r>
          </a:p>
        </p:txBody>
      </p:sp>
    </p:spTree>
    <p:extLst>
      <p:ext uri="{BB962C8B-B14F-4D97-AF65-F5344CB8AC3E}">
        <p14:creationId xmlns:p14="http://schemas.microsoft.com/office/powerpoint/2010/main" val="236419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0D49-46C2-0701-9CCB-F7ED38E3A975}"/>
              </a:ext>
            </a:extLst>
          </p:cNvPr>
          <p:cNvSpPr>
            <a:spLocks noGrp="1"/>
          </p:cNvSpPr>
          <p:nvPr>
            <p:ph type="title"/>
          </p:nvPr>
        </p:nvSpPr>
        <p:spPr/>
        <p:txBody>
          <a:bodyPr/>
          <a:lstStyle/>
          <a:p>
            <a:r>
              <a:rPr lang="en-US" dirty="0"/>
              <a:t>Background</a:t>
            </a:r>
          </a:p>
        </p:txBody>
      </p:sp>
      <p:pic>
        <p:nvPicPr>
          <p:cNvPr id="5" name="Content Placeholder 4">
            <a:extLst>
              <a:ext uri="{FF2B5EF4-FFF2-40B4-BE49-F238E27FC236}">
                <a16:creationId xmlns:a16="http://schemas.microsoft.com/office/drawing/2014/main" id="{540FD310-1DB9-9648-5755-0FA108359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589615"/>
            <a:ext cx="8596312" cy="1839385"/>
          </a:xfrm>
        </p:spPr>
      </p:pic>
      <p:sp>
        <p:nvSpPr>
          <p:cNvPr id="6" name="TextBox 5">
            <a:extLst>
              <a:ext uri="{FF2B5EF4-FFF2-40B4-BE49-F238E27FC236}">
                <a16:creationId xmlns:a16="http://schemas.microsoft.com/office/drawing/2014/main" id="{6A956ECA-7A7B-01CF-DD96-1BC3F4885900}"/>
              </a:ext>
            </a:extLst>
          </p:cNvPr>
          <p:cNvSpPr txBox="1"/>
          <p:nvPr/>
        </p:nvSpPr>
        <p:spPr>
          <a:xfrm>
            <a:off x="677334" y="3673017"/>
            <a:ext cx="3158401" cy="2862322"/>
          </a:xfrm>
          <a:prstGeom prst="rect">
            <a:avLst/>
          </a:prstGeom>
          <a:noFill/>
        </p:spPr>
        <p:txBody>
          <a:bodyPr wrap="square" rtlCol="0">
            <a:spAutoFit/>
          </a:bodyPr>
          <a:lstStyle/>
          <a:p>
            <a:r>
              <a:rPr lang="en-US" dirty="0"/>
              <a:t>‘Adventure Works’</a:t>
            </a:r>
          </a:p>
          <a:p>
            <a:r>
              <a:rPr lang="en-US" dirty="0"/>
              <a:t>A </a:t>
            </a:r>
            <a:r>
              <a:rPr lang="en-US" dirty="0" err="1"/>
              <a:t>fost</a:t>
            </a:r>
            <a:r>
              <a:rPr lang="en-US" dirty="0"/>
              <a:t> </a:t>
            </a:r>
            <a:r>
              <a:rPr lang="en-US" dirty="0" err="1"/>
              <a:t>infiintanta</a:t>
            </a:r>
            <a:r>
              <a:rPr lang="en-US" dirty="0"/>
              <a:t> in May 2011.   </a:t>
            </a:r>
          </a:p>
          <a:p>
            <a:r>
              <a:rPr lang="en-US" dirty="0" err="1"/>
              <a:t>Compania</a:t>
            </a:r>
            <a:r>
              <a:rPr lang="en-US" dirty="0"/>
              <a:t> are </a:t>
            </a:r>
            <a:r>
              <a:rPr lang="en-US" dirty="0" err="1"/>
              <a:t>bances</a:t>
            </a:r>
            <a:r>
              <a:rPr lang="en-US" dirty="0"/>
              <a:t> around</a:t>
            </a:r>
          </a:p>
          <a:p>
            <a:r>
              <a:rPr lang="en-US" dirty="0"/>
              <a:t>The world</a:t>
            </a:r>
          </a:p>
          <a:p>
            <a:endParaRPr lang="en-US" dirty="0"/>
          </a:p>
          <a:p>
            <a:endParaRPr lang="en-US" dirty="0"/>
          </a:p>
          <a:p>
            <a:endParaRPr lang="en-US" dirty="0"/>
          </a:p>
          <a:p>
            <a:endParaRPr lang="en-US" dirty="0"/>
          </a:p>
          <a:p>
            <a:r>
              <a:rPr lang="en-US" dirty="0"/>
              <a:t> </a:t>
            </a:r>
          </a:p>
        </p:txBody>
      </p:sp>
      <p:sp>
        <p:nvSpPr>
          <p:cNvPr id="7" name="TextBox 6">
            <a:extLst>
              <a:ext uri="{FF2B5EF4-FFF2-40B4-BE49-F238E27FC236}">
                <a16:creationId xmlns:a16="http://schemas.microsoft.com/office/drawing/2014/main" id="{0FC3D3E5-E37B-810E-9B1A-BBB2E4AEDDB6}"/>
              </a:ext>
            </a:extLst>
          </p:cNvPr>
          <p:cNvSpPr txBox="1"/>
          <p:nvPr/>
        </p:nvSpPr>
        <p:spPr>
          <a:xfrm>
            <a:off x="4082902" y="3721395"/>
            <a:ext cx="2838893" cy="2031325"/>
          </a:xfrm>
          <a:prstGeom prst="rect">
            <a:avLst/>
          </a:prstGeom>
          <a:noFill/>
        </p:spPr>
        <p:txBody>
          <a:bodyPr wrap="square" rtlCol="0">
            <a:spAutoFit/>
          </a:bodyPr>
          <a:lstStyle/>
          <a:p>
            <a:r>
              <a:rPr lang="en-GB" b="0" i="0" dirty="0">
                <a:effectLst/>
                <a:latin typeface="Arial" panose="020B0604020202020204" pitchFamily="34" charset="0"/>
              </a:rPr>
              <a:t>The company sells bicycles and</a:t>
            </a:r>
            <a:br>
              <a:rPr lang="en-GB" dirty="0"/>
            </a:br>
            <a:r>
              <a:rPr lang="en-GB" b="0" i="0" dirty="0">
                <a:effectLst/>
                <a:latin typeface="Arial" panose="020B0604020202020204" pitchFamily="34" charset="0"/>
              </a:rPr>
              <a:t>related equipment.</a:t>
            </a:r>
            <a:br>
              <a:rPr lang="en-GB" dirty="0"/>
            </a:br>
            <a:r>
              <a:rPr lang="en-GB" b="0" i="0" dirty="0">
                <a:effectLst/>
                <a:latin typeface="Arial" panose="020B0604020202020204" pitchFamily="34" charset="0"/>
              </a:rPr>
              <a:t>Its aim is to encourage the sport</a:t>
            </a:r>
            <a:br>
              <a:rPr lang="en-GB" dirty="0"/>
            </a:br>
            <a:r>
              <a:rPr lang="en-GB" b="0" i="0" dirty="0">
                <a:effectLst/>
                <a:latin typeface="Arial" panose="020B0604020202020204" pitchFamily="34" charset="0"/>
              </a:rPr>
              <a:t>of cycling throughout the world</a:t>
            </a:r>
            <a:endParaRPr lang="en-US" dirty="0"/>
          </a:p>
        </p:txBody>
      </p:sp>
      <p:sp>
        <p:nvSpPr>
          <p:cNvPr id="8" name="TextBox 7">
            <a:extLst>
              <a:ext uri="{FF2B5EF4-FFF2-40B4-BE49-F238E27FC236}">
                <a16:creationId xmlns:a16="http://schemas.microsoft.com/office/drawing/2014/main" id="{FADBCD05-5A64-F6A9-C9F7-C3C7B55FFAD1}"/>
              </a:ext>
            </a:extLst>
          </p:cNvPr>
          <p:cNvSpPr txBox="1"/>
          <p:nvPr/>
        </p:nvSpPr>
        <p:spPr>
          <a:xfrm>
            <a:off x="7328245" y="3561907"/>
            <a:ext cx="2541181" cy="1200329"/>
          </a:xfrm>
          <a:prstGeom prst="rect">
            <a:avLst/>
          </a:prstGeom>
          <a:noFill/>
        </p:spPr>
        <p:txBody>
          <a:bodyPr wrap="square" rtlCol="0">
            <a:spAutoFit/>
          </a:bodyPr>
          <a:lstStyle/>
          <a:p>
            <a:r>
              <a:rPr lang="en-US" dirty="0"/>
              <a:t>O </a:t>
            </a:r>
            <a:r>
              <a:rPr lang="en-US" dirty="0" err="1"/>
              <a:t>analiza</a:t>
            </a:r>
            <a:r>
              <a:rPr lang="en-US" dirty="0"/>
              <a:t> </a:t>
            </a:r>
            <a:r>
              <a:rPr lang="en-US" dirty="0" err="1"/>
              <a:t>profitabilitatii</a:t>
            </a:r>
            <a:r>
              <a:rPr lang="en-US" dirty="0"/>
              <a:t> </a:t>
            </a:r>
            <a:r>
              <a:rPr lang="en-US" dirty="0" err="1"/>
              <a:t>si</a:t>
            </a:r>
            <a:r>
              <a:rPr lang="en-US" dirty="0"/>
              <a:t> a </a:t>
            </a:r>
            <a:r>
              <a:rPr lang="en-US" dirty="0" err="1"/>
              <a:t>produselor</a:t>
            </a:r>
            <a:r>
              <a:rPr lang="en-US" dirty="0"/>
              <a:t> </a:t>
            </a:r>
            <a:r>
              <a:rPr lang="en-US" dirty="0" err="1"/>
              <a:t>oferite</a:t>
            </a:r>
            <a:r>
              <a:rPr lang="en-US" dirty="0"/>
              <a:t> </a:t>
            </a:r>
            <a:r>
              <a:rPr lang="en-US" dirty="0" err="1"/>
              <a:t>sa</a:t>
            </a:r>
            <a:r>
              <a:rPr lang="en-US" dirty="0"/>
              <a:t> ne </a:t>
            </a:r>
            <a:r>
              <a:rPr lang="en-US" dirty="0" err="1"/>
              <a:t>indice</a:t>
            </a:r>
            <a:r>
              <a:rPr lang="en-US" dirty="0"/>
              <a:t> </a:t>
            </a:r>
            <a:r>
              <a:rPr lang="en-US" dirty="0" err="1"/>
              <a:t>performanta</a:t>
            </a:r>
            <a:endParaRPr lang="en-US" dirty="0"/>
          </a:p>
        </p:txBody>
      </p:sp>
    </p:spTree>
    <p:extLst>
      <p:ext uri="{BB962C8B-B14F-4D97-AF65-F5344CB8AC3E}">
        <p14:creationId xmlns:p14="http://schemas.microsoft.com/office/powerpoint/2010/main" val="47649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6416-9203-9A13-700E-4769E8312885}"/>
              </a:ext>
            </a:extLst>
          </p:cNvPr>
          <p:cNvSpPr>
            <a:spLocks noGrp="1"/>
          </p:cNvSpPr>
          <p:nvPr>
            <p:ph type="title"/>
          </p:nvPr>
        </p:nvSpPr>
        <p:spPr/>
        <p:txBody>
          <a:bodyPr/>
          <a:lstStyle/>
          <a:p>
            <a:r>
              <a:rPr lang="en-US" dirty="0" err="1"/>
              <a:t>Obiective</a:t>
            </a:r>
            <a:r>
              <a:rPr lang="en-US" dirty="0"/>
              <a:t> </a:t>
            </a:r>
            <a:r>
              <a:rPr lang="en-US" dirty="0" err="1"/>
              <a:t>Analizei</a:t>
            </a:r>
            <a:endParaRPr lang="en-US" dirty="0"/>
          </a:p>
        </p:txBody>
      </p:sp>
      <p:sp>
        <p:nvSpPr>
          <p:cNvPr id="3" name="Content Placeholder 2">
            <a:extLst>
              <a:ext uri="{FF2B5EF4-FFF2-40B4-BE49-F238E27FC236}">
                <a16:creationId xmlns:a16="http://schemas.microsoft.com/office/drawing/2014/main" id="{5A171221-8C0A-8DDE-C92A-10F83FB593BE}"/>
              </a:ext>
            </a:extLst>
          </p:cNvPr>
          <p:cNvSpPr>
            <a:spLocks noGrp="1"/>
          </p:cNvSpPr>
          <p:nvPr>
            <p:ph idx="1"/>
          </p:nvPr>
        </p:nvSpPr>
        <p:spPr/>
        <p:txBody>
          <a:bodyPr/>
          <a:lstStyle/>
          <a:p>
            <a:r>
              <a:rPr lang="en-US" dirty="0"/>
              <a:t>Sunt Sales </a:t>
            </a:r>
            <a:r>
              <a:rPr lang="en-US" dirty="0" err="1"/>
              <a:t>seaonal</a:t>
            </a:r>
            <a:r>
              <a:rPr lang="en-US" dirty="0"/>
              <a:t>? </a:t>
            </a:r>
            <a:r>
              <a:rPr lang="en-US" dirty="0" err="1"/>
              <a:t>Factori</a:t>
            </a:r>
            <a:r>
              <a:rPr lang="en-US" dirty="0"/>
              <a:t> </a:t>
            </a:r>
            <a:r>
              <a:rPr lang="en-US" dirty="0" err="1"/>
              <a:t>posibil</a:t>
            </a:r>
            <a:r>
              <a:rPr lang="en-US" dirty="0"/>
              <a:t> (</a:t>
            </a:r>
            <a:r>
              <a:rPr lang="en-US" dirty="0" err="1"/>
              <a:t>sarbatori</a:t>
            </a:r>
            <a:r>
              <a:rPr lang="en-US" dirty="0"/>
              <a:t>, </a:t>
            </a:r>
            <a:r>
              <a:rPr lang="en-US" dirty="0" err="1"/>
              <a:t>evenimente</a:t>
            </a:r>
            <a:r>
              <a:rPr lang="en-US" dirty="0"/>
              <a:t> </a:t>
            </a:r>
            <a:r>
              <a:rPr lang="en-US" dirty="0" err="1"/>
              <a:t>politice</a:t>
            </a:r>
            <a:r>
              <a:rPr lang="en-US" dirty="0"/>
              <a:t> </a:t>
            </a:r>
            <a:r>
              <a:rPr lang="en-US" dirty="0" err="1"/>
              <a:t>sau</a:t>
            </a:r>
            <a:r>
              <a:rPr lang="en-US" dirty="0"/>
              <a:t> </a:t>
            </a:r>
            <a:r>
              <a:rPr lang="en-US" dirty="0" err="1"/>
              <a:t>majore</a:t>
            </a:r>
            <a:r>
              <a:rPr lang="en-US" dirty="0"/>
              <a:t>, </a:t>
            </a:r>
            <a:r>
              <a:rPr lang="en-US" dirty="0" err="1"/>
              <a:t>anotimpuri</a:t>
            </a:r>
            <a:r>
              <a:rPr lang="en-US" dirty="0"/>
              <a:t>)</a:t>
            </a:r>
          </a:p>
          <a:p>
            <a:endParaRPr lang="en-US" dirty="0"/>
          </a:p>
          <a:p>
            <a:r>
              <a:rPr lang="en-US" dirty="0"/>
              <a:t>Este o </a:t>
            </a:r>
            <a:r>
              <a:rPr lang="en-US" dirty="0" err="1"/>
              <a:t>fluctuatie</a:t>
            </a:r>
            <a:r>
              <a:rPr lang="en-US" dirty="0"/>
              <a:t> upward/downward trend in </a:t>
            </a:r>
            <a:r>
              <a:rPr lang="en-US" dirty="0" err="1"/>
              <a:t>performanta</a:t>
            </a:r>
            <a:r>
              <a:rPr lang="en-US" dirty="0"/>
              <a:t> </a:t>
            </a:r>
            <a:r>
              <a:rPr lang="en-US" dirty="0" err="1"/>
              <a:t>companiei</a:t>
            </a:r>
            <a:r>
              <a:rPr lang="en-US" dirty="0"/>
              <a:t> over the months and years? </a:t>
            </a:r>
            <a:r>
              <a:rPr lang="en-US" dirty="0" err="1"/>
              <a:t>Factori</a:t>
            </a:r>
            <a:r>
              <a:rPr lang="en-US" dirty="0"/>
              <a:t> </a:t>
            </a:r>
            <a:r>
              <a:rPr lang="en-US" dirty="0" err="1"/>
              <a:t>posibili</a:t>
            </a:r>
            <a:r>
              <a:rPr lang="en-US" dirty="0"/>
              <a:t> </a:t>
            </a:r>
            <a:r>
              <a:rPr lang="en-US" dirty="0" err="1"/>
              <a:t>pentru</a:t>
            </a:r>
            <a:r>
              <a:rPr lang="en-US" dirty="0"/>
              <a:t> </a:t>
            </a:r>
            <a:r>
              <a:rPr lang="en-US" dirty="0" err="1"/>
              <a:t>rezultate</a:t>
            </a:r>
            <a:r>
              <a:rPr lang="en-US" dirty="0"/>
              <a:t> (</a:t>
            </a:r>
            <a:r>
              <a:rPr lang="en-US" dirty="0" err="1"/>
              <a:t>prodtipuri</a:t>
            </a:r>
            <a:r>
              <a:rPr lang="en-US" dirty="0"/>
              <a:t> de use, discounts, </a:t>
            </a:r>
            <a:r>
              <a:rPr lang="en-US" dirty="0" err="1"/>
              <a:t>erori</a:t>
            </a:r>
            <a:r>
              <a:rPr lang="en-US" dirty="0"/>
              <a:t> in cum a </a:t>
            </a:r>
            <a:r>
              <a:rPr lang="en-US" dirty="0" err="1"/>
              <a:t>fost</a:t>
            </a:r>
            <a:r>
              <a:rPr lang="en-US" dirty="0"/>
              <a:t> </a:t>
            </a:r>
            <a:r>
              <a:rPr lang="en-US" dirty="0" err="1"/>
              <a:t>adaugata</a:t>
            </a:r>
            <a:r>
              <a:rPr lang="en-US" dirty="0"/>
              <a:t> data)</a:t>
            </a:r>
          </a:p>
          <a:p>
            <a:r>
              <a:rPr lang="en-US" dirty="0" err="1"/>
              <a:t>Tipurile</a:t>
            </a:r>
            <a:r>
              <a:rPr lang="en-US" dirty="0"/>
              <a:t> de </a:t>
            </a:r>
            <a:r>
              <a:rPr lang="en-US" dirty="0" err="1"/>
              <a:t>produse</a:t>
            </a:r>
            <a:r>
              <a:rPr lang="en-US" dirty="0"/>
              <a:t> </a:t>
            </a:r>
            <a:r>
              <a:rPr lang="en-US" dirty="0" err="1"/>
              <a:t>vandute</a:t>
            </a:r>
            <a:r>
              <a:rPr lang="en-US" dirty="0"/>
              <a:t> </a:t>
            </a:r>
            <a:r>
              <a:rPr lang="en-US" dirty="0" err="1"/>
              <a:t>si</a:t>
            </a:r>
            <a:r>
              <a:rPr lang="en-US" dirty="0"/>
              <a:t> </a:t>
            </a:r>
            <a:r>
              <a:rPr lang="en-US" dirty="0" err="1"/>
              <a:t>categoriile</a:t>
            </a:r>
            <a:r>
              <a:rPr lang="en-US" dirty="0"/>
              <a:t> de </a:t>
            </a:r>
            <a:r>
              <a:rPr lang="en-US" dirty="0" err="1"/>
              <a:t>produse</a:t>
            </a:r>
            <a:r>
              <a:rPr lang="en-US" dirty="0"/>
              <a:t> care s-au </a:t>
            </a:r>
            <a:r>
              <a:rPr lang="en-US" dirty="0" err="1"/>
              <a:t>vandut</a:t>
            </a:r>
            <a:r>
              <a:rPr lang="en-US" dirty="0"/>
              <a:t> </a:t>
            </a:r>
            <a:r>
              <a:rPr lang="en-US" dirty="0" err="1"/>
              <a:t>cel</a:t>
            </a:r>
            <a:r>
              <a:rPr lang="en-US" dirty="0"/>
              <a:t> </a:t>
            </a:r>
            <a:r>
              <a:rPr lang="en-US" dirty="0" err="1"/>
              <a:t>mai</a:t>
            </a:r>
            <a:r>
              <a:rPr lang="en-US" dirty="0"/>
              <a:t> bine.</a:t>
            </a:r>
          </a:p>
          <a:p>
            <a:endParaRPr lang="en-US" dirty="0"/>
          </a:p>
          <a:p>
            <a:r>
              <a:rPr lang="en-US" dirty="0" err="1"/>
              <a:t>Intervalurile</a:t>
            </a:r>
            <a:r>
              <a:rPr lang="en-US" dirty="0"/>
              <a:t> </a:t>
            </a:r>
            <a:r>
              <a:rPr lang="en-US" dirty="0" err="1"/>
              <a:t>luate</a:t>
            </a:r>
            <a:r>
              <a:rPr lang="en-US" dirty="0"/>
              <a:t> in </a:t>
            </a:r>
            <a:r>
              <a:rPr lang="en-US" dirty="0" err="1"/>
              <a:t>analiza</a:t>
            </a:r>
            <a:r>
              <a:rPr lang="en-US" dirty="0"/>
              <a:t> </a:t>
            </a:r>
          </a:p>
          <a:p>
            <a:r>
              <a:rPr lang="en-US" dirty="0" err="1"/>
              <a:t>Iunie</a:t>
            </a:r>
            <a:r>
              <a:rPr lang="en-US" dirty="0"/>
              <a:t> 2011 </a:t>
            </a:r>
            <a:r>
              <a:rPr lang="en-US" dirty="0" err="1"/>
              <a:t>si</a:t>
            </a:r>
            <a:r>
              <a:rPr lang="en-US" dirty="0"/>
              <a:t> </a:t>
            </a:r>
            <a:r>
              <a:rPr lang="en-US" dirty="0" err="1"/>
              <a:t>iunie</a:t>
            </a:r>
            <a:r>
              <a:rPr lang="en-US" dirty="0"/>
              <a:t> 2014</a:t>
            </a:r>
          </a:p>
        </p:txBody>
      </p:sp>
    </p:spTree>
    <p:extLst>
      <p:ext uri="{BB962C8B-B14F-4D97-AF65-F5344CB8AC3E}">
        <p14:creationId xmlns:p14="http://schemas.microsoft.com/office/powerpoint/2010/main" val="290441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4AB7CE-58A3-3DAE-3B9F-4CCB2988C7DB}"/>
              </a:ext>
            </a:extLst>
          </p:cNvPr>
          <p:cNvSpPr>
            <a:spLocks noGrp="1"/>
          </p:cNvSpPr>
          <p:nvPr>
            <p:ph type="title"/>
          </p:nvPr>
        </p:nvSpPr>
        <p:spPr/>
        <p:txBody>
          <a:bodyPr/>
          <a:lstStyle/>
          <a:p>
            <a:r>
              <a:rPr lang="en-US" dirty="0" err="1"/>
              <a:t>Diagramele</a:t>
            </a:r>
            <a:r>
              <a:rPr lang="en-US" dirty="0"/>
              <a:t>/</a:t>
            </a:r>
            <a:r>
              <a:rPr lang="en-US" dirty="0" err="1"/>
              <a:t>Tabele</a:t>
            </a:r>
            <a:r>
              <a:rPr lang="en-US" dirty="0"/>
              <a:t> </a:t>
            </a:r>
            <a:r>
              <a:rPr lang="en-US" dirty="0" err="1"/>
              <a:t>folosite</a:t>
            </a:r>
            <a:r>
              <a:rPr lang="en-US" dirty="0"/>
              <a:t> in Analiza</a:t>
            </a:r>
          </a:p>
        </p:txBody>
      </p:sp>
      <p:pic>
        <p:nvPicPr>
          <p:cNvPr id="7" name="Content Placeholder 6">
            <a:extLst>
              <a:ext uri="{FF2B5EF4-FFF2-40B4-BE49-F238E27FC236}">
                <a16:creationId xmlns:a16="http://schemas.microsoft.com/office/drawing/2014/main" id="{937AC74A-78DE-020C-9F7A-49BF0B93F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774" y="2160588"/>
            <a:ext cx="7188490" cy="3881437"/>
          </a:xfrm>
        </p:spPr>
      </p:pic>
    </p:spTree>
    <p:extLst>
      <p:ext uri="{BB962C8B-B14F-4D97-AF65-F5344CB8AC3E}">
        <p14:creationId xmlns:p14="http://schemas.microsoft.com/office/powerpoint/2010/main" val="229103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CB0-97FE-2EAE-1F20-2A5F1CCE7759}"/>
              </a:ext>
            </a:extLst>
          </p:cNvPr>
          <p:cNvSpPr>
            <a:spLocks noGrp="1"/>
          </p:cNvSpPr>
          <p:nvPr>
            <p:ph type="title"/>
          </p:nvPr>
        </p:nvSpPr>
        <p:spPr/>
        <p:txBody>
          <a:bodyPr/>
          <a:lstStyle/>
          <a:p>
            <a:r>
              <a:rPr lang="en-US" dirty="0"/>
              <a:t>Annual Revenue/Profits/Quantity Sold</a:t>
            </a:r>
          </a:p>
        </p:txBody>
      </p:sp>
      <p:graphicFrame>
        <p:nvGraphicFramePr>
          <p:cNvPr id="20" name="Content Placeholder 19">
            <a:extLst>
              <a:ext uri="{FF2B5EF4-FFF2-40B4-BE49-F238E27FC236}">
                <a16:creationId xmlns:a16="http://schemas.microsoft.com/office/drawing/2014/main" id="{50D27A5C-78B4-425C-FF87-2BDCC55353A7}"/>
              </a:ext>
            </a:extLst>
          </p:cNvPr>
          <p:cNvGraphicFramePr>
            <a:graphicFrameLocks noGrp="1"/>
          </p:cNvGraphicFramePr>
          <p:nvPr>
            <p:ph idx="1"/>
            <p:extLst>
              <p:ext uri="{D42A27DB-BD31-4B8C-83A1-F6EECF244321}">
                <p14:modId xmlns:p14="http://schemas.microsoft.com/office/powerpoint/2010/main" val="2092628832"/>
              </p:ext>
            </p:extLst>
          </p:nvPr>
        </p:nvGraphicFramePr>
        <p:xfrm>
          <a:off x="677862" y="2160588"/>
          <a:ext cx="8689421" cy="2857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Table 20">
            <a:extLst>
              <a:ext uri="{FF2B5EF4-FFF2-40B4-BE49-F238E27FC236}">
                <a16:creationId xmlns:a16="http://schemas.microsoft.com/office/drawing/2014/main" id="{47EBFA1D-323C-AC41-5D51-AE124EDBB51D}"/>
              </a:ext>
            </a:extLst>
          </p:cNvPr>
          <p:cNvGraphicFramePr>
            <a:graphicFrameLocks noGrp="1"/>
          </p:cNvGraphicFramePr>
          <p:nvPr>
            <p:extLst>
              <p:ext uri="{D42A27DB-BD31-4B8C-83A1-F6EECF244321}">
                <p14:modId xmlns:p14="http://schemas.microsoft.com/office/powerpoint/2010/main" val="1398003759"/>
              </p:ext>
            </p:extLst>
          </p:nvPr>
        </p:nvGraphicFramePr>
        <p:xfrm>
          <a:off x="1524220" y="5257091"/>
          <a:ext cx="7487796" cy="991309"/>
        </p:xfrm>
        <a:graphic>
          <a:graphicData uri="http://schemas.openxmlformats.org/drawingml/2006/table">
            <a:tbl>
              <a:tblPr>
                <a:tableStyleId>{5C22544A-7EE6-4342-B048-85BDC9FD1C3A}</a:tableStyleId>
              </a:tblPr>
              <a:tblGrid>
                <a:gridCol w="2526261">
                  <a:extLst>
                    <a:ext uri="{9D8B030D-6E8A-4147-A177-3AD203B41FA5}">
                      <a16:colId xmlns:a16="http://schemas.microsoft.com/office/drawing/2014/main" val="3519115728"/>
                    </a:ext>
                  </a:extLst>
                </a:gridCol>
                <a:gridCol w="1892709">
                  <a:extLst>
                    <a:ext uri="{9D8B030D-6E8A-4147-A177-3AD203B41FA5}">
                      <a16:colId xmlns:a16="http://schemas.microsoft.com/office/drawing/2014/main" val="2247413972"/>
                    </a:ext>
                  </a:extLst>
                </a:gridCol>
                <a:gridCol w="867727">
                  <a:extLst>
                    <a:ext uri="{9D8B030D-6E8A-4147-A177-3AD203B41FA5}">
                      <a16:colId xmlns:a16="http://schemas.microsoft.com/office/drawing/2014/main" val="2346392707"/>
                    </a:ext>
                  </a:extLst>
                </a:gridCol>
                <a:gridCol w="2201099">
                  <a:extLst>
                    <a:ext uri="{9D8B030D-6E8A-4147-A177-3AD203B41FA5}">
                      <a16:colId xmlns:a16="http://schemas.microsoft.com/office/drawing/2014/main" val="4179491484"/>
                    </a:ext>
                  </a:extLst>
                </a:gridCol>
              </a:tblGrid>
              <a:tr h="146198">
                <a:tc>
                  <a:txBody>
                    <a:bodyPr/>
                    <a:lstStyle/>
                    <a:p>
                      <a:pPr algn="l" fontAlgn="b"/>
                      <a:r>
                        <a:rPr lang="en-US" sz="1100" u="none" strike="noStrike" dirty="0" err="1">
                          <a:effectLst/>
                        </a:rPr>
                        <a:t>SaleYear</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ysClr val="windowText" lastClr="000000"/>
                          </a:solidFill>
                          <a:effectLst/>
                          <a:latin typeface="Calibri" panose="020F0502020204030204" pitchFamily="34" charset="0"/>
                        </a:rPr>
                        <a:t>Revenue</a:t>
                      </a:r>
                    </a:p>
                  </a:txBody>
                  <a:tcPr marL="7620" marR="7620" marT="7620" marB="0" anchor="b"/>
                </a:tc>
                <a:tc>
                  <a:txBody>
                    <a:bodyPr/>
                    <a:lstStyle/>
                    <a:p>
                      <a:pPr algn="l" fontAlgn="b"/>
                      <a:r>
                        <a:rPr lang="en-US" sz="1100" b="1" i="0" u="none" strike="noStrike" dirty="0">
                          <a:solidFill>
                            <a:sysClr val="windowText" lastClr="000000"/>
                          </a:solidFill>
                          <a:effectLst/>
                          <a:latin typeface="Calibri" panose="020F0502020204030204" pitchFamily="34" charset="0"/>
                        </a:rPr>
                        <a:t>Profit</a:t>
                      </a:r>
                    </a:p>
                  </a:txBody>
                  <a:tcPr marL="7620" marR="7620" marT="7620" marB="0" anchor="b"/>
                </a:tc>
                <a:tc>
                  <a:txBody>
                    <a:bodyPr/>
                    <a:lstStyle/>
                    <a:p>
                      <a:pPr algn="l" fontAlgn="b"/>
                      <a:r>
                        <a:rPr lang="en-US" sz="1100" u="none" strike="noStrike">
                          <a:effectLst/>
                        </a:rPr>
                        <a:t>TotalQtySold</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2318511"/>
                  </a:ext>
                </a:extLst>
              </a:tr>
              <a:tr h="207866">
                <a:tc>
                  <a:txBody>
                    <a:bodyPr/>
                    <a:lstStyle/>
                    <a:p>
                      <a:pPr algn="r" fontAlgn="b"/>
                      <a:r>
                        <a:rPr lang="en-US" sz="1100" u="none" strike="noStrike" dirty="0">
                          <a:effectLst/>
                          <a:highlight>
                            <a:srgbClr val="FFFF00"/>
                          </a:highlight>
                        </a:rPr>
                        <a:t>2013</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US" sz="1100" u="none" strike="noStrike">
                          <a:effectLst/>
                          <a:highlight>
                            <a:srgbClr val="FFFF00"/>
                          </a:highlight>
                        </a:rPr>
                        <a:t>43622479.05</a:t>
                      </a:r>
                      <a:endParaRPr lang="en-US"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highlight>
                            <a:srgbClr val="FFFF00"/>
                          </a:highlight>
                          <a:latin typeface="Calibri" panose="020F0502020204030204" pitchFamily="34" charset="0"/>
                        </a:rPr>
                        <a:t>3653934.589</a:t>
                      </a:r>
                    </a:p>
                  </a:txBody>
                  <a:tcPr marL="7620" marR="7620" marT="7620" marB="0" anchor="b"/>
                </a:tc>
                <a:tc>
                  <a:txBody>
                    <a:bodyPr/>
                    <a:lstStyle/>
                    <a:p>
                      <a:pPr algn="r" fontAlgn="b"/>
                      <a:r>
                        <a:rPr lang="en-US" sz="1100" u="none" strike="noStrike" dirty="0">
                          <a:effectLst/>
                          <a:highlight>
                            <a:srgbClr val="FFFF00"/>
                          </a:highlight>
                        </a:rPr>
                        <a:t>131788</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372566561"/>
                  </a:ext>
                </a:extLst>
              </a:tr>
              <a:tr h="207866">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20057928.81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3479394.36</a:t>
                      </a:r>
                    </a:p>
                  </a:txBody>
                  <a:tcPr marL="7620" marR="7620" marT="7620" marB="0" anchor="b"/>
                </a:tc>
                <a:tc>
                  <a:txBody>
                    <a:bodyPr/>
                    <a:lstStyle/>
                    <a:p>
                      <a:pPr algn="r" fontAlgn="b"/>
                      <a:r>
                        <a:rPr lang="en-US" sz="1100" u="none" strike="noStrike">
                          <a:effectLst/>
                        </a:rPr>
                        <a:t>61659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3617876"/>
                  </a:ext>
                </a:extLst>
              </a:tr>
              <a:tr h="225057">
                <a:tc>
                  <a:txBody>
                    <a:bodyPr/>
                    <a:lstStyle/>
                    <a:p>
                      <a:pPr algn="r" fontAlgn="b"/>
                      <a:r>
                        <a:rPr lang="en-US" sz="1100" u="none" strike="noStrike">
                          <a:effectLst/>
                        </a:rPr>
                        <a:t>2011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12641672.21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1631285.791</a:t>
                      </a:r>
                    </a:p>
                  </a:txBody>
                  <a:tcPr marL="7620" marR="7620" marT="7620" marB="0" anchor="b"/>
                </a:tc>
                <a:tc>
                  <a:txBody>
                    <a:bodyPr/>
                    <a:lstStyle/>
                    <a:p>
                      <a:pPr algn="r" fontAlgn="b"/>
                      <a:r>
                        <a:rPr lang="en-US" sz="1100" u="none" strike="noStrike">
                          <a:effectLst/>
                        </a:rPr>
                        <a:t>12888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0725029"/>
                  </a:ext>
                </a:extLst>
              </a:tr>
              <a:tr h="96401">
                <a:tc>
                  <a:txBody>
                    <a:bodyPr/>
                    <a:lstStyle/>
                    <a:p>
                      <a:pPr algn="r" fontAlgn="b"/>
                      <a:r>
                        <a:rPr lang="en-US" sz="1100" u="none" strike="noStrike">
                          <a:effectLst/>
                        </a:rPr>
                        <a:t>2012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33524301.32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1134796.8046</a:t>
                      </a:r>
                    </a:p>
                  </a:txBody>
                  <a:tcPr marL="7620" marR="7620" marT="7620" marB="0" anchor="b"/>
                </a:tc>
                <a:tc>
                  <a:txBody>
                    <a:bodyPr/>
                    <a:lstStyle/>
                    <a:p>
                      <a:pPr algn="r" fontAlgn="b"/>
                      <a:r>
                        <a:rPr lang="en-US" sz="1100" u="none" strike="noStrike" dirty="0">
                          <a:effectLst/>
                        </a:rPr>
                        <a:t>68579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6538952"/>
                  </a:ext>
                </a:extLst>
              </a:tr>
            </a:tbl>
          </a:graphicData>
        </a:graphic>
      </p:graphicFrame>
    </p:spTree>
    <p:extLst>
      <p:ext uri="{BB962C8B-B14F-4D97-AF65-F5344CB8AC3E}">
        <p14:creationId xmlns:p14="http://schemas.microsoft.com/office/powerpoint/2010/main" val="106753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69-408F-ED87-6F30-59E3E8E7814C}"/>
              </a:ext>
            </a:extLst>
          </p:cNvPr>
          <p:cNvSpPr>
            <a:spLocks noGrp="1"/>
          </p:cNvSpPr>
          <p:nvPr>
            <p:ph type="title"/>
          </p:nvPr>
        </p:nvSpPr>
        <p:spPr/>
        <p:txBody>
          <a:bodyPr/>
          <a:lstStyle/>
          <a:p>
            <a:r>
              <a:rPr lang="en-US" dirty="0"/>
              <a:t>Comparison 2012/2013</a:t>
            </a:r>
          </a:p>
        </p:txBody>
      </p:sp>
      <p:pic>
        <p:nvPicPr>
          <p:cNvPr id="5" name="Content Placeholder 4">
            <a:extLst>
              <a:ext uri="{FF2B5EF4-FFF2-40B4-BE49-F238E27FC236}">
                <a16:creationId xmlns:a16="http://schemas.microsoft.com/office/drawing/2014/main" id="{70CF3BB6-EA03-1C64-DF15-761C1744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77416"/>
            <a:ext cx="7147700" cy="2866776"/>
          </a:xfrm>
        </p:spPr>
      </p:pic>
    </p:spTree>
    <p:extLst>
      <p:ext uri="{BB962C8B-B14F-4D97-AF65-F5344CB8AC3E}">
        <p14:creationId xmlns:p14="http://schemas.microsoft.com/office/powerpoint/2010/main" val="275792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6650-97E4-BFBC-94F7-78C438B44265}"/>
              </a:ext>
            </a:extLst>
          </p:cNvPr>
          <p:cNvSpPr>
            <a:spLocks noGrp="1"/>
          </p:cNvSpPr>
          <p:nvPr>
            <p:ph type="title"/>
          </p:nvPr>
        </p:nvSpPr>
        <p:spPr/>
        <p:txBody>
          <a:bodyPr/>
          <a:lstStyle/>
          <a:p>
            <a:r>
              <a:rPr lang="en-US" dirty="0"/>
              <a:t>Monthly Profits/Rankings</a:t>
            </a:r>
          </a:p>
        </p:txBody>
      </p:sp>
      <p:pic>
        <p:nvPicPr>
          <p:cNvPr id="5" name="Content Placeholder 4">
            <a:extLst>
              <a:ext uri="{FF2B5EF4-FFF2-40B4-BE49-F238E27FC236}">
                <a16:creationId xmlns:a16="http://schemas.microsoft.com/office/drawing/2014/main" id="{EF7F8896-815F-DD79-708D-308F08064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0400"/>
            <a:ext cx="7277100" cy="1367055"/>
          </a:xfrm>
        </p:spPr>
      </p:pic>
      <p:pic>
        <p:nvPicPr>
          <p:cNvPr id="7" name="Picture 6">
            <a:extLst>
              <a:ext uri="{FF2B5EF4-FFF2-40B4-BE49-F238E27FC236}">
                <a16:creationId xmlns:a16="http://schemas.microsoft.com/office/drawing/2014/main" id="{D434C7FC-39FE-C857-A89B-3962CD9CD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100" y="879895"/>
            <a:ext cx="3779848" cy="4961050"/>
          </a:xfrm>
          <a:prstGeom prst="rect">
            <a:avLst/>
          </a:prstGeom>
        </p:spPr>
      </p:pic>
    </p:spTree>
    <p:extLst>
      <p:ext uri="{BB962C8B-B14F-4D97-AF65-F5344CB8AC3E}">
        <p14:creationId xmlns:p14="http://schemas.microsoft.com/office/powerpoint/2010/main" val="322340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A27C-6AB8-AC23-EC58-62D57DF10A15}"/>
              </a:ext>
            </a:extLst>
          </p:cNvPr>
          <p:cNvSpPr>
            <a:spLocks noGrp="1"/>
          </p:cNvSpPr>
          <p:nvPr>
            <p:ph type="title"/>
          </p:nvPr>
        </p:nvSpPr>
        <p:spPr/>
        <p:txBody>
          <a:bodyPr/>
          <a:lstStyle/>
          <a:p>
            <a:r>
              <a:rPr lang="en-US" dirty="0"/>
              <a:t>Monthly</a:t>
            </a:r>
          </a:p>
        </p:txBody>
      </p:sp>
      <p:pic>
        <p:nvPicPr>
          <p:cNvPr id="5" name="Content Placeholder 4">
            <a:extLst>
              <a:ext uri="{FF2B5EF4-FFF2-40B4-BE49-F238E27FC236}">
                <a16:creationId xmlns:a16="http://schemas.microsoft.com/office/drawing/2014/main" id="{90BFB1C6-8F07-31BF-3E67-F30285304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74972"/>
            <a:ext cx="5395843" cy="2418294"/>
          </a:xfrm>
        </p:spPr>
      </p:pic>
      <p:pic>
        <p:nvPicPr>
          <p:cNvPr id="7" name="Picture 6">
            <a:extLst>
              <a:ext uri="{FF2B5EF4-FFF2-40B4-BE49-F238E27FC236}">
                <a16:creationId xmlns:a16="http://schemas.microsoft.com/office/drawing/2014/main" id="{8511C0C1-5CA0-71D5-8147-BEBD25E7B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296" y="2248640"/>
            <a:ext cx="5041067" cy="2270957"/>
          </a:xfrm>
          <a:prstGeom prst="rect">
            <a:avLst/>
          </a:prstGeom>
        </p:spPr>
      </p:pic>
    </p:spTree>
    <p:extLst>
      <p:ext uri="{BB962C8B-B14F-4D97-AF65-F5344CB8AC3E}">
        <p14:creationId xmlns:p14="http://schemas.microsoft.com/office/powerpoint/2010/main" val="35601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98FF-88B1-9312-D860-6F7B0F28AAE4}"/>
              </a:ext>
            </a:extLst>
          </p:cNvPr>
          <p:cNvSpPr>
            <a:spLocks noGrp="1"/>
          </p:cNvSpPr>
          <p:nvPr>
            <p:ph type="title"/>
          </p:nvPr>
        </p:nvSpPr>
        <p:spPr/>
        <p:txBody>
          <a:bodyPr/>
          <a:lstStyle/>
          <a:p>
            <a:r>
              <a:rPr lang="en-US" dirty="0"/>
              <a:t>Monthly rankings/quarter</a:t>
            </a:r>
          </a:p>
        </p:txBody>
      </p:sp>
      <p:sp>
        <p:nvSpPr>
          <p:cNvPr id="3" name="Content Placeholder 2">
            <a:extLst>
              <a:ext uri="{FF2B5EF4-FFF2-40B4-BE49-F238E27FC236}">
                <a16:creationId xmlns:a16="http://schemas.microsoft.com/office/drawing/2014/main" id="{4A03642B-8D4B-2F36-41B2-70DB26BB89FB}"/>
              </a:ext>
            </a:extLst>
          </p:cNvPr>
          <p:cNvSpPr>
            <a:spLocks noGrp="1"/>
          </p:cNvSpPr>
          <p:nvPr>
            <p:ph idx="1"/>
          </p:nvPr>
        </p:nvSpPr>
        <p:spPr/>
        <p:txBody>
          <a:bodyPr>
            <a:normAutofit/>
          </a:bodyPr>
          <a:lstStyle/>
          <a:p>
            <a:r>
              <a:rPr lang="en-US" dirty="0"/>
              <a:t>Output-</a:t>
            </a:r>
            <a:r>
              <a:rPr lang="en-US" dirty="0" err="1"/>
              <a:t>ul</a:t>
            </a:r>
            <a:r>
              <a:rPr lang="en-US" dirty="0"/>
              <a:t> </a:t>
            </a:r>
            <a:r>
              <a:rPr lang="en-US" dirty="0" err="1"/>
              <a:t>rezultat</a:t>
            </a:r>
            <a:r>
              <a:rPr lang="en-US" dirty="0"/>
              <a:t> </a:t>
            </a:r>
            <a:r>
              <a:rPr lang="en-US" dirty="0" err="1"/>
              <a:t>oferă</a:t>
            </a:r>
            <a:r>
              <a:rPr lang="en-US" dirty="0"/>
              <a:t> </a:t>
            </a:r>
            <a:r>
              <a:rPr lang="en-US" dirty="0" err="1"/>
              <a:t>informații</a:t>
            </a:r>
            <a:r>
              <a:rPr lang="en-US" dirty="0"/>
              <a:t> </a:t>
            </a:r>
            <a:r>
              <a:rPr lang="en-US" dirty="0" err="1"/>
              <a:t>despre</a:t>
            </a:r>
            <a:r>
              <a:rPr lang="en-US" dirty="0"/>
              <a:t> </a:t>
            </a:r>
            <a:r>
              <a:rPr lang="en-US" dirty="0" err="1"/>
              <a:t>lunile</a:t>
            </a:r>
            <a:r>
              <a:rPr lang="en-US" dirty="0"/>
              <a:t> </a:t>
            </a:r>
            <a:r>
              <a:rPr lang="en-US" dirty="0" err="1"/>
              <a:t>mai</a:t>
            </a:r>
            <a:r>
              <a:rPr lang="en-US" dirty="0"/>
              <a:t> </a:t>
            </a:r>
            <a:r>
              <a:rPr lang="en-US" dirty="0" err="1"/>
              <a:t>profitabile</a:t>
            </a:r>
            <a:r>
              <a:rPr lang="en-US" dirty="0"/>
              <a:t> </a:t>
            </a:r>
            <a:r>
              <a:rPr lang="en-US" dirty="0" err="1"/>
              <a:t>dar</a:t>
            </a:r>
            <a:r>
              <a:rPr lang="en-US" dirty="0"/>
              <a:t> </a:t>
            </a:r>
            <a:r>
              <a:rPr lang="en-US" dirty="0" err="1"/>
              <a:t>si</a:t>
            </a:r>
            <a:r>
              <a:rPr lang="en-US" dirty="0"/>
              <a:t> </a:t>
            </a:r>
            <a:r>
              <a:rPr lang="en-US" dirty="0" err="1"/>
              <a:t>despre</a:t>
            </a:r>
            <a:r>
              <a:rPr lang="en-US" dirty="0"/>
              <a:t> </a:t>
            </a:r>
            <a:r>
              <a:rPr lang="en-US" dirty="0" err="1"/>
              <a:t>cele</a:t>
            </a:r>
            <a:r>
              <a:rPr lang="en-US" dirty="0"/>
              <a:t> </a:t>
            </a:r>
            <a:r>
              <a:rPr lang="en-US" dirty="0" err="1"/>
              <a:t>mai</a:t>
            </a:r>
            <a:r>
              <a:rPr lang="en-US" dirty="0"/>
              <a:t> </a:t>
            </a:r>
            <a:r>
              <a:rPr lang="en-US" dirty="0" err="1"/>
              <a:t>puțin</a:t>
            </a:r>
            <a:r>
              <a:rPr lang="en-US" dirty="0"/>
              <a:t> </a:t>
            </a:r>
            <a:r>
              <a:rPr lang="en-US" dirty="0" err="1"/>
              <a:t>profitabile</a:t>
            </a:r>
            <a:r>
              <a:rPr lang="en-US" dirty="0"/>
              <a:t>. </a:t>
            </a:r>
            <a:r>
              <a:rPr lang="en-US" dirty="0" err="1"/>
              <a:t>Identificarea</a:t>
            </a:r>
            <a:r>
              <a:rPr lang="en-US" dirty="0"/>
              <a:t> </a:t>
            </a:r>
            <a:r>
              <a:rPr lang="en-US" dirty="0" err="1"/>
              <a:t>tiparelor</a:t>
            </a:r>
            <a:r>
              <a:rPr lang="en-US" dirty="0"/>
              <a:t> </a:t>
            </a:r>
            <a:r>
              <a:rPr lang="en-US" dirty="0" err="1"/>
              <a:t>poate</a:t>
            </a:r>
            <a:r>
              <a:rPr lang="en-US" dirty="0"/>
              <a:t> </a:t>
            </a:r>
            <a:r>
              <a:rPr lang="en-US" dirty="0" err="1"/>
              <a:t>ajuta</a:t>
            </a:r>
            <a:r>
              <a:rPr lang="en-US" dirty="0"/>
              <a:t> </a:t>
            </a:r>
            <a:r>
              <a:rPr lang="en-US" dirty="0" err="1"/>
              <a:t>compania</a:t>
            </a:r>
            <a:r>
              <a:rPr lang="en-US" dirty="0"/>
              <a:t> </a:t>
            </a:r>
            <a:r>
              <a:rPr lang="en-US" dirty="0" err="1"/>
              <a:t>să</a:t>
            </a:r>
            <a:r>
              <a:rPr lang="en-US" dirty="0"/>
              <a:t> </a:t>
            </a:r>
            <a:r>
              <a:rPr lang="en-US" dirty="0" err="1"/>
              <a:t>planifice</a:t>
            </a:r>
            <a:r>
              <a:rPr lang="en-US" dirty="0"/>
              <a:t> </a:t>
            </a:r>
            <a:r>
              <a:rPr lang="en-US" dirty="0" err="1"/>
              <a:t>activități</a:t>
            </a:r>
            <a:r>
              <a:rPr lang="en-US" dirty="0"/>
              <a:t> </a:t>
            </a:r>
            <a:r>
              <a:rPr lang="en-US" dirty="0" err="1"/>
              <a:t>promoționale</a:t>
            </a:r>
            <a:r>
              <a:rPr lang="en-US" dirty="0"/>
              <a:t> </a:t>
            </a:r>
            <a:r>
              <a:rPr lang="en-US" dirty="0" err="1"/>
              <a:t>în</a:t>
            </a:r>
            <a:r>
              <a:rPr lang="en-US" dirty="0"/>
              <a:t> </a:t>
            </a:r>
            <a:r>
              <a:rPr lang="en-US" dirty="0" err="1"/>
              <a:t>perioadele</a:t>
            </a:r>
            <a:r>
              <a:rPr lang="en-US" dirty="0"/>
              <a:t> de rang inferior </a:t>
            </a:r>
            <a:r>
              <a:rPr lang="en-US" dirty="0" err="1"/>
              <a:t>pentru</a:t>
            </a:r>
            <a:r>
              <a:rPr lang="en-US" dirty="0"/>
              <a:t> a </a:t>
            </a:r>
            <a:r>
              <a:rPr lang="en-US" dirty="0" err="1"/>
              <a:t>crește</a:t>
            </a:r>
            <a:r>
              <a:rPr lang="en-US" dirty="0"/>
              <a:t> </a:t>
            </a:r>
            <a:r>
              <a:rPr lang="en-US" dirty="0" err="1"/>
              <a:t>vânzările</a:t>
            </a:r>
            <a:r>
              <a:rPr lang="en-US" dirty="0"/>
              <a:t> </a:t>
            </a:r>
            <a:r>
              <a:rPr lang="en-US" dirty="0" err="1"/>
              <a:t>și</a:t>
            </a:r>
            <a:r>
              <a:rPr lang="en-US" dirty="0"/>
              <a:t> </a:t>
            </a:r>
            <a:r>
              <a:rPr lang="en-US" dirty="0" err="1"/>
              <a:t>profitabilitatea</a:t>
            </a:r>
            <a:endParaRPr lang="en-US" dirty="0"/>
          </a:p>
          <a:p>
            <a:endParaRPr lang="en-US" dirty="0"/>
          </a:p>
          <a:p>
            <a:r>
              <a:rPr lang="en-US" dirty="0"/>
              <a:t>Din </a:t>
            </a:r>
            <a:r>
              <a:rPr lang="en-US" dirty="0" err="1"/>
              <a:t>datele</a:t>
            </a:r>
            <a:r>
              <a:rPr lang="en-US" dirty="0"/>
              <a:t> </a:t>
            </a:r>
            <a:r>
              <a:rPr lang="en-US" dirty="0" err="1"/>
              <a:t>obtinute</a:t>
            </a:r>
            <a:r>
              <a:rPr lang="en-US" dirty="0"/>
              <a:t>, </a:t>
            </a:r>
            <a:r>
              <a:rPr lang="en-US" dirty="0" err="1"/>
              <a:t>iunie</a:t>
            </a:r>
            <a:r>
              <a:rPr lang="en-US" dirty="0"/>
              <a:t> </a:t>
            </a:r>
            <a:r>
              <a:rPr lang="en-US" dirty="0" err="1"/>
              <a:t>si</a:t>
            </a:r>
            <a:r>
              <a:rPr lang="en-US" dirty="0"/>
              <a:t> </a:t>
            </a:r>
            <a:r>
              <a:rPr lang="en-US" dirty="0" err="1"/>
              <a:t>iulie</a:t>
            </a:r>
            <a:r>
              <a:rPr lang="en-US" dirty="0"/>
              <a:t> luna 6 </a:t>
            </a:r>
            <a:r>
              <a:rPr lang="en-US" dirty="0" err="1"/>
              <a:t>si</a:t>
            </a:r>
            <a:r>
              <a:rPr lang="en-US" dirty="0"/>
              <a:t> respective 7 au o </a:t>
            </a:r>
            <a:r>
              <a:rPr lang="en-US" dirty="0" err="1"/>
              <a:t>tendinta</a:t>
            </a:r>
            <a:r>
              <a:rPr lang="en-US" dirty="0"/>
              <a:t> de </a:t>
            </a:r>
            <a:r>
              <a:rPr lang="en-US" dirty="0" err="1"/>
              <a:t>crestere</a:t>
            </a:r>
            <a:r>
              <a:rPr lang="en-US" dirty="0"/>
              <a:t>, </a:t>
            </a:r>
            <a:r>
              <a:rPr lang="en-US" dirty="0" err="1"/>
              <a:t>ceea</a:t>
            </a:r>
            <a:r>
              <a:rPr lang="en-US" dirty="0"/>
              <a:t> </a:t>
            </a:r>
            <a:r>
              <a:rPr lang="en-US" dirty="0" err="1"/>
              <a:t>ce</a:t>
            </a:r>
            <a:r>
              <a:rPr lang="en-US" dirty="0"/>
              <a:t> </a:t>
            </a:r>
            <a:r>
              <a:rPr lang="en-US" dirty="0" err="1"/>
              <a:t>coreleaza</a:t>
            </a:r>
            <a:r>
              <a:rPr lang="en-US" dirty="0"/>
              <a:t> cu </a:t>
            </a:r>
            <a:r>
              <a:rPr lang="en-US" dirty="0" err="1"/>
              <a:t>anotimpurile</a:t>
            </a:r>
            <a:r>
              <a:rPr lang="en-US" dirty="0"/>
              <a:t> </a:t>
            </a:r>
            <a:r>
              <a:rPr lang="en-US" dirty="0" err="1"/>
              <a:t>mai</a:t>
            </a:r>
            <a:r>
              <a:rPr lang="en-US" dirty="0"/>
              <a:t> </a:t>
            </a:r>
            <a:r>
              <a:rPr lang="en-US" dirty="0" err="1"/>
              <a:t>calde</a:t>
            </a:r>
            <a:r>
              <a:rPr lang="en-US" dirty="0"/>
              <a:t>, </a:t>
            </a:r>
            <a:r>
              <a:rPr lang="en-US" dirty="0" err="1"/>
              <a:t>unde</a:t>
            </a:r>
            <a:r>
              <a:rPr lang="en-US" dirty="0"/>
              <a:t> demand-</a:t>
            </a:r>
            <a:r>
              <a:rPr lang="en-US" dirty="0" err="1"/>
              <a:t>ul</a:t>
            </a:r>
            <a:r>
              <a:rPr lang="en-US" dirty="0"/>
              <a:t> de </a:t>
            </a:r>
            <a:r>
              <a:rPr lang="en-US" dirty="0" err="1"/>
              <a:t>biciclete</a:t>
            </a:r>
            <a:r>
              <a:rPr lang="en-US" dirty="0"/>
              <a:t> </a:t>
            </a:r>
            <a:r>
              <a:rPr lang="en-US" dirty="0" err="1"/>
              <a:t>si</a:t>
            </a:r>
            <a:r>
              <a:rPr lang="en-US" dirty="0"/>
              <a:t> </a:t>
            </a:r>
            <a:r>
              <a:rPr lang="en-US" dirty="0" err="1"/>
              <a:t>avgtiviti</a:t>
            </a:r>
            <a:r>
              <a:rPr lang="en-US" dirty="0"/>
              <a:t> sportive </a:t>
            </a:r>
            <a:r>
              <a:rPr lang="en-US" dirty="0" err="1"/>
              <a:t>este</a:t>
            </a:r>
            <a:r>
              <a:rPr lang="en-US" dirty="0"/>
              <a:t> </a:t>
            </a:r>
            <a:r>
              <a:rPr lang="en-US" dirty="0" err="1"/>
              <a:t>sporit</a:t>
            </a:r>
            <a:r>
              <a:rPr lang="en-US" dirty="0"/>
              <a:t>. De </a:t>
            </a:r>
            <a:r>
              <a:rPr lang="en-US" dirty="0" err="1"/>
              <a:t>asemenea</a:t>
            </a:r>
            <a:r>
              <a:rPr lang="en-US" dirty="0"/>
              <a:t>,</a:t>
            </a:r>
            <a:r>
              <a:rPr lang="it-IT" dirty="0"/>
              <a:t> luna a 11-noiembrie</a:t>
            </a:r>
            <a:r>
              <a:rPr lang="en-US" dirty="0"/>
              <a:t> </a:t>
            </a:r>
            <a:r>
              <a:rPr lang="en-US" dirty="0" err="1"/>
              <a:t>si</a:t>
            </a:r>
            <a:r>
              <a:rPr lang="en-US" dirty="0"/>
              <a:t> </a:t>
            </a:r>
            <a:r>
              <a:rPr lang="en-US" dirty="0" err="1"/>
              <a:t>ea</a:t>
            </a:r>
            <a:r>
              <a:rPr lang="en-US" dirty="0"/>
              <a:t> indica o </a:t>
            </a:r>
            <a:r>
              <a:rPr lang="en-US" dirty="0" err="1"/>
              <a:t>foarte</a:t>
            </a:r>
            <a:r>
              <a:rPr lang="en-US" dirty="0"/>
              <a:t> mare </a:t>
            </a:r>
            <a:r>
              <a:rPr lang="en-US" dirty="0" err="1"/>
              <a:t>crestere</a:t>
            </a:r>
            <a:r>
              <a:rPr lang="en-US" dirty="0"/>
              <a:t>, </a:t>
            </a:r>
            <a:r>
              <a:rPr lang="en-US" dirty="0" err="1"/>
              <a:t>probabil</a:t>
            </a:r>
            <a:r>
              <a:rPr lang="en-US" dirty="0"/>
              <a:t> din </a:t>
            </a:r>
            <a:r>
              <a:rPr lang="en-US" dirty="0" err="1"/>
              <a:t>activitati</a:t>
            </a:r>
            <a:r>
              <a:rPr lang="en-US" dirty="0"/>
              <a:t> </a:t>
            </a:r>
            <a:r>
              <a:rPr lang="en-US" dirty="0" err="1"/>
              <a:t>promotionale</a:t>
            </a:r>
            <a:r>
              <a:rPr lang="en-US" dirty="0"/>
              <a:t> (Black Friday) </a:t>
            </a:r>
            <a:r>
              <a:rPr lang="en-US" dirty="0" err="1"/>
              <a:t>sau</a:t>
            </a:r>
            <a:r>
              <a:rPr lang="en-US" dirty="0"/>
              <a:t> </a:t>
            </a:r>
            <a:r>
              <a:rPr lang="en-US" dirty="0" err="1"/>
              <a:t>tensinta</a:t>
            </a:r>
            <a:r>
              <a:rPr lang="en-US" dirty="0"/>
              <a:t> </a:t>
            </a:r>
            <a:r>
              <a:rPr lang="en-US" dirty="0" err="1"/>
              <a:t>oamenilor</a:t>
            </a:r>
            <a:r>
              <a:rPr lang="en-US" dirty="0"/>
              <a:t> de a </a:t>
            </a:r>
            <a:r>
              <a:rPr lang="en-US" dirty="0" err="1"/>
              <a:t>cumpara</a:t>
            </a:r>
            <a:r>
              <a:rPr lang="en-US" dirty="0"/>
              <a:t> </a:t>
            </a:r>
            <a:r>
              <a:rPr lang="en-US" dirty="0" err="1"/>
              <a:t>cadouri</a:t>
            </a:r>
            <a:r>
              <a:rPr lang="en-US" dirty="0"/>
              <a:t> </a:t>
            </a:r>
            <a:r>
              <a:rPr lang="en-US" dirty="0" err="1"/>
              <a:t>inainte</a:t>
            </a:r>
            <a:r>
              <a:rPr lang="en-US" dirty="0"/>
              <a:t> de </a:t>
            </a:r>
            <a:r>
              <a:rPr lang="en-US" dirty="0" err="1"/>
              <a:t>Sarbatori</a:t>
            </a:r>
            <a:r>
              <a:rPr lang="en-US" dirty="0"/>
              <a:t>. </a:t>
            </a:r>
          </a:p>
          <a:p>
            <a:r>
              <a:rPr lang="en-US" dirty="0"/>
              <a:t>Overall, positive monthly results throughout the months/years with 2013, being the strongest one (</a:t>
            </a:r>
            <a:r>
              <a:rPr lang="en-US" dirty="0" err="1"/>
              <a:t>vedem</a:t>
            </a:r>
            <a:r>
              <a:rPr lang="en-US" dirty="0"/>
              <a:t> strong monthly profits and margins).</a:t>
            </a:r>
          </a:p>
        </p:txBody>
      </p:sp>
    </p:spTree>
    <p:extLst>
      <p:ext uri="{BB962C8B-B14F-4D97-AF65-F5344CB8AC3E}">
        <p14:creationId xmlns:p14="http://schemas.microsoft.com/office/powerpoint/2010/main" val="1271558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1154</TotalTime>
  <Words>790</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Cycling Project</vt:lpstr>
      <vt:lpstr>Background</vt:lpstr>
      <vt:lpstr>Obiective Analizei</vt:lpstr>
      <vt:lpstr>Diagramele/Tabele folosite in Analiza</vt:lpstr>
      <vt:lpstr>Annual Revenue/Profits/Quantity Sold</vt:lpstr>
      <vt:lpstr>Comparison 2012/2013</vt:lpstr>
      <vt:lpstr>Monthly Profits/Rankings</vt:lpstr>
      <vt:lpstr>Monthly</vt:lpstr>
      <vt:lpstr>Monthly rankings/quarter</vt:lpstr>
      <vt:lpstr>Checking Integrity of Revenue –Standard Cost/Color is Null</vt:lpstr>
      <vt:lpstr>Integrity Check – Checking how many items sold per year without cost</vt:lpstr>
      <vt:lpstr>Findings</vt:lpstr>
      <vt:lpstr>Top selling products</vt:lpstr>
      <vt:lpstr>Findings</vt:lpstr>
      <vt:lpstr>Concluzii </vt:lpstr>
      <vt:lpstr>Recomadari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Cycling Project</dc:title>
  <dc:creator>Alexandra Bucuresteanu</dc:creator>
  <cp:lastModifiedBy>Alexandra Bucuresteanu</cp:lastModifiedBy>
  <cp:revision>4</cp:revision>
  <dcterms:created xsi:type="dcterms:W3CDTF">2023-12-08T16:27:15Z</dcterms:created>
  <dcterms:modified xsi:type="dcterms:W3CDTF">2023-12-09T11:42:14Z</dcterms:modified>
</cp:coreProperties>
</file>