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72" r:id="rId1"/>
  </p:sldMasterIdLst>
  <p:sldIdLst>
    <p:sldId id="256" r:id="rId2"/>
    <p:sldId id="273" r:id="rId3"/>
    <p:sldId id="258" r:id="rId4"/>
    <p:sldId id="259" r:id="rId5"/>
    <p:sldId id="277" r:id="rId6"/>
    <p:sldId id="279" r:id="rId7"/>
    <p:sldId id="260" r:id="rId8"/>
    <p:sldId id="261" r:id="rId9"/>
    <p:sldId id="262" r:id="rId10"/>
    <p:sldId id="265" r:id="rId11"/>
    <p:sldId id="266" r:id="rId12"/>
    <p:sldId id="278" r:id="rId13"/>
    <p:sldId id="269" r:id="rId14"/>
    <p:sldId id="267" r:id="rId15"/>
    <p:sldId id="268" r:id="rId16"/>
    <p:sldId id="274"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7" autoAdjust="0"/>
    <p:restoredTop sz="94660"/>
  </p:normalViewPr>
  <p:slideViewPr>
    <p:cSldViewPr snapToGrid="0">
      <p:cViewPr varScale="1">
        <p:scale>
          <a:sx n="82" d="100"/>
          <a:sy n="82" d="100"/>
        </p:scale>
        <p:origin x="854"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C89C4E-9211-4E6A-98CE-02067CE62855}" type="datetimeFigureOut">
              <a:rPr lang="en-GB" smtClean="0"/>
              <a:t>06/06/2024</a:t>
            </a:fld>
            <a:endParaRPr lang="en-GB"/>
          </a:p>
        </p:txBody>
      </p:sp>
      <p:sp>
        <p:nvSpPr>
          <p:cNvPr id="5" name="Footer Placeholder 4"/>
          <p:cNvSpPr>
            <a:spLocks noGrp="1"/>
          </p:cNvSpPr>
          <p:nvPr>
            <p:ph type="ftr" sz="quarter" idx="11"/>
          </p:nvPr>
        </p:nvSpPr>
        <p:spPr>
          <a:xfrm>
            <a:off x="1127124" y="329307"/>
            <a:ext cx="5943668" cy="309201"/>
          </a:xfrm>
        </p:spPr>
        <p:txBody>
          <a:bodyPr/>
          <a:lstStyle/>
          <a:p>
            <a:endParaRPr lang="en-GB"/>
          </a:p>
        </p:txBody>
      </p:sp>
      <p:sp>
        <p:nvSpPr>
          <p:cNvPr id="6" name="Slide Number Placeholder 5"/>
          <p:cNvSpPr>
            <a:spLocks noGrp="1"/>
          </p:cNvSpPr>
          <p:nvPr>
            <p:ph type="sldNum" sz="quarter" idx="12"/>
          </p:nvPr>
        </p:nvSpPr>
        <p:spPr>
          <a:xfrm>
            <a:off x="9924392" y="134930"/>
            <a:ext cx="811019" cy="503578"/>
          </a:xfrm>
        </p:spPr>
        <p:txBody>
          <a:bodyPr/>
          <a:lstStyle/>
          <a:p>
            <a:fld id="{2BF48F58-7E8B-4EE3-B182-23D74091050E}" type="slidenum">
              <a:rPr lang="en-GB" smtClean="0"/>
              <a:t>‹#›</a:t>
            </a:fld>
            <a:endParaRPr lang="en-GB"/>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708475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C89C4E-9211-4E6A-98CE-02067CE62855}" type="datetimeFigureOut">
              <a:rPr lang="en-GB" smtClean="0"/>
              <a:t>06/06/2024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F48F58-7E8B-4EE3-B182-23D74091050E}" type="slidenum">
              <a:rPr lang="en-GB" smtClean="0"/>
              <a:t>‹#›</a:t>
            </a:fld>
            <a:endParaRPr lang="en-GB"/>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44941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C89C4E-9211-4E6A-98CE-02067CE62855}" type="datetimeFigureOut">
              <a:rPr lang="en-GB" smtClean="0"/>
              <a:t>06/06/2024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F48F58-7E8B-4EE3-B182-23D74091050E}" type="slidenum">
              <a:rPr lang="en-GB" smtClean="0"/>
              <a:t>‹#›</a:t>
            </a:fld>
            <a:endParaRPr lang="en-GB"/>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786670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FDC89C4E-9211-4E6A-98CE-02067CE62855}" type="datetimeFigureOut">
              <a:rPr lang="en-GB" smtClean="0"/>
              <a:t>06/06/2024</a:t>
            </a:fld>
            <a:endParaRPr lang="en-GB"/>
          </a:p>
        </p:txBody>
      </p:sp>
      <p:sp>
        <p:nvSpPr>
          <p:cNvPr id="5" name="Footer Placeholder 4"/>
          <p:cNvSpPr>
            <a:spLocks noGrp="1"/>
          </p:cNvSpPr>
          <p:nvPr>
            <p:ph type="ftr" sz="quarter" idx="11"/>
          </p:nvPr>
        </p:nvSpPr>
        <p:spPr/>
        <p:txBody>
          <a:bodyPr/>
          <a:lstStyle>
            <a:lvl1pPr>
              <a:defRPr sz="1200"/>
            </a:lvl1pPr>
          </a:lstStyle>
          <a:p>
            <a:endParaRPr lang="en-GB"/>
          </a:p>
        </p:txBody>
      </p:sp>
      <p:sp>
        <p:nvSpPr>
          <p:cNvPr id="6" name="Slide Number Placeholder 5"/>
          <p:cNvSpPr>
            <a:spLocks noGrp="1"/>
          </p:cNvSpPr>
          <p:nvPr>
            <p:ph type="sldNum" sz="quarter" idx="12"/>
          </p:nvPr>
        </p:nvSpPr>
        <p:spPr/>
        <p:txBody>
          <a:bodyPr/>
          <a:lstStyle/>
          <a:p>
            <a:fld id="{2BF48F58-7E8B-4EE3-B182-23D74091050E}" type="slidenum">
              <a:rPr lang="en-GB" smtClean="0"/>
              <a:t>‹#›</a:t>
            </a:fld>
            <a:endParaRPr lang="en-GB"/>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462208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DC89C4E-9211-4E6A-98CE-02067CE62855}" type="datetimeFigureOut">
              <a:rPr lang="en-GB" smtClean="0"/>
              <a:t>06/06/2024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F48F58-7E8B-4EE3-B182-23D74091050E}" type="slidenum">
              <a:rPr lang="en-GB" smtClean="0"/>
              <a:t>‹#›</a:t>
            </a:fld>
            <a:endParaRPr lang="en-GB"/>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355695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C89C4E-9211-4E6A-98CE-02067CE62855}" type="datetimeFigureOut">
              <a:rPr lang="en-GB" smtClean="0"/>
              <a:t>06/06/2024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F48F58-7E8B-4EE3-B182-23D74091050E}" type="slidenum">
              <a:rPr lang="en-GB" smtClean="0"/>
              <a:t>‹#›</a:t>
            </a:fld>
            <a:endParaRPr lang="en-GB"/>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207609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C89C4E-9211-4E6A-98CE-02067CE62855}" type="datetimeFigureOut">
              <a:rPr lang="en-GB" smtClean="0"/>
              <a:t>06/06/2024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BF48F58-7E8B-4EE3-B182-23D74091050E}" type="slidenum">
              <a:rPr lang="en-GB" smtClean="0"/>
              <a:t>‹#›</a:t>
            </a:fld>
            <a:endParaRPr lang="en-GB"/>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0415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C89C4E-9211-4E6A-98CE-02067CE62855}" type="datetimeFigureOut">
              <a:rPr lang="en-GB" smtClean="0"/>
              <a:t>06/06/2024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BF48F58-7E8B-4EE3-B182-23D74091050E}" type="slidenum">
              <a:rPr lang="en-GB" smtClean="0"/>
              <a:t>‹#›</a:t>
            </a:fld>
            <a:endParaRPr lang="en-GB"/>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074100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C89C4E-9211-4E6A-98CE-02067CE62855}" type="datetimeFigureOut">
              <a:rPr lang="en-GB" smtClean="0"/>
              <a:t>06/06/2024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BF48F58-7E8B-4EE3-B182-23D74091050E}" type="slidenum">
              <a:rPr lang="en-GB" smtClean="0"/>
              <a:t>‹#›</a:t>
            </a:fld>
            <a:endParaRPr lang="en-GB"/>
          </a:p>
        </p:txBody>
      </p:sp>
    </p:spTree>
    <p:extLst>
      <p:ext uri="{BB962C8B-B14F-4D97-AF65-F5344CB8AC3E}">
        <p14:creationId xmlns:p14="http://schemas.microsoft.com/office/powerpoint/2010/main" val="461453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C89C4E-9211-4E6A-98CE-02067CE62855}" type="datetimeFigureOut">
              <a:rPr lang="en-GB" smtClean="0"/>
              <a:t>06/06/2024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F48F58-7E8B-4EE3-B182-23D74091050E}" type="slidenum">
              <a:rPr lang="en-GB" smtClean="0"/>
              <a:t>‹#›</a:t>
            </a:fld>
            <a:endParaRPr lang="en-GB"/>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377605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FDC89C4E-9211-4E6A-98CE-02067CE62855}" type="datetimeFigureOut">
              <a:rPr lang="en-GB" smtClean="0"/>
              <a:t>06/06/2024</a:t>
            </a:fld>
            <a:endParaRPr lang="en-GB"/>
          </a:p>
        </p:txBody>
      </p:sp>
      <p:sp>
        <p:nvSpPr>
          <p:cNvPr id="6" name="Footer Placeholder 5"/>
          <p:cNvSpPr>
            <a:spLocks noGrp="1"/>
          </p:cNvSpPr>
          <p:nvPr>
            <p:ph type="ftr" sz="quarter" idx="11"/>
          </p:nvPr>
        </p:nvSpPr>
        <p:spPr>
          <a:xfrm>
            <a:off x="1125300" y="318640"/>
            <a:ext cx="4877818" cy="320931"/>
          </a:xfrm>
        </p:spPr>
        <p:txBody>
          <a:bodyPr/>
          <a:lstStyle/>
          <a:p>
            <a:endParaRPr lang="en-GB"/>
          </a:p>
        </p:txBody>
      </p:sp>
      <p:sp>
        <p:nvSpPr>
          <p:cNvPr id="7" name="Slide Number Placeholder 6"/>
          <p:cNvSpPr>
            <a:spLocks noGrp="1"/>
          </p:cNvSpPr>
          <p:nvPr>
            <p:ph type="sldNum" sz="quarter" idx="12"/>
          </p:nvPr>
        </p:nvSpPr>
        <p:spPr>
          <a:xfrm>
            <a:off x="6176794" y="137408"/>
            <a:ext cx="811019" cy="503578"/>
          </a:xfrm>
        </p:spPr>
        <p:txBody>
          <a:bodyPr/>
          <a:lstStyle/>
          <a:p>
            <a:fld id="{2BF48F58-7E8B-4EE3-B182-23D74091050E}" type="slidenum">
              <a:rPr lang="en-GB" smtClean="0"/>
              <a:t>‹#›</a:t>
            </a:fld>
            <a:endParaRPr lang="en-GB"/>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3170671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DC89C4E-9211-4E6A-98CE-02067CE62855}" type="datetimeFigureOut">
              <a:rPr lang="en-GB" smtClean="0"/>
              <a:t>06/06/2024</a:t>
            </a:fld>
            <a:endParaRPr lang="en-GB"/>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2BF48F58-7E8B-4EE3-B182-23D74091050E}" type="slidenum">
              <a:rPr lang="en-GB" smtClean="0"/>
              <a:t>‹#›</a:t>
            </a:fld>
            <a:endParaRPr lang="en-GB"/>
          </a:p>
        </p:txBody>
      </p:sp>
    </p:spTree>
    <p:extLst>
      <p:ext uri="{BB962C8B-B14F-4D97-AF65-F5344CB8AC3E}">
        <p14:creationId xmlns:p14="http://schemas.microsoft.com/office/powerpoint/2010/main" val="2230534339"/>
      </p:ext>
    </p:extLst>
  </p:cSld>
  <p:clrMap bg1="lt1" tx1="dk1" bg2="lt2" tx2="dk2" accent1="accent1" accent2="accent2" accent3="accent3" accent4="accent4" accent5="accent5" accent6="accent6" hlink="hlink" folHlink="folHlink"/>
  <p:sldLayoutIdLst>
    <p:sldLayoutId id="2147484273" r:id="rId1"/>
    <p:sldLayoutId id="2147484274" r:id="rId2"/>
    <p:sldLayoutId id="2147484275" r:id="rId3"/>
    <p:sldLayoutId id="2147484276" r:id="rId4"/>
    <p:sldLayoutId id="2147484277" r:id="rId5"/>
    <p:sldLayoutId id="2147484278" r:id="rId6"/>
    <p:sldLayoutId id="2147484279" r:id="rId7"/>
    <p:sldLayoutId id="2147484280" r:id="rId8"/>
    <p:sldLayoutId id="2147484281" r:id="rId9"/>
    <p:sldLayoutId id="2147484282" r:id="rId10"/>
    <p:sldLayoutId id="2147484283"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peoplebox.ai/blog/employee-attrition/" TargetMode="External"/><Relationship Id="rId2" Type="http://schemas.openxmlformats.org/officeDocument/2006/relationships/hyperlink" Target="https://www.kaggle.com/code/vincentmichler/predicting-employee-attrition-ibm-datas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64BDF-38E1-4CE1-AFFB-7CD9BEEA680D}"/>
              </a:ext>
            </a:extLst>
          </p:cNvPr>
          <p:cNvSpPr>
            <a:spLocks noGrp="1"/>
          </p:cNvSpPr>
          <p:nvPr>
            <p:ph type="ctrTitle"/>
          </p:nvPr>
        </p:nvSpPr>
        <p:spPr>
          <a:xfrm>
            <a:off x="1371600" y="1282150"/>
            <a:ext cx="9296400" cy="1050504"/>
          </a:xfrm>
        </p:spPr>
        <p:txBody>
          <a:bodyPr>
            <a:normAutofit fontScale="90000"/>
          </a:bodyPr>
          <a:lstStyle/>
          <a:p>
            <a:br>
              <a:rPr lang="en-US" altLang="en-GB" dirty="0"/>
            </a:br>
            <a:br>
              <a:rPr lang="en-US" altLang="en-GB" dirty="0"/>
            </a:br>
            <a:br>
              <a:rPr lang="en-US" altLang="en-GB" dirty="0"/>
            </a:br>
            <a:br>
              <a:rPr lang="en-US" altLang="en-GB" dirty="0"/>
            </a:br>
            <a:br>
              <a:rPr lang="en-US" altLang="en-GB" dirty="0"/>
            </a:br>
            <a:br>
              <a:rPr lang="en-US" altLang="en-GB" sz="3100" dirty="0"/>
            </a:br>
            <a:r>
              <a:rPr lang="en-US" altLang="en-GB" sz="4900" dirty="0"/>
              <a:t>Analysis of IBM HR Attrition Data</a:t>
            </a:r>
            <a:br>
              <a:rPr lang="en-US" altLang="en-GB" sz="4900" dirty="0"/>
            </a:br>
            <a:endParaRPr lang="en-GB" sz="4900" dirty="0"/>
          </a:p>
        </p:txBody>
      </p:sp>
      <p:sp>
        <p:nvSpPr>
          <p:cNvPr id="3" name="Subtitle 2">
            <a:extLst>
              <a:ext uri="{FF2B5EF4-FFF2-40B4-BE49-F238E27FC236}">
                <a16:creationId xmlns:a16="http://schemas.microsoft.com/office/drawing/2014/main" id="{F37BBDE9-4A0D-4D63-AF6D-56C4DB463975}"/>
              </a:ext>
            </a:extLst>
          </p:cNvPr>
          <p:cNvSpPr>
            <a:spLocks noGrp="1"/>
          </p:cNvSpPr>
          <p:nvPr>
            <p:ph type="subTitle" idx="1"/>
          </p:nvPr>
        </p:nvSpPr>
        <p:spPr>
          <a:xfrm>
            <a:off x="727788" y="2554357"/>
            <a:ext cx="9940212" cy="3766930"/>
          </a:xfrm>
        </p:spPr>
        <p:txBody>
          <a:bodyPr>
            <a:normAutofit lnSpcReduction="10000"/>
          </a:bodyPr>
          <a:lstStyle/>
          <a:p>
            <a:r>
              <a:rPr lang="en-US" altLang="en-GB" sz="3600" dirty="0"/>
              <a:t>Understanding Employee Attrition and Satisfaction</a:t>
            </a:r>
          </a:p>
          <a:p>
            <a:pPr algn="l"/>
            <a:endParaRPr lang="en-US" altLang="en-GB" sz="2000" dirty="0"/>
          </a:p>
          <a:p>
            <a:pPr algn="l"/>
            <a:endParaRPr lang="en-US" altLang="en-GB" sz="2000" dirty="0"/>
          </a:p>
          <a:p>
            <a:pPr algn="l"/>
            <a:endParaRPr lang="en-US" altLang="en-GB" sz="2000" dirty="0"/>
          </a:p>
          <a:p>
            <a:pPr algn="l"/>
            <a:r>
              <a:rPr lang="en-US" altLang="en-GB" sz="2000" dirty="0"/>
              <a:t>Presented by:  Madalina </a:t>
            </a:r>
            <a:r>
              <a:rPr lang="en-US" altLang="en-GB" sz="2000" dirty="0" err="1"/>
              <a:t>Bituleanu</a:t>
            </a:r>
            <a:r>
              <a:rPr lang="en-US" altLang="en-GB" sz="2000" dirty="0"/>
              <a:t>, Alexandra Bucuresteanu.</a:t>
            </a:r>
          </a:p>
          <a:p>
            <a:pPr algn="l"/>
            <a:r>
              <a:rPr lang="en-US" altLang="en-GB" sz="2000" dirty="0"/>
              <a:t>7</a:t>
            </a:r>
            <a:r>
              <a:rPr lang="en-US" altLang="en-GB" sz="2000" baseline="30000" dirty="0"/>
              <a:t>th</a:t>
            </a:r>
            <a:r>
              <a:rPr lang="en-US" altLang="en-GB" sz="2000" dirty="0"/>
              <a:t> of June 2024</a:t>
            </a:r>
          </a:p>
          <a:p>
            <a:endParaRPr lang="en-GB" dirty="0"/>
          </a:p>
        </p:txBody>
      </p:sp>
    </p:spTree>
    <p:extLst>
      <p:ext uri="{BB962C8B-B14F-4D97-AF65-F5344CB8AC3E}">
        <p14:creationId xmlns:p14="http://schemas.microsoft.com/office/powerpoint/2010/main" val="3348960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A78E-C8D5-4F6F-BD26-71184A53B702}"/>
              </a:ext>
            </a:extLst>
          </p:cNvPr>
          <p:cNvSpPr>
            <a:spLocks noGrp="1"/>
          </p:cNvSpPr>
          <p:nvPr>
            <p:ph type="title"/>
          </p:nvPr>
        </p:nvSpPr>
        <p:spPr/>
        <p:txBody>
          <a:bodyPr/>
          <a:lstStyle/>
          <a:p>
            <a:pPr algn="ctr"/>
            <a:r>
              <a:rPr lang="en-GB" dirty="0"/>
              <a:t>Work life Balance vs Job Satisfaction</a:t>
            </a:r>
          </a:p>
        </p:txBody>
      </p:sp>
      <p:pic>
        <p:nvPicPr>
          <p:cNvPr id="5" name="Content Placeholder 4">
            <a:extLst>
              <a:ext uri="{FF2B5EF4-FFF2-40B4-BE49-F238E27FC236}">
                <a16:creationId xmlns:a16="http://schemas.microsoft.com/office/drawing/2014/main" id="{1D8CE0CC-0678-4632-B4DB-5B54186C958E}"/>
              </a:ext>
            </a:extLst>
          </p:cNvPr>
          <p:cNvPicPr>
            <a:picLocks noGrp="1" noChangeAspect="1"/>
          </p:cNvPicPr>
          <p:nvPr>
            <p:ph idx="1"/>
          </p:nvPr>
        </p:nvPicPr>
        <p:blipFill>
          <a:blip r:embed="rId2"/>
          <a:stretch>
            <a:fillRect/>
          </a:stretch>
        </p:blipFill>
        <p:spPr>
          <a:xfrm>
            <a:off x="4112896" y="1568489"/>
            <a:ext cx="3697604" cy="2132739"/>
          </a:xfrm>
        </p:spPr>
      </p:pic>
      <p:sp>
        <p:nvSpPr>
          <p:cNvPr id="7" name="TextBox 6">
            <a:extLst>
              <a:ext uri="{FF2B5EF4-FFF2-40B4-BE49-F238E27FC236}">
                <a16:creationId xmlns:a16="http://schemas.microsoft.com/office/drawing/2014/main" id="{8C7E5441-10DB-44DE-9EE4-0D817A45ABF3}"/>
              </a:ext>
            </a:extLst>
          </p:cNvPr>
          <p:cNvSpPr txBox="1"/>
          <p:nvPr/>
        </p:nvSpPr>
        <p:spPr>
          <a:xfrm>
            <a:off x="228600" y="3924301"/>
            <a:ext cx="11620499"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department with the lowest work life balance of 2.73 and a job level satisfaction of only 1.98 out of 4 is the Research Department. Being the department with the highest number of employee leaving, this indicates that work life balance and job level satisfaction play a significant role in why some employees are leaving. </a:t>
            </a:r>
          </a:p>
          <a:p>
            <a:pPr marL="285750" indent="-285750">
              <a:buFont typeface="Arial" panose="020B0604020202020204" pitchFamily="34" charset="0"/>
              <a:buChar char="•"/>
            </a:pPr>
            <a:r>
              <a:rPr lang="en-US" sz="1600" dirty="0"/>
              <a:t>The department with the highest work life balance is the Human Resources department, with an average of 2.92 out of 4. Since this is the department with the lowest attrition count (12), we can confidently say that work life balance is crucial to job retention.</a:t>
            </a:r>
          </a:p>
        </p:txBody>
      </p:sp>
    </p:spTree>
    <p:extLst>
      <p:ext uri="{BB962C8B-B14F-4D97-AF65-F5344CB8AC3E}">
        <p14:creationId xmlns:p14="http://schemas.microsoft.com/office/powerpoint/2010/main" val="3364364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DAB09-3F07-490B-A4D6-3F2E197A2DA2}"/>
              </a:ext>
            </a:extLst>
          </p:cNvPr>
          <p:cNvSpPr>
            <a:spLocks noGrp="1"/>
          </p:cNvSpPr>
          <p:nvPr>
            <p:ph type="title"/>
          </p:nvPr>
        </p:nvSpPr>
        <p:spPr>
          <a:xfrm>
            <a:off x="1451579" y="804520"/>
            <a:ext cx="9254521" cy="633756"/>
          </a:xfrm>
        </p:spPr>
        <p:txBody>
          <a:bodyPr>
            <a:normAutofit/>
          </a:bodyPr>
          <a:lstStyle/>
          <a:p>
            <a:pPr algn="ctr"/>
            <a:r>
              <a:rPr lang="en-US" dirty="0"/>
              <a:t>Attrition by Income Range</a:t>
            </a:r>
            <a:endParaRPr lang="en-GB" dirty="0"/>
          </a:p>
        </p:txBody>
      </p:sp>
      <p:pic>
        <p:nvPicPr>
          <p:cNvPr id="5" name="Content Placeholder 4">
            <a:extLst>
              <a:ext uri="{FF2B5EF4-FFF2-40B4-BE49-F238E27FC236}">
                <a16:creationId xmlns:a16="http://schemas.microsoft.com/office/drawing/2014/main" id="{B48B0EE4-9654-4779-96C5-CA45BBA1C5C9}"/>
              </a:ext>
            </a:extLst>
          </p:cNvPr>
          <p:cNvPicPr>
            <a:picLocks noGrp="1" noChangeAspect="1"/>
          </p:cNvPicPr>
          <p:nvPr>
            <p:ph idx="1"/>
          </p:nvPr>
        </p:nvPicPr>
        <p:blipFill>
          <a:blip r:embed="rId2"/>
          <a:stretch>
            <a:fillRect/>
          </a:stretch>
        </p:blipFill>
        <p:spPr>
          <a:xfrm>
            <a:off x="4048320" y="1438276"/>
            <a:ext cx="3714750" cy="2566006"/>
          </a:xfrm>
        </p:spPr>
      </p:pic>
      <p:sp>
        <p:nvSpPr>
          <p:cNvPr id="6" name="TextBox 5">
            <a:extLst>
              <a:ext uri="{FF2B5EF4-FFF2-40B4-BE49-F238E27FC236}">
                <a16:creationId xmlns:a16="http://schemas.microsoft.com/office/drawing/2014/main" id="{F1B67EF0-6166-479A-A8C8-55CE7768C892}"/>
              </a:ext>
            </a:extLst>
          </p:cNvPr>
          <p:cNvSpPr txBox="1"/>
          <p:nvPr/>
        </p:nvSpPr>
        <p:spPr>
          <a:xfrm>
            <a:off x="499533" y="4309533"/>
            <a:ext cx="10656147"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highest attrition rate is within the 0-5k monthly salary range, with 163 employees, dropping to 49 employees within the 5k-10k and down to only 5 in the 15k+ range. This indicates that salary does play a major role and is highly correlated with the number of employees who leave the company. </a:t>
            </a:r>
          </a:p>
          <a:p>
            <a:pPr marL="285750" indent="-285750">
              <a:buFont typeface="Arial" panose="020B0604020202020204" pitchFamily="34" charset="0"/>
              <a:buChar char="•"/>
            </a:pPr>
            <a:r>
              <a:rPr lang="en-US" sz="1600" dirty="0"/>
              <a:t>At the same time, there seem to be more male than females who decide to leave due to low salary. </a:t>
            </a:r>
          </a:p>
        </p:txBody>
      </p:sp>
    </p:spTree>
    <p:extLst>
      <p:ext uri="{BB962C8B-B14F-4D97-AF65-F5344CB8AC3E}">
        <p14:creationId xmlns:p14="http://schemas.microsoft.com/office/powerpoint/2010/main" val="4149515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75ACD-C816-A4AB-A3A3-BF3E4C54681B}"/>
              </a:ext>
            </a:extLst>
          </p:cNvPr>
          <p:cNvSpPr>
            <a:spLocks noGrp="1"/>
          </p:cNvSpPr>
          <p:nvPr>
            <p:ph type="title"/>
          </p:nvPr>
        </p:nvSpPr>
        <p:spPr/>
        <p:txBody>
          <a:bodyPr/>
          <a:lstStyle/>
          <a:p>
            <a:pPr algn="ctr"/>
            <a:r>
              <a:rPr lang="en-US" dirty="0"/>
              <a:t>Attrition vs Job Level and Cutoff Salary </a:t>
            </a:r>
          </a:p>
        </p:txBody>
      </p:sp>
      <p:pic>
        <p:nvPicPr>
          <p:cNvPr id="5" name="Content Placeholder 4">
            <a:extLst>
              <a:ext uri="{FF2B5EF4-FFF2-40B4-BE49-F238E27FC236}">
                <a16:creationId xmlns:a16="http://schemas.microsoft.com/office/drawing/2014/main" id="{05E9E704-BEE7-628F-5EB0-BE9B3CC035F5}"/>
              </a:ext>
            </a:extLst>
          </p:cNvPr>
          <p:cNvPicPr>
            <a:picLocks noGrp="1" noChangeAspect="1"/>
          </p:cNvPicPr>
          <p:nvPr>
            <p:ph idx="1"/>
          </p:nvPr>
        </p:nvPicPr>
        <p:blipFill>
          <a:blip r:embed="rId2"/>
          <a:stretch>
            <a:fillRect/>
          </a:stretch>
        </p:blipFill>
        <p:spPr>
          <a:xfrm>
            <a:off x="1224308" y="1570878"/>
            <a:ext cx="3832883" cy="2558227"/>
          </a:xfrm>
        </p:spPr>
      </p:pic>
      <p:sp>
        <p:nvSpPr>
          <p:cNvPr id="9" name="TextBox 8">
            <a:extLst>
              <a:ext uri="{FF2B5EF4-FFF2-40B4-BE49-F238E27FC236}">
                <a16:creationId xmlns:a16="http://schemas.microsoft.com/office/drawing/2014/main" id="{02A3F3F9-7C2D-6EC3-0D09-B2C99B7AD029}"/>
              </a:ext>
            </a:extLst>
          </p:cNvPr>
          <p:cNvSpPr txBox="1"/>
          <p:nvPr/>
        </p:nvSpPr>
        <p:spPr>
          <a:xfrm>
            <a:off x="625151" y="4655976"/>
            <a:ext cx="11084767"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From this graph we can see that job level is correlated with a higher income, with an average salary for top management positions of 19.K (level 5) while for lower positions, the average is around 2.8K. This is important, because from the second graph, we see the average cutoff salary for attrition of about 4.7K, while for no attrition, around 6.8K, indicating that attrition is more predominant in the lower job levels.</a:t>
            </a:r>
          </a:p>
        </p:txBody>
      </p:sp>
      <p:pic>
        <p:nvPicPr>
          <p:cNvPr id="10" name="Picture 9">
            <a:extLst>
              <a:ext uri="{FF2B5EF4-FFF2-40B4-BE49-F238E27FC236}">
                <a16:creationId xmlns:a16="http://schemas.microsoft.com/office/drawing/2014/main" id="{5E42B4FF-13B2-88D9-17FC-B7175AC4842D}"/>
              </a:ext>
            </a:extLst>
          </p:cNvPr>
          <p:cNvPicPr>
            <a:picLocks noChangeAspect="1"/>
          </p:cNvPicPr>
          <p:nvPr/>
        </p:nvPicPr>
        <p:blipFill>
          <a:blip r:embed="rId3"/>
          <a:stretch>
            <a:fillRect/>
          </a:stretch>
        </p:blipFill>
        <p:spPr>
          <a:xfrm>
            <a:off x="5864182" y="1464017"/>
            <a:ext cx="3895638" cy="2837815"/>
          </a:xfrm>
          <a:prstGeom prst="rect">
            <a:avLst/>
          </a:prstGeom>
        </p:spPr>
      </p:pic>
    </p:spTree>
    <p:extLst>
      <p:ext uri="{BB962C8B-B14F-4D97-AF65-F5344CB8AC3E}">
        <p14:creationId xmlns:p14="http://schemas.microsoft.com/office/powerpoint/2010/main" val="451921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CD48B-6D3C-44E1-BC02-E1EFCAD1D987}"/>
              </a:ext>
            </a:extLst>
          </p:cNvPr>
          <p:cNvSpPr>
            <a:spLocks noGrp="1"/>
          </p:cNvSpPr>
          <p:nvPr>
            <p:ph type="title"/>
          </p:nvPr>
        </p:nvSpPr>
        <p:spPr>
          <a:xfrm>
            <a:off x="1130270" y="831649"/>
            <a:ext cx="9603275" cy="1049235"/>
          </a:xfrm>
        </p:spPr>
        <p:txBody>
          <a:bodyPr/>
          <a:lstStyle/>
          <a:p>
            <a:pPr algn="ctr"/>
            <a:r>
              <a:rPr lang="en-US" dirty="0"/>
              <a:t>Correlations </a:t>
            </a:r>
          </a:p>
        </p:txBody>
      </p:sp>
      <p:pic>
        <p:nvPicPr>
          <p:cNvPr id="6" name="Content Placeholder 4">
            <a:extLst>
              <a:ext uri="{FF2B5EF4-FFF2-40B4-BE49-F238E27FC236}">
                <a16:creationId xmlns:a16="http://schemas.microsoft.com/office/drawing/2014/main" id="{180487B5-850E-4716-8DE3-194C32515782}"/>
              </a:ext>
            </a:extLst>
          </p:cNvPr>
          <p:cNvPicPr>
            <a:picLocks noChangeAspect="1"/>
          </p:cNvPicPr>
          <p:nvPr/>
        </p:nvPicPr>
        <p:blipFill>
          <a:blip r:embed="rId2"/>
          <a:stretch>
            <a:fillRect/>
          </a:stretch>
        </p:blipFill>
        <p:spPr>
          <a:xfrm>
            <a:off x="2500916" y="1356267"/>
            <a:ext cx="7190167" cy="3722947"/>
          </a:xfrm>
          <a:prstGeom prst="rect">
            <a:avLst/>
          </a:prstGeom>
        </p:spPr>
      </p:pic>
      <p:sp>
        <p:nvSpPr>
          <p:cNvPr id="3" name="TextBox 2">
            <a:extLst>
              <a:ext uri="{FF2B5EF4-FFF2-40B4-BE49-F238E27FC236}">
                <a16:creationId xmlns:a16="http://schemas.microsoft.com/office/drawing/2014/main" id="{AA1E9767-A1E3-42AC-83DE-CE0BC6D4442B}"/>
              </a:ext>
            </a:extLst>
          </p:cNvPr>
          <p:cNvSpPr txBox="1"/>
          <p:nvPr/>
        </p:nvSpPr>
        <p:spPr>
          <a:xfrm>
            <a:off x="67733" y="5079214"/>
            <a:ext cx="11446934" cy="369332"/>
          </a:xfrm>
          <a:prstGeom prst="rect">
            <a:avLst/>
          </a:prstGeom>
          <a:noFill/>
        </p:spPr>
        <p:txBody>
          <a:bodyPr wrap="square" rtlCol="0">
            <a:spAutoFit/>
          </a:bodyPr>
          <a:lstStyle/>
          <a:p>
            <a:r>
              <a:rPr lang="en-US" dirty="0"/>
              <a:t>Job Level </a:t>
            </a:r>
          </a:p>
        </p:txBody>
      </p:sp>
      <p:cxnSp>
        <p:nvCxnSpPr>
          <p:cNvPr id="5" name="Straight Arrow Connector 4">
            <a:extLst>
              <a:ext uri="{FF2B5EF4-FFF2-40B4-BE49-F238E27FC236}">
                <a16:creationId xmlns:a16="http://schemas.microsoft.com/office/drawing/2014/main" id="{70F2BBB2-DBE8-4A0C-AA14-18C9454D7915}"/>
              </a:ext>
            </a:extLst>
          </p:cNvPr>
          <p:cNvCxnSpPr>
            <a:cxnSpLocks/>
          </p:cNvCxnSpPr>
          <p:nvPr/>
        </p:nvCxnSpPr>
        <p:spPr>
          <a:xfrm>
            <a:off x="1371600" y="5295051"/>
            <a:ext cx="52493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0" name="Oval 9">
            <a:extLst>
              <a:ext uri="{FF2B5EF4-FFF2-40B4-BE49-F238E27FC236}">
                <a16:creationId xmlns:a16="http://schemas.microsoft.com/office/drawing/2014/main" id="{0BF832D0-E1F5-4643-A278-24A5FB4766FA}"/>
              </a:ext>
            </a:extLst>
          </p:cNvPr>
          <p:cNvSpPr/>
          <p:nvPr/>
        </p:nvSpPr>
        <p:spPr>
          <a:xfrm>
            <a:off x="7329011" y="4855442"/>
            <a:ext cx="1881611" cy="9652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Monthly Income </a:t>
            </a:r>
          </a:p>
        </p:txBody>
      </p:sp>
      <p:sp>
        <p:nvSpPr>
          <p:cNvPr id="11" name="TextBox 10">
            <a:extLst>
              <a:ext uri="{FF2B5EF4-FFF2-40B4-BE49-F238E27FC236}">
                <a16:creationId xmlns:a16="http://schemas.microsoft.com/office/drawing/2014/main" id="{FF9E1E8A-A411-4AB1-B85B-8DE1342D6BB1}"/>
              </a:ext>
            </a:extLst>
          </p:cNvPr>
          <p:cNvSpPr txBox="1"/>
          <p:nvPr/>
        </p:nvSpPr>
        <p:spPr>
          <a:xfrm>
            <a:off x="1824174" y="5109978"/>
            <a:ext cx="2633135" cy="369332"/>
          </a:xfrm>
          <a:prstGeom prst="rect">
            <a:avLst/>
          </a:prstGeom>
          <a:noFill/>
        </p:spPr>
        <p:txBody>
          <a:bodyPr wrap="square" rtlCol="0">
            <a:spAutoFit/>
          </a:bodyPr>
          <a:lstStyle/>
          <a:p>
            <a:r>
              <a:rPr lang="en-US" dirty="0"/>
              <a:t> Total Working Years</a:t>
            </a:r>
          </a:p>
        </p:txBody>
      </p:sp>
      <p:cxnSp>
        <p:nvCxnSpPr>
          <p:cNvPr id="12" name="Straight Arrow Connector 11">
            <a:extLst>
              <a:ext uri="{FF2B5EF4-FFF2-40B4-BE49-F238E27FC236}">
                <a16:creationId xmlns:a16="http://schemas.microsoft.com/office/drawing/2014/main" id="{4CFB03F7-6B04-44E0-86BF-14D41B6D7FC8}"/>
              </a:ext>
            </a:extLst>
          </p:cNvPr>
          <p:cNvCxnSpPr>
            <a:cxnSpLocks/>
          </p:cNvCxnSpPr>
          <p:nvPr/>
        </p:nvCxnSpPr>
        <p:spPr>
          <a:xfrm>
            <a:off x="4186376" y="5300135"/>
            <a:ext cx="541865"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3" name="TextBox 12">
            <a:extLst>
              <a:ext uri="{FF2B5EF4-FFF2-40B4-BE49-F238E27FC236}">
                <a16:creationId xmlns:a16="http://schemas.microsoft.com/office/drawing/2014/main" id="{49B99DB9-A9FE-47AD-9C86-EDBC2F88A4E2}"/>
              </a:ext>
            </a:extLst>
          </p:cNvPr>
          <p:cNvSpPr txBox="1"/>
          <p:nvPr/>
        </p:nvSpPr>
        <p:spPr>
          <a:xfrm>
            <a:off x="4660900" y="5101512"/>
            <a:ext cx="2260600" cy="369332"/>
          </a:xfrm>
          <a:prstGeom prst="rect">
            <a:avLst/>
          </a:prstGeom>
          <a:noFill/>
        </p:spPr>
        <p:txBody>
          <a:bodyPr wrap="square" rtlCol="0">
            <a:spAutoFit/>
          </a:bodyPr>
          <a:lstStyle/>
          <a:p>
            <a:r>
              <a:rPr lang="en-US" dirty="0" err="1"/>
              <a:t>YearsAtCompany</a:t>
            </a:r>
            <a:endParaRPr lang="en-US" dirty="0"/>
          </a:p>
        </p:txBody>
      </p:sp>
      <p:cxnSp>
        <p:nvCxnSpPr>
          <p:cNvPr id="14" name="Straight Arrow Connector 13">
            <a:extLst>
              <a:ext uri="{FF2B5EF4-FFF2-40B4-BE49-F238E27FC236}">
                <a16:creationId xmlns:a16="http://schemas.microsoft.com/office/drawing/2014/main" id="{9F96642E-FBBC-46AB-B0DF-A607BAACA853}"/>
              </a:ext>
            </a:extLst>
          </p:cNvPr>
          <p:cNvCxnSpPr>
            <a:cxnSpLocks/>
          </p:cNvCxnSpPr>
          <p:nvPr/>
        </p:nvCxnSpPr>
        <p:spPr>
          <a:xfrm>
            <a:off x="6756400" y="5320449"/>
            <a:ext cx="55033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 name="Straight Arrow Connector 15">
            <a:extLst>
              <a:ext uri="{FF2B5EF4-FFF2-40B4-BE49-F238E27FC236}">
                <a16:creationId xmlns:a16="http://schemas.microsoft.com/office/drawing/2014/main" id="{349A6C14-349E-4F67-BA89-BA3E9979CC24}"/>
              </a:ext>
            </a:extLst>
          </p:cNvPr>
          <p:cNvCxnSpPr>
            <a:cxnSpLocks/>
          </p:cNvCxnSpPr>
          <p:nvPr/>
        </p:nvCxnSpPr>
        <p:spPr>
          <a:xfrm flipV="1">
            <a:off x="9210622" y="5286178"/>
            <a:ext cx="551445" cy="608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9" name="Rectangle 18">
            <a:extLst>
              <a:ext uri="{FF2B5EF4-FFF2-40B4-BE49-F238E27FC236}">
                <a16:creationId xmlns:a16="http://schemas.microsoft.com/office/drawing/2014/main" id="{5E3CB9D9-5EDB-4B87-A31D-5753D150FDF3}"/>
              </a:ext>
            </a:extLst>
          </p:cNvPr>
          <p:cNvSpPr/>
          <p:nvPr/>
        </p:nvSpPr>
        <p:spPr>
          <a:xfrm>
            <a:off x="9762067" y="4855442"/>
            <a:ext cx="2240545" cy="9408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!!Lower Attrition!!</a:t>
            </a:r>
          </a:p>
        </p:txBody>
      </p:sp>
    </p:spTree>
    <p:extLst>
      <p:ext uri="{BB962C8B-B14F-4D97-AF65-F5344CB8AC3E}">
        <p14:creationId xmlns:p14="http://schemas.microsoft.com/office/powerpoint/2010/main" val="2199809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D6749-712E-4329-B0A1-E37DE233160D}"/>
              </a:ext>
            </a:extLst>
          </p:cNvPr>
          <p:cNvSpPr>
            <a:spLocks noGrp="1"/>
          </p:cNvSpPr>
          <p:nvPr>
            <p:ph type="title"/>
          </p:nvPr>
        </p:nvSpPr>
        <p:spPr>
          <a:xfrm>
            <a:off x="1130270" y="953325"/>
            <a:ext cx="9603275" cy="507176"/>
          </a:xfrm>
        </p:spPr>
        <p:txBody>
          <a:bodyPr>
            <a:normAutofit fontScale="90000"/>
          </a:bodyPr>
          <a:lstStyle/>
          <a:p>
            <a:pPr algn="ctr"/>
            <a:r>
              <a:rPr lang="en-US" dirty="0"/>
              <a:t>Conclusions</a:t>
            </a:r>
            <a:endParaRPr lang="en-GB" dirty="0"/>
          </a:p>
        </p:txBody>
      </p:sp>
      <p:sp>
        <p:nvSpPr>
          <p:cNvPr id="3" name="TextBox 2">
            <a:extLst>
              <a:ext uri="{FF2B5EF4-FFF2-40B4-BE49-F238E27FC236}">
                <a16:creationId xmlns:a16="http://schemas.microsoft.com/office/drawing/2014/main" id="{CA065F74-B921-4D65-9C59-31B256A5C8DD}"/>
              </a:ext>
            </a:extLst>
          </p:cNvPr>
          <p:cNvSpPr txBox="1"/>
          <p:nvPr/>
        </p:nvSpPr>
        <p:spPr>
          <a:xfrm>
            <a:off x="1168400" y="1964267"/>
            <a:ext cx="10313686" cy="2092881"/>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rgbClr val="0D0D0D"/>
              </a:solidFill>
              <a:effectLst/>
              <a:latin typeface="ui-sans-serif"/>
            </a:endParaRPr>
          </a:p>
          <a:p>
            <a:pPr marL="285750" marR="0" lvl="0" indent="-285750" fontAlgn="base">
              <a:lnSpc>
                <a:spcPct val="100000"/>
              </a:lnSpc>
              <a:spcBef>
                <a:spcPct val="0"/>
              </a:spcBef>
              <a:spcAft>
                <a:spcPct val="0"/>
              </a:spcAft>
              <a:buClrTx/>
              <a:buSzTx/>
              <a:buFont typeface="Arial" panose="020B0604020202020204" pitchFamily="34" charset="0"/>
              <a:buChar char="•"/>
              <a:tabLst/>
            </a:pPr>
            <a:r>
              <a:rPr lang="en-US" altLang="en-US" sz="1600" dirty="0"/>
              <a:t>High attrition rates indicate potential underlying issues.</a:t>
            </a:r>
          </a:p>
          <a:p>
            <a:pPr marL="285750" marR="0" lvl="0" indent="-285750" fontAlgn="base">
              <a:lnSpc>
                <a:spcPct val="100000"/>
              </a:lnSpc>
              <a:spcBef>
                <a:spcPct val="0"/>
              </a:spcBef>
              <a:spcAft>
                <a:spcPct val="0"/>
              </a:spcAft>
              <a:buClrTx/>
              <a:buSzTx/>
              <a:buFont typeface="Arial" panose="020B0604020202020204" pitchFamily="34" charset="0"/>
              <a:buChar char="•"/>
              <a:tabLst/>
            </a:pPr>
            <a:r>
              <a:rPr lang="en-US" altLang="en-US" sz="1600" dirty="0"/>
              <a:t>Poor work-life balance and job satisfaction are key factors in determining why some employees leave</a:t>
            </a:r>
          </a:p>
          <a:p>
            <a:pPr marL="285750" indent="-285750" fontAlgn="base">
              <a:lnSpc>
                <a:spcPct val="100000"/>
              </a:lnSpc>
              <a:spcBef>
                <a:spcPct val="0"/>
              </a:spcBef>
              <a:spcAft>
                <a:spcPct val="0"/>
              </a:spcAft>
              <a:buClrTx/>
              <a:buSzTx/>
              <a:buFont typeface="Arial" panose="020B0604020202020204" pitchFamily="34" charset="0"/>
              <a:buChar char="•"/>
            </a:pPr>
            <a:r>
              <a:rPr lang="en-US" altLang="en-US" sz="1600" dirty="0"/>
              <a:t>Younger employees are at higher risk of resigning.</a:t>
            </a:r>
          </a:p>
          <a:p>
            <a:pPr marL="285750" indent="-285750" fontAlgn="base">
              <a:lnSpc>
                <a:spcPct val="100000"/>
              </a:lnSpc>
              <a:spcBef>
                <a:spcPct val="0"/>
              </a:spcBef>
              <a:spcAft>
                <a:spcPct val="0"/>
              </a:spcAft>
              <a:buClrTx/>
              <a:buSzTx/>
              <a:buFont typeface="Arial" panose="020B0604020202020204" pitchFamily="34" charset="0"/>
              <a:buChar char="•"/>
            </a:pPr>
            <a:r>
              <a:rPr lang="en-US" altLang="en-US" sz="1600" dirty="0"/>
              <a:t>Age and Years spent in the company (total working years) have a high correlation with attrition</a:t>
            </a:r>
          </a:p>
          <a:p>
            <a:pPr marL="285750" indent="-285750" fontAlgn="base">
              <a:lnSpc>
                <a:spcPct val="100000"/>
              </a:lnSpc>
              <a:spcBef>
                <a:spcPct val="0"/>
              </a:spcBef>
              <a:spcAft>
                <a:spcPct val="0"/>
              </a:spcAft>
              <a:buClrTx/>
              <a:buSzTx/>
              <a:buFont typeface="Arial" panose="020B0604020202020204" pitchFamily="34" charset="0"/>
              <a:buChar char="•"/>
            </a:pPr>
            <a:r>
              <a:rPr lang="en-US" sz="1600" dirty="0"/>
              <a:t>Lower attrition rate correlates with experience and years spent working in the company, which in turn leads to higher income levels and higher job satisfaction</a:t>
            </a:r>
          </a:p>
        </p:txBody>
      </p:sp>
    </p:spTree>
    <p:extLst>
      <p:ext uri="{BB962C8B-B14F-4D97-AF65-F5344CB8AC3E}">
        <p14:creationId xmlns:p14="http://schemas.microsoft.com/office/powerpoint/2010/main" val="3538075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50AAE1CA-AA1F-4D0B-B4B8-96356FE07A11}"/>
              </a:ext>
            </a:extLst>
          </p:cNvPr>
          <p:cNvSpPr>
            <a:spLocks noGrp="1"/>
          </p:cNvSpPr>
          <p:nvPr>
            <p:ph type="title"/>
          </p:nvPr>
        </p:nvSpPr>
        <p:spPr>
          <a:xfrm>
            <a:off x="1130270" y="953325"/>
            <a:ext cx="9603275" cy="627826"/>
          </a:xfrm>
        </p:spPr>
        <p:txBody>
          <a:bodyPr/>
          <a:lstStyle/>
          <a:p>
            <a:pPr algn="ctr"/>
            <a:r>
              <a:rPr lang="en-US" dirty="0"/>
              <a:t>- Recommendations -</a:t>
            </a:r>
            <a:endParaRPr lang="en-GB" dirty="0"/>
          </a:p>
        </p:txBody>
      </p:sp>
      <p:sp>
        <p:nvSpPr>
          <p:cNvPr id="3" name="Content Placeholder 2">
            <a:extLst>
              <a:ext uri="{FF2B5EF4-FFF2-40B4-BE49-F238E27FC236}">
                <a16:creationId xmlns:a16="http://schemas.microsoft.com/office/drawing/2014/main" id="{DE41559B-AC26-4687-9824-AEC6CDC27792}"/>
              </a:ext>
            </a:extLst>
          </p:cNvPr>
          <p:cNvSpPr>
            <a:spLocks noGrp="1"/>
          </p:cNvSpPr>
          <p:nvPr>
            <p:ph idx="1"/>
          </p:nvPr>
        </p:nvSpPr>
        <p:spPr>
          <a:xfrm>
            <a:off x="523876" y="1685925"/>
            <a:ext cx="10209670" cy="3780420"/>
          </a:xfrm>
        </p:spPr>
        <p:txBody>
          <a:bodyPr>
            <a:normAutofit fontScale="25000" lnSpcReduction="20000"/>
          </a:bodyPr>
          <a:lstStyle/>
          <a:p>
            <a:r>
              <a:rPr lang="en-US" sz="7200" dirty="0"/>
              <a:t>Improve work-life balance with flexible working options,</a:t>
            </a:r>
            <a:r>
              <a:rPr lang="en-GB" sz="7200" dirty="0"/>
              <a:t> such as telecommuting options or flexible hours, to help employees better manage their work-life balance. </a:t>
            </a:r>
          </a:p>
          <a:p>
            <a:r>
              <a:rPr lang="en-US" sz="7200" dirty="0"/>
              <a:t>Provide career development programs and growth opportunities </a:t>
            </a:r>
            <a:r>
              <a:rPr lang="en-GB" sz="7200" dirty="0"/>
              <a:t>for employees at all career stages, from freshers to long-serving staff. This can improve skills, job satisfaction, and retention rates.</a:t>
            </a:r>
            <a:endParaRPr lang="en-US" sz="7200" dirty="0"/>
          </a:p>
          <a:p>
            <a:r>
              <a:rPr lang="en-US" sz="7200" dirty="0"/>
              <a:t>Enhance job satisfaction through regular feedback and recognition programs.</a:t>
            </a:r>
          </a:p>
          <a:p>
            <a:r>
              <a:rPr lang="en-US" sz="7200" dirty="0"/>
              <a:t>Conduct exit interviews to gather insights and continuously improve.</a:t>
            </a:r>
          </a:p>
          <a:p>
            <a:r>
              <a:rPr lang="en-GB" sz="7200" dirty="0"/>
              <a:t>Mentorship and Support: Establish mentorship programs to help new employees, including freshers, acclimate to the organization. Providing guidance and support can improve their job satisfaction and long-term commitment</a:t>
            </a:r>
          </a:p>
          <a:p>
            <a:pPr algn="l">
              <a:buFont typeface="Arial" panose="020B0604020202020204" pitchFamily="34" charset="0"/>
              <a:buChar char="•"/>
            </a:pPr>
            <a:endParaRPr lang="en-US" b="0" i="0" dirty="0">
              <a:solidFill>
                <a:srgbClr val="0D0D0D"/>
              </a:solidFill>
              <a:effectLst/>
              <a:latin typeface="ui-sans-serif"/>
            </a:endParaRPr>
          </a:p>
          <a:p>
            <a:endParaRPr lang="en-GB" dirty="0"/>
          </a:p>
        </p:txBody>
      </p:sp>
    </p:spTree>
    <p:extLst>
      <p:ext uri="{BB962C8B-B14F-4D97-AF65-F5344CB8AC3E}">
        <p14:creationId xmlns:p14="http://schemas.microsoft.com/office/powerpoint/2010/main" val="1804423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7C8CE-A4D7-8BC5-AE6F-CB847F2A830E}"/>
              </a:ext>
            </a:extLst>
          </p:cNvPr>
          <p:cNvSpPr>
            <a:spLocks noGrp="1"/>
          </p:cNvSpPr>
          <p:nvPr>
            <p:ph type="title"/>
          </p:nvPr>
        </p:nvSpPr>
        <p:spPr/>
        <p:txBody>
          <a:bodyPr/>
          <a:lstStyle/>
          <a:p>
            <a:pPr algn="ctr"/>
            <a:r>
              <a:rPr lang="en-US" dirty="0"/>
              <a:t>- Recommendations -</a:t>
            </a:r>
          </a:p>
        </p:txBody>
      </p:sp>
      <p:sp>
        <p:nvSpPr>
          <p:cNvPr id="3" name="Content Placeholder 2">
            <a:extLst>
              <a:ext uri="{FF2B5EF4-FFF2-40B4-BE49-F238E27FC236}">
                <a16:creationId xmlns:a16="http://schemas.microsoft.com/office/drawing/2014/main" id="{06F1C581-E96A-8C05-76F6-B6973E77AD65}"/>
              </a:ext>
            </a:extLst>
          </p:cNvPr>
          <p:cNvSpPr>
            <a:spLocks noGrp="1"/>
          </p:cNvSpPr>
          <p:nvPr>
            <p:ph idx="1"/>
          </p:nvPr>
        </p:nvSpPr>
        <p:spPr/>
        <p:txBody>
          <a:bodyPr>
            <a:normAutofit/>
          </a:bodyPr>
          <a:lstStyle/>
          <a:p>
            <a:r>
              <a:rPr lang="en-GB" sz="2000" dirty="0"/>
              <a:t>Pay Equity: Address the income disparity observed between employees leaving and staying in the company. Investigate potential pay gap issues to ensure fair compensation practices across all levels.</a:t>
            </a:r>
          </a:p>
          <a:p>
            <a:r>
              <a:rPr lang="en-GB" sz="2000" dirty="0"/>
              <a:t>Experience Spectrum: Recognize attrition trends at both ends of the experience spectrum, with employees completing 20 years + of service and freshers (0-3 years) leaving the company. Tailor retention strategies to address specific concerns of these groups.</a:t>
            </a:r>
          </a:p>
          <a:p>
            <a:endParaRPr lang="en-US" dirty="0"/>
          </a:p>
        </p:txBody>
      </p:sp>
    </p:spTree>
    <p:extLst>
      <p:ext uri="{BB962C8B-B14F-4D97-AF65-F5344CB8AC3E}">
        <p14:creationId xmlns:p14="http://schemas.microsoft.com/office/powerpoint/2010/main" val="782515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87C8D-44FC-2C39-672F-DD2086F1E934}"/>
              </a:ext>
            </a:extLst>
          </p:cNvPr>
          <p:cNvSpPr>
            <a:spLocks noGrp="1"/>
          </p:cNvSpPr>
          <p:nvPr>
            <p:ph type="title"/>
          </p:nvPr>
        </p:nvSpPr>
        <p:spPr/>
        <p:txBody>
          <a:bodyPr/>
          <a:lstStyle/>
          <a:p>
            <a:pPr algn="ctr"/>
            <a:r>
              <a:rPr lang="en-US" dirty="0"/>
              <a:t>Sources</a:t>
            </a:r>
          </a:p>
        </p:txBody>
      </p:sp>
      <p:sp>
        <p:nvSpPr>
          <p:cNvPr id="3" name="Content Placeholder 2">
            <a:extLst>
              <a:ext uri="{FF2B5EF4-FFF2-40B4-BE49-F238E27FC236}">
                <a16:creationId xmlns:a16="http://schemas.microsoft.com/office/drawing/2014/main" id="{3360D3B0-4870-24F0-77B6-10733A438289}"/>
              </a:ext>
            </a:extLst>
          </p:cNvPr>
          <p:cNvSpPr>
            <a:spLocks noGrp="1"/>
          </p:cNvSpPr>
          <p:nvPr>
            <p:ph idx="1"/>
          </p:nvPr>
        </p:nvSpPr>
        <p:spPr/>
        <p:txBody>
          <a:bodyPr/>
          <a:lstStyle/>
          <a:p>
            <a:pPr marL="0" indent="0">
              <a:buNone/>
            </a:pPr>
            <a:r>
              <a:rPr lang="en-US" dirty="0"/>
              <a:t> Kaggle </a:t>
            </a:r>
          </a:p>
        </p:txBody>
      </p:sp>
      <p:sp>
        <p:nvSpPr>
          <p:cNvPr id="5" name="TextBox 4">
            <a:extLst>
              <a:ext uri="{FF2B5EF4-FFF2-40B4-BE49-F238E27FC236}">
                <a16:creationId xmlns:a16="http://schemas.microsoft.com/office/drawing/2014/main" id="{60F31B87-49A2-9798-F564-F1BA50916829}"/>
              </a:ext>
            </a:extLst>
          </p:cNvPr>
          <p:cNvSpPr txBox="1"/>
          <p:nvPr/>
        </p:nvSpPr>
        <p:spPr>
          <a:xfrm>
            <a:off x="3045619" y="2171769"/>
            <a:ext cx="6100762" cy="646331"/>
          </a:xfrm>
          <a:prstGeom prst="rect">
            <a:avLst/>
          </a:prstGeom>
          <a:noFill/>
        </p:spPr>
        <p:txBody>
          <a:bodyPr wrap="square">
            <a:spAutoFit/>
          </a:bodyPr>
          <a:lstStyle/>
          <a:p>
            <a:r>
              <a:rPr lang="en-GB" dirty="0">
                <a:hlinkClick r:id="rId2"/>
              </a:rPr>
              <a:t>Predicting Employee attrition (IBM dataset) (kaggle.com)</a:t>
            </a:r>
            <a:endParaRPr lang="en-US" dirty="0"/>
          </a:p>
        </p:txBody>
      </p:sp>
      <p:sp>
        <p:nvSpPr>
          <p:cNvPr id="6" name="TextBox 5">
            <a:extLst>
              <a:ext uri="{FF2B5EF4-FFF2-40B4-BE49-F238E27FC236}">
                <a16:creationId xmlns:a16="http://schemas.microsoft.com/office/drawing/2014/main" id="{517E057E-2A23-ED62-5B4E-3772997258A9}"/>
              </a:ext>
            </a:extLst>
          </p:cNvPr>
          <p:cNvSpPr txBox="1"/>
          <p:nvPr/>
        </p:nvSpPr>
        <p:spPr>
          <a:xfrm>
            <a:off x="3052823" y="3108728"/>
            <a:ext cx="6105644" cy="646331"/>
          </a:xfrm>
          <a:prstGeom prst="rect">
            <a:avLst/>
          </a:prstGeom>
          <a:noFill/>
        </p:spPr>
        <p:txBody>
          <a:bodyPr wrap="square">
            <a:spAutoFit/>
          </a:bodyPr>
          <a:lstStyle/>
          <a:p>
            <a:r>
              <a:rPr lang="en-GB" dirty="0">
                <a:hlinkClick r:id="rId3"/>
              </a:rPr>
              <a:t>Understanding Employee Attrition: Meaning, Causes, and Strategies (peoplebox.ai)</a:t>
            </a:r>
            <a:endParaRPr lang="en-US" dirty="0"/>
          </a:p>
        </p:txBody>
      </p:sp>
    </p:spTree>
    <p:extLst>
      <p:ext uri="{BB962C8B-B14F-4D97-AF65-F5344CB8AC3E}">
        <p14:creationId xmlns:p14="http://schemas.microsoft.com/office/powerpoint/2010/main" val="1814093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DC119-A480-1B34-3E21-35F51F6BC6EA}"/>
              </a:ext>
            </a:extLst>
          </p:cNvPr>
          <p:cNvSpPr>
            <a:spLocks noGrp="1"/>
          </p:cNvSpPr>
          <p:nvPr>
            <p:ph type="title"/>
          </p:nvPr>
        </p:nvSpPr>
        <p:spPr>
          <a:xfrm>
            <a:off x="1451579" y="804520"/>
            <a:ext cx="10464196" cy="1033806"/>
          </a:xfrm>
        </p:spPr>
        <p:txBody>
          <a:bodyPr>
            <a:normAutofit fontScale="90000"/>
          </a:bodyPr>
          <a:lstStyle/>
          <a:p>
            <a:r>
              <a:rPr lang="en-GB" sz="4400" kern="100" dirty="0">
                <a:effectLst/>
                <a:cs typeface="Times New Roman" panose="02020603050405020304" pitchFamily="18" charset="0"/>
              </a:rPr>
              <a:t>BUSINESS GOAL - EMPLOYEE’S ATTRITION AND PERFORMANCE ANALYSIS</a:t>
            </a:r>
            <a:endParaRPr lang="en-US" dirty="0"/>
          </a:p>
        </p:txBody>
      </p:sp>
      <p:sp>
        <p:nvSpPr>
          <p:cNvPr id="3" name="Content Placeholder 2">
            <a:extLst>
              <a:ext uri="{FF2B5EF4-FFF2-40B4-BE49-F238E27FC236}">
                <a16:creationId xmlns:a16="http://schemas.microsoft.com/office/drawing/2014/main" id="{C0E6CDA3-EADD-B62F-920D-62938C58ED24}"/>
              </a:ext>
            </a:extLst>
          </p:cNvPr>
          <p:cNvSpPr>
            <a:spLocks noGrp="1"/>
          </p:cNvSpPr>
          <p:nvPr>
            <p:ph idx="1"/>
          </p:nvPr>
        </p:nvSpPr>
        <p:spPr>
          <a:xfrm>
            <a:off x="466725" y="1990725"/>
            <a:ext cx="11449049" cy="3305175"/>
          </a:xfrm>
        </p:spPr>
        <p:txBody>
          <a:bodyPr>
            <a:normAutofit fontScale="25000" lnSpcReduction="20000"/>
          </a:bodyPr>
          <a:lstStyle/>
          <a:p>
            <a:pPr>
              <a:lnSpc>
                <a:spcPct val="140000"/>
              </a:lnSpc>
              <a:buFont typeface="Wingdings" panose="05000000000000000000" pitchFamily="2" charset="2"/>
              <a:buChar char="Ø"/>
            </a:pPr>
            <a:r>
              <a:rPr lang="en-GB" sz="4800" dirty="0">
                <a:solidFill>
                  <a:schemeClr val="dk1"/>
                </a:solidFill>
              </a:rPr>
              <a:t>Project overview:</a:t>
            </a:r>
          </a:p>
          <a:p>
            <a:pPr>
              <a:lnSpc>
                <a:spcPct val="140000"/>
              </a:lnSpc>
              <a:buFont typeface="Wingdings" panose="05000000000000000000" pitchFamily="2" charset="2"/>
              <a:buChar char="Ø"/>
            </a:pPr>
            <a:r>
              <a:rPr lang="en-GB" sz="4800" dirty="0">
                <a:solidFill>
                  <a:schemeClr val="dk1"/>
                </a:solidFill>
              </a:rPr>
              <a:t>The objective of this project is to gain insights into the factors influencing employee attrition and performance within the organisation by performing data analysis on the HR dataset.</a:t>
            </a:r>
          </a:p>
          <a:p>
            <a:pPr>
              <a:lnSpc>
                <a:spcPct val="140000"/>
              </a:lnSpc>
              <a:buFont typeface="Wingdings" panose="05000000000000000000" pitchFamily="2" charset="2"/>
              <a:buChar char="Ø"/>
            </a:pPr>
            <a:r>
              <a:rPr lang="en-GB" sz="4800" dirty="0">
                <a:solidFill>
                  <a:schemeClr val="dk1"/>
                </a:solidFill>
              </a:rPr>
              <a:t>Analyse the current level of attrition.</a:t>
            </a:r>
          </a:p>
          <a:p>
            <a:pPr>
              <a:lnSpc>
                <a:spcPct val="140000"/>
              </a:lnSpc>
              <a:buFont typeface="Wingdings" panose="05000000000000000000" pitchFamily="2" charset="2"/>
              <a:buChar char="Ø"/>
            </a:pPr>
            <a:r>
              <a:rPr lang="en-GB" sz="4800" dirty="0">
                <a:solidFill>
                  <a:schemeClr val="dk1"/>
                </a:solidFill>
              </a:rPr>
              <a:t>Determine the attrition rate and the factors influencing it?</a:t>
            </a:r>
          </a:p>
          <a:p>
            <a:pPr>
              <a:lnSpc>
                <a:spcPct val="140000"/>
              </a:lnSpc>
              <a:buFont typeface="Wingdings" panose="05000000000000000000" pitchFamily="2" charset="2"/>
              <a:buChar char="Ø"/>
            </a:pPr>
            <a:r>
              <a:rPr lang="en-GB" sz="4800" dirty="0">
                <a:solidFill>
                  <a:schemeClr val="dk1"/>
                </a:solidFill>
              </a:rPr>
              <a:t>How does gender play a part in  job retention?</a:t>
            </a:r>
          </a:p>
          <a:p>
            <a:pPr>
              <a:lnSpc>
                <a:spcPct val="140000"/>
              </a:lnSpc>
              <a:buFont typeface="Wingdings" panose="05000000000000000000" pitchFamily="2" charset="2"/>
              <a:buChar char="Ø"/>
            </a:pPr>
            <a:r>
              <a:rPr lang="en-GB" sz="4800" dirty="0">
                <a:solidFill>
                  <a:schemeClr val="dk1"/>
                </a:solidFill>
              </a:rPr>
              <a:t>Corelation between variables and factors influencing attrition</a:t>
            </a:r>
          </a:p>
          <a:p>
            <a:pPr>
              <a:lnSpc>
                <a:spcPct val="140000"/>
              </a:lnSpc>
              <a:buFont typeface="Wingdings" panose="05000000000000000000" pitchFamily="2" charset="2"/>
              <a:buChar char="Ø"/>
            </a:pPr>
            <a:r>
              <a:rPr lang="en-GB" sz="4800" dirty="0">
                <a:solidFill>
                  <a:schemeClr val="dk1"/>
                </a:solidFill>
              </a:rPr>
              <a:t>Are leavers more dissatisfied with their jobs and work life balance?</a:t>
            </a:r>
          </a:p>
          <a:p>
            <a:pPr>
              <a:lnSpc>
                <a:spcPct val="140000"/>
              </a:lnSpc>
              <a:buFont typeface="Wingdings" panose="05000000000000000000" pitchFamily="2" charset="2"/>
              <a:buChar char="Ø"/>
            </a:pPr>
            <a:r>
              <a:rPr lang="en-GB" sz="4800" dirty="0">
                <a:solidFill>
                  <a:schemeClr val="dk1"/>
                </a:solidFill>
              </a:rPr>
              <a:t>How does salary/monthly income impact attrition rate?</a:t>
            </a:r>
          </a:p>
          <a:p>
            <a:pPr>
              <a:lnSpc>
                <a:spcPct val="140000"/>
              </a:lnSpc>
              <a:buFont typeface="Wingdings" panose="05000000000000000000" pitchFamily="2" charset="2"/>
              <a:buChar char="Ø"/>
            </a:pPr>
            <a:r>
              <a:rPr lang="en-GB" sz="4800" dirty="0">
                <a:solidFill>
                  <a:schemeClr val="dk1"/>
                </a:solidFill>
              </a:rPr>
              <a:t>Some recommendations to improve employee retention.</a:t>
            </a:r>
          </a:p>
          <a:p>
            <a:pPr>
              <a:lnSpc>
                <a:spcPct val="140000"/>
              </a:lnSpc>
              <a:buFont typeface="Wingdings" panose="05000000000000000000" pitchFamily="2" charset="2"/>
              <a:buChar char="Ø"/>
            </a:pPr>
            <a:r>
              <a:rPr lang="en-GB" sz="4800" dirty="0">
                <a:solidFill>
                  <a:schemeClr val="dk1"/>
                </a:solidFill>
              </a:rPr>
              <a:t>Tools used in this project are POWER BI and PYTHON.</a:t>
            </a:r>
          </a:p>
          <a:p>
            <a:endParaRPr lang="en-US" dirty="0"/>
          </a:p>
        </p:txBody>
      </p:sp>
    </p:spTree>
    <p:extLst>
      <p:ext uri="{BB962C8B-B14F-4D97-AF65-F5344CB8AC3E}">
        <p14:creationId xmlns:p14="http://schemas.microsoft.com/office/powerpoint/2010/main" val="19945013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2385-DF24-4AC8-A0C8-AE83BFD7FF63}"/>
              </a:ext>
            </a:extLst>
          </p:cNvPr>
          <p:cNvSpPr>
            <a:spLocks noGrp="1"/>
          </p:cNvSpPr>
          <p:nvPr>
            <p:ph type="title"/>
          </p:nvPr>
        </p:nvSpPr>
        <p:spPr/>
        <p:txBody>
          <a:bodyPr>
            <a:normAutofit/>
          </a:bodyPr>
          <a:lstStyle/>
          <a:p>
            <a:pPr algn="ctr"/>
            <a:r>
              <a:rPr lang="en-US" sz="3200" dirty="0"/>
              <a:t>Introduction</a:t>
            </a:r>
            <a:endParaRPr lang="en-GB" sz="3200" dirty="0"/>
          </a:p>
        </p:txBody>
      </p:sp>
      <p:sp>
        <p:nvSpPr>
          <p:cNvPr id="3" name="Content Placeholder 2">
            <a:extLst>
              <a:ext uri="{FF2B5EF4-FFF2-40B4-BE49-F238E27FC236}">
                <a16:creationId xmlns:a16="http://schemas.microsoft.com/office/drawing/2014/main" id="{57938047-C6BB-4238-8916-253BCF390BBD}"/>
              </a:ext>
            </a:extLst>
          </p:cNvPr>
          <p:cNvSpPr>
            <a:spLocks noGrp="1"/>
          </p:cNvSpPr>
          <p:nvPr>
            <p:ph idx="1"/>
          </p:nvPr>
        </p:nvSpPr>
        <p:spPr>
          <a:xfrm>
            <a:off x="838200" y="1825625"/>
            <a:ext cx="10515600" cy="4667250"/>
          </a:xfrm>
          <a:noFill/>
          <a:ln>
            <a:noFill/>
          </a:ln>
        </p:spPr>
        <p:style>
          <a:lnRef idx="1">
            <a:schemeClr val="accent2"/>
          </a:lnRef>
          <a:fillRef idx="2">
            <a:schemeClr val="accent2"/>
          </a:fillRef>
          <a:effectRef idx="1">
            <a:schemeClr val="accent2"/>
          </a:effectRef>
          <a:fontRef idx="minor">
            <a:schemeClr val="dk1"/>
          </a:fontRef>
        </p:style>
        <p:txBody>
          <a:bodyPr>
            <a:noAutofit/>
          </a:bodyPr>
          <a:lstStyle/>
          <a:p>
            <a:pPr>
              <a:lnSpc>
                <a:spcPct val="100000"/>
              </a:lnSpc>
            </a:pPr>
            <a:r>
              <a:rPr lang="en-GB" sz="1400" dirty="0">
                <a:solidFill>
                  <a:schemeClr val="tx1"/>
                </a:solidFill>
              </a:rPr>
              <a:t>Attrition is described as the gradual loss of employees over time.</a:t>
            </a:r>
          </a:p>
          <a:p>
            <a:pPr>
              <a:lnSpc>
                <a:spcPct val="100000"/>
              </a:lnSpc>
            </a:pPr>
            <a:r>
              <a:rPr lang="en-GB" sz="1400" dirty="0">
                <a:solidFill>
                  <a:schemeClr val="tx1"/>
                </a:solidFill>
              </a:rPr>
              <a:t>Attrition is a major issue for all organizations, where it can lead to implications in staffing, employee morale, project costs, loss of experience, and a general hindrance to organizational growth. </a:t>
            </a:r>
          </a:p>
          <a:p>
            <a:pPr>
              <a:lnSpc>
                <a:spcPct val="100000"/>
              </a:lnSpc>
            </a:pPr>
            <a:r>
              <a:rPr lang="en-GB" sz="1400" dirty="0">
                <a:solidFill>
                  <a:schemeClr val="tx1"/>
                </a:solidFill>
              </a:rPr>
              <a:t>Employee capital is one of the greatest assets an organization can possess. Companies can spend as much as 70% of total business costs on employees.</a:t>
            </a:r>
          </a:p>
          <a:p>
            <a:pPr>
              <a:lnSpc>
                <a:spcPct val="100000"/>
              </a:lnSpc>
            </a:pPr>
            <a:r>
              <a:rPr lang="en-GB" sz="1400" dirty="0">
                <a:solidFill>
                  <a:schemeClr val="tx1"/>
                </a:solidFill>
              </a:rPr>
              <a:t>In the field of Human Resources, HR, when employees decide to quit, this is referred to as employee attrition, and this is the focus of our analysis.</a:t>
            </a:r>
          </a:p>
          <a:p>
            <a:pPr>
              <a:lnSpc>
                <a:spcPct val="100000"/>
              </a:lnSpc>
            </a:pPr>
            <a:r>
              <a:rPr lang="en-GB" sz="1400" dirty="0">
                <a:solidFill>
                  <a:schemeClr val="tx1"/>
                </a:solidFill>
              </a:rPr>
              <a:t>We see that there is overlapping evidence for why employees decide to leave, where in most cases it is due to the following reasons: unsatisfying compensation, unsatisfactory benefits, lack of growth or development opportunities, issues with work-life balance, poor management, poor work conditions, and lack of recognition for work accomplishments or value added in the workplace.</a:t>
            </a:r>
          </a:p>
        </p:txBody>
      </p:sp>
    </p:spTree>
    <p:extLst>
      <p:ext uri="{BB962C8B-B14F-4D97-AF65-F5344CB8AC3E}">
        <p14:creationId xmlns:p14="http://schemas.microsoft.com/office/powerpoint/2010/main" val="40705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6C66C-D211-4108-BE7F-76572A7FDC3C}"/>
              </a:ext>
            </a:extLst>
          </p:cNvPr>
          <p:cNvSpPr>
            <a:spLocks noGrp="1"/>
          </p:cNvSpPr>
          <p:nvPr>
            <p:ph type="title"/>
          </p:nvPr>
        </p:nvSpPr>
        <p:spPr/>
        <p:txBody>
          <a:bodyPr/>
          <a:lstStyle/>
          <a:p>
            <a:pPr algn="ctr"/>
            <a:r>
              <a:rPr lang="en-US" dirty="0"/>
              <a:t>Overview of Data</a:t>
            </a:r>
            <a:endParaRPr lang="en-GB" dirty="0"/>
          </a:p>
        </p:txBody>
      </p:sp>
      <p:sp>
        <p:nvSpPr>
          <p:cNvPr id="3" name="Content Placeholder 2">
            <a:extLst>
              <a:ext uri="{FF2B5EF4-FFF2-40B4-BE49-F238E27FC236}">
                <a16:creationId xmlns:a16="http://schemas.microsoft.com/office/drawing/2014/main" id="{70EF1BFE-52EF-442C-A0A0-24205FCD59FF}"/>
              </a:ext>
            </a:extLst>
          </p:cNvPr>
          <p:cNvSpPr>
            <a:spLocks noGrp="1"/>
          </p:cNvSpPr>
          <p:nvPr>
            <p:ph idx="1"/>
          </p:nvPr>
        </p:nvSpPr>
        <p:spPr>
          <a:xfrm>
            <a:off x="1130270" y="1604865"/>
            <a:ext cx="9603275" cy="3861480"/>
          </a:xfrm>
          <a:noFill/>
          <a:ln>
            <a:noFill/>
          </a:ln>
        </p:spPr>
        <p:style>
          <a:lnRef idx="1">
            <a:schemeClr val="accent2"/>
          </a:lnRef>
          <a:fillRef idx="2">
            <a:schemeClr val="accent2"/>
          </a:fillRef>
          <a:effectRef idx="1">
            <a:schemeClr val="accent2"/>
          </a:effectRef>
          <a:fontRef idx="minor">
            <a:schemeClr val="dk1"/>
          </a:fontRef>
        </p:style>
        <p:txBody>
          <a:bodyPr>
            <a:normAutofit fontScale="92500" lnSpcReduction="20000"/>
          </a:bodyPr>
          <a:lstStyle/>
          <a:p>
            <a:endParaRPr lang="en-GB" sz="1800" dirty="0"/>
          </a:p>
          <a:p>
            <a:r>
              <a:rPr lang="en-GB" sz="1800" dirty="0"/>
              <a:t>This dataset is known on Kaggle as the IBM HR Analytics Employee Attrition &amp; Performance dataset. It is comprised of over one thousand and four hundred observations and thirty-five features—features and variables is used interchangeably in this report to represent the columns for which observations pertain to.</a:t>
            </a:r>
          </a:p>
          <a:p>
            <a:r>
              <a:rPr lang="en-GB" sz="1800" dirty="0"/>
              <a:t>Within the dataset we have a mix of numeric and categorical datatypes. The initial dataset contains thirty/continuous variables like monthly income, distance from home, job level and it contains 5 categorical data types like education field, gender, department. </a:t>
            </a:r>
          </a:p>
          <a:p>
            <a:r>
              <a:rPr lang="en-GB" sz="1800" dirty="0"/>
              <a:t>It is important to verify the construction of the dataset and its variable types. This is because the make-up of the data directly influences the nature of what is possible in the analysis process. We used Python to clean up the data and look for null and duplicate values</a:t>
            </a:r>
          </a:p>
        </p:txBody>
      </p:sp>
    </p:spTree>
    <p:extLst>
      <p:ext uri="{BB962C8B-B14F-4D97-AF65-F5344CB8AC3E}">
        <p14:creationId xmlns:p14="http://schemas.microsoft.com/office/powerpoint/2010/main" val="2143727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2E760-0825-96A7-0D73-0D06EF69A6C1}"/>
              </a:ext>
            </a:extLst>
          </p:cNvPr>
          <p:cNvSpPr>
            <a:spLocks noGrp="1"/>
          </p:cNvSpPr>
          <p:nvPr>
            <p:ph type="title"/>
          </p:nvPr>
        </p:nvSpPr>
        <p:spPr>
          <a:xfrm>
            <a:off x="1130270" y="953324"/>
            <a:ext cx="9603275" cy="651541"/>
          </a:xfrm>
        </p:spPr>
        <p:txBody>
          <a:bodyPr/>
          <a:lstStyle/>
          <a:p>
            <a:pPr algn="ctr"/>
            <a:r>
              <a:rPr lang="en-US" dirty="0"/>
              <a:t>Python Data Analysis</a:t>
            </a:r>
          </a:p>
        </p:txBody>
      </p:sp>
      <p:pic>
        <p:nvPicPr>
          <p:cNvPr id="5" name="Content Placeholder 4">
            <a:extLst>
              <a:ext uri="{FF2B5EF4-FFF2-40B4-BE49-F238E27FC236}">
                <a16:creationId xmlns:a16="http://schemas.microsoft.com/office/drawing/2014/main" id="{0AD9C648-957E-0A3B-EEF2-04549E768CED}"/>
              </a:ext>
            </a:extLst>
          </p:cNvPr>
          <p:cNvPicPr>
            <a:picLocks noGrp="1" noChangeAspect="1"/>
          </p:cNvPicPr>
          <p:nvPr>
            <p:ph idx="1"/>
          </p:nvPr>
        </p:nvPicPr>
        <p:blipFill>
          <a:blip r:embed="rId2"/>
          <a:stretch>
            <a:fillRect/>
          </a:stretch>
        </p:blipFill>
        <p:spPr>
          <a:xfrm>
            <a:off x="284490" y="1943090"/>
            <a:ext cx="2114845" cy="952633"/>
          </a:xfrm>
        </p:spPr>
      </p:pic>
      <p:pic>
        <p:nvPicPr>
          <p:cNvPr id="7" name="Picture 6">
            <a:extLst>
              <a:ext uri="{FF2B5EF4-FFF2-40B4-BE49-F238E27FC236}">
                <a16:creationId xmlns:a16="http://schemas.microsoft.com/office/drawing/2014/main" id="{72342510-3FA8-BEE9-98BD-0B63E7CB4F70}"/>
              </a:ext>
            </a:extLst>
          </p:cNvPr>
          <p:cNvPicPr>
            <a:picLocks noChangeAspect="1"/>
          </p:cNvPicPr>
          <p:nvPr/>
        </p:nvPicPr>
        <p:blipFill>
          <a:blip r:embed="rId3"/>
          <a:stretch>
            <a:fillRect/>
          </a:stretch>
        </p:blipFill>
        <p:spPr>
          <a:xfrm>
            <a:off x="2600613" y="1943090"/>
            <a:ext cx="2964982" cy="3929738"/>
          </a:xfrm>
          <a:prstGeom prst="rect">
            <a:avLst/>
          </a:prstGeom>
        </p:spPr>
      </p:pic>
      <p:pic>
        <p:nvPicPr>
          <p:cNvPr id="9" name="Picture 8">
            <a:extLst>
              <a:ext uri="{FF2B5EF4-FFF2-40B4-BE49-F238E27FC236}">
                <a16:creationId xmlns:a16="http://schemas.microsoft.com/office/drawing/2014/main" id="{AE703140-E51E-B432-BE10-05F8C42FD079}"/>
              </a:ext>
            </a:extLst>
          </p:cNvPr>
          <p:cNvPicPr>
            <a:picLocks noChangeAspect="1"/>
          </p:cNvPicPr>
          <p:nvPr/>
        </p:nvPicPr>
        <p:blipFill>
          <a:blip r:embed="rId4"/>
          <a:stretch>
            <a:fillRect/>
          </a:stretch>
        </p:blipFill>
        <p:spPr>
          <a:xfrm>
            <a:off x="8236376" y="1943090"/>
            <a:ext cx="3013334" cy="3526971"/>
          </a:xfrm>
          <a:prstGeom prst="rect">
            <a:avLst/>
          </a:prstGeom>
        </p:spPr>
      </p:pic>
      <p:pic>
        <p:nvPicPr>
          <p:cNvPr id="11" name="Picture 10">
            <a:extLst>
              <a:ext uri="{FF2B5EF4-FFF2-40B4-BE49-F238E27FC236}">
                <a16:creationId xmlns:a16="http://schemas.microsoft.com/office/drawing/2014/main" id="{E4C02862-8B97-D225-F49F-0B1DDE3484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943090"/>
            <a:ext cx="1609971" cy="3719968"/>
          </a:xfrm>
          <a:prstGeom prst="rect">
            <a:avLst/>
          </a:prstGeom>
        </p:spPr>
      </p:pic>
    </p:spTree>
    <p:extLst>
      <p:ext uri="{BB962C8B-B14F-4D97-AF65-F5344CB8AC3E}">
        <p14:creationId xmlns:p14="http://schemas.microsoft.com/office/powerpoint/2010/main" val="3046365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37D2EC-D256-8F1C-29CF-9E686BDE5D8A}"/>
              </a:ext>
            </a:extLst>
          </p:cNvPr>
          <p:cNvPicPr>
            <a:picLocks noChangeAspect="1"/>
          </p:cNvPicPr>
          <p:nvPr/>
        </p:nvPicPr>
        <p:blipFill>
          <a:blip r:embed="rId2"/>
          <a:stretch>
            <a:fillRect/>
          </a:stretch>
        </p:blipFill>
        <p:spPr>
          <a:xfrm>
            <a:off x="-1867977" y="-799420"/>
            <a:ext cx="15016817" cy="8456840"/>
          </a:xfrm>
          <a:prstGeom prst="rect">
            <a:avLst/>
          </a:prstGeom>
        </p:spPr>
      </p:pic>
    </p:spTree>
    <p:extLst>
      <p:ext uri="{BB962C8B-B14F-4D97-AF65-F5344CB8AC3E}">
        <p14:creationId xmlns:p14="http://schemas.microsoft.com/office/powerpoint/2010/main" val="500079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B8720-88FD-4417-A631-60BC8FF28B0A}"/>
              </a:ext>
            </a:extLst>
          </p:cNvPr>
          <p:cNvSpPr>
            <a:spLocks noGrp="1"/>
          </p:cNvSpPr>
          <p:nvPr>
            <p:ph type="title"/>
          </p:nvPr>
        </p:nvSpPr>
        <p:spPr/>
        <p:txBody>
          <a:bodyPr>
            <a:normAutofit/>
          </a:bodyPr>
          <a:lstStyle/>
          <a:p>
            <a:pPr algn="ctr"/>
            <a:r>
              <a:rPr lang="en-GB" dirty="0"/>
              <a:t>Age Group vs Years in the Company</a:t>
            </a:r>
          </a:p>
        </p:txBody>
      </p:sp>
      <p:sp>
        <p:nvSpPr>
          <p:cNvPr id="3" name="Content Placeholder 2">
            <a:extLst>
              <a:ext uri="{FF2B5EF4-FFF2-40B4-BE49-F238E27FC236}">
                <a16:creationId xmlns:a16="http://schemas.microsoft.com/office/drawing/2014/main" id="{E7B1431B-4BDA-48EB-988E-CA2AC2D04DF5}"/>
              </a:ext>
            </a:extLst>
          </p:cNvPr>
          <p:cNvSpPr>
            <a:spLocks noGrp="1"/>
          </p:cNvSpPr>
          <p:nvPr>
            <p:ph idx="1"/>
          </p:nvPr>
        </p:nvSpPr>
        <p:spPr>
          <a:xfrm>
            <a:off x="548640" y="4133850"/>
            <a:ext cx="10805160" cy="1770826"/>
          </a:xfrm>
          <a:noFill/>
          <a:ln>
            <a:noFill/>
          </a:ln>
        </p:spPr>
        <p:style>
          <a:lnRef idx="1">
            <a:schemeClr val="accent2"/>
          </a:lnRef>
          <a:fillRef idx="2">
            <a:schemeClr val="accent2"/>
          </a:fillRef>
          <a:effectRef idx="1">
            <a:schemeClr val="accent2"/>
          </a:effectRef>
          <a:fontRef idx="minor">
            <a:schemeClr val="dk1"/>
          </a:fontRef>
        </p:style>
        <p:txBody>
          <a:bodyPr>
            <a:normAutofit fontScale="77500" lnSpcReduction="20000"/>
          </a:bodyPr>
          <a:lstStyle/>
          <a:p>
            <a:r>
              <a:rPr lang="en-GB" sz="2000" dirty="0"/>
              <a:t>The age range within this dataset is between 18 to 60</a:t>
            </a:r>
          </a:p>
          <a:p>
            <a:r>
              <a:rPr lang="en-GB" sz="2000" dirty="0"/>
              <a:t>Above it is illustrated the graphic of the attrition rate along with an employee’s age. We see how between the ages of 26  and 35, there is a major increase in attrition while as the years continue the attrition rate is significantly lower. This same pattern is apparent when looking at the years worked by employees. We notice that the first three years of employment incur the highest attrition rates</a:t>
            </a:r>
          </a:p>
        </p:txBody>
      </p:sp>
      <p:pic>
        <p:nvPicPr>
          <p:cNvPr id="7" name="Picture 6">
            <a:extLst>
              <a:ext uri="{FF2B5EF4-FFF2-40B4-BE49-F238E27FC236}">
                <a16:creationId xmlns:a16="http://schemas.microsoft.com/office/drawing/2014/main" id="{CC76539F-07CC-4C6F-9066-E6BFD202A5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207" y="1751767"/>
            <a:ext cx="4244741" cy="2297141"/>
          </a:xfrm>
          <a:prstGeom prst="rect">
            <a:avLst/>
          </a:prstGeom>
        </p:spPr>
      </p:pic>
      <p:pic>
        <p:nvPicPr>
          <p:cNvPr id="9" name="Picture 8">
            <a:extLst>
              <a:ext uri="{FF2B5EF4-FFF2-40B4-BE49-F238E27FC236}">
                <a16:creationId xmlns:a16="http://schemas.microsoft.com/office/drawing/2014/main" id="{6770A8E8-A603-4334-80C6-A27D04102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51764"/>
            <a:ext cx="4244740" cy="2297141"/>
          </a:xfrm>
          <a:prstGeom prst="rect">
            <a:avLst/>
          </a:prstGeom>
        </p:spPr>
      </p:pic>
    </p:spTree>
    <p:extLst>
      <p:ext uri="{BB962C8B-B14F-4D97-AF65-F5344CB8AC3E}">
        <p14:creationId xmlns:p14="http://schemas.microsoft.com/office/powerpoint/2010/main" val="358716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89FBF-5334-4260-80D8-ABA15ACF3506}"/>
              </a:ext>
            </a:extLst>
          </p:cNvPr>
          <p:cNvSpPr>
            <a:spLocks noGrp="1"/>
          </p:cNvSpPr>
          <p:nvPr>
            <p:ph type="title"/>
          </p:nvPr>
        </p:nvSpPr>
        <p:spPr/>
        <p:txBody>
          <a:bodyPr/>
          <a:lstStyle/>
          <a:p>
            <a:pPr algn="ctr"/>
            <a:r>
              <a:rPr lang="en-US" dirty="0"/>
              <a:t>Attrition by Gender</a:t>
            </a:r>
            <a:endParaRPr lang="en-GB" dirty="0"/>
          </a:p>
        </p:txBody>
      </p:sp>
      <p:pic>
        <p:nvPicPr>
          <p:cNvPr id="6" name="Content Placeholder 5">
            <a:extLst>
              <a:ext uri="{FF2B5EF4-FFF2-40B4-BE49-F238E27FC236}">
                <a16:creationId xmlns:a16="http://schemas.microsoft.com/office/drawing/2014/main" id="{7AD69EB4-4E0A-4DB3-A9BE-50A4BF73B685}"/>
              </a:ext>
            </a:extLst>
          </p:cNvPr>
          <p:cNvPicPr>
            <a:picLocks noGrp="1" noChangeAspect="1"/>
          </p:cNvPicPr>
          <p:nvPr>
            <p:ph idx="1"/>
          </p:nvPr>
        </p:nvPicPr>
        <p:blipFill>
          <a:blip r:embed="rId2"/>
          <a:stretch>
            <a:fillRect/>
          </a:stretch>
        </p:blipFill>
        <p:spPr>
          <a:xfrm>
            <a:off x="2025851" y="2002559"/>
            <a:ext cx="2676899" cy="1438476"/>
          </a:xfrm>
        </p:spPr>
      </p:pic>
      <p:sp>
        <p:nvSpPr>
          <p:cNvPr id="9" name="TextBox 8">
            <a:extLst>
              <a:ext uri="{FF2B5EF4-FFF2-40B4-BE49-F238E27FC236}">
                <a16:creationId xmlns:a16="http://schemas.microsoft.com/office/drawing/2014/main" id="{3735EBD6-E05D-4F93-97C3-3955291C17CD}"/>
              </a:ext>
            </a:extLst>
          </p:cNvPr>
          <p:cNvSpPr txBox="1"/>
          <p:nvPr/>
        </p:nvSpPr>
        <p:spPr>
          <a:xfrm>
            <a:off x="972152" y="4401178"/>
            <a:ext cx="8161800" cy="1759456"/>
          </a:xfrm>
          <a:prstGeom prst="rect">
            <a:avLst/>
          </a:prstGeom>
          <a:noFill/>
        </p:spPr>
        <p:txBody>
          <a:bodyPr wrap="square">
            <a:spAutoFit/>
          </a:bodyPr>
          <a:lstStyle/>
          <a:p>
            <a:pPr marL="228600" indent="-228600" defTabSz="914400">
              <a:spcBef>
                <a:spcPts val="1000"/>
              </a:spcBef>
              <a:buClr>
                <a:schemeClr val="accent1"/>
              </a:buClr>
              <a:buSzPct val="100000"/>
              <a:buFont typeface="Arial" panose="020B0604020202020204" pitchFamily="34" charset="0"/>
              <a:buChar char="•"/>
            </a:pPr>
            <a:r>
              <a:rPr lang="en-GB" sz="1600" dirty="0">
                <a:solidFill>
                  <a:schemeClr val="dk1"/>
                </a:solidFill>
              </a:rPr>
              <a:t>When analysing attrition by gender, we do see a greater proportion of men leaving the company vs women. </a:t>
            </a:r>
          </a:p>
          <a:p>
            <a:pPr marL="228600" indent="-228600" defTabSz="914400">
              <a:spcBef>
                <a:spcPts val="1000"/>
              </a:spcBef>
              <a:buClr>
                <a:schemeClr val="accent1"/>
              </a:buClr>
              <a:buSzPct val="100000"/>
              <a:buFont typeface="Arial" panose="020B0604020202020204" pitchFamily="34" charset="0"/>
              <a:buChar char="•"/>
            </a:pPr>
            <a:r>
              <a:rPr lang="en-GB" sz="1600" dirty="0">
                <a:solidFill>
                  <a:schemeClr val="dk1"/>
                </a:solidFill>
              </a:rPr>
              <a:t>Out of the 1470 total employees in the company, 150 men out of 882 decided to leave and out of 588 women, 87 women quit the company.</a:t>
            </a:r>
          </a:p>
          <a:p>
            <a:endParaRPr lang="en-GB" sz="1800" dirty="0"/>
          </a:p>
          <a:p>
            <a:pPr marL="0" indent="0">
              <a:buNone/>
            </a:pPr>
            <a:endParaRPr lang="en-GB" sz="1800" dirty="0"/>
          </a:p>
        </p:txBody>
      </p:sp>
      <p:pic>
        <p:nvPicPr>
          <p:cNvPr id="4" name="Picture 3">
            <a:extLst>
              <a:ext uri="{FF2B5EF4-FFF2-40B4-BE49-F238E27FC236}">
                <a16:creationId xmlns:a16="http://schemas.microsoft.com/office/drawing/2014/main" id="{345038D9-8338-B030-2507-D96D2835BFAA}"/>
              </a:ext>
            </a:extLst>
          </p:cNvPr>
          <p:cNvPicPr>
            <a:picLocks noChangeAspect="1"/>
          </p:cNvPicPr>
          <p:nvPr/>
        </p:nvPicPr>
        <p:blipFill>
          <a:blip r:embed="rId3"/>
          <a:stretch>
            <a:fillRect/>
          </a:stretch>
        </p:blipFill>
        <p:spPr>
          <a:xfrm>
            <a:off x="5718480" y="1477941"/>
            <a:ext cx="4657161" cy="2959682"/>
          </a:xfrm>
          <a:prstGeom prst="rect">
            <a:avLst/>
          </a:prstGeom>
        </p:spPr>
      </p:pic>
    </p:spTree>
    <p:extLst>
      <p:ext uri="{BB962C8B-B14F-4D97-AF65-F5344CB8AC3E}">
        <p14:creationId xmlns:p14="http://schemas.microsoft.com/office/powerpoint/2010/main" val="3671313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EC1D6-7E13-4C5A-AC44-787FF2F6A575}"/>
              </a:ext>
            </a:extLst>
          </p:cNvPr>
          <p:cNvSpPr>
            <a:spLocks noGrp="1"/>
          </p:cNvSpPr>
          <p:nvPr>
            <p:ph type="title"/>
          </p:nvPr>
        </p:nvSpPr>
        <p:spPr/>
        <p:txBody>
          <a:bodyPr/>
          <a:lstStyle/>
          <a:p>
            <a:pPr algn="ctr"/>
            <a:r>
              <a:rPr lang="en-US" dirty="0"/>
              <a:t>Attrition by Job Department</a:t>
            </a:r>
            <a:endParaRPr lang="en-GB" dirty="0"/>
          </a:p>
        </p:txBody>
      </p:sp>
      <p:sp>
        <p:nvSpPr>
          <p:cNvPr id="3" name="Content Placeholder 2">
            <a:extLst>
              <a:ext uri="{FF2B5EF4-FFF2-40B4-BE49-F238E27FC236}">
                <a16:creationId xmlns:a16="http://schemas.microsoft.com/office/drawing/2014/main" id="{62C45319-9C86-4486-9E9A-0440DCAA5BED}"/>
              </a:ext>
            </a:extLst>
          </p:cNvPr>
          <p:cNvSpPr>
            <a:spLocks noGrp="1"/>
          </p:cNvSpPr>
          <p:nvPr>
            <p:ph idx="1"/>
          </p:nvPr>
        </p:nvSpPr>
        <p:spPr>
          <a:xfrm>
            <a:off x="1130270" y="4231743"/>
            <a:ext cx="10058400" cy="1247397"/>
          </a:xfrm>
        </p:spPr>
        <p:txBody>
          <a:bodyPr>
            <a:normAutofit fontScale="85000" lnSpcReduction="10000"/>
          </a:bodyPr>
          <a:lstStyle/>
          <a:p>
            <a:r>
              <a:rPr lang="en-US" sz="1800" dirty="0"/>
              <a:t>The highest attrition is in Research and Development (133) while the lowest is in the Human Resource department (only 12).</a:t>
            </a:r>
          </a:p>
          <a:p>
            <a:r>
              <a:rPr lang="en-US" sz="1800" dirty="0"/>
              <a:t>The department with the second attrition number looks to be in Sales with 92 of employees leaving. </a:t>
            </a:r>
            <a:endParaRPr lang="en-GB" sz="1800" dirty="0"/>
          </a:p>
        </p:txBody>
      </p:sp>
      <p:pic>
        <p:nvPicPr>
          <p:cNvPr id="8" name="Picture 7">
            <a:extLst>
              <a:ext uri="{FF2B5EF4-FFF2-40B4-BE49-F238E27FC236}">
                <a16:creationId xmlns:a16="http://schemas.microsoft.com/office/drawing/2014/main" id="{FF32A02D-5CF8-E4F4-E678-234683841EC5}"/>
              </a:ext>
            </a:extLst>
          </p:cNvPr>
          <p:cNvPicPr>
            <a:picLocks noChangeAspect="1"/>
          </p:cNvPicPr>
          <p:nvPr/>
        </p:nvPicPr>
        <p:blipFill>
          <a:blip r:embed="rId2"/>
          <a:stretch>
            <a:fillRect/>
          </a:stretch>
        </p:blipFill>
        <p:spPr>
          <a:xfrm>
            <a:off x="3574140" y="1731745"/>
            <a:ext cx="4715533" cy="2181529"/>
          </a:xfrm>
          <a:prstGeom prst="rect">
            <a:avLst/>
          </a:prstGeom>
        </p:spPr>
      </p:pic>
    </p:spTree>
    <p:extLst>
      <p:ext uri="{BB962C8B-B14F-4D97-AF65-F5344CB8AC3E}">
        <p14:creationId xmlns:p14="http://schemas.microsoft.com/office/powerpoint/2010/main" val="210821592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10796</TotalTime>
  <Words>1263</Words>
  <Application>Microsoft Office PowerPoint</Application>
  <PresentationFormat>Widescreen</PresentationFormat>
  <Paragraphs>73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Century Gothic</vt:lpstr>
      <vt:lpstr>Times New Roman</vt:lpstr>
      <vt:lpstr>ui-sans-serif</vt:lpstr>
      <vt:lpstr>Wingdings</vt:lpstr>
      <vt:lpstr>Gallery</vt:lpstr>
      <vt:lpstr>      Analysis of IBM HR Attrition Data </vt:lpstr>
      <vt:lpstr>BUSINESS GOAL - EMPLOYEE’S ATTRITION AND PERFORMANCE ANALYSIS</vt:lpstr>
      <vt:lpstr>Introduction</vt:lpstr>
      <vt:lpstr>Overview of Data</vt:lpstr>
      <vt:lpstr>Python Data Analysis</vt:lpstr>
      <vt:lpstr>PowerPoint Presentation</vt:lpstr>
      <vt:lpstr>Age Group vs Years in the Company</vt:lpstr>
      <vt:lpstr>Attrition by Gender</vt:lpstr>
      <vt:lpstr>Attrition by Job Department</vt:lpstr>
      <vt:lpstr>Work life Balance vs Job Satisfaction</vt:lpstr>
      <vt:lpstr>Attrition by Income Range</vt:lpstr>
      <vt:lpstr>Attrition vs Job Level and Cutoff Salary </vt:lpstr>
      <vt:lpstr>Correlations </vt:lpstr>
      <vt:lpstr>Conclusions</vt:lpstr>
      <vt:lpstr>- Recommendations -</vt:lpstr>
      <vt:lpstr>- Recommendations -</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Analysis</dc:title>
  <dc:creator>447770454708</dc:creator>
  <cp:lastModifiedBy>Alexandra Bucuresteanu</cp:lastModifiedBy>
  <cp:revision>76</cp:revision>
  <dcterms:created xsi:type="dcterms:W3CDTF">2024-05-31T15:15:07Z</dcterms:created>
  <dcterms:modified xsi:type="dcterms:W3CDTF">2024-06-11T15:16:48Z</dcterms:modified>
</cp:coreProperties>
</file>