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authors.xml" ContentType="application/vnd.ms-powerpoint.auth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59" r:id="rId4"/>
    <p:sldId id="278" r:id="rId5"/>
    <p:sldId id="261" r:id="rId6"/>
    <p:sldId id="262" r:id="rId7"/>
    <p:sldId id="283" r:id="rId8"/>
    <p:sldId id="287" r:id="rId9"/>
    <p:sldId id="286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30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2/24/2023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92mR4BkeMA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7780" y="1214438"/>
            <a:ext cx="12527560" cy="2387600"/>
          </a:xfrm>
        </p:spPr>
        <p:txBody>
          <a:bodyPr/>
          <a:lstStyle/>
          <a:p>
            <a:r>
              <a:rPr lang="ro-RO" dirty="0"/>
              <a:t>Transferul parametrilor la apel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Mihaela Alexandra Bledea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1139"/>
            <a:ext cx="9144000" cy="2387600"/>
          </a:xfrm>
        </p:spPr>
        <p:txBody>
          <a:bodyPr/>
          <a:lstStyle/>
          <a:p>
            <a:r>
              <a:rPr lang="ro-RO" dirty="0"/>
              <a:t>TEMĂ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5708"/>
            <a:ext cx="9144000" cy="1655762"/>
          </a:xfrm>
        </p:spPr>
        <p:txBody>
          <a:bodyPr>
            <a:normAutofit/>
          </a:bodyPr>
          <a:lstStyle/>
          <a:p>
            <a:r>
              <a:rPr lang="ro-RO" sz="2800" dirty="0">
                <a:latin typeface="Corbel Light" panose="020B0303020204020204" pitchFamily="34" charset="0"/>
              </a:rPr>
              <a:t>Toate exercițiile pe care nu ați apucat să le faceți la oră, rămân ca temă pentru acasă.</a:t>
            </a:r>
            <a:endParaRPr lang="en-US" sz="28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Agendă</a:t>
            </a:r>
            <a:endParaRPr lang="en-US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130694"/>
              </p:ext>
            </p:extLst>
          </p:nvPr>
        </p:nvGraphicFramePr>
        <p:xfrm>
          <a:off x="7809206" y="567871"/>
          <a:ext cx="4132263" cy="5766862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dirty="0">
                          <a:latin typeface="Corbel Light" panose="020B0303020204020204" pitchFamily="34" charset="0"/>
                          <a:cs typeface="Gill Sans Light" panose="020B0302020104020203" pitchFamily="34" charset="-79"/>
                        </a:rPr>
                        <a:t>Reactualizare cunoștiințe</a:t>
                      </a:r>
                      <a:endParaRPr lang="en-US" sz="2400" dirty="0">
                        <a:latin typeface="Corbel Light" panose="020B0303020204020204" pitchFamily="34" charset="0"/>
                        <a:cs typeface="Gill Sans Light" panose="020B0302020104020203" pitchFamily="34" charset="-79"/>
                      </a:endParaRP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dirty="0">
                          <a:latin typeface="Corbel Light" panose="020B0303020204020204" pitchFamily="34" charset="0"/>
                          <a:cs typeface="Gill Sans Light" panose="020B0302020104020203" pitchFamily="34" charset="-79"/>
                        </a:rPr>
                        <a:t>Obiective</a:t>
                      </a:r>
                      <a:endParaRPr lang="en-US" sz="2400" dirty="0">
                        <a:latin typeface="Corbel Light" panose="020B0303020204020204" pitchFamily="34" charset="0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dirty="0">
                          <a:latin typeface="Corbel Light" panose="020B0303020204020204" pitchFamily="34" charset="0"/>
                          <a:cs typeface="Gill Sans Light" panose="020B0302020104020203" pitchFamily="34" charset="-79"/>
                        </a:rPr>
                        <a:t>Teorie – Transferul parametrilor</a:t>
                      </a:r>
                      <a:endParaRPr lang="en-US" sz="2400" dirty="0">
                        <a:latin typeface="Corbel Light" panose="020B0303020204020204" pitchFamily="34" charset="0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401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dirty="0">
                          <a:latin typeface="Corbel Light" panose="020B0303020204020204" pitchFamily="34" charset="0"/>
                          <a:cs typeface="Gill Sans Light" panose="020B0302020104020203" pitchFamily="34" charset="-79"/>
                        </a:rPr>
                        <a:t>Video – Consolidare cunoștințe</a:t>
                      </a:r>
                      <a:endParaRPr lang="en-US" sz="2400" dirty="0">
                        <a:latin typeface="Corbel Light" panose="020B0303020204020204" pitchFamily="34" charset="0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ro-RO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dirty="0">
                          <a:latin typeface="Corbel Light" panose="020B0303020204020204" pitchFamily="34" charset="0"/>
                          <a:cs typeface="Gill Sans Light" panose="020B0302020104020203" pitchFamily="34" charset="-79"/>
                        </a:rPr>
                        <a:t>Exerciții</a:t>
                      </a:r>
                      <a:endParaRPr lang="en-US" sz="2400" dirty="0">
                        <a:latin typeface="Corbel Light" panose="020B0303020204020204" pitchFamily="34" charset="0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ro-RO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dirty="0">
                          <a:latin typeface="+mn-lt"/>
                          <a:cs typeface="Gill Sans Light" panose="020B0302020104020203" pitchFamily="34" charset="-79"/>
                        </a:rPr>
                        <a:t>Temă</a:t>
                      </a:r>
                      <a:endParaRPr lang="en-US" sz="240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4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4" y="-45720"/>
            <a:ext cx="10777730" cy="1307592"/>
          </a:xfrm>
        </p:spPr>
        <p:txBody>
          <a:bodyPr anchor="b">
            <a:normAutofit/>
          </a:bodyPr>
          <a:lstStyle/>
          <a:p>
            <a:r>
              <a:rPr lang="ro-RO" sz="4400" dirty="0"/>
              <a:t>Reactualizarea cunoștiințelor</a:t>
            </a:r>
            <a:endParaRPr lang="en-US" sz="4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44F77C9-36E6-5421-601E-B49429078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4" y="2268918"/>
            <a:ext cx="9302496" cy="4351338"/>
          </a:xfrm>
        </p:spPr>
        <p:txBody>
          <a:bodyPr/>
          <a:lstStyle/>
          <a:p>
            <a:r>
              <a:rPr lang="ro-RO" dirty="0">
                <a:latin typeface="Corbel Light" panose="020B0303020204020204" pitchFamily="34" charset="0"/>
              </a:rPr>
              <a:t>Ce este un subprogram?</a:t>
            </a:r>
          </a:p>
          <a:p>
            <a:r>
              <a:rPr lang="ro-RO" dirty="0">
                <a:latin typeface="Corbel Light" panose="020B0303020204020204" pitchFamily="34" charset="0"/>
              </a:rPr>
              <a:t>Care sunt elementele unui subprogram?</a:t>
            </a:r>
          </a:p>
          <a:p>
            <a:r>
              <a:rPr lang="ro-RO" dirty="0">
                <a:latin typeface="Corbel Light" panose="020B0303020204020204" pitchFamily="34" charset="0"/>
              </a:rPr>
              <a:t>Ce înseamnă modul apelant și modul apelat?</a:t>
            </a:r>
          </a:p>
          <a:p>
            <a:r>
              <a:rPr lang="ro-RO" dirty="0">
                <a:latin typeface="Corbel Light" panose="020B0303020204020204" pitchFamily="34" charset="0"/>
              </a:rPr>
              <a:t>Care sunt parametri formali și parametri actuali?</a:t>
            </a:r>
          </a:p>
          <a:p>
            <a:r>
              <a:rPr lang="ro-RO" dirty="0">
                <a:latin typeface="Corbel Light" panose="020B0303020204020204" pitchFamily="34" charset="0"/>
              </a:rPr>
              <a:t>Care este antetul unei funcții?</a:t>
            </a:r>
            <a:endParaRPr lang="en-US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208" y="461114"/>
            <a:ext cx="4587100" cy="990181"/>
          </a:xfrm>
        </p:spPr>
        <p:txBody>
          <a:bodyPr/>
          <a:lstStyle/>
          <a:p>
            <a:r>
              <a:rPr lang="ro-RO" dirty="0"/>
              <a:t>Obiective</a:t>
            </a:r>
            <a:endParaRPr lang="en-US" dirty="0"/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C48E1504-3C3A-29F7-D313-139AF494FAF6}"/>
              </a:ext>
            </a:extLst>
          </p:cNvPr>
          <p:cNvSpPr txBox="1">
            <a:spLocks/>
          </p:cNvSpPr>
          <p:nvPr/>
        </p:nvSpPr>
        <p:spPr>
          <a:xfrm>
            <a:off x="171217" y="2327640"/>
            <a:ext cx="65651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>
                <a:latin typeface="Corbel Light" panose="020B0303020204020204" pitchFamily="34" charset="0"/>
              </a:rPr>
              <a:t>Reproducerea noțiunilor de bază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>
                <a:latin typeface="Corbel Light" panose="020B0303020204020204" pitchFamily="34" charset="0"/>
              </a:rPr>
              <a:t>Explicarea noțiunilor de bază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>
                <a:latin typeface="Corbel Light" panose="020B0303020204020204" pitchFamily="34" charset="0"/>
              </a:rPr>
              <a:t>Evaluarea corectă a parametrilor transmiși prin valoare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>
                <a:latin typeface="Corbel Light" panose="020B0303020204020204" pitchFamily="34" charset="0"/>
              </a:rPr>
              <a:t>Transmiterea unui parametru prin valoare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>
                <a:latin typeface="Corbel Light" panose="020B0303020204020204" pitchFamily="34" charset="0"/>
              </a:rPr>
              <a:t>Transmiterea unui parametru prin referință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>
                <a:latin typeface="Corbel Light" panose="020B0303020204020204" pitchFamily="34" charset="0"/>
              </a:rPr>
              <a:t>Recunoașterea diferențelor dintre cele doua modalități de transmitere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>
                <a:latin typeface="Corbel Light" panose="020B0303020204020204" pitchFamily="34" charset="0"/>
              </a:rPr>
              <a:t>Rezolvarea de exerciții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5" y="478257"/>
            <a:ext cx="10515600" cy="676656"/>
          </a:xfrm>
        </p:spPr>
        <p:txBody>
          <a:bodyPr/>
          <a:lstStyle/>
          <a:p>
            <a:r>
              <a:rPr lang="ro-RO" sz="4400" dirty="0">
                <a:latin typeface="Sagona Book" panose="020F0502020204030204" pitchFamily="34" charset="0"/>
                <a:cs typeface="Sagona Book" panose="020F0502020204030204" pitchFamily="34" charset="0"/>
              </a:rPr>
              <a:t>Transferul parametrilor la apel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128DA75-28CD-FEA9-965B-E63DFB8C5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791" y="2113470"/>
            <a:ext cx="9526457" cy="4351338"/>
          </a:xfrm>
        </p:spPr>
        <p:txBody>
          <a:bodyPr/>
          <a:lstStyle/>
          <a:p>
            <a:pPr marL="0" indent="0">
              <a:buNone/>
            </a:pPr>
            <a:r>
              <a:rPr lang="ro-RO" dirty="0">
                <a:latin typeface="Corbel Light" panose="020B0303020204020204" pitchFamily="34" charset="0"/>
              </a:rPr>
              <a:t>	Transferul parametrilor este o tehnică folosită pentru schimbul de date între module. Există doua metode de transfer:</a:t>
            </a:r>
          </a:p>
          <a:p>
            <a:pPr marL="0" indent="0">
              <a:buNone/>
            </a:pPr>
            <a:endParaRPr lang="ro-RO" dirty="0">
              <a:latin typeface="Corbel Light" panose="020B0303020204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ro-RO" sz="2800" dirty="0">
                <a:latin typeface="Corbel Light" panose="020B0303020204020204" pitchFamily="34" charset="0"/>
              </a:rPr>
              <a:t>Transfer prin valoare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ro-RO" sz="2800" dirty="0">
                <a:latin typeface="Corbel Light" panose="020B0303020204020204" pitchFamily="34" charset="0"/>
              </a:rPr>
              <a:t>Transfer prin referință</a:t>
            </a:r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47" y="309806"/>
            <a:ext cx="10515600" cy="676656"/>
          </a:xfrm>
        </p:spPr>
        <p:txBody>
          <a:bodyPr/>
          <a:lstStyle/>
          <a:p>
            <a:r>
              <a:rPr lang="ro-RO" sz="4400" dirty="0">
                <a:latin typeface="Sagona Book" panose="020F0502020204030204" pitchFamily="34" charset="0"/>
                <a:cs typeface="Sagona Book" panose="020F0502020204030204" pitchFamily="34" charset="0"/>
              </a:rPr>
              <a:t>1. Transferul prin valoare</a:t>
            </a:r>
            <a:endParaRPr lang="en-US" sz="4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A71391DA-1F86-EED0-1D41-D3C5BC5B2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847" y="1685631"/>
            <a:ext cx="9526457" cy="4351338"/>
          </a:xfrm>
        </p:spPr>
        <p:txBody>
          <a:bodyPr/>
          <a:lstStyle/>
          <a:p>
            <a:r>
              <a:rPr lang="ro-RO" dirty="0">
                <a:latin typeface="Corbel Light" panose="020B0303020204020204" pitchFamily="34" charset="0"/>
              </a:rPr>
              <a:t>se folosește în general numai pentru transmiterea datelor de intrare către subprogram, adică pentru parametri de intrare;</a:t>
            </a:r>
            <a:endParaRPr lang="en-US" dirty="0">
              <a:latin typeface="Corbel Light" panose="020B0303020204020204" pitchFamily="34" charset="0"/>
            </a:endParaRPr>
          </a:p>
          <a:p>
            <a:r>
              <a:rPr lang="ro-RO" dirty="0">
                <a:latin typeface="Corbel Light" panose="020B0303020204020204" pitchFamily="34" charset="0"/>
              </a:rPr>
              <a:t>în momentul apelării subprogramului, o copie a valorii parametrului este încărcată în stivă;</a:t>
            </a:r>
            <a:endParaRPr lang="en-US" dirty="0">
              <a:latin typeface="Corbel Light" panose="020B0303020204020204" pitchFamily="34" charset="0"/>
            </a:endParaRPr>
          </a:p>
          <a:p>
            <a:r>
              <a:rPr lang="ro-RO" dirty="0">
                <a:latin typeface="Corbel Light" panose="020B0303020204020204" pitchFamily="34" charset="0"/>
              </a:rPr>
              <a:t>parametru transmis prin valoare este văzut în subprogram ca variabila locală cu valoare transmisă de modulul apelant prin parametrul actual din apel</a:t>
            </a:r>
            <a:endParaRPr lang="en-US" dirty="0">
              <a:latin typeface="Corbel Light" panose="020B0303020204020204" pitchFamily="34" charset="0"/>
            </a:endParaRPr>
          </a:p>
          <a:p>
            <a:r>
              <a:rPr lang="ro-RO" dirty="0">
                <a:latin typeface="Corbel Light" panose="020B0303020204020204" pitchFamily="34" charset="0"/>
              </a:rPr>
              <a:t>modificarea valorii parametrului nu se reflectă în modulul apelant.</a:t>
            </a:r>
            <a:endParaRPr lang="en-US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47" y="309806"/>
            <a:ext cx="10515600" cy="676656"/>
          </a:xfrm>
        </p:spPr>
        <p:txBody>
          <a:bodyPr/>
          <a:lstStyle/>
          <a:p>
            <a:r>
              <a:rPr lang="ro-RO" sz="4400" dirty="0">
                <a:latin typeface="Sagona Book" panose="020F0502020204030204" pitchFamily="34" charset="0"/>
                <a:cs typeface="Sagona Book" panose="020F0502020204030204" pitchFamily="34" charset="0"/>
              </a:rPr>
              <a:t>2. Transferul prin referință</a:t>
            </a:r>
            <a:endParaRPr lang="en-US" sz="4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A71391DA-1F86-EED0-1D41-D3C5BC5B2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847" y="1685631"/>
            <a:ext cx="9526457" cy="4351338"/>
          </a:xfrm>
        </p:spPr>
        <p:txBody>
          <a:bodyPr/>
          <a:lstStyle/>
          <a:p>
            <a:r>
              <a:rPr lang="ro-RO" dirty="0">
                <a:latin typeface="Corbel Light" panose="020B0303020204020204" pitchFamily="34" charset="0"/>
              </a:rPr>
              <a:t>se folosește în general pentru parametri de intrare-ieșire sau parametri de ieșire.</a:t>
            </a:r>
            <a:endParaRPr lang="en-US" dirty="0">
              <a:latin typeface="Corbel Light" panose="020B0303020204020204" pitchFamily="34" charset="0"/>
            </a:endParaRPr>
          </a:p>
          <a:p>
            <a:r>
              <a:rPr lang="ro-RO" dirty="0">
                <a:latin typeface="Corbel Light" panose="020B0303020204020204" pitchFamily="34" charset="0"/>
              </a:rPr>
              <a:t>în momentul apelării programului, în stivă se încarcă adresa de memorie la care se găsește valoarea parametrului. Astfel, subprogramul va lucra direct în zona de memorie în care se găsește data.</a:t>
            </a:r>
            <a:endParaRPr lang="en-US" dirty="0">
              <a:latin typeface="Corbel Light" panose="020B0303020204020204" pitchFamily="34" charset="0"/>
            </a:endParaRPr>
          </a:p>
          <a:p>
            <a:r>
              <a:rPr lang="ro-RO" dirty="0">
                <a:latin typeface="Corbel Light" panose="020B0303020204020204" pitchFamily="34" charset="0"/>
              </a:rPr>
              <a:t>orice modificare a valorii acestui parametru facută în subprogram se va reflecta și în modulul apelant.</a:t>
            </a:r>
            <a:endParaRPr lang="en-US" dirty="0">
              <a:latin typeface="Corbel Light" panose="020B0303020204020204" pitchFamily="34" charset="0"/>
            </a:endParaRPr>
          </a:p>
          <a:p>
            <a:r>
              <a:rPr lang="ro-RO" dirty="0">
                <a:latin typeface="Corbel Light" panose="020B0303020204020204" pitchFamily="34" charset="0"/>
              </a:rPr>
              <a:t>parametrii pentru care se folosește transferul prin referință sunt precedați de operatorul adresă de memorie &amp;.</a:t>
            </a:r>
            <a:endParaRPr lang="en-US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0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47" y="309806"/>
            <a:ext cx="10515600" cy="676656"/>
          </a:xfrm>
        </p:spPr>
        <p:txBody>
          <a:bodyPr/>
          <a:lstStyle/>
          <a:p>
            <a:r>
              <a:rPr lang="ro-RO" sz="4400" dirty="0">
                <a:latin typeface="Sagona Book" panose="020F0502020204030204" pitchFamily="34" charset="0"/>
                <a:cs typeface="Sagona Book" panose="020F0502020204030204" pitchFamily="34" charset="0"/>
              </a:rPr>
              <a:t>Video – </a:t>
            </a:r>
            <a:r>
              <a:rPr lang="ro-RO" sz="4400">
                <a:latin typeface="Sagona Book" panose="020F0502020204030204" pitchFamily="34" charset="0"/>
                <a:cs typeface="Sagona Book" panose="020F0502020204030204" pitchFamily="34" charset="0"/>
              </a:rPr>
              <a:t>Consolidare cunoștințe</a:t>
            </a:r>
            <a:endParaRPr lang="en-US" sz="4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48B15-8121-A9B7-CE98-A3B06F6A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1056"/>
            <a:ext cx="12192000" cy="4108231"/>
          </a:xfrm>
        </p:spPr>
        <p:txBody>
          <a:bodyPr/>
          <a:lstStyle/>
          <a:p>
            <a:pPr algn="ctr"/>
            <a:endParaRPr lang="ro-RO" dirty="0">
              <a:hlinkClick r:id="rId2"/>
            </a:endParaRPr>
          </a:p>
          <a:p>
            <a:pPr algn="ctr"/>
            <a:endParaRPr lang="ro-RO" dirty="0">
              <a:hlinkClick r:id="rId2"/>
            </a:endParaRPr>
          </a:p>
          <a:p>
            <a:pPr algn="ctr"/>
            <a:endParaRPr lang="ro-RO" dirty="0">
              <a:hlinkClick r:id="rId2"/>
            </a:endParaRPr>
          </a:p>
          <a:p>
            <a:pPr algn="ctr"/>
            <a:r>
              <a:rPr lang="en-US" dirty="0">
                <a:hlinkClick r:id="rId2"/>
              </a:rPr>
              <a:t>https://www.youtube.com/watch?v=V92mR4BkeMA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30" y="376863"/>
            <a:ext cx="10515600" cy="676656"/>
          </a:xfrm>
        </p:spPr>
        <p:txBody>
          <a:bodyPr/>
          <a:lstStyle/>
          <a:p>
            <a:r>
              <a:rPr lang="ro-RO" sz="4400" dirty="0">
                <a:latin typeface="Sagona Book" panose="020F0502020204030204" pitchFamily="34" charset="0"/>
              </a:rPr>
              <a:t>Exerciții</a:t>
            </a:r>
            <a:endParaRPr lang="en-US" sz="4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FBB5BD-9C2A-6A8D-8E8C-5D5084F3C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34" y="1628973"/>
            <a:ext cx="8397551" cy="280106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 Light" panose="020B0303020204020204" pitchFamily="34" charset="0"/>
              </a:rPr>
              <a:t> Să se scrie o funcție în C++ care inversează elementele unui vector.</a:t>
            </a:r>
            <a:endParaRPr lang="ro-RO" dirty="0">
              <a:latin typeface="Corbel Light" panose="020B03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 Light" panose="020B0303020204020204" pitchFamily="34" charset="0"/>
              </a:rPr>
              <a:t>Să se scrie o funcție în C++ care transformă un număr, crescând cifrele pare cu 1.</a:t>
            </a:r>
            <a:endParaRPr lang="ro-RO" dirty="0">
              <a:latin typeface="Corbel Light" panose="020B03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 Light" panose="020B0303020204020204" pitchFamily="34" charset="0"/>
              </a:rPr>
              <a:t>Să se scrie o funcție C++ care să returneze suma cifrelor unui număr natural, transmis ca parametru</a:t>
            </a:r>
            <a:endParaRPr lang="ro-RO" dirty="0">
              <a:latin typeface="Corbel Light" panose="020B03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 Light" panose="020B0303020204020204" pitchFamily="34" charset="0"/>
              </a:rPr>
              <a:t>Ce se va afi</a:t>
            </a:r>
            <a:r>
              <a:rPr lang="ro-RO" dirty="0">
                <a:latin typeface="Corbel Light" panose="020B0303020204020204" pitchFamily="34" charset="0"/>
              </a:rPr>
              <a:t>ș</a:t>
            </a:r>
            <a:r>
              <a:rPr lang="en-US" dirty="0">
                <a:latin typeface="Corbel Light" panose="020B0303020204020204" pitchFamily="34" charset="0"/>
              </a:rPr>
              <a:t>a </a:t>
            </a:r>
            <a:r>
              <a:rPr lang="ro-RO" dirty="0">
                <a:latin typeface="Corbel Light" panose="020B0303020204020204" pitchFamily="34" charset="0"/>
              </a:rPr>
              <a:t>î</a:t>
            </a:r>
            <a:r>
              <a:rPr lang="en-US" dirty="0">
                <a:latin typeface="Corbel Light" panose="020B0303020204020204" pitchFamily="34" charset="0"/>
              </a:rPr>
              <a:t>n </a:t>
            </a:r>
            <a:r>
              <a:rPr lang="ro-RO" dirty="0">
                <a:latin typeface="Corbel Light" panose="020B0303020204020204" pitchFamily="34" charset="0"/>
              </a:rPr>
              <a:t>urma</a:t>
            </a:r>
            <a:r>
              <a:rPr lang="en-US" dirty="0">
                <a:latin typeface="Corbel Light" panose="020B0303020204020204" pitchFamily="34" charset="0"/>
              </a:rPr>
              <a:t> </a:t>
            </a:r>
            <a:r>
              <a:rPr lang="ro-RO" dirty="0">
                <a:latin typeface="Corbel Light" panose="020B0303020204020204" pitchFamily="34" charset="0"/>
              </a:rPr>
              <a:t>execută</a:t>
            </a:r>
            <a:r>
              <a:rPr lang="en-US" dirty="0">
                <a:latin typeface="Corbel Light" panose="020B0303020204020204" pitchFamily="34" charset="0"/>
              </a:rPr>
              <a:t>rii </a:t>
            </a:r>
            <a:r>
              <a:rPr lang="ro-RO" dirty="0">
                <a:latin typeface="Corbel Light" panose="020B0303020204020204" pitchFamily="34" charset="0"/>
              </a:rPr>
              <a:t>urmă</a:t>
            </a:r>
            <a:r>
              <a:rPr lang="en-US" dirty="0">
                <a:latin typeface="Corbel Light" panose="020B0303020204020204" pitchFamily="34" charset="0"/>
              </a:rPr>
              <a:t>toarei secven</a:t>
            </a:r>
            <a:r>
              <a:rPr lang="ro-RO" dirty="0">
                <a:latin typeface="Corbel Light" panose="020B0303020204020204" pitchFamily="34" charset="0"/>
              </a:rPr>
              <a:t>ț</a:t>
            </a:r>
            <a:r>
              <a:rPr lang="en-US" dirty="0">
                <a:latin typeface="Corbel Light" panose="020B0303020204020204" pitchFamily="34" charset="0"/>
              </a:rPr>
              <a:t>e de program?</a:t>
            </a:r>
            <a:r>
              <a:rPr lang="ro-RO" dirty="0">
                <a:latin typeface="Corbel Light" panose="020B0303020204020204" pitchFamily="34" charset="0"/>
              </a:rPr>
              <a:t> (Fig 1)</a:t>
            </a:r>
            <a:endParaRPr lang="en-US" dirty="0">
              <a:latin typeface="Corbel Light" panose="020B03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rbel Light" panose="020B0303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3DA627-DEF7-4022-0024-F1FD06B3A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674" y="1427582"/>
            <a:ext cx="2302256" cy="4440065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6C29E820-3500-5723-BA31-4DF7A4664303}"/>
              </a:ext>
            </a:extLst>
          </p:cNvPr>
          <p:cNvSpPr txBox="1">
            <a:spLocks/>
          </p:cNvSpPr>
          <p:nvPr/>
        </p:nvSpPr>
        <p:spPr>
          <a:xfrm>
            <a:off x="9752481" y="1053519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000" dirty="0"/>
              <a:t>Fig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678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F96AA01E5B9B479B3E64E43F239D30" ma:contentTypeVersion="10" ma:contentTypeDescription="Create a new document." ma:contentTypeScope="" ma:versionID="d097066081b8e73f7b45fc38fbae5aa7">
  <xsd:schema xmlns:xsd="http://www.w3.org/2001/XMLSchema" xmlns:xs="http://www.w3.org/2001/XMLSchema" xmlns:p="http://schemas.microsoft.com/office/2006/metadata/properties" xmlns:ns2="1c4d8fd6-df05-47ed-84da-437d0823d905" xmlns:ns3="91ca9128-19ad-4f09-823b-7161270bfe44" targetNamespace="http://schemas.microsoft.com/office/2006/metadata/properties" ma:root="true" ma:fieldsID="f4250273042027ccbc6f0ce4bc396738" ns2:_="" ns3:_="">
    <xsd:import namespace="1c4d8fd6-df05-47ed-84da-437d0823d905"/>
    <xsd:import namespace="91ca9128-19ad-4f09-823b-7161270bfe4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4d8fd6-df05-47ed-84da-437d0823d90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ca9128-19ad-4f09-823b-7161270bfe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1610f8d-6d84-4c3f-9524-53252787f47a}" ma:internalName="TaxCatchAll" ma:showField="CatchAllData" ma:web="91ca9128-19ad-4f09-823b-7161270bfe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1c4d8fd6-df05-47ed-84da-437d0823d905" xsi:nil="true"/>
    <TaxCatchAll xmlns="91ca9128-19ad-4f09-823b-7161270bfe44" xsi:nil="true"/>
    <lcf76f155ced4ddcb4097134ff3c332f xmlns="1c4d8fd6-df05-47ed-84da-437d0823d90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CD73EFA-3EEF-4430-B9EE-EC7568738DA4}"/>
</file>

<file path=customXml/itemProps2.xml><?xml version="1.0" encoding="utf-8"?>
<ds:datastoreItem xmlns:ds="http://schemas.openxmlformats.org/officeDocument/2006/customXml" ds:itemID="{2E1B41F6-23B1-4E5C-81F9-860CCD31B9B0}"/>
</file>

<file path=customXml/itemProps3.xml><?xml version="1.0" encoding="utf-8"?>
<ds:datastoreItem xmlns:ds="http://schemas.openxmlformats.org/officeDocument/2006/customXml" ds:itemID="{957B1F5E-86EB-45D0-BC05-5BD4A9987285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{C2FFDF93-2978-4E1A-BB04-DD2D84C7E5A4}tf11964407_win32</Template>
  <TotalTime>95</TotalTime>
  <Words>409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Corbel Light</vt:lpstr>
      <vt:lpstr>Courier New</vt:lpstr>
      <vt:lpstr>Gill Sans Nova</vt:lpstr>
      <vt:lpstr>Gill Sans Nova Light</vt:lpstr>
      <vt:lpstr>Sagona Book</vt:lpstr>
      <vt:lpstr>Office Theme</vt:lpstr>
      <vt:lpstr>Transferul parametrilor la apel</vt:lpstr>
      <vt:lpstr>Agendă</vt:lpstr>
      <vt:lpstr>Reactualizarea cunoștiințelor</vt:lpstr>
      <vt:lpstr>Obiective</vt:lpstr>
      <vt:lpstr>Transferul parametrilor la apel</vt:lpstr>
      <vt:lpstr>1. Transferul prin valoare</vt:lpstr>
      <vt:lpstr>2. Transferul prin referință</vt:lpstr>
      <vt:lpstr>Video – Consolidare cunoștințe</vt:lpstr>
      <vt:lpstr>Exerciții</vt:lpstr>
      <vt:lpstr>TEMĂ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Transferul parametrilor la apel</dc:title>
  <dc:creator>Alexandra Bledea</dc:creator>
  <cp:lastModifiedBy>Alexandra Bledea</cp:lastModifiedBy>
  <cp:revision>4</cp:revision>
  <dcterms:created xsi:type="dcterms:W3CDTF">2023-02-21T11:48:00Z</dcterms:created>
  <dcterms:modified xsi:type="dcterms:W3CDTF">2023-02-23T22:09:49Z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0x01010080F96AA01E5B9B479B3E64E43F239D30</vt:lpwstr>
  </property>
</Properties>
</file>