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3" r:id="rId5"/>
    <p:sldId id="312" r:id="rId6"/>
    <p:sldId id="315" r:id="rId7"/>
    <p:sldId id="320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60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812" y="266700"/>
            <a:ext cx="11981255" cy="2895600"/>
          </a:xfrm>
        </p:spPr>
        <p:txBody>
          <a:bodyPr>
            <a:normAutofit/>
          </a:bodyPr>
          <a:lstStyle/>
          <a:p>
            <a:r>
              <a:rPr lang="en-US" sz="4800" b="1" dirty="0"/>
              <a:t>Speech Emotion Recognition using Recurrent Neural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306147"/>
            <a:ext cx="8229600" cy="1219200"/>
          </a:xfrm>
        </p:spPr>
        <p:txBody>
          <a:bodyPr/>
          <a:lstStyle/>
          <a:p>
            <a:r>
              <a:rPr lang="it-IT" dirty="0"/>
              <a:t>Bledea Mihaela Alexandra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E5B0D0D2-0490-EFA8-E5E5-9D149917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466569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alloon, aircraft&#10;&#10;Description automatically generated">
            <a:extLst>
              <a:ext uri="{FF2B5EF4-FFF2-40B4-BE49-F238E27FC236}">
                <a16:creationId xmlns:a16="http://schemas.microsoft.com/office/drawing/2014/main" id="{1ED15BD3-6666-62F8-B997-D4F50951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321166"/>
            <a:ext cx="2559654" cy="2679906"/>
          </a:xfrm>
          <a:prstGeom prst="rect">
            <a:avLst/>
          </a:prstGeom>
        </p:spPr>
      </p:pic>
      <p:pic>
        <p:nvPicPr>
          <p:cNvPr id="21" name="Picture 20" descr="A picture containing monitor, electronics, display, cellphone&#10;&#10;Description automatically generated">
            <a:extLst>
              <a:ext uri="{FF2B5EF4-FFF2-40B4-BE49-F238E27FC236}">
                <a16:creationId xmlns:a16="http://schemas.microsoft.com/office/drawing/2014/main" id="{623178BC-7382-B40F-E690-AD38643E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1" y="2321166"/>
            <a:ext cx="2559653" cy="255965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1077BD0-6900-3BCF-A74F-A70C93646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36" y="2441419"/>
            <a:ext cx="2559653" cy="255965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0A22C30-11D9-850D-CA06-415D428AB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74" y="2791597"/>
            <a:ext cx="2559654" cy="1739043"/>
          </a:xfrm>
          <a:prstGeom prst="rect">
            <a:avLst/>
          </a:prstGeo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7E4C2FF1-F2F9-3A34-24EC-12A2D0712AA3}"/>
              </a:ext>
            </a:extLst>
          </p:cNvPr>
          <p:cNvSpPr txBox="1">
            <a:spLocks/>
          </p:cNvSpPr>
          <p:nvPr/>
        </p:nvSpPr>
        <p:spPr>
          <a:xfrm>
            <a:off x="1065212" y="762000"/>
            <a:ext cx="12362255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A8D23F-F686-F9DC-0943-D5CCEE19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3489890"/>
            <a:ext cx="2895600" cy="259044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D585489-FF79-7FA8-6C90-F771C4540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980870"/>
            <a:ext cx="6504473" cy="2099463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D5EA2C28-02A0-0660-2316-B6FF3AADA334}"/>
              </a:ext>
            </a:extLst>
          </p:cNvPr>
          <p:cNvSpPr txBox="1">
            <a:spLocks/>
          </p:cNvSpPr>
          <p:nvPr/>
        </p:nvSpPr>
        <p:spPr>
          <a:xfrm>
            <a:off x="1065212" y="339517"/>
            <a:ext cx="12362255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Different approaches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D454-1296-090E-1144-CD04F9E73096}"/>
              </a:ext>
            </a:extLst>
          </p:cNvPr>
          <p:cNvSpPr/>
          <p:nvPr/>
        </p:nvSpPr>
        <p:spPr>
          <a:xfrm>
            <a:off x="684212" y="1222226"/>
            <a:ext cx="10694186" cy="129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287AE-865C-B42A-7B46-71C4A5634246}"/>
              </a:ext>
            </a:extLst>
          </p:cNvPr>
          <p:cNvSpPr/>
          <p:nvPr/>
        </p:nvSpPr>
        <p:spPr>
          <a:xfrm>
            <a:off x="455612" y="1412726"/>
            <a:ext cx="1873361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090933-1946-2F7F-3A81-6F2785A18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447800"/>
            <a:ext cx="679299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3EC910-D1DB-4333-00D5-B36E35C3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4038600"/>
            <a:ext cx="5868090" cy="2275817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0AE93DDA-20F4-D13C-F559-47C4AF6C21CE}"/>
              </a:ext>
            </a:extLst>
          </p:cNvPr>
          <p:cNvSpPr txBox="1">
            <a:spLocks/>
          </p:cNvSpPr>
          <p:nvPr/>
        </p:nvSpPr>
        <p:spPr>
          <a:xfrm>
            <a:off x="455612" y="228600"/>
            <a:ext cx="12362255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C9D30-4DFF-18F7-4CF2-88106ACF98F8}"/>
              </a:ext>
            </a:extLst>
          </p:cNvPr>
          <p:cNvSpPr/>
          <p:nvPr/>
        </p:nvSpPr>
        <p:spPr>
          <a:xfrm>
            <a:off x="7848494" y="1117770"/>
            <a:ext cx="45719" cy="78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1BF42-31FE-977C-59C9-9AEE48295124}"/>
              </a:ext>
            </a:extLst>
          </p:cNvPr>
          <p:cNvSpPr/>
          <p:nvPr/>
        </p:nvSpPr>
        <p:spPr>
          <a:xfrm flipH="1">
            <a:off x="4060811" y="1657349"/>
            <a:ext cx="84161" cy="533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CEE02-7209-E139-E59D-42775C952588}"/>
              </a:ext>
            </a:extLst>
          </p:cNvPr>
          <p:cNvSpPr/>
          <p:nvPr/>
        </p:nvSpPr>
        <p:spPr>
          <a:xfrm>
            <a:off x="4151736" y="2981503"/>
            <a:ext cx="296778" cy="28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F90E2-0D1D-AB5C-8987-22403C9AB871}"/>
              </a:ext>
            </a:extLst>
          </p:cNvPr>
          <p:cNvSpPr/>
          <p:nvPr/>
        </p:nvSpPr>
        <p:spPr>
          <a:xfrm>
            <a:off x="684212" y="1222226"/>
            <a:ext cx="10694186" cy="1292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65F290-BF84-14CD-FC31-4A8059F1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6" y="152400"/>
            <a:ext cx="3719618" cy="297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B68D41-967F-824F-50DD-1265B29E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966" y="701645"/>
            <a:ext cx="4353859" cy="3474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79D35-ED44-FAE4-03A8-E88704A8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90" y="1257300"/>
            <a:ext cx="3942091" cy="3124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769077-6672-6DAD-0995-26795BF34366}"/>
              </a:ext>
            </a:extLst>
          </p:cNvPr>
          <p:cNvSpPr/>
          <p:nvPr/>
        </p:nvSpPr>
        <p:spPr>
          <a:xfrm>
            <a:off x="4060811" y="2949723"/>
            <a:ext cx="381000" cy="533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4DF69E-3D58-6E49-C68C-FB53CDCE7AA8}"/>
              </a:ext>
            </a:extLst>
          </p:cNvPr>
          <p:cNvSpPr/>
          <p:nvPr/>
        </p:nvSpPr>
        <p:spPr>
          <a:xfrm>
            <a:off x="1303191" y="2293121"/>
            <a:ext cx="990597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22001-4458-C4F1-BF73-58D94227580E}"/>
              </a:ext>
            </a:extLst>
          </p:cNvPr>
          <p:cNvSpPr/>
          <p:nvPr/>
        </p:nvSpPr>
        <p:spPr>
          <a:xfrm>
            <a:off x="3511474" y="2293121"/>
            <a:ext cx="990599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2CD81-1AF4-0087-C283-670E5ECC40B1}"/>
              </a:ext>
            </a:extLst>
          </p:cNvPr>
          <p:cNvSpPr/>
          <p:nvPr/>
        </p:nvSpPr>
        <p:spPr>
          <a:xfrm>
            <a:off x="5599112" y="2293121"/>
            <a:ext cx="990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84BC3-6612-E2D9-AAF7-ED78015F4602}"/>
              </a:ext>
            </a:extLst>
          </p:cNvPr>
          <p:cNvSpPr/>
          <p:nvPr/>
        </p:nvSpPr>
        <p:spPr>
          <a:xfrm>
            <a:off x="7838886" y="2293121"/>
            <a:ext cx="990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B5027-9994-B9CE-4E04-B5D696E2B941}"/>
              </a:ext>
            </a:extLst>
          </p:cNvPr>
          <p:cNvSpPr/>
          <p:nvPr/>
        </p:nvSpPr>
        <p:spPr>
          <a:xfrm>
            <a:off x="10024575" y="2293121"/>
            <a:ext cx="990601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87848-7F3D-2DA3-081F-12DF480B5F5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93788" y="3169421"/>
            <a:ext cx="1217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7C0AE-CC59-A9D1-1AFB-B5228D05B92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502073" y="3169421"/>
            <a:ext cx="109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00EBEC-FD82-57DA-359F-94AFE66F6A0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589712" y="3169421"/>
            <a:ext cx="124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728AE0-FDB9-1163-BFA2-E8276D8F43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829486" y="3169421"/>
            <a:ext cx="1195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872189CC-AB31-8FB7-A8A2-482B807CDCE9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4006775" y="3169417"/>
            <a:ext cx="977981" cy="876303"/>
          </a:xfrm>
          <a:prstGeom prst="curvedConnector4">
            <a:avLst>
              <a:gd name="adj1" fmla="val 24677"/>
              <a:gd name="adj2" fmla="val 126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AD2022A-565C-018A-A1B7-78B3B21B241A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 flipV="1">
            <a:off x="6094413" y="3169419"/>
            <a:ext cx="1019843" cy="876301"/>
          </a:xfrm>
          <a:prstGeom prst="curvedConnector4">
            <a:avLst>
              <a:gd name="adj1" fmla="val 25717"/>
              <a:gd name="adj2" fmla="val 126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2">
            <a:extLst>
              <a:ext uri="{FF2B5EF4-FFF2-40B4-BE49-F238E27FC236}">
                <a16:creationId xmlns:a16="http://schemas.microsoft.com/office/drawing/2014/main" id="{AA2F9971-1F14-294D-9015-96C88F3F16C0}"/>
              </a:ext>
            </a:extLst>
          </p:cNvPr>
          <p:cNvSpPr txBox="1">
            <a:spLocks/>
          </p:cNvSpPr>
          <p:nvPr/>
        </p:nvSpPr>
        <p:spPr>
          <a:xfrm>
            <a:off x="7949215" y="1636162"/>
            <a:ext cx="2380055" cy="64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RELU</a:t>
            </a:r>
          </a:p>
        </p:txBody>
      </p:sp>
      <p:sp>
        <p:nvSpPr>
          <p:cNvPr id="63" name="Title 2">
            <a:extLst>
              <a:ext uri="{FF2B5EF4-FFF2-40B4-BE49-F238E27FC236}">
                <a16:creationId xmlns:a16="http://schemas.microsoft.com/office/drawing/2014/main" id="{EEA1A45E-A688-FE45-C73F-399A8E833DF1}"/>
              </a:ext>
            </a:extLst>
          </p:cNvPr>
          <p:cNvSpPr txBox="1">
            <a:spLocks/>
          </p:cNvSpPr>
          <p:nvPr/>
        </p:nvSpPr>
        <p:spPr>
          <a:xfrm>
            <a:off x="10022400" y="1643633"/>
            <a:ext cx="2380055" cy="64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SOFTMAX</a:t>
            </a:r>
          </a:p>
        </p:txBody>
      </p:sp>
      <p:sp>
        <p:nvSpPr>
          <p:cNvPr id="73" name="Title 2">
            <a:extLst>
              <a:ext uri="{FF2B5EF4-FFF2-40B4-BE49-F238E27FC236}">
                <a16:creationId xmlns:a16="http://schemas.microsoft.com/office/drawing/2014/main" id="{74F1529D-090B-7FBE-4B4F-5265DB8F238C}"/>
              </a:ext>
            </a:extLst>
          </p:cNvPr>
          <p:cNvSpPr txBox="1">
            <a:spLocks/>
          </p:cNvSpPr>
          <p:nvPr/>
        </p:nvSpPr>
        <p:spPr>
          <a:xfrm>
            <a:off x="3511474" y="2196581"/>
            <a:ext cx="2380055" cy="64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128 units</a:t>
            </a:r>
          </a:p>
        </p:txBody>
      </p:sp>
      <p:sp>
        <p:nvSpPr>
          <p:cNvPr id="74" name="Title 2">
            <a:extLst>
              <a:ext uri="{FF2B5EF4-FFF2-40B4-BE49-F238E27FC236}">
                <a16:creationId xmlns:a16="http://schemas.microsoft.com/office/drawing/2014/main" id="{1AA67BEB-8F1E-B699-3404-083C2C0BCF83}"/>
              </a:ext>
            </a:extLst>
          </p:cNvPr>
          <p:cNvSpPr txBox="1">
            <a:spLocks/>
          </p:cNvSpPr>
          <p:nvPr/>
        </p:nvSpPr>
        <p:spPr>
          <a:xfrm>
            <a:off x="5576909" y="2214797"/>
            <a:ext cx="2380055" cy="64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128 units</a:t>
            </a:r>
          </a:p>
        </p:txBody>
      </p:sp>
      <p:sp>
        <p:nvSpPr>
          <p:cNvPr id="75" name="Title 2">
            <a:extLst>
              <a:ext uri="{FF2B5EF4-FFF2-40B4-BE49-F238E27FC236}">
                <a16:creationId xmlns:a16="http://schemas.microsoft.com/office/drawing/2014/main" id="{F59DBEDF-3214-E37C-10B2-4D38041C96E2}"/>
              </a:ext>
            </a:extLst>
          </p:cNvPr>
          <p:cNvSpPr txBox="1">
            <a:spLocks/>
          </p:cNvSpPr>
          <p:nvPr/>
        </p:nvSpPr>
        <p:spPr>
          <a:xfrm>
            <a:off x="7863975" y="2214797"/>
            <a:ext cx="2380055" cy="64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32 units</a:t>
            </a:r>
          </a:p>
        </p:txBody>
      </p:sp>
      <p:sp>
        <p:nvSpPr>
          <p:cNvPr id="76" name="Title 2">
            <a:extLst>
              <a:ext uri="{FF2B5EF4-FFF2-40B4-BE49-F238E27FC236}">
                <a16:creationId xmlns:a16="http://schemas.microsoft.com/office/drawing/2014/main" id="{06FFE99C-2EA3-1EE1-8656-5558CB7C4EFA}"/>
              </a:ext>
            </a:extLst>
          </p:cNvPr>
          <p:cNvSpPr txBox="1">
            <a:spLocks/>
          </p:cNvSpPr>
          <p:nvPr/>
        </p:nvSpPr>
        <p:spPr>
          <a:xfrm>
            <a:off x="10168936" y="2186135"/>
            <a:ext cx="2380055" cy="64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size 7</a:t>
            </a:r>
          </a:p>
        </p:txBody>
      </p:sp>
      <p:sp>
        <p:nvSpPr>
          <p:cNvPr id="77" name="Title 2">
            <a:extLst>
              <a:ext uri="{FF2B5EF4-FFF2-40B4-BE49-F238E27FC236}">
                <a16:creationId xmlns:a16="http://schemas.microsoft.com/office/drawing/2014/main" id="{21C0BDF6-6557-029C-E375-CC91A58639DA}"/>
              </a:ext>
            </a:extLst>
          </p:cNvPr>
          <p:cNvSpPr txBox="1">
            <a:spLocks/>
          </p:cNvSpPr>
          <p:nvPr/>
        </p:nvSpPr>
        <p:spPr>
          <a:xfrm>
            <a:off x="1217612" y="733244"/>
            <a:ext cx="12362255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E38E8BB-D87D-1B08-DD4B-07F3539D1B01}"/>
              </a:ext>
            </a:extLst>
          </p:cNvPr>
          <p:cNvSpPr txBox="1">
            <a:spLocks/>
          </p:cNvSpPr>
          <p:nvPr/>
        </p:nvSpPr>
        <p:spPr>
          <a:xfrm>
            <a:off x="989012" y="328123"/>
            <a:ext cx="12362255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Experiments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63EDEFC-BBE6-E8AA-278A-C1EE2D19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3038218"/>
            <a:ext cx="4026413" cy="311261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F53F56C-ACF0-944B-AA5F-8E5AAA4C0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59" y="144704"/>
            <a:ext cx="3791624" cy="2863604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54B63F52-3035-AD1D-1B10-FE2B32395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83635"/>
            <a:ext cx="4582924" cy="4267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F5C9C4-9C7D-5B1E-C220-1E6256490CDA}"/>
              </a:ext>
            </a:extLst>
          </p:cNvPr>
          <p:cNvSpPr/>
          <p:nvPr/>
        </p:nvSpPr>
        <p:spPr>
          <a:xfrm>
            <a:off x="8895436" y="1447800"/>
            <a:ext cx="2532976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CB095-DA5D-1279-43F7-94856079CF6F}"/>
              </a:ext>
            </a:extLst>
          </p:cNvPr>
          <p:cNvSpPr/>
          <p:nvPr/>
        </p:nvSpPr>
        <p:spPr>
          <a:xfrm>
            <a:off x="1210344" y="1647558"/>
            <a:ext cx="3941225" cy="181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18B13B-85C8-8FBA-34BC-33BF46C10C4E}"/>
              </a:ext>
            </a:extLst>
          </p:cNvPr>
          <p:cNvSpPr/>
          <p:nvPr/>
        </p:nvSpPr>
        <p:spPr>
          <a:xfrm>
            <a:off x="836612" y="1447800"/>
            <a:ext cx="10591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E590D-94D9-8344-3224-C982E3FF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2231315"/>
            <a:ext cx="3200400" cy="317888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5C3CA6D4-88DC-D767-E027-4DDA622F7199}"/>
              </a:ext>
            </a:extLst>
          </p:cNvPr>
          <p:cNvSpPr txBox="1">
            <a:spLocks/>
          </p:cNvSpPr>
          <p:nvPr/>
        </p:nvSpPr>
        <p:spPr>
          <a:xfrm>
            <a:off x="1141412" y="1114308"/>
            <a:ext cx="11582400" cy="109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Check out the GitHub code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87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40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Corbel</vt:lpstr>
      <vt:lpstr>Retrospect</vt:lpstr>
      <vt:lpstr>Speech Emotion Recognition using Recurrent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using Recurrent Neural Networks</dc:title>
  <dc:creator>Alexandra Bledea</dc:creator>
  <cp:lastModifiedBy>Alexandra Bledea</cp:lastModifiedBy>
  <cp:revision>3</cp:revision>
  <dcterms:created xsi:type="dcterms:W3CDTF">2023-01-13T15:21:07Z</dcterms:created>
  <dcterms:modified xsi:type="dcterms:W3CDTF">2023-01-14T21:44:04Z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