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0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8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5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8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7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8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1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3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F42F36-3AAB-4BE0-9CE0-C4151C49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endParaRPr lang="en-GB" sz="6600" dirty="0"/>
          </a:p>
          <a:p>
            <a:r>
              <a:rPr lang="en-GB" sz="6600" dirty="0" err="1"/>
              <a:t>Viteza</a:t>
            </a:r>
            <a:r>
              <a:rPr lang="en-GB" sz="6600" dirty="0"/>
              <a:t> </a:t>
            </a:r>
            <a:r>
              <a:rPr lang="en-GB" sz="6600" dirty="0" err="1"/>
              <a:t>algoritmilor</a:t>
            </a:r>
            <a:r>
              <a:rPr lang="en-GB" sz="6600" dirty="0"/>
              <a:t> de </a:t>
            </a:r>
            <a:r>
              <a:rPr lang="en-GB" sz="6600" dirty="0" err="1"/>
              <a:t>sortare</a:t>
            </a:r>
            <a:endParaRPr lang="en-GB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EC0D9-EB8A-457B-9A91-58DE07E43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19346" y="6352566"/>
            <a:ext cx="5737864" cy="508310"/>
          </a:xfrm>
        </p:spPr>
        <p:txBody>
          <a:bodyPr>
            <a:normAutofit/>
          </a:bodyPr>
          <a:lstStyle/>
          <a:p>
            <a:r>
              <a:rPr lang="en-GB" sz="2200" dirty="0" err="1"/>
              <a:t>Boghiu</a:t>
            </a:r>
            <a:r>
              <a:rPr lang="en-GB" sz="2200" dirty="0"/>
              <a:t> Alexandra-Adriana, </a:t>
            </a:r>
            <a:r>
              <a:rPr lang="en-GB" sz="2200" dirty="0" err="1"/>
              <a:t>grupa</a:t>
            </a:r>
            <a:r>
              <a:rPr lang="en-GB" sz="2200" dirty="0"/>
              <a:t> 134</a:t>
            </a:r>
          </a:p>
        </p:txBody>
      </p:sp>
      <p:grpSp>
        <p:nvGrpSpPr>
          <p:cNvPr id="53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64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052321D-1345-4B7C-B75E-2E4149B77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038858"/>
              </p:ext>
            </p:extLst>
          </p:nvPr>
        </p:nvGraphicFramePr>
        <p:xfrm>
          <a:off x="658583" y="395625"/>
          <a:ext cx="10515600" cy="184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92459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0661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14756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AC0FCE-BA66-4AD5-8B91-984A7355F5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8583" y="-33593"/>
            <a:ext cx="10515600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1E61E-32F7-4DBF-A082-532AC13C835A}"/>
              </a:ext>
            </a:extLst>
          </p:cNvPr>
          <p:cNvSpPr txBox="1"/>
          <p:nvPr/>
        </p:nvSpPr>
        <p:spPr>
          <a:xfrm>
            <a:off x="658583" y="2247637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6CACD68-8255-42F2-904C-FAB3F5A71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348299"/>
              </p:ext>
            </p:extLst>
          </p:nvPr>
        </p:nvGraphicFramePr>
        <p:xfrm>
          <a:off x="658583" y="2657460"/>
          <a:ext cx="10515600" cy="189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5127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5185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6789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59351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59351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A3F31AD-E6E1-4CFE-8D95-A8D5437743D3}"/>
              </a:ext>
            </a:extLst>
          </p:cNvPr>
          <p:cNvSpPr txBox="1"/>
          <p:nvPr/>
        </p:nvSpPr>
        <p:spPr>
          <a:xfrm>
            <a:off x="658583" y="4550369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9FA959E2-C35C-415C-992E-4EB9BF744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557419"/>
              </p:ext>
            </p:extLst>
          </p:nvPr>
        </p:nvGraphicFramePr>
        <p:xfrm>
          <a:off x="658583" y="4937760"/>
          <a:ext cx="10515600" cy="182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67746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35374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08996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40031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40031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68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A61D38-2B67-440C-8225-958B35C0C9A9}"/>
              </a:ext>
            </a:extLst>
          </p:cNvPr>
          <p:cNvSpPr txBox="1"/>
          <p:nvPr/>
        </p:nvSpPr>
        <p:spPr>
          <a:xfrm>
            <a:off x="885825" y="-81643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DF7745-78C4-48EC-B517-501C2A107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602737"/>
              </p:ext>
            </p:extLst>
          </p:nvPr>
        </p:nvGraphicFramePr>
        <p:xfrm>
          <a:off x="885825" y="291198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2352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0768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7902A4-765E-4F16-AEF6-E508BCF7F9C0}"/>
              </a:ext>
            </a:extLst>
          </p:cNvPr>
          <p:cNvSpPr txBox="1"/>
          <p:nvPr/>
        </p:nvSpPr>
        <p:spPr>
          <a:xfrm>
            <a:off x="885825" y="2105175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D1D185-2E42-4EE2-9DBD-99E86492D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576507"/>
              </p:ext>
            </p:extLst>
          </p:nvPr>
        </p:nvGraphicFramePr>
        <p:xfrm>
          <a:off x="790575" y="2566840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4170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6142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6EB364-F80C-40EE-8043-FFFCA7833F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5825" y="4433969"/>
            <a:ext cx="10515600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1384081-5892-497A-BDB4-4EA0C677D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66149"/>
              </p:ext>
            </p:extLst>
          </p:nvPr>
        </p:nvGraphicFramePr>
        <p:xfrm>
          <a:off x="790575" y="4842482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84035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9085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7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5B18-ACAC-4D92-9259-A98258D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6650A6-2CC1-404C-9268-F7CDE4CF1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088545"/>
              </p:ext>
            </p:extLst>
          </p:nvPr>
        </p:nvGraphicFramePr>
        <p:xfrm>
          <a:off x="838199" y="356497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7760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B739E0-B483-406D-A319-3EA3DED0E515}"/>
              </a:ext>
            </a:extLst>
          </p:cNvPr>
          <p:cNvSpPr txBox="1"/>
          <p:nvPr/>
        </p:nvSpPr>
        <p:spPr>
          <a:xfrm>
            <a:off x="838199" y="-65007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B37F0-3221-4A4C-9E7C-DFB8DBAB5BD3}"/>
              </a:ext>
            </a:extLst>
          </p:cNvPr>
          <p:cNvSpPr txBox="1"/>
          <p:nvPr/>
        </p:nvSpPr>
        <p:spPr>
          <a:xfrm>
            <a:off x="838198" y="2223364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221B826-538D-4733-8D33-3006CB796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399327"/>
              </p:ext>
            </p:extLst>
          </p:nvPr>
        </p:nvGraphicFramePr>
        <p:xfrm>
          <a:off x="838197" y="259235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8584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728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BC6EF7D-ECFB-446E-9BF9-AEA2D252A199}"/>
              </a:ext>
            </a:extLst>
          </p:cNvPr>
          <p:cNvSpPr txBox="1"/>
          <p:nvPr/>
        </p:nvSpPr>
        <p:spPr>
          <a:xfrm>
            <a:off x="838198" y="4430081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19A7888-17F3-4E2E-A84E-629F2D170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628259"/>
              </p:ext>
            </p:extLst>
          </p:nvPr>
        </p:nvGraphicFramePr>
        <p:xfrm>
          <a:off x="838197" y="4865620"/>
          <a:ext cx="10515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02315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00805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80521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15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428E-090A-4ADF-981E-E549474B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CFE9-7E16-49DA-91FA-023D7DC4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2295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Observatii</a:t>
            </a:r>
            <a:r>
              <a:rPr lang="en-GB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Pentru</a:t>
            </a:r>
            <a:r>
              <a:rPr lang="en-GB" dirty="0"/>
              <a:t> 1000000 de </a:t>
            </a:r>
            <a:r>
              <a:rPr lang="en-GB" dirty="0" err="1"/>
              <a:t>elemente</a:t>
            </a:r>
            <a:r>
              <a:rPr lang="en-GB" dirty="0"/>
              <a:t>, </a:t>
            </a:r>
            <a:r>
              <a:rPr lang="en-GB" dirty="0" err="1"/>
              <a:t>diferenta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sortarea</a:t>
            </a:r>
            <a:r>
              <a:rPr lang="en-GB" dirty="0"/>
              <a:t> </a:t>
            </a:r>
            <a:r>
              <a:rPr lang="en-GB" dirty="0" err="1"/>
              <a:t>elementelor</a:t>
            </a:r>
            <a:r>
              <a:rPr lang="en-GB" dirty="0"/>
              <a:t> de tip int </a:t>
            </a:r>
            <a:r>
              <a:rPr lang="en-GB" dirty="0" err="1"/>
              <a:t>si</a:t>
            </a:r>
            <a:r>
              <a:rPr lang="en-GB" dirty="0"/>
              <a:t> de tip float </a:t>
            </a:r>
            <a:r>
              <a:rPr lang="en-GB" dirty="0" err="1"/>
              <a:t>folosind</a:t>
            </a:r>
            <a:r>
              <a:rPr lang="en-GB" dirty="0"/>
              <a:t> </a:t>
            </a:r>
            <a:r>
              <a:rPr lang="en-GB" dirty="0" err="1"/>
              <a:t>algoritmii</a:t>
            </a:r>
            <a:r>
              <a:rPr lang="en-GB" dirty="0"/>
              <a:t> Merge Sort </a:t>
            </a:r>
            <a:r>
              <a:rPr lang="en-GB" dirty="0" err="1"/>
              <a:t>si</a:t>
            </a:r>
            <a:r>
              <a:rPr lang="en-GB" dirty="0"/>
              <a:t> Quick Sort </a:t>
            </a:r>
            <a:r>
              <a:rPr lang="en-GB" dirty="0" err="1"/>
              <a:t>este</a:t>
            </a:r>
            <a:r>
              <a:rPr lang="en-GB" dirty="0"/>
              <a:t> de </a:t>
            </a:r>
            <a:r>
              <a:rPr lang="en-GB" dirty="0" err="1"/>
              <a:t>aproximativ</a:t>
            </a:r>
            <a:r>
              <a:rPr lang="en-GB" dirty="0"/>
              <a:t> o </a:t>
            </a:r>
            <a:r>
              <a:rPr lang="en-GB" dirty="0" err="1"/>
              <a:t>secunda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Pentru</a:t>
            </a:r>
            <a:r>
              <a:rPr lang="en-GB" dirty="0"/>
              <a:t> 10000 de </a:t>
            </a:r>
            <a:r>
              <a:rPr lang="en-GB" dirty="0" err="1"/>
              <a:t>elemente</a:t>
            </a:r>
            <a:r>
              <a:rPr lang="en-GB" dirty="0"/>
              <a:t>, </a:t>
            </a:r>
            <a:r>
              <a:rPr lang="en-GB" dirty="0" err="1"/>
              <a:t>algoritmii</a:t>
            </a:r>
            <a:r>
              <a:rPr lang="en-GB" dirty="0"/>
              <a:t> Bubble Sort </a:t>
            </a:r>
            <a:r>
              <a:rPr lang="en-GB" dirty="0" err="1"/>
              <a:t>si</a:t>
            </a:r>
            <a:r>
              <a:rPr lang="en-GB" dirty="0"/>
              <a:t> Insertion Sort </a:t>
            </a:r>
            <a:r>
              <a:rPr lang="en-GB" dirty="0" err="1"/>
              <a:t>sorteaza</a:t>
            </a:r>
            <a:r>
              <a:rPr lang="en-GB" dirty="0"/>
              <a:t> cu </a:t>
            </a:r>
            <a:r>
              <a:rPr lang="en-GB" dirty="0" err="1"/>
              <a:t>aproximativ</a:t>
            </a:r>
            <a:r>
              <a:rPr lang="en-GB" dirty="0"/>
              <a:t> 2 </a:t>
            </a:r>
            <a:r>
              <a:rPr lang="en-GB" dirty="0" err="1"/>
              <a:t>secunde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rapid in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vectorilor</a:t>
            </a:r>
            <a:r>
              <a:rPr lang="en-GB" dirty="0"/>
              <a:t> </a:t>
            </a:r>
            <a:r>
              <a:rPr lang="en-GB" dirty="0" err="1"/>
              <a:t>aproape</a:t>
            </a:r>
            <a:r>
              <a:rPr lang="en-GB" dirty="0"/>
              <a:t> </a:t>
            </a:r>
            <a:r>
              <a:rPr lang="en-GB" dirty="0" err="1"/>
              <a:t>sortati</a:t>
            </a:r>
            <a:r>
              <a:rPr lang="en-GB" dirty="0"/>
              <a:t> </a:t>
            </a:r>
            <a:r>
              <a:rPr lang="en-GB" dirty="0" err="1"/>
              <a:t>decat</a:t>
            </a:r>
            <a:r>
              <a:rPr lang="en-GB" dirty="0"/>
              <a:t> in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vectorilor</a:t>
            </a:r>
            <a:r>
              <a:rPr lang="en-GB" dirty="0"/>
              <a:t> </a:t>
            </a:r>
            <a:r>
              <a:rPr lang="en-GB" dirty="0" err="1"/>
              <a:t>complet</a:t>
            </a:r>
            <a:r>
              <a:rPr lang="en-GB" dirty="0"/>
              <a:t> random.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44342F-DF44-4F9B-8244-F01D882C0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769620"/>
              </p:ext>
            </p:extLst>
          </p:nvPr>
        </p:nvGraphicFramePr>
        <p:xfrm>
          <a:off x="838200" y="354693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055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257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F15CE1-AE3D-4CFA-BC5A-106CCAEF9F8D}"/>
              </a:ext>
            </a:extLst>
          </p:cNvPr>
          <p:cNvSpPr txBox="1"/>
          <p:nvPr/>
        </p:nvSpPr>
        <p:spPr>
          <a:xfrm>
            <a:off x="838200" y="-43189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</p:spTree>
    <p:extLst>
      <p:ext uri="{BB962C8B-B14F-4D97-AF65-F5344CB8AC3E}">
        <p14:creationId xmlns:p14="http://schemas.microsoft.com/office/powerpoint/2010/main" val="3312352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DA6E-A60D-46C1-A659-4675C63A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3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Vector </a:t>
            </a:r>
            <a:r>
              <a:rPr lang="en-GB" dirty="0" err="1"/>
              <a:t>sortat</a:t>
            </a:r>
            <a:r>
              <a:rPr lang="en-GB" dirty="0"/>
              <a:t> </a:t>
            </a:r>
            <a:r>
              <a:rPr lang="en-GB" dirty="0" err="1"/>
              <a:t>descrescator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4634A5-6A1A-4FD6-BD4F-3BB68FEEB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650812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77599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25521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1950AC0-99C2-44E0-A8DD-CE6FFAD70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970376"/>
              </p:ext>
            </p:extLst>
          </p:nvPr>
        </p:nvGraphicFramePr>
        <p:xfrm>
          <a:off x="838200" y="456247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055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257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3F2C60-ACD2-40E6-906C-88A039BA72C8}"/>
              </a:ext>
            </a:extLst>
          </p:cNvPr>
          <p:cNvSpPr txBox="1"/>
          <p:nvPr/>
        </p:nvSpPr>
        <p:spPr>
          <a:xfrm>
            <a:off x="838200" y="1254680"/>
            <a:ext cx="490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100 </a:t>
            </a:r>
            <a:r>
              <a:rPr lang="en-GB" sz="2800" dirty="0" err="1">
                <a:latin typeface="+mj-lt"/>
              </a:rPr>
              <a:t>elemente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intre</a:t>
            </a:r>
            <a:r>
              <a:rPr lang="en-GB" sz="2800" dirty="0">
                <a:latin typeface="+mj-lt"/>
              </a:rPr>
              <a:t> 0 </a:t>
            </a:r>
            <a:r>
              <a:rPr lang="en-GB" sz="2800" dirty="0" err="1">
                <a:latin typeface="+mj-lt"/>
              </a:rPr>
              <a:t>si</a:t>
            </a:r>
            <a:r>
              <a:rPr lang="en-GB" sz="2800" dirty="0">
                <a:latin typeface="+mj-lt"/>
              </a:rPr>
              <a:t>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A64D-8203-4CB0-8BF4-71FB898A7F89}"/>
              </a:ext>
            </a:extLst>
          </p:cNvPr>
          <p:cNvSpPr txBox="1"/>
          <p:nvPr/>
        </p:nvSpPr>
        <p:spPr>
          <a:xfrm>
            <a:off x="838200" y="3974584"/>
            <a:ext cx="566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100 </a:t>
            </a:r>
            <a:r>
              <a:rPr lang="en-GB" sz="2800" dirty="0" err="1">
                <a:latin typeface="+mj-lt"/>
              </a:rPr>
              <a:t>elemente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intre</a:t>
            </a:r>
            <a:r>
              <a:rPr lang="en-GB" sz="2800" dirty="0">
                <a:latin typeface="+mj-lt"/>
              </a:rPr>
              <a:t> 0 </a:t>
            </a:r>
            <a:r>
              <a:rPr lang="en-GB" sz="2800" dirty="0" err="1">
                <a:latin typeface="+mj-lt"/>
              </a:rPr>
              <a:t>si</a:t>
            </a:r>
            <a:r>
              <a:rPr lang="en-GB" sz="2800" dirty="0">
                <a:latin typeface="+mj-lt"/>
              </a:rPr>
              <a:t> 1000</a:t>
            </a:r>
          </a:p>
        </p:txBody>
      </p:sp>
    </p:spTree>
    <p:extLst>
      <p:ext uri="{BB962C8B-B14F-4D97-AF65-F5344CB8AC3E}">
        <p14:creationId xmlns:p14="http://schemas.microsoft.com/office/powerpoint/2010/main" val="229356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851E01-4AF5-43A5-9B5D-2896F7D55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405823"/>
              </p:ext>
            </p:extLst>
          </p:nvPr>
        </p:nvGraphicFramePr>
        <p:xfrm>
          <a:off x="783772" y="347151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8260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2052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F520AB-81F4-4B6A-B0FF-B821D26EC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000541"/>
              </p:ext>
            </p:extLst>
          </p:nvPr>
        </p:nvGraphicFramePr>
        <p:xfrm>
          <a:off x="810986" y="2643593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71862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31258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EEAB59-3570-455F-9607-6FF5CEF2CCC9}"/>
              </a:ext>
            </a:extLst>
          </p:cNvPr>
          <p:cNvSpPr txBox="1"/>
          <p:nvPr/>
        </p:nvSpPr>
        <p:spPr>
          <a:xfrm>
            <a:off x="838200" y="-82783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ED4CA-51C9-4762-BDEE-31E0031C0840}"/>
              </a:ext>
            </a:extLst>
          </p:cNvPr>
          <p:cNvSpPr txBox="1"/>
          <p:nvPr/>
        </p:nvSpPr>
        <p:spPr>
          <a:xfrm>
            <a:off x="810986" y="2208210"/>
            <a:ext cx="454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43C2CC86-9924-46B6-A705-D5300E8A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4680544"/>
            <a:ext cx="10515600" cy="132556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8E226-F7C1-4C13-B399-787A7641A455}"/>
              </a:ext>
            </a:extLst>
          </p:cNvPr>
          <p:cNvSpPr txBox="1"/>
          <p:nvPr/>
        </p:nvSpPr>
        <p:spPr>
          <a:xfrm>
            <a:off x="783772" y="4507928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904E43D-CE97-43E7-83D5-802354C55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0018433"/>
              </p:ext>
            </p:extLst>
          </p:nvPr>
        </p:nvGraphicFramePr>
        <p:xfrm>
          <a:off x="865414" y="4937760"/>
          <a:ext cx="10515600" cy="186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83336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9784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38074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50177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50177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10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052321D-1345-4B7C-B75E-2E4149B77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949746"/>
              </p:ext>
            </p:extLst>
          </p:nvPr>
        </p:nvGraphicFramePr>
        <p:xfrm>
          <a:off x="658583" y="395625"/>
          <a:ext cx="10515600" cy="184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8422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889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14756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AC0FCE-BA66-4AD5-8B91-984A7355F5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8583" y="-33593"/>
            <a:ext cx="10515600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1E61E-32F7-4DBF-A082-532AC13C835A}"/>
              </a:ext>
            </a:extLst>
          </p:cNvPr>
          <p:cNvSpPr txBox="1"/>
          <p:nvPr/>
        </p:nvSpPr>
        <p:spPr>
          <a:xfrm>
            <a:off x="658583" y="2247637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6CACD68-8255-42F2-904C-FAB3F5A71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171371"/>
              </p:ext>
            </p:extLst>
          </p:nvPr>
        </p:nvGraphicFramePr>
        <p:xfrm>
          <a:off x="658583" y="2657460"/>
          <a:ext cx="10515600" cy="189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92459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0661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6789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59351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59351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A3F31AD-E6E1-4CFE-8D95-A8D5437743D3}"/>
              </a:ext>
            </a:extLst>
          </p:cNvPr>
          <p:cNvSpPr txBox="1"/>
          <p:nvPr/>
        </p:nvSpPr>
        <p:spPr>
          <a:xfrm>
            <a:off x="658583" y="4550369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9FA959E2-C35C-415C-992E-4EB9BF744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983740"/>
              </p:ext>
            </p:extLst>
          </p:nvPr>
        </p:nvGraphicFramePr>
        <p:xfrm>
          <a:off x="658583" y="4937760"/>
          <a:ext cx="10515600" cy="182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75983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27137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08996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40031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40031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7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A61D38-2B67-440C-8225-958B35C0C9A9}"/>
              </a:ext>
            </a:extLst>
          </p:cNvPr>
          <p:cNvSpPr txBox="1"/>
          <p:nvPr/>
        </p:nvSpPr>
        <p:spPr>
          <a:xfrm>
            <a:off x="885825" y="-81643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DF7745-78C4-48EC-B517-501C2A107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161354"/>
              </p:ext>
            </p:extLst>
          </p:nvPr>
        </p:nvGraphicFramePr>
        <p:xfrm>
          <a:off x="885825" y="291198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04114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9006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7902A4-765E-4F16-AEF6-E508BCF7F9C0}"/>
              </a:ext>
            </a:extLst>
          </p:cNvPr>
          <p:cNvSpPr txBox="1"/>
          <p:nvPr/>
        </p:nvSpPr>
        <p:spPr>
          <a:xfrm>
            <a:off x="885825" y="2105175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D1D185-2E42-4EE2-9DBD-99E86492D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918718"/>
              </p:ext>
            </p:extLst>
          </p:nvPr>
        </p:nvGraphicFramePr>
        <p:xfrm>
          <a:off x="790575" y="2566840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4170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6142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6EB364-F80C-40EE-8043-FFFCA7833F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5825" y="4433969"/>
            <a:ext cx="10515600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1384081-5892-497A-BDB4-4EA0C677D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812834"/>
              </p:ext>
            </p:extLst>
          </p:nvPr>
        </p:nvGraphicFramePr>
        <p:xfrm>
          <a:off x="790575" y="4842482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08748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4372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0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5B18-ACAC-4D92-9259-A98258D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6650A6-2CC1-404C-9268-F7CDE4CF1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847076"/>
              </p:ext>
            </p:extLst>
          </p:nvPr>
        </p:nvGraphicFramePr>
        <p:xfrm>
          <a:off x="838199" y="356497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52886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50234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B739E0-B483-406D-A319-3EA3DED0E515}"/>
              </a:ext>
            </a:extLst>
          </p:cNvPr>
          <p:cNvSpPr txBox="1"/>
          <p:nvPr/>
        </p:nvSpPr>
        <p:spPr>
          <a:xfrm>
            <a:off x="838199" y="-65007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B37F0-3221-4A4C-9E7C-DFB8DBAB5BD3}"/>
              </a:ext>
            </a:extLst>
          </p:cNvPr>
          <p:cNvSpPr txBox="1"/>
          <p:nvPr/>
        </p:nvSpPr>
        <p:spPr>
          <a:xfrm>
            <a:off x="838198" y="2223364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221B826-538D-4733-8D33-3006CB796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012994"/>
              </p:ext>
            </p:extLst>
          </p:nvPr>
        </p:nvGraphicFramePr>
        <p:xfrm>
          <a:off x="838197" y="259235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0553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2567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BC6EF7D-ECFB-446E-9BF9-AEA2D252A199}"/>
              </a:ext>
            </a:extLst>
          </p:cNvPr>
          <p:cNvSpPr txBox="1"/>
          <p:nvPr/>
        </p:nvSpPr>
        <p:spPr>
          <a:xfrm>
            <a:off x="838198" y="4430081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19A7888-17F3-4E2E-A84E-629F2D170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792504"/>
              </p:ext>
            </p:extLst>
          </p:nvPr>
        </p:nvGraphicFramePr>
        <p:xfrm>
          <a:off x="838197" y="4865620"/>
          <a:ext cx="10515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52888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50232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80521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Eroare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479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428E-090A-4ADF-981E-E549474B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CFE9-7E16-49DA-91FA-023D7DC4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22955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Observatii</a:t>
            </a:r>
            <a:r>
              <a:rPr lang="en-GB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Pentru</a:t>
            </a:r>
            <a:r>
              <a:rPr lang="en-GB" dirty="0"/>
              <a:t> 10000 de </a:t>
            </a:r>
            <a:r>
              <a:rPr lang="en-GB" dirty="0" err="1"/>
              <a:t>elemente</a:t>
            </a:r>
            <a:r>
              <a:rPr lang="en-GB" dirty="0"/>
              <a:t>,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Bubble Sort </a:t>
            </a:r>
            <a:r>
              <a:rPr lang="en-GB" dirty="0" err="1"/>
              <a:t>si</a:t>
            </a:r>
            <a:r>
              <a:rPr lang="en-GB" dirty="0"/>
              <a:t> Insertion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dublu</a:t>
            </a:r>
            <a:r>
              <a:rPr lang="en-GB" dirty="0"/>
              <a:t> fata de </a:t>
            </a:r>
            <a:r>
              <a:rPr lang="en-GB" dirty="0" err="1"/>
              <a:t>cazul</a:t>
            </a:r>
            <a:r>
              <a:rPr lang="en-GB" dirty="0"/>
              <a:t> anterior, cand </a:t>
            </a:r>
            <a:r>
              <a:rPr lang="en-GB" dirty="0" err="1"/>
              <a:t>aveam</a:t>
            </a:r>
            <a:r>
              <a:rPr lang="en-GB" dirty="0"/>
              <a:t> </a:t>
            </a:r>
            <a:r>
              <a:rPr lang="en-GB" dirty="0" err="1"/>
              <a:t>vectori</a:t>
            </a:r>
            <a:r>
              <a:rPr lang="en-GB" dirty="0"/>
              <a:t> </a:t>
            </a:r>
            <a:r>
              <a:rPr lang="en-GB" dirty="0" err="1"/>
              <a:t>aproape</a:t>
            </a:r>
            <a:r>
              <a:rPr lang="en-GB" dirty="0"/>
              <a:t> </a:t>
            </a:r>
            <a:r>
              <a:rPr lang="en-GB" dirty="0" err="1"/>
              <a:t>sortati</a:t>
            </a:r>
            <a:r>
              <a:rPr lang="en-GB" dirty="0"/>
              <a:t>. De </a:t>
            </a:r>
            <a:r>
              <a:rPr lang="en-GB" dirty="0" err="1"/>
              <a:t>asemenea</a:t>
            </a:r>
            <a:r>
              <a:rPr lang="en-GB" dirty="0"/>
              <a:t>,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acesti</a:t>
            </a:r>
            <a:r>
              <a:rPr lang="en-GB" dirty="0"/>
              <a:t> </a:t>
            </a:r>
            <a:r>
              <a:rPr lang="en-GB" dirty="0" err="1"/>
              <a:t>algoritmi</a:t>
            </a:r>
            <a:r>
              <a:rPr lang="en-GB" dirty="0"/>
              <a:t>,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diferenta</a:t>
            </a:r>
            <a:r>
              <a:rPr lang="en-GB" dirty="0"/>
              <a:t> </a:t>
            </a:r>
            <a:r>
              <a:rPr lang="en-GB" dirty="0" err="1"/>
              <a:t>foarte</a:t>
            </a:r>
            <a:r>
              <a:rPr lang="en-GB" dirty="0"/>
              <a:t> mare de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intre</a:t>
            </a:r>
            <a:r>
              <a:rPr lang="en-GB" dirty="0"/>
              <a:t> </a:t>
            </a:r>
            <a:r>
              <a:rPr lang="en-GB" dirty="0" err="1"/>
              <a:t>sortarea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1000 de 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10000 de </a:t>
            </a:r>
            <a:r>
              <a:rPr lang="en-GB" dirty="0" err="1"/>
              <a:t>elemente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Pentru</a:t>
            </a:r>
            <a:r>
              <a:rPr lang="en-GB" dirty="0"/>
              <a:t> 1000000 de </a:t>
            </a:r>
            <a:r>
              <a:rPr lang="en-GB" dirty="0" err="1"/>
              <a:t>elemente</a:t>
            </a:r>
            <a:r>
              <a:rPr lang="en-GB" dirty="0"/>
              <a:t>, Radix Sort in </a:t>
            </a:r>
            <a:r>
              <a:rPr lang="en-GB" dirty="0" err="1"/>
              <a:t>baza</a:t>
            </a:r>
            <a:r>
              <a:rPr lang="en-GB" dirty="0"/>
              <a:t> 16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rapid </a:t>
            </a:r>
            <a:r>
              <a:rPr lang="en-GB" dirty="0" err="1"/>
              <a:t>decat</a:t>
            </a:r>
            <a:r>
              <a:rPr lang="en-GB" dirty="0"/>
              <a:t> Merge Sort </a:t>
            </a:r>
            <a:r>
              <a:rPr lang="en-GB" dirty="0" err="1"/>
              <a:t>si</a:t>
            </a:r>
            <a:r>
              <a:rPr lang="en-GB" dirty="0"/>
              <a:t> Quick Sort, cu o </a:t>
            </a:r>
            <a:r>
              <a:rPr lang="en-GB" dirty="0" err="1"/>
              <a:t>diferenta</a:t>
            </a:r>
            <a:r>
              <a:rPr lang="en-GB" dirty="0"/>
              <a:t> de </a:t>
            </a:r>
            <a:r>
              <a:rPr lang="en-GB" dirty="0" err="1"/>
              <a:t>aproximativ</a:t>
            </a:r>
            <a:r>
              <a:rPr lang="en-GB" dirty="0"/>
              <a:t> o </a:t>
            </a:r>
            <a:r>
              <a:rPr lang="en-GB" dirty="0" err="1"/>
              <a:t>secunda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putine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, Radix Sort in </a:t>
            </a:r>
            <a:r>
              <a:rPr lang="en-GB" dirty="0" err="1"/>
              <a:t>baza</a:t>
            </a:r>
            <a:r>
              <a:rPr lang="en-GB" dirty="0"/>
              <a:t> 10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putin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incet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diferenta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insesizabila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44342F-DF44-4F9B-8244-F01D882C0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676273"/>
              </p:ext>
            </p:extLst>
          </p:nvPr>
        </p:nvGraphicFramePr>
        <p:xfrm>
          <a:off x="838200" y="354693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6936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3375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F15CE1-AE3D-4CFA-BC5A-106CCAEF9F8D}"/>
              </a:ext>
            </a:extLst>
          </p:cNvPr>
          <p:cNvSpPr txBox="1"/>
          <p:nvPr/>
        </p:nvSpPr>
        <p:spPr>
          <a:xfrm>
            <a:off x="838200" y="-43189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</p:spTree>
    <p:extLst>
      <p:ext uri="{BB962C8B-B14F-4D97-AF65-F5344CB8AC3E}">
        <p14:creationId xmlns:p14="http://schemas.microsoft.com/office/powerpoint/2010/main" val="75787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DA6E-A60D-46C1-A659-4675C63A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3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Vector </a:t>
            </a:r>
            <a:r>
              <a:rPr lang="en-GB" dirty="0" err="1"/>
              <a:t>complet</a:t>
            </a:r>
            <a:r>
              <a:rPr lang="en-GB" dirty="0"/>
              <a:t> random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4634A5-6A1A-4FD6-BD4F-3BB68FEEB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921566"/>
              </p:ext>
            </p:extLst>
          </p:nvPr>
        </p:nvGraphicFramePr>
        <p:xfrm>
          <a:off x="838199" y="1825625"/>
          <a:ext cx="1059592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592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9592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9983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9592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9592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9592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9592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9592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9592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1950AC0-99C2-44E0-A8DD-CE6FFAD70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8938386"/>
              </p:ext>
            </p:extLst>
          </p:nvPr>
        </p:nvGraphicFramePr>
        <p:xfrm>
          <a:off x="838200" y="456247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6936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3375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3F2C60-ACD2-40E6-906C-88A039BA72C8}"/>
              </a:ext>
            </a:extLst>
          </p:cNvPr>
          <p:cNvSpPr txBox="1"/>
          <p:nvPr/>
        </p:nvSpPr>
        <p:spPr>
          <a:xfrm>
            <a:off x="838200" y="1254680"/>
            <a:ext cx="490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100 </a:t>
            </a:r>
            <a:r>
              <a:rPr lang="en-GB" sz="2800" dirty="0" err="1">
                <a:latin typeface="+mj-lt"/>
              </a:rPr>
              <a:t>elemente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intre</a:t>
            </a:r>
            <a:r>
              <a:rPr lang="en-GB" sz="2800" dirty="0">
                <a:latin typeface="+mj-lt"/>
              </a:rPr>
              <a:t> 0 </a:t>
            </a:r>
            <a:r>
              <a:rPr lang="en-GB" sz="2800" dirty="0" err="1">
                <a:latin typeface="+mj-lt"/>
              </a:rPr>
              <a:t>si</a:t>
            </a:r>
            <a:r>
              <a:rPr lang="en-GB" sz="2800" dirty="0">
                <a:latin typeface="+mj-lt"/>
              </a:rPr>
              <a:t>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A64D-8203-4CB0-8BF4-71FB898A7F89}"/>
              </a:ext>
            </a:extLst>
          </p:cNvPr>
          <p:cNvSpPr txBox="1"/>
          <p:nvPr/>
        </p:nvSpPr>
        <p:spPr>
          <a:xfrm>
            <a:off x="838200" y="3974584"/>
            <a:ext cx="566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100 </a:t>
            </a:r>
            <a:r>
              <a:rPr lang="en-GB" sz="2800" dirty="0" err="1">
                <a:latin typeface="+mj-lt"/>
              </a:rPr>
              <a:t>elemente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intre</a:t>
            </a:r>
            <a:r>
              <a:rPr lang="en-GB" sz="2800" dirty="0">
                <a:latin typeface="+mj-lt"/>
              </a:rPr>
              <a:t> 0 </a:t>
            </a:r>
            <a:r>
              <a:rPr lang="en-GB" sz="2800" dirty="0" err="1">
                <a:latin typeface="+mj-lt"/>
              </a:rPr>
              <a:t>si</a:t>
            </a:r>
            <a:r>
              <a:rPr lang="en-GB" sz="2800" dirty="0">
                <a:latin typeface="+mj-lt"/>
              </a:rPr>
              <a:t> 1000</a:t>
            </a:r>
          </a:p>
        </p:txBody>
      </p:sp>
    </p:spTree>
    <p:extLst>
      <p:ext uri="{BB962C8B-B14F-4D97-AF65-F5344CB8AC3E}">
        <p14:creationId xmlns:p14="http://schemas.microsoft.com/office/powerpoint/2010/main" val="232573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DA6E-A60D-46C1-A659-4675C63A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3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Vector constant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4634A5-6A1A-4FD6-BD4F-3BB68FEEB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181582"/>
              </p:ext>
            </p:extLst>
          </p:nvPr>
        </p:nvGraphicFramePr>
        <p:xfrm>
          <a:off x="838200" y="182562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94075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09045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1950AC0-99C2-44E0-A8DD-CE6FFAD70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931247"/>
              </p:ext>
            </p:extLst>
          </p:nvPr>
        </p:nvGraphicFramePr>
        <p:xfrm>
          <a:off x="838200" y="456247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055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257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3F2C60-ACD2-40E6-906C-88A039BA72C8}"/>
              </a:ext>
            </a:extLst>
          </p:cNvPr>
          <p:cNvSpPr txBox="1"/>
          <p:nvPr/>
        </p:nvSpPr>
        <p:spPr>
          <a:xfrm>
            <a:off x="838200" y="1254680"/>
            <a:ext cx="490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100 </a:t>
            </a:r>
            <a:r>
              <a:rPr lang="en-GB" sz="2800" dirty="0" err="1">
                <a:latin typeface="+mj-lt"/>
              </a:rPr>
              <a:t>elemente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intre</a:t>
            </a:r>
            <a:r>
              <a:rPr lang="en-GB" sz="2800" dirty="0">
                <a:latin typeface="+mj-lt"/>
              </a:rPr>
              <a:t> 0 </a:t>
            </a:r>
            <a:r>
              <a:rPr lang="en-GB" sz="2800" dirty="0" err="1">
                <a:latin typeface="+mj-lt"/>
              </a:rPr>
              <a:t>si</a:t>
            </a:r>
            <a:r>
              <a:rPr lang="en-GB" sz="2800" dirty="0">
                <a:latin typeface="+mj-lt"/>
              </a:rPr>
              <a:t>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A64D-8203-4CB0-8BF4-71FB898A7F89}"/>
              </a:ext>
            </a:extLst>
          </p:cNvPr>
          <p:cNvSpPr txBox="1"/>
          <p:nvPr/>
        </p:nvSpPr>
        <p:spPr>
          <a:xfrm>
            <a:off x="838200" y="3974584"/>
            <a:ext cx="566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100 </a:t>
            </a:r>
            <a:r>
              <a:rPr lang="en-GB" sz="2800" dirty="0" err="1">
                <a:latin typeface="+mj-lt"/>
              </a:rPr>
              <a:t>elemente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intre</a:t>
            </a:r>
            <a:r>
              <a:rPr lang="en-GB" sz="2800" dirty="0">
                <a:latin typeface="+mj-lt"/>
              </a:rPr>
              <a:t> 0 </a:t>
            </a:r>
            <a:r>
              <a:rPr lang="en-GB" sz="2800" dirty="0" err="1">
                <a:latin typeface="+mj-lt"/>
              </a:rPr>
              <a:t>si</a:t>
            </a:r>
            <a:r>
              <a:rPr lang="en-GB" sz="2800" dirty="0">
                <a:latin typeface="+mj-lt"/>
              </a:rPr>
              <a:t> 1000</a:t>
            </a:r>
          </a:p>
        </p:txBody>
      </p:sp>
    </p:spTree>
    <p:extLst>
      <p:ext uri="{BB962C8B-B14F-4D97-AF65-F5344CB8AC3E}">
        <p14:creationId xmlns:p14="http://schemas.microsoft.com/office/powerpoint/2010/main" val="386790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851E01-4AF5-43A5-9B5D-2896F7D55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094114"/>
              </p:ext>
            </p:extLst>
          </p:nvPr>
        </p:nvGraphicFramePr>
        <p:xfrm>
          <a:off x="851807" y="31835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0518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793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F520AB-81F4-4B6A-B0FF-B821D26EC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758934"/>
              </p:ext>
            </p:extLst>
          </p:nvPr>
        </p:nvGraphicFramePr>
        <p:xfrm>
          <a:off x="810986" y="2643593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63624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39496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EEAB59-3570-455F-9607-6FF5CEF2CCC9}"/>
              </a:ext>
            </a:extLst>
          </p:cNvPr>
          <p:cNvSpPr txBox="1"/>
          <p:nvPr/>
        </p:nvSpPr>
        <p:spPr>
          <a:xfrm>
            <a:off x="838200" y="-82783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ED4CA-51C9-4762-BDEE-31E0031C0840}"/>
              </a:ext>
            </a:extLst>
          </p:cNvPr>
          <p:cNvSpPr txBox="1"/>
          <p:nvPr/>
        </p:nvSpPr>
        <p:spPr>
          <a:xfrm>
            <a:off x="810986" y="2208210"/>
            <a:ext cx="454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43C2CC86-9924-46B6-A705-D5300E8A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4680544"/>
            <a:ext cx="10515600" cy="132556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8E226-F7C1-4C13-B399-787A7641A455}"/>
              </a:ext>
            </a:extLst>
          </p:cNvPr>
          <p:cNvSpPr txBox="1"/>
          <p:nvPr/>
        </p:nvSpPr>
        <p:spPr>
          <a:xfrm>
            <a:off x="783772" y="4507928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904E43D-CE97-43E7-83D5-802354C55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342780"/>
              </p:ext>
            </p:extLst>
          </p:nvPr>
        </p:nvGraphicFramePr>
        <p:xfrm>
          <a:off x="865414" y="4937760"/>
          <a:ext cx="10515600" cy="186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50385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52735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38074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50177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50177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161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052321D-1345-4B7C-B75E-2E4149B77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184003"/>
              </p:ext>
            </p:extLst>
          </p:nvPr>
        </p:nvGraphicFramePr>
        <p:xfrm>
          <a:off x="658583" y="395625"/>
          <a:ext cx="10515600" cy="184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7173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85947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14756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AC0FCE-BA66-4AD5-8B91-984A7355F5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8583" y="-33593"/>
            <a:ext cx="10515600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1E61E-32F7-4DBF-A082-532AC13C835A}"/>
              </a:ext>
            </a:extLst>
          </p:cNvPr>
          <p:cNvSpPr txBox="1"/>
          <p:nvPr/>
        </p:nvSpPr>
        <p:spPr>
          <a:xfrm>
            <a:off x="658583" y="2247637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6CACD68-8255-42F2-904C-FAB3F5A71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820589"/>
              </p:ext>
            </p:extLst>
          </p:nvPr>
        </p:nvGraphicFramePr>
        <p:xfrm>
          <a:off x="658583" y="2657460"/>
          <a:ext cx="10515600" cy="189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8422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889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6789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59351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59351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A3F31AD-E6E1-4CFE-8D95-A8D5437743D3}"/>
              </a:ext>
            </a:extLst>
          </p:cNvPr>
          <p:cNvSpPr txBox="1"/>
          <p:nvPr/>
        </p:nvSpPr>
        <p:spPr>
          <a:xfrm>
            <a:off x="658583" y="4550369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9FA959E2-C35C-415C-992E-4EB9BF7447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5364979"/>
              </p:ext>
            </p:extLst>
          </p:nvPr>
        </p:nvGraphicFramePr>
        <p:xfrm>
          <a:off x="658583" y="4937760"/>
          <a:ext cx="10515600" cy="182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08935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4185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08996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40031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40031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951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A61D38-2B67-440C-8225-958B35C0C9A9}"/>
              </a:ext>
            </a:extLst>
          </p:cNvPr>
          <p:cNvSpPr txBox="1"/>
          <p:nvPr/>
        </p:nvSpPr>
        <p:spPr>
          <a:xfrm>
            <a:off x="885825" y="-81643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DF7745-78C4-48EC-B517-501C2A107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101229"/>
              </p:ext>
            </p:extLst>
          </p:nvPr>
        </p:nvGraphicFramePr>
        <p:xfrm>
          <a:off x="885825" y="291198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7940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2371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7902A4-765E-4F16-AEF6-E508BCF7F9C0}"/>
              </a:ext>
            </a:extLst>
          </p:cNvPr>
          <p:cNvSpPr txBox="1"/>
          <p:nvPr/>
        </p:nvSpPr>
        <p:spPr>
          <a:xfrm>
            <a:off x="885825" y="2105175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D1D185-2E42-4EE2-9DBD-99E86492D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521897"/>
              </p:ext>
            </p:extLst>
          </p:nvPr>
        </p:nvGraphicFramePr>
        <p:xfrm>
          <a:off x="790575" y="2566840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4170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6142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6EB364-F80C-40EE-8043-FFFCA7833F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5825" y="4433969"/>
            <a:ext cx="10515600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1384081-5892-497A-BDB4-4EA0C677D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721395"/>
              </p:ext>
            </p:extLst>
          </p:nvPr>
        </p:nvGraphicFramePr>
        <p:xfrm>
          <a:off x="790575" y="4842482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6986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86134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61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5B18-ACAC-4D92-9259-A98258D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6650A6-2CC1-404C-9268-F7CDE4CF1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555570"/>
              </p:ext>
            </p:extLst>
          </p:nvPr>
        </p:nvGraphicFramePr>
        <p:xfrm>
          <a:off x="838199" y="356497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7760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B739E0-B483-406D-A319-3EA3DED0E515}"/>
              </a:ext>
            </a:extLst>
          </p:cNvPr>
          <p:cNvSpPr txBox="1"/>
          <p:nvPr/>
        </p:nvSpPr>
        <p:spPr>
          <a:xfrm>
            <a:off x="838199" y="-65007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B37F0-3221-4A4C-9E7C-DFB8DBAB5BD3}"/>
              </a:ext>
            </a:extLst>
          </p:cNvPr>
          <p:cNvSpPr txBox="1"/>
          <p:nvPr/>
        </p:nvSpPr>
        <p:spPr>
          <a:xfrm>
            <a:off x="838198" y="2223364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221B826-538D-4733-8D33-3006CB796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808699"/>
              </p:ext>
            </p:extLst>
          </p:nvPr>
        </p:nvGraphicFramePr>
        <p:xfrm>
          <a:off x="838197" y="259235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02315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00805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362179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19.427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BC6EF7D-ECFB-446E-9BF9-AEA2D252A199}"/>
              </a:ext>
            </a:extLst>
          </p:cNvPr>
          <p:cNvSpPr txBox="1"/>
          <p:nvPr/>
        </p:nvSpPr>
        <p:spPr>
          <a:xfrm>
            <a:off x="838198" y="4430081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19A7888-17F3-4E2E-A84E-629F2D170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797202"/>
              </p:ext>
            </p:extLst>
          </p:nvPr>
        </p:nvGraphicFramePr>
        <p:xfrm>
          <a:off x="838197" y="4865620"/>
          <a:ext cx="10515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8584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728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80521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57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428E-090A-4ADF-981E-E549474B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CFE9-7E16-49DA-91FA-023D7DC4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22955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44342F-DF44-4F9B-8244-F01D882C0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159773"/>
              </p:ext>
            </p:extLst>
          </p:nvPr>
        </p:nvGraphicFramePr>
        <p:xfrm>
          <a:off x="838200" y="354693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055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257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22101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F15CE1-AE3D-4CFA-BC5A-106CCAEF9F8D}"/>
              </a:ext>
            </a:extLst>
          </p:cNvPr>
          <p:cNvSpPr txBox="1"/>
          <p:nvPr/>
        </p:nvSpPr>
        <p:spPr>
          <a:xfrm>
            <a:off x="838200" y="-43189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99F0BE-1BC3-4318-B5C2-81915CF5FFF7}"/>
              </a:ext>
            </a:extLst>
          </p:cNvPr>
          <p:cNvSpPr txBox="1">
            <a:spLocks/>
          </p:cNvSpPr>
          <p:nvPr/>
        </p:nvSpPr>
        <p:spPr>
          <a:xfrm>
            <a:off x="769945" y="2295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venir Next LT Pro" panose="020B0504020202020204" pitchFamily="34" charset="0"/>
              <a:buNone/>
            </a:pPr>
            <a:r>
              <a:rPr lang="en-GB" dirty="0"/>
              <a:t>	</a:t>
            </a:r>
            <a:r>
              <a:rPr lang="en-GB" dirty="0" err="1"/>
              <a:t>Observatii</a:t>
            </a:r>
            <a:r>
              <a:rPr lang="en-GB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 de tip int, Insertion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rapid.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elemente</a:t>
            </a:r>
            <a:r>
              <a:rPr lang="en-GB" dirty="0"/>
              <a:t> de tip int, Quick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rapid.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Pentru</a:t>
            </a:r>
            <a:r>
              <a:rPr lang="en-GB" dirty="0"/>
              <a:t> 10000 de </a:t>
            </a:r>
            <a:r>
              <a:rPr lang="en-GB" dirty="0" err="1"/>
              <a:t>elemente</a:t>
            </a:r>
            <a:r>
              <a:rPr lang="en-GB" dirty="0"/>
              <a:t>, Bubble Sort </a:t>
            </a:r>
            <a:r>
              <a:rPr lang="en-GB" dirty="0" err="1"/>
              <a:t>devine</a:t>
            </a:r>
            <a:r>
              <a:rPr lang="en-GB" dirty="0"/>
              <a:t> </a:t>
            </a:r>
            <a:r>
              <a:rPr lang="en-GB" dirty="0" err="1"/>
              <a:t>incet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algoritmului</a:t>
            </a:r>
            <a:r>
              <a:rPr lang="en-GB" dirty="0"/>
              <a:t> Radix Sort in </a:t>
            </a:r>
            <a:r>
              <a:rPr lang="en-GB" dirty="0" err="1"/>
              <a:t>baza</a:t>
            </a:r>
            <a:r>
              <a:rPr lang="en-GB" dirty="0"/>
              <a:t> 10 </a:t>
            </a:r>
            <a:r>
              <a:rPr lang="en-GB" dirty="0" err="1"/>
              <a:t>apare</a:t>
            </a:r>
            <a:r>
              <a:rPr lang="en-GB" dirty="0"/>
              <a:t> o </a:t>
            </a:r>
            <a:r>
              <a:rPr lang="en-GB" dirty="0" err="1"/>
              <a:t>diferenta</a:t>
            </a:r>
            <a:r>
              <a:rPr lang="en-GB" dirty="0"/>
              <a:t> </a:t>
            </a:r>
            <a:r>
              <a:rPr lang="en-GB" dirty="0" err="1"/>
              <a:t>foarte</a:t>
            </a:r>
            <a:r>
              <a:rPr lang="en-GB" dirty="0"/>
              <a:t> mare de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atunci</a:t>
            </a:r>
            <a:r>
              <a:rPr lang="en-GB" dirty="0"/>
              <a:t> cand </a:t>
            </a:r>
            <a:r>
              <a:rPr lang="en-GB" dirty="0" err="1"/>
              <a:t>avem</a:t>
            </a:r>
            <a:r>
              <a:rPr lang="en-GB" dirty="0"/>
              <a:t> 10000 de </a:t>
            </a:r>
            <a:r>
              <a:rPr lang="en-GB" dirty="0" err="1"/>
              <a:t>elemente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cand </a:t>
            </a:r>
            <a:r>
              <a:rPr lang="en-GB" dirty="0" err="1"/>
              <a:t>avem</a:t>
            </a:r>
            <a:r>
              <a:rPr lang="en-GB" dirty="0"/>
              <a:t> 100000, </a:t>
            </a:r>
            <a:r>
              <a:rPr lang="en-GB" dirty="0" err="1"/>
              <a:t>aproximativ</a:t>
            </a:r>
            <a:r>
              <a:rPr lang="en-GB" dirty="0"/>
              <a:t> 20 de </a:t>
            </a:r>
            <a:r>
              <a:rPr lang="en-GB" dirty="0" err="1"/>
              <a:t>secunde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26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EE42-5AEF-457A-9372-F8EB283F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Concluzii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FCB0-A33E-437E-9A94-16CEB6A9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Bubble Sort, Insertion Sort, sunt </a:t>
            </a:r>
            <a:r>
              <a:rPr lang="en-GB" dirty="0" err="1"/>
              <a:t>eficiente</a:t>
            </a:r>
            <a:r>
              <a:rPr lang="en-GB" dirty="0"/>
              <a:t> </a:t>
            </a:r>
            <a:r>
              <a:rPr lang="en-GB" dirty="0" err="1"/>
              <a:t>atunci</a:t>
            </a:r>
            <a:r>
              <a:rPr lang="en-GB" dirty="0"/>
              <a:t> cand se </a:t>
            </a:r>
            <a:r>
              <a:rPr lang="en-GB" dirty="0" err="1"/>
              <a:t>sorteaza</a:t>
            </a:r>
            <a:r>
              <a:rPr lang="en-GB" dirty="0"/>
              <a:t> un </a:t>
            </a:r>
            <a:r>
              <a:rPr lang="en-GB" dirty="0" err="1"/>
              <a:t>numar</a:t>
            </a:r>
            <a:r>
              <a:rPr lang="en-GB" dirty="0"/>
              <a:t> mic de </a:t>
            </a:r>
            <a:r>
              <a:rPr lang="en-GB" dirty="0" err="1"/>
              <a:t>elemente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Insertion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in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sortarii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vector constant cu </a:t>
            </a:r>
            <a:r>
              <a:rPr lang="en-GB" dirty="0" err="1"/>
              <a:t>elemente</a:t>
            </a:r>
            <a:r>
              <a:rPr lang="en-GB" dirty="0"/>
              <a:t> de tip 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Count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in special </a:t>
            </a:r>
            <a:r>
              <a:rPr lang="en-GB" dirty="0" err="1"/>
              <a:t>atunci</a:t>
            </a:r>
            <a:r>
              <a:rPr lang="en-GB" dirty="0"/>
              <a:t> cand se </a:t>
            </a:r>
            <a:r>
              <a:rPr lang="en-GB" dirty="0" err="1"/>
              <a:t>sorteaza</a:t>
            </a:r>
            <a:r>
              <a:rPr lang="en-GB" dirty="0"/>
              <a:t> </a:t>
            </a:r>
            <a:r>
              <a:rPr lang="en-GB" dirty="0" err="1"/>
              <a:t>numere</a:t>
            </a:r>
            <a:r>
              <a:rPr lang="en-GB" dirty="0"/>
              <a:t> </a:t>
            </a:r>
            <a:r>
              <a:rPr lang="en-GB" dirty="0" err="1"/>
              <a:t>intregi</a:t>
            </a:r>
            <a:r>
              <a:rPr lang="en-GB" dirty="0"/>
              <a:t> </a:t>
            </a:r>
            <a:r>
              <a:rPr lang="en-GB" dirty="0" err="1"/>
              <a:t>pozitive</a:t>
            </a:r>
            <a:r>
              <a:rPr lang="en-GB" dirty="0"/>
              <a:t> </a:t>
            </a:r>
            <a:r>
              <a:rPr lang="en-GB" dirty="0" err="1"/>
              <a:t>mici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Radix Sort in </a:t>
            </a:r>
            <a:r>
              <a:rPr lang="en-GB" dirty="0" err="1"/>
              <a:t>baza</a:t>
            </a:r>
            <a:r>
              <a:rPr lang="en-GB" dirty="0"/>
              <a:t> 10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ineficient</a:t>
            </a:r>
            <a:r>
              <a:rPr lang="en-GB" dirty="0"/>
              <a:t> </a:t>
            </a:r>
            <a:r>
              <a:rPr lang="en-GB" dirty="0" err="1"/>
              <a:t>decat</a:t>
            </a:r>
            <a:r>
              <a:rPr lang="en-GB" dirty="0"/>
              <a:t> Radix Sort in </a:t>
            </a:r>
            <a:r>
              <a:rPr lang="en-GB" dirty="0" err="1"/>
              <a:t>baza</a:t>
            </a:r>
            <a:r>
              <a:rPr lang="en-GB" dirty="0"/>
              <a:t> 16,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decat</a:t>
            </a:r>
            <a:r>
              <a:rPr lang="en-GB" dirty="0"/>
              <a:t> Bubble Sort </a:t>
            </a:r>
            <a:r>
              <a:rPr lang="en-GB" dirty="0" err="1"/>
              <a:t>si</a:t>
            </a:r>
            <a:r>
              <a:rPr lang="en-GB" dirty="0"/>
              <a:t> Insertion Sort in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numar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de </a:t>
            </a:r>
            <a:r>
              <a:rPr lang="en-GB" dirty="0" err="1"/>
              <a:t>elemente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Radix Sort in </a:t>
            </a:r>
            <a:r>
              <a:rPr lang="en-GB" dirty="0" err="1"/>
              <a:t>baza</a:t>
            </a:r>
            <a:r>
              <a:rPr lang="en-GB" dirty="0"/>
              <a:t> 16 (care </a:t>
            </a:r>
            <a:r>
              <a:rPr lang="en-GB" dirty="0" err="1"/>
              <a:t>utilizeaza</a:t>
            </a:r>
            <a:r>
              <a:rPr lang="en-GB" dirty="0"/>
              <a:t> </a:t>
            </a:r>
            <a:r>
              <a:rPr lang="en-GB" dirty="0" err="1"/>
              <a:t>operatii</a:t>
            </a:r>
            <a:r>
              <a:rPr lang="en-GB" dirty="0"/>
              <a:t> pe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eficientizare</a:t>
            </a:r>
            <a:r>
              <a:rPr lang="en-GB" dirty="0"/>
              <a:t>), Merge Sort </a:t>
            </a:r>
            <a:r>
              <a:rPr lang="en-GB" dirty="0" err="1"/>
              <a:t>si</a:t>
            </a:r>
            <a:r>
              <a:rPr lang="en-GB" dirty="0"/>
              <a:t> Quick Sort (cu </a:t>
            </a:r>
            <a:r>
              <a:rPr lang="en-GB" dirty="0" err="1"/>
              <a:t>mediana</a:t>
            </a:r>
            <a:r>
              <a:rPr lang="en-GB" dirty="0"/>
              <a:t> a 3-a) sunt </a:t>
            </a:r>
            <a:r>
              <a:rPr lang="en-GB" dirty="0" err="1"/>
              <a:t>eficienti</a:t>
            </a:r>
            <a:r>
              <a:rPr lang="en-GB" dirty="0"/>
              <a:t> in </a:t>
            </a:r>
            <a:r>
              <a:rPr lang="en-GB" dirty="0" err="1"/>
              <a:t>toate</a:t>
            </a:r>
            <a:r>
              <a:rPr lang="en-GB" dirty="0"/>
              <a:t> </a:t>
            </a:r>
            <a:r>
              <a:rPr lang="en-GB" dirty="0" err="1"/>
              <a:t>cazurile</a:t>
            </a:r>
            <a:r>
              <a:rPr lang="en-GB" dirty="0"/>
              <a:t> </a:t>
            </a:r>
            <a:r>
              <a:rPr lang="en-GB" dirty="0" err="1"/>
              <a:t>prezentate</a:t>
            </a:r>
            <a:r>
              <a:rPr lang="en-GB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Quick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rapid in </a:t>
            </a:r>
            <a:r>
              <a:rPr lang="en-GB" dirty="0" err="1"/>
              <a:t>majoritatea</a:t>
            </a:r>
            <a:r>
              <a:rPr lang="en-GB" dirty="0"/>
              <a:t> </a:t>
            </a:r>
            <a:r>
              <a:rPr lang="en-GB" dirty="0" err="1"/>
              <a:t>cazurilor</a:t>
            </a:r>
            <a:r>
              <a:rPr lang="en-GB" dirty="0"/>
              <a:t>, </a:t>
            </a:r>
            <a:r>
              <a:rPr lang="en-GB" dirty="0" err="1"/>
              <a:t>atunci</a:t>
            </a:r>
            <a:r>
              <a:rPr lang="en-GB" dirty="0"/>
              <a:t> cand </a:t>
            </a:r>
            <a:r>
              <a:rPr lang="en-GB" dirty="0" err="1"/>
              <a:t>vectorul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de </a:t>
            </a:r>
            <a:r>
              <a:rPr lang="en-GB" dirty="0" err="1"/>
              <a:t>dimensiuni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97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851E01-4AF5-43A5-9B5D-2896F7D55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320345"/>
              </p:ext>
            </p:extLst>
          </p:nvPr>
        </p:nvGraphicFramePr>
        <p:xfrm>
          <a:off x="851807" y="31835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38132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64988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F520AB-81F4-4B6A-B0FF-B821D26EC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662573"/>
              </p:ext>
            </p:extLst>
          </p:nvPr>
        </p:nvGraphicFramePr>
        <p:xfrm>
          <a:off x="810986" y="2643593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96575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06545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EEAB59-3570-455F-9607-6FF5CEF2CCC9}"/>
              </a:ext>
            </a:extLst>
          </p:cNvPr>
          <p:cNvSpPr txBox="1"/>
          <p:nvPr/>
        </p:nvSpPr>
        <p:spPr>
          <a:xfrm>
            <a:off x="838200" y="-82783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ED4CA-51C9-4762-BDEE-31E0031C0840}"/>
              </a:ext>
            </a:extLst>
          </p:cNvPr>
          <p:cNvSpPr txBox="1"/>
          <p:nvPr/>
        </p:nvSpPr>
        <p:spPr>
          <a:xfrm>
            <a:off x="810986" y="2208210"/>
            <a:ext cx="454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43C2CC86-9924-46B6-A705-D5300E8A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4680544"/>
            <a:ext cx="10515600" cy="132556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8E226-F7C1-4C13-B399-787A7641A455}"/>
              </a:ext>
            </a:extLst>
          </p:cNvPr>
          <p:cNvSpPr txBox="1"/>
          <p:nvPr/>
        </p:nvSpPr>
        <p:spPr>
          <a:xfrm>
            <a:off x="783772" y="4507928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904E43D-CE97-43E7-83D5-802354C55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595138"/>
              </p:ext>
            </p:extLst>
          </p:nvPr>
        </p:nvGraphicFramePr>
        <p:xfrm>
          <a:off x="865414" y="4937760"/>
          <a:ext cx="10515600" cy="186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75098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28022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38074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50177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50177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89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052321D-1345-4B7C-B75E-2E4149B77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808108"/>
              </p:ext>
            </p:extLst>
          </p:nvPr>
        </p:nvGraphicFramePr>
        <p:xfrm>
          <a:off x="658583" y="395625"/>
          <a:ext cx="10515600" cy="1846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59508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43612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14756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43002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AC0FCE-BA66-4AD5-8B91-984A7355F5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8583" y="-33593"/>
            <a:ext cx="10515600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E1E61E-32F7-4DBF-A082-532AC13C835A}"/>
              </a:ext>
            </a:extLst>
          </p:cNvPr>
          <p:cNvSpPr txBox="1"/>
          <p:nvPr/>
        </p:nvSpPr>
        <p:spPr>
          <a:xfrm>
            <a:off x="658583" y="2247637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6CACD68-8255-42F2-904C-FAB3F5A710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01831"/>
              </p:ext>
            </p:extLst>
          </p:nvPr>
        </p:nvGraphicFramePr>
        <p:xfrm>
          <a:off x="658583" y="2657460"/>
          <a:ext cx="10515600" cy="189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50124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52996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6789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59351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59351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D5D6946-5EA1-4D73-87A4-E8C29FA44A89}"/>
              </a:ext>
            </a:extLst>
          </p:cNvPr>
          <p:cNvSpPr txBox="1"/>
          <p:nvPr/>
        </p:nvSpPr>
        <p:spPr>
          <a:xfrm>
            <a:off x="658582" y="4521621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D4C5A4A1-56DE-4F89-97E9-DDA4B7310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705855"/>
              </p:ext>
            </p:extLst>
          </p:nvPr>
        </p:nvGraphicFramePr>
        <p:xfrm>
          <a:off x="658582" y="4953443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9246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066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87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BA61D38-2B67-440C-8225-958B35C0C9A9}"/>
              </a:ext>
            </a:extLst>
          </p:cNvPr>
          <p:cNvSpPr txBox="1"/>
          <p:nvPr/>
        </p:nvSpPr>
        <p:spPr>
          <a:xfrm>
            <a:off x="885825" y="-81643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1000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BDF7745-78C4-48EC-B517-501C2A107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111083"/>
              </p:ext>
            </p:extLst>
          </p:nvPr>
        </p:nvGraphicFramePr>
        <p:xfrm>
          <a:off x="885825" y="291198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54687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48433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7902A4-765E-4F16-AEF6-E508BCF7F9C0}"/>
              </a:ext>
            </a:extLst>
          </p:cNvPr>
          <p:cNvSpPr txBox="1"/>
          <p:nvPr/>
        </p:nvSpPr>
        <p:spPr>
          <a:xfrm>
            <a:off x="885825" y="2105175"/>
            <a:ext cx="6098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CD1D185-2E42-4EE2-9DBD-99E86492D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87297"/>
              </p:ext>
            </p:extLst>
          </p:nvPr>
        </p:nvGraphicFramePr>
        <p:xfrm>
          <a:off x="790575" y="2566840"/>
          <a:ext cx="1110078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0051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1285103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254247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6EB364-F80C-40EE-8043-FFFCA7833F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85825" y="4433969"/>
            <a:ext cx="10515600" cy="468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1384081-5892-497A-BDB4-4EA0C677D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835992"/>
              </p:ext>
            </p:extLst>
          </p:nvPr>
        </p:nvGraphicFramePr>
        <p:xfrm>
          <a:off x="790575" y="4842482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5932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4379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14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5B18-ACAC-4D92-9259-A98258D0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6650A6-2CC1-404C-9268-F7CDE4CF1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939294"/>
              </p:ext>
            </p:extLst>
          </p:nvPr>
        </p:nvGraphicFramePr>
        <p:xfrm>
          <a:off x="838199" y="356497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7760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2552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0B739E0-B483-406D-A319-3EA3DED0E515}"/>
              </a:ext>
            </a:extLst>
          </p:cNvPr>
          <p:cNvSpPr txBox="1"/>
          <p:nvPr/>
        </p:nvSpPr>
        <p:spPr>
          <a:xfrm>
            <a:off x="838199" y="-65007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B37F0-3221-4A4C-9E7C-DFB8DBAB5BD3}"/>
              </a:ext>
            </a:extLst>
          </p:cNvPr>
          <p:cNvSpPr txBox="1"/>
          <p:nvPr/>
        </p:nvSpPr>
        <p:spPr>
          <a:xfrm>
            <a:off x="838198" y="2223364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221B826-538D-4733-8D33-3006CB7962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8948799"/>
              </p:ext>
            </p:extLst>
          </p:nvPr>
        </p:nvGraphicFramePr>
        <p:xfrm>
          <a:off x="838197" y="259235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8584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1728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BC6EF7D-ECFB-446E-9BF9-AEA2D252A199}"/>
              </a:ext>
            </a:extLst>
          </p:cNvPr>
          <p:cNvSpPr txBox="1"/>
          <p:nvPr/>
        </p:nvSpPr>
        <p:spPr>
          <a:xfrm>
            <a:off x="838198" y="4430081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A19A7888-17F3-4E2E-A84E-629F2D170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406638"/>
              </p:ext>
            </p:extLst>
          </p:nvPr>
        </p:nvGraphicFramePr>
        <p:xfrm>
          <a:off x="838197" y="4865620"/>
          <a:ext cx="10515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27029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76091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805212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247758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74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428E-090A-4ADF-981E-E549474B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3CFE9-7E16-49DA-91FA-023D7DC4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8" y="22955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Observatii</a:t>
            </a:r>
            <a:r>
              <a:rPr lang="en-GB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Daca </a:t>
            </a:r>
            <a:r>
              <a:rPr lang="en-GB" dirty="0" err="1"/>
              <a:t>vectorul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de </a:t>
            </a:r>
            <a:r>
              <a:rPr lang="en-GB" dirty="0" err="1"/>
              <a:t>dimensiuni</a:t>
            </a:r>
            <a:r>
              <a:rPr lang="en-GB" dirty="0"/>
              <a:t> </a:t>
            </a:r>
            <a:r>
              <a:rPr lang="en-GB" dirty="0" err="1"/>
              <a:t>mici</a:t>
            </a:r>
            <a:r>
              <a:rPr lang="en-GB" dirty="0"/>
              <a:t>, </a:t>
            </a:r>
            <a:r>
              <a:rPr lang="en-GB" dirty="0" err="1"/>
              <a:t>toti</a:t>
            </a:r>
            <a:r>
              <a:rPr lang="en-GB" dirty="0"/>
              <a:t> </a:t>
            </a:r>
            <a:r>
              <a:rPr lang="en-GB" dirty="0" err="1"/>
              <a:t>algoritmii</a:t>
            </a:r>
            <a:r>
              <a:rPr lang="en-GB" dirty="0"/>
              <a:t> sunt </a:t>
            </a:r>
            <a:r>
              <a:rPr lang="en-GB" dirty="0" err="1"/>
              <a:t>eficienti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vectorii</a:t>
            </a:r>
            <a:r>
              <a:rPr lang="en-GB" dirty="0"/>
              <a:t> de </a:t>
            </a:r>
            <a:r>
              <a:rPr lang="en-GB" dirty="0" err="1"/>
              <a:t>dimensiuni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, Bubble Sort, Insertion Sort </a:t>
            </a:r>
            <a:r>
              <a:rPr lang="en-GB" dirty="0" err="1"/>
              <a:t>si</a:t>
            </a:r>
            <a:r>
              <a:rPr lang="en-GB" dirty="0"/>
              <a:t> Radix Sort in </a:t>
            </a:r>
            <a:r>
              <a:rPr lang="en-GB" dirty="0" err="1"/>
              <a:t>baza</a:t>
            </a:r>
            <a:r>
              <a:rPr lang="en-GB" dirty="0"/>
              <a:t> 10 sunt </a:t>
            </a:r>
            <a:r>
              <a:rPr lang="en-GB" dirty="0" err="1"/>
              <a:t>prea</a:t>
            </a:r>
            <a:r>
              <a:rPr lang="en-GB" dirty="0"/>
              <a:t> </a:t>
            </a:r>
            <a:r>
              <a:rPr lang="en-GB" dirty="0" err="1"/>
              <a:t>ineficienti</a:t>
            </a:r>
            <a:r>
              <a:rPr lang="en-GB" dirty="0"/>
              <a:t> fata de </a:t>
            </a:r>
            <a:r>
              <a:rPr lang="en-GB" dirty="0" err="1"/>
              <a:t>ceilalti</a:t>
            </a:r>
            <a:r>
              <a:rPr lang="en-GB" dirty="0"/>
              <a:t>, </a:t>
            </a:r>
            <a:r>
              <a:rPr lang="en-GB" dirty="0" err="1"/>
              <a:t>sortarea</a:t>
            </a:r>
            <a:r>
              <a:rPr lang="en-GB" dirty="0"/>
              <a:t> </a:t>
            </a:r>
            <a:r>
              <a:rPr lang="en-GB" dirty="0" err="1"/>
              <a:t>dureaza</a:t>
            </a:r>
            <a:r>
              <a:rPr lang="en-GB" dirty="0"/>
              <a:t> </a:t>
            </a:r>
            <a:r>
              <a:rPr lang="en-GB" dirty="0" err="1"/>
              <a:t>prea</a:t>
            </a:r>
            <a:r>
              <a:rPr lang="en-GB" dirty="0"/>
              <a:t> </a:t>
            </a:r>
            <a:r>
              <a:rPr lang="en-GB" dirty="0" err="1"/>
              <a:t>mult</a:t>
            </a:r>
            <a:r>
              <a:rPr lang="en-GB" dirty="0"/>
              <a:t>, </a:t>
            </a:r>
            <a:r>
              <a:rPr lang="en-GB" dirty="0" err="1"/>
              <a:t>asa</a:t>
            </a:r>
            <a:r>
              <a:rPr lang="en-GB" dirty="0"/>
              <a:t> ca am </a:t>
            </a:r>
            <a:r>
              <a:rPr lang="en-GB" dirty="0" err="1"/>
              <a:t>afisat</a:t>
            </a:r>
            <a:r>
              <a:rPr lang="en-GB" dirty="0"/>
              <a:t> </a:t>
            </a:r>
            <a:r>
              <a:rPr lang="en-GB" dirty="0" err="1"/>
              <a:t>mesajul</a:t>
            </a:r>
            <a:r>
              <a:rPr lang="en-GB" dirty="0"/>
              <a:t> “</a:t>
            </a:r>
            <a:r>
              <a:rPr lang="en-GB" dirty="0" err="1"/>
              <a:t>Eroare</a:t>
            </a:r>
            <a:r>
              <a:rPr lang="en-GB" dirty="0"/>
              <a:t>”. In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Count Sort, </a:t>
            </a:r>
            <a:r>
              <a:rPr lang="en-GB" dirty="0" err="1"/>
              <a:t>acesta</a:t>
            </a:r>
            <a:r>
              <a:rPr lang="en-GB" dirty="0"/>
              <a:t> </a:t>
            </a:r>
            <a:r>
              <a:rPr lang="en-GB" dirty="0" err="1"/>
              <a:t>ocupa</a:t>
            </a:r>
            <a:r>
              <a:rPr lang="en-GB" dirty="0"/>
              <a:t> </a:t>
            </a:r>
            <a:r>
              <a:rPr lang="en-GB" dirty="0" err="1"/>
              <a:t>multa</a:t>
            </a:r>
            <a:r>
              <a:rPr lang="en-GB" dirty="0"/>
              <a:t> </a:t>
            </a:r>
            <a:r>
              <a:rPr lang="en-GB" dirty="0" err="1"/>
              <a:t>memorie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Radix Sort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rapid in </a:t>
            </a:r>
            <a:r>
              <a:rPr lang="en-GB" dirty="0" err="1"/>
              <a:t>baza</a:t>
            </a:r>
            <a:r>
              <a:rPr lang="en-GB" dirty="0"/>
              <a:t> 16 </a:t>
            </a:r>
            <a:r>
              <a:rPr lang="en-GB" dirty="0" err="1"/>
              <a:t>decat</a:t>
            </a:r>
            <a:r>
              <a:rPr lang="en-GB" dirty="0"/>
              <a:t> in </a:t>
            </a:r>
            <a:r>
              <a:rPr lang="en-GB" dirty="0" err="1"/>
              <a:t>baza</a:t>
            </a:r>
            <a:r>
              <a:rPr lang="en-GB" dirty="0"/>
              <a:t> 10..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Algoritmii</a:t>
            </a:r>
            <a:r>
              <a:rPr lang="en-GB" dirty="0"/>
              <a:t> de </a:t>
            </a:r>
            <a:r>
              <a:rPr lang="en-GB" dirty="0" err="1"/>
              <a:t>sortare</a:t>
            </a:r>
            <a:r>
              <a:rPr lang="en-GB" dirty="0"/>
              <a:t> </a:t>
            </a:r>
            <a:r>
              <a:rPr lang="en-GB" dirty="0" err="1"/>
              <a:t>nativi</a:t>
            </a:r>
            <a:r>
              <a:rPr lang="en-GB" dirty="0"/>
              <a:t> sunt, </a:t>
            </a:r>
            <a:r>
              <a:rPr lang="en-GB" dirty="0" err="1"/>
              <a:t>aproape</a:t>
            </a:r>
            <a:r>
              <a:rPr lang="en-GB" dirty="0"/>
              <a:t> de </a:t>
            </a:r>
            <a:r>
              <a:rPr lang="en-GB" dirty="0" err="1"/>
              <a:t>fiecare</a:t>
            </a:r>
            <a:r>
              <a:rPr lang="en-GB" dirty="0"/>
              <a:t> data, </a:t>
            </a:r>
            <a:r>
              <a:rPr lang="en-GB" dirty="0" err="1"/>
              <a:t>cei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rapizi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Diferentele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sortarile</a:t>
            </a:r>
            <a:r>
              <a:rPr lang="en-GB" dirty="0"/>
              <a:t> de </a:t>
            </a:r>
            <a:r>
              <a:rPr lang="en-GB" dirty="0" err="1"/>
              <a:t>elemente</a:t>
            </a:r>
            <a:r>
              <a:rPr lang="en-GB" dirty="0"/>
              <a:t> de tip int </a:t>
            </a:r>
            <a:r>
              <a:rPr lang="en-GB" dirty="0" err="1"/>
              <a:t>sau</a:t>
            </a:r>
            <a:r>
              <a:rPr lang="en-GB" dirty="0"/>
              <a:t> de tip float sunt </a:t>
            </a:r>
            <a:r>
              <a:rPr lang="en-GB" dirty="0" err="1"/>
              <a:t>mici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44342F-DF44-4F9B-8244-F01D882C0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148594"/>
              </p:ext>
            </p:extLst>
          </p:nvPr>
        </p:nvGraphicFramePr>
        <p:xfrm>
          <a:off x="838200" y="354693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27026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76094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Eroare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F15CE1-AE3D-4CFA-BC5A-106CCAEF9F8D}"/>
              </a:ext>
            </a:extLst>
          </p:cNvPr>
          <p:cNvSpPr txBox="1"/>
          <p:nvPr/>
        </p:nvSpPr>
        <p:spPr>
          <a:xfrm>
            <a:off x="838200" y="-43189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1000000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</p:spTree>
    <p:extLst>
      <p:ext uri="{BB962C8B-B14F-4D97-AF65-F5344CB8AC3E}">
        <p14:creationId xmlns:p14="http://schemas.microsoft.com/office/powerpoint/2010/main" val="372151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DA6E-A60D-46C1-A659-4675C63A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3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Vector </a:t>
            </a:r>
            <a:r>
              <a:rPr lang="en-GB" dirty="0" err="1"/>
              <a:t>aproape</a:t>
            </a:r>
            <a:r>
              <a:rPr lang="en-GB" dirty="0"/>
              <a:t> </a:t>
            </a:r>
            <a:r>
              <a:rPr lang="en-GB" dirty="0" err="1"/>
              <a:t>sortat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4634A5-6A1A-4FD6-BD4F-3BB68FEEB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397637"/>
              </p:ext>
            </p:extLst>
          </p:nvPr>
        </p:nvGraphicFramePr>
        <p:xfrm>
          <a:off x="838200" y="1825625"/>
          <a:ext cx="111920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51739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1527847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1950AC0-99C2-44E0-A8DD-CE6FFAD70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939369"/>
              </p:ext>
            </p:extLst>
          </p:nvPr>
        </p:nvGraphicFramePr>
        <p:xfrm>
          <a:off x="838200" y="456247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16936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93375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3F2C60-ACD2-40E6-906C-88A039BA72C8}"/>
              </a:ext>
            </a:extLst>
          </p:cNvPr>
          <p:cNvSpPr txBox="1"/>
          <p:nvPr/>
        </p:nvSpPr>
        <p:spPr>
          <a:xfrm>
            <a:off x="838200" y="1254680"/>
            <a:ext cx="490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100 </a:t>
            </a:r>
            <a:r>
              <a:rPr lang="en-GB" sz="2800" dirty="0" err="1">
                <a:latin typeface="+mj-lt"/>
              </a:rPr>
              <a:t>elemente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intre</a:t>
            </a:r>
            <a:r>
              <a:rPr lang="en-GB" sz="2800" dirty="0">
                <a:latin typeface="+mj-lt"/>
              </a:rPr>
              <a:t> 0 </a:t>
            </a:r>
            <a:r>
              <a:rPr lang="en-GB" sz="2800" dirty="0" err="1">
                <a:latin typeface="+mj-lt"/>
              </a:rPr>
              <a:t>si</a:t>
            </a:r>
            <a:r>
              <a:rPr lang="en-GB" sz="2800" dirty="0">
                <a:latin typeface="+mj-lt"/>
              </a:rPr>
              <a:t> 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A64D-8203-4CB0-8BF4-71FB898A7F89}"/>
              </a:ext>
            </a:extLst>
          </p:cNvPr>
          <p:cNvSpPr txBox="1"/>
          <p:nvPr/>
        </p:nvSpPr>
        <p:spPr>
          <a:xfrm>
            <a:off x="838200" y="3974584"/>
            <a:ext cx="5660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100 </a:t>
            </a:r>
            <a:r>
              <a:rPr lang="en-GB" sz="2800" dirty="0" err="1">
                <a:latin typeface="+mj-lt"/>
              </a:rPr>
              <a:t>elemente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err="1">
                <a:latin typeface="+mj-lt"/>
              </a:rPr>
              <a:t>intre</a:t>
            </a:r>
            <a:r>
              <a:rPr lang="en-GB" sz="2800" dirty="0">
                <a:latin typeface="+mj-lt"/>
              </a:rPr>
              <a:t> 0 </a:t>
            </a:r>
            <a:r>
              <a:rPr lang="en-GB" sz="2800" dirty="0" err="1">
                <a:latin typeface="+mj-lt"/>
              </a:rPr>
              <a:t>si</a:t>
            </a:r>
            <a:r>
              <a:rPr lang="en-GB" sz="2800" dirty="0">
                <a:latin typeface="+mj-lt"/>
              </a:rPr>
              <a:t> 1000</a:t>
            </a:r>
          </a:p>
        </p:txBody>
      </p:sp>
    </p:spTree>
    <p:extLst>
      <p:ext uri="{BB962C8B-B14F-4D97-AF65-F5344CB8AC3E}">
        <p14:creationId xmlns:p14="http://schemas.microsoft.com/office/powerpoint/2010/main" val="314302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84823-14C2-4657-B720-347E30BF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851E01-4AF5-43A5-9B5D-2896F7D55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660974"/>
              </p:ext>
            </p:extLst>
          </p:nvPr>
        </p:nvGraphicFramePr>
        <p:xfrm>
          <a:off x="851807" y="318355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0518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793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F520AB-81F4-4B6A-B0FF-B821D26EC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8151422"/>
              </p:ext>
            </p:extLst>
          </p:nvPr>
        </p:nvGraphicFramePr>
        <p:xfrm>
          <a:off x="810986" y="2643593"/>
          <a:ext cx="105156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13051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0069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EEAB59-3570-455F-9607-6FF5CEF2CCC9}"/>
              </a:ext>
            </a:extLst>
          </p:cNvPr>
          <p:cNvSpPr txBox="1"/>
          <p:nvPr/>
        </p:nvSpPr>
        <p:spPr>
          <a:xfrm>
            <a:off x="838200" y="-82783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ED4CA-51C9-4762-BDEE-31E0031C0840}"/>
              </a:ext>
            </a:extLst>
          </p:cNvPr>
          <p:cNvSpPr txBox="1"/>
          <p:nvPr/>
        </p:nvSpPr>
        <p:spPr>
          <a:xfrm>
            <a:off x="810986" y="2208210"/>
            <a:ext cx="4544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</a:t>
            </a:r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43C2CC86-9924-46B6-A705-D5300E8A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4680544"/>
            <a:ext cx="10515600" cy="1325563"/>
          </a:xfr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8E226-F7C1-4C13-B399-787A7641A455}"/>
              </a:ext>
            </a:extLst>
          </p:cNvPr>
          <p:cNvSpPr txBox="1"/>
          <p:nvPr/>
        </p:nvSpPr>
        <p:spPr>
          <a:xfrm>
            <a:off x="783772" y="4507928"/>
            <a:ext cx="600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100 </a:t>
            </a:r>
            <a:r>
              <a:rPr lang="en-GB" sz="2400" dirty="0" err="1">
                <a:latin typeface="+mj-lt"/>
              </a:rPr>
              <a:t>elemente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intre</a:t>
            </a:r>
            <a:r>
              <a:rPr lang="en-GB" sz="2400" dirty="0">
                <a:latin typeface="+mj-lt"/>
              </a:rPr>
              <a:t> 0 </a:t>
            </a:r>
            <a:r>
              <a:rPr lang="en-GB" sz="2400" dirty="0" err="1">
                <a:latin typeface="+mj-lt"/>
              </a:rPr>
              <a:t>si</a:t>
            </a:r>
            <a:r>
              <a:rPr lang="en-GB" sz="2400" dirty="0">
                <a:latin typeface="+mj-lt"/>
              </a:rPr>
              <a:t> 1000000</a:t>
            </a:r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904E43D-CE97-43E7-83D5-802354C55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329291"/>
              </p:ext>
            </p:extLst>
          </p:nvPr>
        </p:nvGraphicFramePr>
        <p:xfrm>
          <a:off x="865414" y="4937760"/>
          <a:ext cx="10515600" cy="186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58457322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03227908"/>
                    </a:ext>
                  </a:extLst>
                </a:gridCol>
                <a:gridCol w="1208050">
                  <a:extLst>
                    <a:ext uri="{9D8B030D-6E8A-4147-A177-3AD203B41FA5}">
                      <a16:colId xmlns:a16="http://schemas.microsoft.com/office/drawing/2014/main" val="537716083"/>
                    </a:ext>
                  </a:extLst>
                </a:gridCol>
                <a:gridCol w="895070">
                  <a:extLst>
                    <a:ext uri="{9D8B030D-6E8A-4147-A177-3AD203B41FA5}">
                      <a16:colId xmlns:a16="http://schemas.microsoft.com/office/drawing/2014/main" val="7727358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87679067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34129956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1068706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92059524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705679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08982740"/>
                    </a:ext>
                  </a:extLst>
                </a:gridCol>
              </a:tblGrid>
              <a:tr h="1138074">
                <a:tc>
                  <a:txBody>
                    <a:bodyPr/>
                    <a:lstStyle/>
                    <a:p>
                      <a:r>
                        <a:rPr lang="en-GB" dirty="0"/>
                        <a:t>Tip de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Radix Sort, </a:t>
                      </a:r>
                      <a:r>
                        <a:rPr lang="en-GB" dirty="0" err="1"/>
                        <a:t>baza</a:t>
                      </a:r>
                      <a:r>
                        <a:rPr lang="en-GB" dirty="0"/>
                        <a:t>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22259"/>
                  </a:ext>
                </a:extLst>
              </a:tr>
              <a:tr h="350177">
                <a:tc>
                  <a:txBody>
                    <a:bodyPr/>
                    <a:lstStyle/>
                    <a:p>
                      <a:r>
                        <a:rPr lang="en-GB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9891"/>
                  </a:ext>
                </a:extLst>
              </a:tr>
              <a:tr h="350177">
                <a:tc>
                  <a:txBody>
                    <a:bodyPr/>
                    <a:lstStyle/>
                    <a:p>
                      <a:r>
                        <a:rPr lang="en-GB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3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35473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853</TotalTime>
  <Words>3676</Words>
  <Application>Microsoft Office PowerPoint</Application>
  <PresentationFormat>Widescreen</PresentationFormat>
  <Paragraphs>1897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 LT Pro</vt:lpstr>
      <vt:lpstr>AvenirNext LT Pro Medium</vt:lpstr>
      <vt:lpstr>Rockwell</vt:lpstr>
      <vt:lpstr>Segoe UI</vt:lpstr>
      <vt:lpstr>Segoe UI Semilight</vt:lpstr>
      <vt:lpstr>Wingdings</vt:lpstr>
      <vt:lpstr>ExploreVTI</vt:lpstr>
      <vt:lpstr> Viteza algoritmilor de sortare</vt:lpstr>
      <vt:lpstr>Vector complet random</vt:lpstr>
      <vt:lpstr> </vt:lpstr>
      <vt:lpstr>PowerPoint Presentation</vt:lpstr>
      <vt:lpstr>PowerPoint Presentation</vt:lpstr>
      <vt:lpstr>PowerPoint Presentation</vt:lpstr>
      <vt:lpstr>PowerPoint Presentation</vt:lpstr>
      <vt:lpstr>Vector aproape sortat</vt:lpstr>
      <vt:lpstr> </vt:lpstr>
      <vt:lpstr>PowerPoint Presentation</vt:lpstr>
      <vt:lpstr>PowerPoint Presentation</vt:lpstr>
      <vt:lpstr>PowerPoint Presentation</vt:lpstr>
      <vt:lpstr>PowerPoint Presentation</vt:lpstr>
      <vt:lpstr>Vector sortat descrescator</vt:lpstr>
      <vt:lpstr> </vt:lpstr>
      <vt:lpstr>PowerPoint Presentation</vt:lpstr>
      <vt:lpstr>PowerPoint Presentation</vt:lpstr>
      <vt:lpstr>PowerPoint Presentation</vt:lpstr>
      <vt:lpstr>PowerPoint Presentation</vt:lpstr>
      <vt:lpstr>Vector constant</vt:lpstr>
      <vt:lpstr> </vt:lpstr>
      <vt:lpstr>PowerPoint Presentation</vt:lpstr>
      <vt:lpstr>PowerPoint Presentation</vt:lpstr>
      <vt:lpstr>PowerPoint Presentation</vt:lpstr>
      <vt:lpstr>PowerPoint Presentation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Viteza algoritmilor de sortare</dc:title>
  <dc:creator>Ale</dc:creator>
  <cp:lastModifiedBy>Ale</cp:lastModifiedBy>
  <cp:revision>60</cp:revision>
  <dcterms:created xsi:type="dcterms:W3CDTF">2021-03-09T15:35:56Z</dcterms:created>
  <dcterms:modified xsi:type="dcterms:W3CDTF">2021-03-14T15:26:22Z</dcterms:modified>
</cp:coreProperties>
</file>