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9144000" cy="5143500"/>
  <p:embeddedFontLst>
    <p:embeddedFont>
      <p:font typeface="Roboto" panose="020B0604020202020204" charset="0"/>
      <p:regular r:id="rId27"/>
      <p:bold r:id="rId28"/>
    </p:embeddedFont>
  </p:embeddedFontLst>
  <p:custDataLst>
    <p:tags r:id="rId29"/>
  </p:custData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21208-2A8E-4F3B-A7ED-F6A4FEDE95D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B0741-0365-4C62-BEDE-2DDCAF473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9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643" y="800236"/>
            <a:ext cx="6436178" cy="2209800"/>
          </a:xfrm>
          <a:prstGeom prst="rect">
            <a:avLst/>
          </a:prstGeom>
        </p:spPr>
        <p:txBody>
          <a:bodyPr vert="horz" rtlCol="0" anchor="b"/>
          <a:lstStyle>
            <a:lvl1pPr lvl="0" algn="ctr">
              <a:lnSpc>
                <a:spcPct val="100000"/>
              </a:lnSpc>
              <a:defRPr lang="en-US" sz="5100" b="0" i="0" cap="none" spc="150" baseline="0" dirty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1643" y="3416175"/>
            <a:ext cx="6436178" cy="706966"/>
          </a:xfrm>
          <a:prstGeom prst="rect">
            <a:avLst/>
          </a:prstGeom>
        </p:spPr>
        <p:txBody>
          <a:bodyPr vert="horz" lIns="9144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None/>
              <a:defRPr lang="en-US" sz="1600" i="0" baseline="0" dirty="0">
                <a:solidFill>
                  <a:schemeClr val="accent1"/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4" name="Straight Connector 9"/>
          <p:cNvCxnSpPr/>
          <p:nvPr/>
        </p:nvCxnSpPr>
        <p:spPr>
          <a:xfrm>
            <a:off x="1351643" y="3182555"/>
            <a:ext cx="643617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/>
          </p:nvPr>
        </p:nvSpPr>
        <p:spPr>
          <a:xfrm>
            <a:off x="949327" y="1550987"/>
            <a:ext cx="1593851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35275" y="1550987"/>
            <a:ext cx="1593850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2"/>
          </p:nvPr>
        </p:nvSpPr>
        <p:spPr>
          <a:xfrm>
            <a:off x="4724400" y="1550987"/>
            <a:ext cx="3482976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type="body" idx="3"/>
          </p:nvPr>
        </p:nvSpPr>
        <p:spPr>
          <a:xfrm>
            <a:off x="887415" y="3857355"/>
            <a:ext cx="1714931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9" name="Rectangle 19"/>
          <p:cNvSpPr/>
          <p:nvPr/>
        </p:nvSpPr>
        <p:spPr>
          <a:xfrm>
            <a:off x="889003" y="1493837"/>
            <a:ext cx="1711325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0" name="Rectangle 20"/>
          <p:cNvSpPr/>
          <p:nvPr/>
        </p:nvSpPr>
        <p:spPr>
          <a:xfrm>
            <a:off x="2774950" y="1493837"/>
            <a:ext cx="1714500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1" name="Rectangle 22"/>
          <p:cNvSpPr/>
          <p:nvPr/>
        </p:nvSpPr>
        <p:spPr>
          <a:xfrm>
            <a:off x="4648201" y="1493837"/>
            <a:ext cx="3616325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type="body" idx="4"/>
          </p:nvPr>
        </p:nvSpPr>
        <p:spPr>
          <a:xfrm>
            <a:off x="2773802" y="3857355"/>
            <a:ext cx="1714931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type="body" idx="5"/>
          </p:nvPr>
        </p:nvSpPr>
        <p:spPr>
          <a:xfrm>
            <a:off x="4660188" y="3857355"/>
            <a:ext cx="3604336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idx="6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49328" y="1550990"/>
            <a:ext cx="2185266" cy="1373187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Rectangle 14"/>
          <p:cNvSpPr/>
          <p:nvPr/>
        </p:nvSpPr>
        <p:spPr>
          <a:xfrm>
            <a:off x="889003" y="1493840"/>
            <a:ext cx="2305049" cy="148748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5" name="Rectangle 17"/>
          <p:cNvSpPr/>
          <p:nvPr/>
        </p:nvSpPr>
        <p:spPr>
          <a:xfrm>
            <a:off x="3365068" y="1493839"/>
            <a:ext cx="4896389" cy="1487488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idx="2"/>
          </p:nvPr>
        </p:nvSpPr>
        <p:spPr>
          <a:xfrm>
            <a:off x="3422218" y="1550987"/>
            <a:ext cx="4776119" cy="13636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3"/>
          </p:nvPr>
        </p:nvSpPr>
        <p:spPr>
          <a:xfrm>
            <a:off x="949328" y="3213535"/>
            <a:ext cx="2185266" cy="1373187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Rectangle 26"/>
          <p:cNvSpPr/>
          <p:nvPr/>
        </p:nvSpPr>
        <p:spPr>
          <a:xfrm>
            <a:off x="889003" y="3156385"/>
            <a:ext cx="2305049" cy="148748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3368053" y="3161149"/>
            <a:ext cx="4896389" cy="1487488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4"/>
          </p:nvPr>
        </p:nvSpPr>
        <p:spPr>
          <a:xfrm>
            <a:off x="3425203" y="3218298"/>
            <a:ext cx="4776119" cy="13636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781050" y="1493839"/>
            <a:ext cx="7480300" cy="2998787"/>
          </a:xfrm>
        </p:spPr>
        <p:txBody>
          <a:bodyPr vert="horz" rtlCol="0">
            <a:norm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Title 7"/>
          <p:cNvSpPr>
            <a:spLocks noGrp="1"/>
          </p:cNvSpPr>
          <p:nvPr>
            <p:ph type="title" idx="1"/>
          </p:nvPr>
        </p:nvSpPr>
        <p:spPr/>
        <p:txBody>
          <a:bodyPr vert="horz" rtlCol="0"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3" y="2926162"/>
            <a:ext cx="7480300" cy="1565274"/>
          </a:xfrm>
          <a:prstGeom prst="rect">
            <a:avLst/>
          </a:prstGeom>
        </p:spPr>
        <p:txBody>
          <a:bodyPr vert="horz" rtlCol="0" anchor="t"/>
          <a:lstStyle>
            <a:lvl1pPr lvl="0" algn="l">
              <a:lnSpc>
                <a:spcPct val="100000"/>
              </a:lnSpc>
              <a:spcBef>
                <a:spcPts val="0"/>
              </a:spcBef>
              <a:defRPr lang="en-US" sz="4300" b="0" i="0" cap="none" spc="150" dirty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9089" y="2192059"/>
            <a:ext cx="7472264" cy="511812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600" i="0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4"/>
          <p:cNvCxnSpPr/>
          <p:nvPr/>
        </p:nvCxnSpPr>
        <p:spPr>
          <a:xfrm>
            <a:off x="894862" y="2781071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781052" y="1593852"/>
            <a:ext cx="3586111" cy="2870199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idx="1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4675243" y="1593852"/>
            <a:ext cx="3586111" cy="2870199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/>
          </p:nvPr>
        </p:nvSpPr>
        <p:spPr>
          <a:xfrm>
            <a:off x="781049" y="1501585"/>
            <a:ext cx="3586112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200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Roboto"/>
              </a:defRPr>
            </a:lvl2pPr>
            <a:lvl3pPr marL="914400" lvl="2" indent="0">
              <a:buNone/>
              <a:defRPr lang="en-US" sz="1800" b="1" dirty="0">
                <a:latin typeface="Roboto"/>
              </a:defRPr>
            </a:lvl3pPr>
            <a:lvl4pPr marL="1371600" lvl="3" indent="0">
              <a:buNone/>
              <a:defRPr lang="en-US" sz="1600" b="1" dirty="0">
                <a:latin typeface="Roboto"/>
              </a:defRPr>
            </a:lvl4pPr>
            <a:lvl5pPr marL="1828800" lvl="4" indent="0">
              <a:buNone/>
              <a:defRPr lang="en-US" sz="1600" b="1" dirty="0">
                <a:latin typeface="Roboto"/>
              </a:defRPr>
            </a:lvl5pPr>
            <a:lvl6pPr marL="2286000" lvl="5" indent="0">
              <a:buNone/>
              <a:defRPr lang="en-US" sz="1600" b="1" dirty="0">
                <a:latin typeface="Roboto"/>
              </a:defRPr>
            </a:lvl6pPr>
            <a:lvl7pPr marL="2743200" lvl="6" indent="0">
              <a:buNone/>
              <a:defRPr lang="en-US" sz="1600" b="1" dirty="0">
                <a:latin typeface="Roboto"/>
              </a:defRPr>
            </a:lvl7pPr>
            <a:lvl8pPr marL="3200400" lvl="7" indent="0">
              <a:buNone/>
              <a:defRPr lang="en-US" sz="1600" b="1" dirty="0">
                <a:latin typeface="Roboto"/>
              </a:defRPr>
            </a:lvl8pPr>
            <a:lvl9pPr marL="3657600" lvl="8" indent="0">
              <a:buNone/>
              <a:defRPr lang="en-US" sz="1600" b="1" dirty="0">
                <a:latin typeface="Roboto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/>
          </p:nvPr>
        </p:nvSpPr>
        <p:spPr>
          <a:xfrm>
            <a:off x="4678517" y="1501585"/>
            <a:ext cx="3582834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200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Roboto"/>
              </a:defRPr>
            </a:lvl2pPr>
            <a:lvl3pPr marL="914400" lvl="2" indent="0">
              <a:buNone/>
              <a:defRPr lang="en-US" sz="1800" b="1" dirty="0">
                <a:latin typeface="Roboto"/>
              </a:defRPr>
            </a:lvl3pPr>
            <a:lvl4pPr marL="1371600" lvl="3" indent="0">
              <a:buNone/>
              <a:defRPr lang="en-US" sz="1600" b="1" dirty="0">
                <a:latin typeface="Roboto"/>
              </a:defRPr>
            </a:lvl4pPr>
            <a:lvl5pPr marL="1828800" lvl="4" indent="0">
              <a:buNone/>
              <a:defRPr lang="en-US" sz="1600" b="1" dirty="0">
                <a:latin typeface="Roboto"/>
              </a:defRPr>
            </a:lvl5pPr>
            <a:lvl6pPr marL="2286000" lvl="5" indent="0">
              <a:buNone/>
              <a:defRPr lang="en-US" sz="1600" b="1" dirty="0">
                <a:latin typeface="Roboto"/>
              </a:defRPr>
            </a:lvl6pPr>
            <a:lvl7pPr marL="2743200" lvl="6" indent="0">
              <a:buNone/>
              <a:defRPr lang="en-US" sz="1600" b="1" dirty="0">
                <a:latin typeface="Roboto"/>
              </a:defRPr>
            </a:lvl7pPr>
            <a:lvl8pPr marL="3200400" lvl="7" indent="0">
              <a:buNone/>
              <a:defRPr lang="en-US" sz="1600" b="1" dirty="0">
                <a:latin typeface="Roboto"/>
              </a:defRPr>
            </a:lvl8pPr>
            <a:lvl9pPr marL="3657600" lvl="8" indent="0">
              <a:buNone/>
              <a:defRPr lang="en-US" sz="1600" b="1" dirty="0">
                <a:latin typeface="Roboto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781052" y="2113937"/>
            <a:ext cx="3586111" cy="2380277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idx="3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"/>
          </p:nvPr>
        </p:nvSpPr>
        <p:spPr>
          <a:xfrm>
            <a:off x="4675243" y="2113937"/>
            <a:ext cx="3586111" cy="2380277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cxnSp>
        <p:nvCxnSpPr>
          <p:cNvPr id="5" name="Straight Connector 8"/>
          <p:cNvCxnSpPr/>
          <p:nvPr/>
        </p:nvCxnSpPr>
        <p:spPr>
          <a:xfrm>
            <a:off x="894862" y="1322619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76758" y="1493839"/>
            <a:ext cx="4484595" cy="3000375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idx="2"/>
          </p:nvPr>
        </p:nvSpPr>
        <p:spPr>
          <a:xfrm>
            <a:off x="781200" y="14940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</a:lvl1pPr>
          </a:lstStyle>
          <a:p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/>
          </p:nvPr>
        </p:nvSpPr>
        <p:spPr>
          <a:xfrm>
            <a:off x="3832225" y="1549401"/>
            <a:ext cx="4368800" cy="2889250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idx="1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16"/>
          <p:cNvSpPr/>
          <p:nvPr/>
        </p:nvSpPr>
        <p:spPr>
          <a:xfrm>
            <a:off x="3774594" y="1493839"/>
            <a:ext cx="4486755" cy="3000375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idx="2"/>
          </p:nvPr>
        </p:nvSpPr>
        <p:spPr>
          <a:xfrm>
            <a:off x="781200" y="14940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</a:lvl1pPr>
          </a:lstStyle>
          <a:p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blipFill dpi="0" rotWithShape="1"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756000" y="196645"/>
            <a:ext cx="7363858" cy="999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81200" y="1494000"/>
            <a:ext cx="7480800" cy="299880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9"/>
          <p:cNvCxnSpPr/>
          <p:nvPr/>
        </p:nvCxnSpPr>
        <p:spPr>
          <a:xfrm>
            <a:off x="894862" y="1322619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1" i="0" dirty="0">
          <a:solidFill>
            <a:schemeClr val="tx1">
              <a:lumMod val="85000"/>
              <a:lumOff val="15000"/>
            </a:schemeClr>
          </a:solidFill>
          <a:latin typeface="+mj-lt"/>
        </a:defRPr>
      </a:lvl1pPr>
    </p:titleStyle>
    <p:bodyStyle>
      <a:lvl1pPr marL="342900" lvl="0" indent="-342900" algn="l" rtl="0">
        <a:spcBef>
          <a:spcPts val="1200"/>
        </a:spcBef>
        <a:buClr>
          <a:schemeClr val="accent1"/>
        </a:buClr>
        <a:buFont typeface="Arial"/>
        <a:buChar char="&gt;"/>
        <a:defRPr lang="en-US" sz="1800" i="0" dirty="0">
          <a:solidFill>
            <a:schemeClr val="tx1">
              <a:lumMod val="85000"/>
              <a:lumOff val="15000"/>
            </a:schemeClr>
          </a:solidFill>
          <a:latin typeface="+mn-lt"/>
        </a:defRPr>
      </a:lvl1pPr>
      <a:lvl2pPr marL="742950" lvl="1" indent="-28575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600" i="0" dirty="0">
          <a:solidFill>
            <a:schemeClr val="bg1">
              <a:lumMod val="50000"/>
            </a:schemeClr>
          </a:solidFill>
          <a:latin typeface="+mn-lt"/>
        </a:defRPr>
      </a:lvl2pPr>
      <a:lvl3pPr marL="1143000" lvl="2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400" i="0" dirty="0">
          <a:solidFill>
            <a:schemeClr val="bg1">
              <a:lumMod val="50000"/>
            </a:schemeClr>
          </a:solidFill>
          <a:latin typeface="+mn-lt"/>
        </a:defRPr>
      </a:lvl3pPr>
      <a:lvl4pPr marL="1600200" lvl="3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200" i="0" dirty="0">
          <a:solidFill>
            <a:schemeClr val="bg1">
              <a:lumMod val="50000"/>
            </a:schemeClr>
          </a:solidFill>
          <a:latin typeface="+mn-lt"/>
        </a:defRPr>
      </a:lvl4pPr>
      <a:lvl5pPr marL="2057400" lvl="4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"/>
              </a:rPr>
              <a:t>Java 1 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rtlCol="0"/>
          <a:lstStyle/>
          <a:p>
            <a:pPr algn="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Alexandra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Bulaceanu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76096" y="1396766"/>
            <a:ext cx="3869204" cy="1613269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Java 1.A</a:t>
            </a:r>
          </a:p>
          <a:p>
            <a:pPr algn="ctr"/>
            <a:r>
              <a:rPr lang="en-US" sz="1800" b="1" dirty="0">
                <a:solidFill>
                  <a:schemeClr val="bg2">
                    <a:lumMod val="10000"/>
                  </a:schemeClr>
                </a:solidFill>
              </a:rPr>
              <a:t>Curs 9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96745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Firele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fac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parte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proces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impartasesc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aceeasi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pot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modifice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aceleasi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zone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(pot duce la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probleme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concurenta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doua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modalitati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fire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lvl="1">
              <a:spcAft>
                <a:spcPts val="525"/>
              </a:spcAft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1)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mostenind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Thread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suprascriind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run()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determina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blocul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cod care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fir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separat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(ex: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Thread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t1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= new Thread();)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2)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implementand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interfata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functionala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Runnable(public void run();)</a:t>
            </a:r>
            <a:r>
              <a:rPr lang="en-US" dirty="0">
                <a:solidFill>
                  <a:srgbClr val="40BD7E"/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creand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un fir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baza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Thread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(ex: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Thread </a:t>
            </a:r>
            <a:r>
              <a:rPr lang="en-US" dirty="0">
                <a:solidFill>
                  <a:srgbClr val="FF0000"/>
                </a:solidFill>
              </a:rPr>
              <a:t>t2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= new Thread(Runnable r);)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5557" y="4159988"/>
            <a:ext cx="2857500" cy="49629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 err="1">
                <a:solidFill>
                  <a:srgbClr val="FF0000"/>
                </a:solidFill>
              </a:rPr>
              <a:t>OddNumbersThread</a:t>
            </a:r>
            <a:r>
              <a:rPr lang="en-US" sz="1300" dirty="0">
                <a:solidFill>
                  <a:srgbClr val="FF0000"/>
                </a:solidFill>
              </a:rPr>
              <a:t>.class, Exemplu1.class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96746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ambele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modalitati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creare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firelor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semnalam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masinii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virtuale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vrem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pornim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un fir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folosind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comportamentul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start()</a:t>
            </a:r>
            <a:r>
              <a:rPr lang="en-US" dirty="0">
                <a:solidFill>
                  <a:srgbClr val="40BD7E"/>
                </a:solidFill>
              </a:rPr>
              <a:t>(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ex: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t1.start();)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8324" y="1220277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ambele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modalitati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creare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firelor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semnalam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masinii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virtuale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vrem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pornim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un fir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folosind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comportamentul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start()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(ex: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t1.start();) 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daca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se va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folosi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run()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in loc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start(),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nu se va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un fir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nou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blocul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cod se va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firul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curent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96746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ambele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modalitati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creare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firelor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semnalam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masinii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virtuale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vrem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pornim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un fir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folosind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comportamentul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start()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(ex: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t1.start();) </a:t>
            </a:r>
          </a:p>
          <a:p>
            <a:pPr marL="800100" lvl="1" indent="-342900"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daca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folosi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run()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loc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start(),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nu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un fir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nou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blocul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cod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firul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curent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Intotdeauna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intarziere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pornirea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unui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fir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96745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ambele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modalitati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creare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firelor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semnalam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masinii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virtuale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vrem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pornim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un fir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folosind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comportamentul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start()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(ex: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t1.start();) </a:t>
            </a:r>
          </a:p>
          <a:p>
            <a:pPr marL="800100" lvl="1" indent="-342900"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daca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folosi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run()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loc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start(),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nu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un fir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nou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blocul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cod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firul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curent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Intotdeauna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intarziere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pornirea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unui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fir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proces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incheie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atunci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cand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incheie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firele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3679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</a:p>
          <a:p>
            <a:pPr marL="342900" indent="-342900" algn="just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O arhitectura pe mai multe fire de executie este considerata functionala atunci cand toate istoriile de executie duc catre rezultatul functional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367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Diagrama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stari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firelor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(life-cycle):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126373" y="1578983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New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9594" y="1475294"/>
            <a:ext cx="1682602" cy="957955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firul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nu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pornit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JVM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nu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vede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firul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96746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Diagrama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stari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firelor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(life-cycle):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126373" y="1578983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New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143306" y="2617399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Runnable</a:t>
            </a:r>
          </a:p>
        </p:txBody>
      </p:sp>
      <p:cxnSp>
        <p:nvCxnSpPr>
          <p:cNvPr id="8" name="Straight Connector 7"/>
          <p:cNvCxnSpPr>
            <a:stCxn id="6" idx="2"/>
            <a:endCxn id="7" idx="0"/>
          </p:cNvCxnSpPr>
          <p:nvPr/>
        </p:nvCxnSpPr>
        <p:spPr>
          <a:xfrm>
            <a:off x="4091278" y="2057448"/>
            <a:ext cx="16933" cy="559951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9" name="TextBox 8"/>
          <p:cNvSpPr txBox="1"/>
          <p:nvPr/>
        </p:nvSpPr>
        <p:spPr>
          <a:xfrm>
            <a:off x="1429594" y="1475294"/>
            <a:ext cx="1682602" cy="957955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rgbClr val="40BD7E"/>
                </a:solidFill>
              </a:rPr>
              <a:t>-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firul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nu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pornit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, JVM nu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vede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firul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endParaRPr lang="en-US" sz="1400" dirty="0">
              <a:solidFill>
                <a:srgbClr val="40BD7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6201" y="2477054"/>
            <a:ext cx="1682602" cy="1388842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40BD7E"/>
                </a:solidFill>
              </a:rPr>
              <a:t>-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marcheaza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ca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firul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fi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pornit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JVM(ex</a:t>
            </a:r>
            <a:r>
              <a:rPr lang="en-US" sz="1400" dirty="0">
                <a:solidFill>
                  <a:srgbClr val="40BD7E"/>
                </a:solidFill>
              </a:rPr>
              <a:t>: </a:t>
            </a:r>
            <a:r>
              <a:rPr lang="en-US" sz="1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t.start</a:t>
            </a: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();</a:t>
            </a:r>
            <a:r>
              <a:rPr lang="en-US" sz="1400" dirty="0">
                <a:solidFill>
                  <a:srgbClr val="40BD7E"/>
                </a:solidFill>
              </a:rPr>
              <a:t>)</a:t>
            </a:r>
          </a:p>
          <a:p>
            <a:r>
              <a:rPr lang="en-US" sz="1400" dirty="0">
                <a:solidFill>
                  <a:srgbClr val="40BD7E"/>
                </a:solidFill>
              </a:rPr>
              <a:t>-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firul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nu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pornit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09600" y="1121841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Diagrama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stari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firelor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(life-cycle):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126373" y="1578983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New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126373" y="2518625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Runnable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115520" y="3543194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Running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 flipH="1">
            <a:off x="4080424" y="2892773"/>
            <a:ext cx="7974" cy="628437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0" name="Straight Connector 9"/>
          <p:cNvCxnSpPr>
            <a:stCxn id="6" idx="2"/>
            <a:endCxn id="7" idx="0"/>
          </p:cNvCxnSpPr>
          <p:nvPr/>
        </p:nvCxnSpPr>
        <p:spPr>
          <a:xfrm>
            <a:off x="4091278" y="2057448"/>
            <a:ext cx="0" cy="461177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1" name="TextBox 10"/>
          <p:cNvSpPr txBox="1"/>
          <p:nvPr/>
        </p:nvSpPr>
        <p:spPr>
          <a:xfrm>
            <a:off x="1429594" y="1475294"/>
            <a:ext cx="1682602" cy="957955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rgbClr val="40BD7E"/>
                </a:solidFill>
              </a:rPr>
              <a:t>-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firul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nu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pornit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JVM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nu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vede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firul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9594" y="2438508"/>
            <a:ext cx="1682602" cy="1388842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marcheaza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ca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firul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fi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pornit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JVM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(ex: </a:t>
            </a:r>
            <a:r>
              <a:rPr lang="en-US" sz="1400" dirty="0">
                <a:solidFill>
                  <a:srgbClr val="FF0000"/>
                </a:solidFill>
              </a:rPr>
              <a:t>t.start();)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firul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nu se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executa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0068" y="3915341"/>
            <a:ext cx="168260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rgbClr val="40BD7E"/>
                </a:solidFill>
              </a:rPr>
              <a:t>-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firul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se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executa</a:t>
            </a: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 flipV="1">
            <a:off x="4267200" y="2997090"/>
            <a:ext cx="0" cy="524120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96745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Diagrama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stari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firelor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(life-cycle):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133019" y="1578544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New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126373" y="2394097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Runnable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118401" y="3216353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Running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25599" y="4021659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Terminated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rot="5400000">
            <a:off x="3911409" y="3039365"/>
            <a:ext cx="346005" cy="7972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1" name="Straight Connector 10"/>
          <p:cNvCxnSpPr>
            <a:stCxn id="6" idx="2"/>
            <a:endCxn id="7" idx="0"/>
          </p:cNvCxnSpPr>
          <p:nvPr/>
        </p:nvCxnSpPr>
        <p:spPr>
          <a:xfrm flipH="1">
            <a:off x="4091278" y="2057009"/>
            <a:ext cx="6646" cy="337088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2" name="TextBox 11"/>
          <p:cNvSpPr txBox="1"/>
          <p:nvPr/>
        </p:nvSpPr>
        <p:spPr>
          <a:xfrm>
            <a:off x="1429594" y="1475294"/>
            <a:ext cx="1682602" cy="650178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firul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pornit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JVM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vede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firul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29594" y="2275394"/>
            <a:ext cx="1682602" cy="85523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marcheaza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ca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firul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pornit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JVM </a:t>
            </a:r>
            <a:r>
              <a:rPr lang="en-US" sz="1200" dirty="0">
                <a:solidFill>
                  <a:srgbClr val="FF0000"/>
                </a:solidFill>
              </a:rPr>
              <a:t>(ex: t.start();)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firul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pornit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29594" y="3265995"/>
            <a:ext cx="1682602" cy="28084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firul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executa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10800000" flipH="1">
            <a:off x="4200262" y="2870790"/>
            <a:ext cx="7974" cy="358848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6" name="TextBox 15"/>
          <p:cNvSpPr txBox="1"/>
          <p:nvPr/>
        </p:nvSpPr>
        <p:spPr>
          <a:xfrm>
            <a:off x="973124" y="3632790"/>
            <a:ext cx="2520072" cy="101951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rgbClr val="40BD7E"/>
                </a:solidFill>
              </a:rPr>
              <a:t>-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firul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si-a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incheiat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executia(metoda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run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incercarea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a-l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reporni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va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arunca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2">
                    <a:lumMod val="25000"/>
                  </a:schemeClr>
                </a:solidFill>
              </a:rPr>
              <a:t>IllegalThreadStateException</a:t>
            </a: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rot="5400000" flipV="1">
            <a:off x="3919498" y="3853533"/>
            <a:ext cx="329056" cy="7197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00610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Set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care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individual si independent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alte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seturi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aplicatie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96745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Diagrama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stari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firelor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executie(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life-cycle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):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126373" y="1578983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New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126373" y="2394097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Runnable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118401" y="3216353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Running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25599" y="4021659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Terminated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60119" y="3206826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Blocked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 rot="5400000">
            <a:off x="3911409" y="3039365"/>
            <a:ext cx="346005" cy="7972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2" name="Straight Connector 11"/>
          <p:cNvCxnSpPr>
            <a:stCxn id="8" idx="3"/>
            <a:endCxn id="10" idx="1"/>
          </p:cNvCxnSpPr>
          <p:nvPr/>
        </p:nvCxnSpPr>
        <p:spPr>
          <a:xfrm flipV="1">
            <a:off x="5051976" y="3444951"/>
            <a:ext cx="708142" cy="9527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3" name="Straight Connector 12"/>
          <p:cNvCxnSpPr>
            <a:stCxn id="6" idx="2"/>
            <a:endCxn id="7" idx="0"/>
          </p:cNvCxnSpPr>
          <p:nvPr/>
        </p:nvCxnSpPr>
        <p:spPr>
          <a:xfrm rot="5400000" flipV="1">
            <a:off x="3923729" y="2219903"/>
            <a:ext cx="338864" cy="9525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4" name="Elbow Connector 13"/>
          <p:cNvCxnSpPr>
            <a:stCxn id="10" idx="0"/>
            <a:endCxn id="7" idx="3"/>
          </p:cNvCxnSpPr>
          <p:nvPr/>
        </p:nvCxnSpPr>
        <p:spPr>
          <a:xfrm rot="16200000" flipV="1">
            <a:off x="5603744" y="2088426"/>
            <a:ext cx="574603" cy="1662195"/>
          </a:xfrm>
          <a:prstGeom prst="bentConnector2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5" name="TextBox 14"/>
          <p:cNvSpPr txBox="1"/>
          <p:nvPr/>
        </p:nvSpPr>
        <p:spPr>
          <a:xfrm>
            <a:off x="1429594" y="1475294"/>
            <a:ext cx="1682602" cy="650178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firul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pornit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JVM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vede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firul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29594" y="2275394"/>
            <a:ext cx="1682602" cy="85523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marcheaza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ca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firul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pornit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JVM </a:t>
            </a:r>
            <a:r>
              <a:rPr lang="en-US" sz="1200" dirty="0">
                <a:solidFill>
                  <a:srgbClr val="FF0000"/>
                </a:solidFill>
              </a:rPr>
              <a:t>(ex: t.start();)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firul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pornit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29594" y="3265995"/>
            <a:ext cx="1682602" cy="28084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firul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 se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executa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10800000" flipH="1">
            <a:off x="4200262" y="2870790"/>
            <a:ext cx="7974" cy="358848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9" name="TextBox 18"/>
          <p:cNvSpPr txBox="1"/>
          <p:nvPr/>
        </p:nvSpPr>
        <p:spPr>
          <a:xfrm>
            <a:off x="973124" y="3632790"/>
            <a:ext cx="2520072" cy="101951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firul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si-a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incheiat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executia(metoda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 run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incercarea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a-l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reporni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 va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arunca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</a:rPr>
              <a:t>IllegalThreadStateException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25494" y="1627694"/>
            <a:ext cx="1682602" cy="1573508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exista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doua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posibilitati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bloca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un fir: pe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perioada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determinata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nedeterminata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incercarea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a-l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incheia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arunca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2">
                    <a:lumMod val="25000"/>
                  </a:schemeClr>
                </a:solidFill>
              </a:rPr>
              <a:t>InterruptedException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11857" y="4198088"/>
            <a:ext cx="2857500" cy="49629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25000"/>
                  </a:schemeClr>
                </a:solidFill>
              </a:rPr>
              <a:t>Ex: </a:t>
            </a:r>
            <a:r>
              <a:rPr lang="en-US" sz="13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EvenNumbersRunnable</a:t>
            </a:r>
            <a:r>
              <a:rPr lang="en-US" sz="1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.class</a:t>
            </a:r>
            <a:r>
              <a:rPr lang="en-US" sz="1300" dirty="0">
                <a:solidFill>
                  <a:srgbClr val="92D050"/>
                </a:solidFill>
              </a:rPr>
              <a:t>, </a:t>
            </a:r>
          </a:p>
          <a:p>
            <a:r>
              <a:rPr lang="en-US" sz="1300" dirty="0">
                <a:solidFill>
                  <a:schemeClr val="bg2">
                    <a:lumMod val="25000"/>
                  </a:schemeClr>
                </a:solidFill>
              </a:rPr>
              <a:t>in </a:t>
            </a:r>
            <a:r>
              <a:rPr lang="en-US" sz="1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Exemplu1.class</a:t>
            </a:r>
          </a:p>
        </p:txBody>
      </p:sp>
      <p:cxnSp>
        <p:nvCxnSpPr>
          <p:cNvPr id="22" name="Straight Connector 21"/>
          <p:cNvCxnSpPr>
            <a:cxnSpLocks/>
          </p:cNvCxnSpPr>
          <p:nvPr/>
        </p:nvCxnSpPr>
        <p:spPr>
          <a:xfrm rot="5400000" flipV="1">
            <a:off x="3919498" y="3853533"/>
            <a:ext cx="329056" cy="7197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96745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Sincronizarea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firelor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excutie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a controla accesul la zonele de memorie simultan accesate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96746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Sincronizarea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firelor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excutie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a controla accesul la zonele de memorie simultan accesate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a controla sa se execute un fir de executie dupa ce s-a incheiat altul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96745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Sincronizarea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firelor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excutie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800100" lvl="1" indent="-342900">
              <a:spcAft>
                <a:spcPts val="525"/>
              </a:spcAft>
              <a:buFont typeface="Arial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controla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accesul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zonele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simultan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accesate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800100" lvl="1" indent="-342900">
              <a:spcAft>
                <a:spcPts val="525"/>
              </a:spcAft>
              <a:buFont typeface="Arial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controla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execute un fir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dupa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s-a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incheiat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altul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putem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folosi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modificatorul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synchronized</a:t>
            </a:r>
            <a:r>
              <a:rPr lang="en-US" dirty="0">
                <a:solidFill>
                  <a:srgbClr val="40BD7E"/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specifica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accesul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catre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un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anumit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bloc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instructiuni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controlat</a:t>
            </a:r>
            <a:endParaRPr lang="en-US" dirty="0">
              <a:solidFill>
                <a:schemeClr val="bg2">
                  <a:lumMod val="25000"/>
                </a:schemeClr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96745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Sincronizarea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firelor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excutie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800100" lvl="1" indent="-342900">
              <a:spcAft>
                <a:spcPts val="525"/>
              </a:spcAft>
              <a:buFont typeface="Arial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controla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accesul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zonele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simultan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accesate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800100" lvl="1" indent="-342900">
              <a:spcAft>
                <a:spcPts val="525"/>
              </a:spcAft>
              <a:buFont typeface="Arial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controla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execute un fir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dupa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s-a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incheiat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altul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putem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folosi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modificatorul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synchronized</a:t>
            </a:r>
            <a:r>
              <a:rPr lang="en-US" dirty="0">
                <a:solidFill>
                  <a:srgbClr val="40BD7E"/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specifica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accesul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catre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anumit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bloc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controlat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comportamentul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join()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blocheaza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firul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perioada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nedeterminata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deasemenea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metoda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este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supraincarcata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primi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ca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parametru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anumita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perioada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timp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-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long</a:t>
            </a:r>
            <a:r>
              <a:rPr lang="en-US" dirty="0">
                <a:solidFill>
                  <a:srgbClr val="FFC000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Roboto"/>
              </a:rPr>
              <a:t>milisecunde</a:t>
            </a:r>
            <a:r>
              <a:rPr lang="en-US" dirty="0">
                <a:solidFill>
                  <a:srgbClr val="FF0000"/>
                </a:solidFill>
                <a:latin typeface="Roboto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5057" y="4159988"/>
            <a:ext cx="3493681" cy="49629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rgbClr val="FF0000"/>
                </a:solidFill>
              </a:rPr>
              <a:t>Exemplu2.class, Exemplu3.class, </a:t>
            </a:r>
            <a:r>
              <a:rPr lang="en-US" sz="1300" dirty="0" err="1">
                <a:solidFill>
                  <a:srgbClr val="FF0000"/>
                </a:solidFill>
              </a:rPr>
              <a:t>Producator</a:t>
            </a:r>
            <a:r>
              <a:rPr lang="en-US" sz="1300" dirty="0">
                <a:solidFill>
                  <a:srgbClr val="FF0000"/>
                </a:solidFill>
              </a:rPr>
              <a:t>.class, </a:t>
            </a:r>
            <a:r>
              <a:rPr lang="en-US" sz="1300" dirty="0" err="1">
                <a:solidFill>
                  <a:srgbClr val="FF0000"/>
                </a:solidFill>
              </a:rPr>
              <a:t>Consumator</a:t>
            </a:r>
            <a:r>
              <a:rPr lang="en-US" sz="1300" dirty="0">
                <a:solidFill>
                  <a:srgbClr val="FF0000"/>
                </a:solidFill>
              </a:rPr>
              <a:t>.class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96745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Set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care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individual si independent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alte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seturi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aplicatie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persoana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care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canta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danseaza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timp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8324" y="1224126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Set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care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individual si independent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alte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seturi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aplicatie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persoana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care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canta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danseaza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timp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multe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persoane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timp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urmaresc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film,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mananca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si rad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96745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Set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care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individual si independent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alte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seturi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aplicatie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persoana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care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canta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danseaza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timp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multe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persoane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timp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urmaresc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film,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mananca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si rad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aplicatie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cu un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singur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fir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numeste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single-threaded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aplicatiile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facute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pana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au un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singur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fir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denumit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fir principal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sau main)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96745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Set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care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individual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independent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alte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seturi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aplicatie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spcAft>
                <a:spcPts val="525"/>
              </a:spcAft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Ex: </a:t>
            </a:r>
          </a:p>
          <a:p>
            <a:pPr marL="800100" lvl="1" indent="-342900">
              <a:spcAft>
                <a:spcPts val="525"/>
              </a:spcAft>
              <a:buFont typeface="Arial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persoana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care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canta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danseaza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timp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800100" lvl="1" indent="-342900"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multe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persoane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timp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urmaresc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film,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mananca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rad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aplicatie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cu un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singur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fir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numeste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single-threaded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aplicatiile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facute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pana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au un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singur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fir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denumit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fir principal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sau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main)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Aplicatiile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multe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fire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numesc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multi-threaded si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paralel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3680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Firele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fac parte din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proces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impartasesc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aceeasi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pot 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modifice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aceleasi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zone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(pot duce la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probleme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concurenta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3679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Firele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fac parte din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proces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impartasesc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aceeasi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pot 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modifice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aceleasi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zone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(pot duce la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probleme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concurenta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doua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modalitati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fire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96745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Firele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fac parte din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proces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impartasesc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aceeasi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pot 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modifice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aceleasi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zone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(pot duce la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probleme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concurenta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doua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modalitati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fire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1)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mostenind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Thread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suprascriind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run()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ce va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determina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blocul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cod care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pe fir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separat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(ex: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Thread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t1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= new Thread();)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FONT1" val="Roboto-thi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4:0:0" val="4"/>
  <p:tag name="FONTWEIGHT:1:0:0" val="4"/>
  <p:tag name="FONTWEIGHT:1:1:0" val="4"/>
  <p:tag name="FONTWEIGHT:1:4:0" val="4"/>
  <p:tag name="FONTWEIGHT:1:5:0" val="4"/>
  <p:tag name="FONTWEIGHT:1:2:0" val="4"/>
  <p:tag name="FONTWEIGHT:1:3:0" val="4"/>
  <p:tag name="FONTWEIGHT:1:8:0" val="4"/>
  <p:tag name="FONTWEIGHT:3:0:0" val="4"/>
  <p:tag name="FONTWEIGHT:1:6:0" val="4"/>
  <p:tag name="FONTWEIGHT:1:7:0" val="4"/>
  <p:tag name="FONTWEIGHT:2:0:0" val="4"/>
  <p:tag name="FONTWEIGHT:0:0:0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3:0:0" val="4"/>
  <p:tag name="FONTWEIGHT:5:0:0" val="4"/>
  <p:tag name="FONTWEIGHT:6:0:0" val="4"/>
  <p:tag name="FONTWEIGHT:7:0:0" val="4"/>
  <p:tag name="FONTWEIGHT:2:0:0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3:0:0" val="4"/>
  <p:tag name="FONTWEIGHT:5:0:0" val="4"/>
  <p:tag name="FONTWEIGHT:6:0:0" val="4"/>
  <p:tag name="FONTWEIGHT:7:0:0" val="4"/>
  <p:tag name="FONTWEIGHT:2:0:0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3:0:0" val="4"/>
  <p:tag name="FONTWEIGHT:2:0:0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2:0:0" val="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2F0F1C"/>
      </a:dk2>
      <a:lt2>
        <a:srgbClr val="F1FAFB"/>
      </a:lt2>
      <a:accent1>
        <a:srgbClr val="A0CB46"/>
      </a:accent1>
      <a:accent2>
        <a:srgbClr val="4FBFC9"/>
      </a:accent2>
      <a:accent3>
        <a:srgbClr val="F7990F"/>
      </a:accent3>
      <a:accent4>
        <a:srgbClr val="ED4F39"/>
      </a:accent4>
      <a:accent5>
        <a:srgbClr val="BD3B70"/>
      </a:accent5>
      <a:accent6>
        <a:srgbClr val="FFCC52"/>
      </a:accent6>
      <a:hlink>
        <a:srgbClr val="4FBFC9"/>
      </a:hlink>
      <a:folHlink>
        <a:srgbClr val="BD3B70"/>
      </a:folHlink>
    </a:clrScheme>
    <a:fontScheme name="Defau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2F0F1C"/>
      </a:dk2>
      <a:lt2>
        <a:srgbClr val="F1FAFB"/>
      </a:lt2>
      <a:accent1>
        <a:srgbClr val="A0CB46"/>
      </a:accent1>
      <a:accent2>
        <a:srgbClr val="4FBFC9"/>
      </a:accent2>
      <a:accent3>
        <a:srgbClr val="F7990F"/>
      </a:accent3>
      <a:accent4>
        <a:srgbClr val="ED4F39"/>
      </a:accent4>
      <a:accent5>
        <a:srgbClr val="BD3B70"/>
      </a:accent5>
      <a:accent6>
        <a:srgbClr val="FFCC52"/>
      </a:accent6>
      <a:hlink>
        <a:srgbClr val="4FBFC9"/>
      </a:hlink>
      <a:folHlink>
        <a:srgbClr val="BD3B70"/>
      </a:folHlink>
    </a:clrScheme>
    <a:fontScheme name="Defau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1475</Words>
  <Application>Microsoft Office PowerPoint</Application>
  <PresentationFormat>On-screen Show (16:9)</PresentationFormat>
  <Paragraphs>132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Wingdings</vt:lpstr>
      <vt:lpstr>Arial</vt:lpstr>
      <vt:lpstr>Roboto</vt:lpstr>
      <vt:lpstr>Default</vt:lpstr>
      <vt:lpstr>Java 1 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Zoho 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workpathabc</dc:creator>
  <cp:lastModifiedBy>Irina Bulaceanu</cp:lastModifiedBy>
  <cp:revision>17</cp:revision>
  <dcterms:created xsi:type="dcterms:W3CDTF">2010-03-09T10:03:29Z</dcterms:created>
  <dcterms:modified xsi:type="dcterms:W3CDTF">2020-12-18T20:51:03Z</dcterms:modified>
</cp:coreProperties>
</file>