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0"/>
  </p:notesMasterIdLst>
  <p:sldIdLst>
    <p:sldId id="256" r:id="rId2"/>
    <p:sldId id="335" r:id="rId3"/>
    <p:sldId id="257" r:id="rId4"/>
    <p:sldId id="258" r:id="rId5"/>
    <p:sldId id="259" r:id="rId6"/>
    <p:sldId id="261" r:id="rId7"/>
    <p:sldId id="262" r:id="rId8"/>
    <p:sldId id="263" r:id="rId9"/>
    <p:sldId id="33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33" r:id="rId57"/>
    <p:sldId id="334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3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</p:sldIdLst>
  <p:sldSz cx="9144000" cy="5143500" type="screen16x9"/>
  <p:notesSz cx="9144000" cy="5143500"/>
  <p:embeddedFontLst>
    <p:embeddedFont>
      <p:font typeface="Roboto" panose="020B0604020202020204" charset="0"/>
      <p:regular r:id="rId81"/>
      <p:bold r:id="rId82"/>
    </p:embeddedFont>
  </p:embeddedFontLst>
  <p:custDataLst>
    <p:tags r:id="rId83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oboto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Java 1.A</a:t>
            </a:r>
          </a:p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Curs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posibilitatea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prin: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prin: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lor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lor(minim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aiba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tip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conditia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prin: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lor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lor(minim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parametru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aiba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tip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diferit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ordinea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a);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a);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int y);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a);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int y);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y, int x);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Primitive-&gt;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-&gt;se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trimite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copie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        -&gt;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afara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referinta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      -&gt;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Transfer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vs. transfer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referinte</a:t>
            </a:r>
            <a:endParaRPr lang="ro-RO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27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a);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int y);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y, int x);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double y);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a);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int y);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X   m(int y, int x);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x, double y);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Wingdings"/>
              <a:buChar char="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m(double y, int x);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e1) Am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m(double x);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m(10)?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e1) Am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m(int x);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m(double x);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m(10)?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e2) Am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Capcana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c);</a:t>
            </a:r>
          </a:p>
          <a:p>
            <a:pPr marL="914400" lvl="2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Capcana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Pisica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p);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m(null, null)?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Constructorii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supraincarcati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(overloading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Constructorii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supraincarcati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Pot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apelez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constructor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supraincarcare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costructorului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this(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(overloading)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Constructorii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supraincarcati</a:t>
            </a: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Pot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apelez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dintr-un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constructor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supraincarcare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costructorului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this( )</a:t>
            </a: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this( 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primi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efective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pe care il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apeleaza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Supraincarcarea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(overloading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Constructorii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supraincarcati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apelez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constructor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supraincarcare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costructorului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this( 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this( )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fie prima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constructor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incercare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this( 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parte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constructor duce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eroare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88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 err="1">
                <a:solidFill>
                  <a:srgbClr val="FF0000"/>
                </a:solidFill>
              </a:rPr>
              <a:t>Pisica</a:t>
            </a:r>
            <a:r>
              <a:rPr lang="en-US" sz="1300" dirty="0">
                <a:solidFill>
                  <a:srgbClr val="FF0000"/>
                </a:solidFill>
              </a:rPr>
              <a:t>.class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 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int[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Zone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83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Zone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partajate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(shared among all objects of a class)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1857884" y="2209927"/>
            <a:ext cx="17260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extBox 8"/>
          <p:cNvSpPr txBox="1"/>
          <p:nvPr/>
        </p:nvSpPr>
        <p:spPr>
          <a:xfrm>
            <a:off x="1014250" y="2005159"/>
            <a:ext cx="1165054" cy="52706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sz="1400" dirty="0">
                <a:solidFill>
                  <a:srgbClr val="40BD7E"/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21799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1" name="TextBox 10"/>
          <p:cNvSpPr txBox="1"/>
          <p:nvPr/>
        </p:nvSpPr>
        <p:spPr>
          <a:xfrm>
            <a:off x="21191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simbol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array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 flipH="1">
            <a:off x="41992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3" name="TextBox 12"/>
          <p:cNvSpPr txBox="1"/>
          <p:nvPr/>
        </p:nvSpPr>
        <p:spPr>
          <a:xfrm>
            <a:off x="41384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lungimea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283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Array-urile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primitive sau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1857884" y="2209927"/>
            <a:ext cx="17260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extBox 8"/>
          <p:cNvSpPr txBox="1"/>
          <p:nvPr/>
        </p:nvSpPr>
        <p:spPr>
          <a:xfrm>
            <a:off x="1014250" y="2005159"/>
            <a:ext cx="1165054" cy="52706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21799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1" name="TextBox 10"/>
          <p:cNvSpPr txBox="1"/>
          <p:nvPr/>
        </p:nvSpPr>
        <p:spPr>
          <a:xfrm>
            <a:off x="21191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simbol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array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 flipH="1">
            <a:off x="41992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3" name="TextBox 12"/>
          <p:cNvSpPr txBox="1"/>
          <p:nvPr/>
        </p:nvSpPr>
        <p:spPr>
          <a:xfrm>
            <a:off x="41384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lungimea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Array-urile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primitive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identifica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zonele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-un array,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intregi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consecutivi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incep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la 0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1857884" y="2209927"/>
            <a:ext cx="17260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extBox 8"/>
          <p:cNvSpPr txBox="1"/>
          <p:nvPr/>
        </p:nvSpPr>
        <p:spPr>
          <a:xfrm>
            <a:off x="1014250" y="2005159"/>
            <a:ext cx="1165054" cy="52706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21799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1" name="TextBox 10"/>
          <p:cNvSpPr txBox="1"/>
          <p:nvPr/>
        </p:nvSpPr>
        <p:spPr>
          <a:xfrm>
            <a:off x="21191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simbol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array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 flipH="1">
            <a:off x="41992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3" name="TextBox 12"/>
          <p:cNvSpPr txBox="1"/>
          <p:nvPr/>
        </p:nvSpPr>
        <p:spPr>
          <a:xfrm>
            <a:off x="41384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lungimea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tip, cu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constant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Array-urile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primitive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identifica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zonele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-un array,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intregi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consecutivi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incep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la 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1857884" y="2209927"/>
            <a:ext cx="17260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extBox 8"/>
          <p:cNvSpPr txBox="1"/>
          <p:nvPr/>
        </p:nvSpPr>
        <p:spPr>
          <a:xfrm>
            <a:off x="1014250" y="2005159"/>
            <a:ext cx="1165054" cy="52706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 flipH="1">
            <a:off x="21799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1" name="TextBox 10"/>
          <p:cNvSpPr txBox="1"/>
          <p:nvPr/>
        </p:nvSpPr>
        <p:spPr>
          <a:xfrm>
            <a:off x="21191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simbol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array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 flipH="1">
            <a:off x="4199244" y="2209927"/>
            <a:ext cx="100811" cy="207120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3" name="TextBox 12"/>
          <p:cNvSpPr txBox="1"/>
          <p:nvPr/>
        </p:nvSpPr>
        <p:spPr>
          <a:xfrm>
            <a:off x="4138450" y="2005159"/>
            <a:ext cx="185309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lungimea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array-ului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31712" y="40712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12082" y="40712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97882" y="40712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33851" y="3757760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81550" y="3757760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05450" y="3757760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20128" y="4024460"/>
            <a:ext cx="936252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numere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10800000" flipH="1" flipV="1">
            <a:off x="4580244" y="4207748"/>
            <a:ext cx="604230" cy="3707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49196" y="4236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referi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intr-un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array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referi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intr-un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array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 =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System.out.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println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]);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//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referi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-un array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 =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]);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// 5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se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indecsi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ArrayIndexOutOfBoundsException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dirty="0">
                <a:solidFill>
                  <a:srgbClr val="40BD7E"/>
                </a:solidFill>
                <a:latin typeface="Roboto"/>
              </a:rPr>
              <a:t> </a:t>
            </a: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indecsii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referi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-un array</a:t>
            </a: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 =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lvl="1"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]);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// 5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se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indecsi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ArrayIndexOutOfBoundsException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dirty="0">
                <a:solidFill>
                  <a:srgbClr val="40BD7E"/>
                </a:solidFill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Se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obtine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lungimea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folosind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atributul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length</a:t>
            </a:r>
            <a:r>
              <a:rPr lang="en-US" dirty="0">
                <a:solidFill>
                  <a:srgbClr val="40BD7E"/>
                </a:solidFill>
                <a:latin typeface="Roboto"/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obtinut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prin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deferentiere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(ex: </a:t>
            </a:r>
            <a:r>
              <a:rPr lang="en-US" dirty="0" err="1">
                <a:solidFill>
                  <a:srgbClr val="FF0000"/>
                </a:solidFill>
                <a:latin typeface="Roboto"/>
              </a:rPr>
              <a:t>numere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.length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;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);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ultimul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index 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lungimea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-1; nu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modifica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lungimea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ce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primit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valoare</a:t>
            </a:r>
            <a:endParaRPr lang="en-US" dirty="0">
              <a:solidFill>
                <a:schemeClr val="bg2">
                  <a:lumMod val="10000"/>
                </a:schemeClr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857" y="4007588"/>
            <a:ext cx="2857500" cy="69634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Exemplu5.class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Exemplu6.class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Exemplu7.class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Array-urile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cum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array-uri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array(array-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multidimensionale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Array-urile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cum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array-uri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array(array-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multidimensionale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int [ ][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int[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][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Zone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partajate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 err="1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deja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chiar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atunci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cand nu am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283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Array-urile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cum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array(array-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multidimensionale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[ ][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][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8112" y="28520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8482" y="28520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4282" y="28520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02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79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18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2120" y="2805260"/>
            <a:ext cx="870659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numere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2446644" y="2988548"/>
            <a:ext cx="604230" cy="3707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02519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Array-urile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cum array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array(array-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multidimensionale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[ ][ ] </a:t>
            </a:r>
            <a:r>
              <a:rPr lang="en-US" dirty="0" err="1">
                <a:solidFill>
                  <a:srgbClr val="FF0000"/>
                </a:solidFill>
              </a:rPr>
              <a:t>numere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 new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][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8110" y="28520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8482" y="28520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4282" y="2852066"/>
            <a:ext cx="673142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02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79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1850" y="2538559"/>
            <a:ext cx="34245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5512" y="2805260"/>
            <a:ext cx="807267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numere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2443572" y="2990914"/>
            <a:ext cx="604230" cy="3707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4" name="Rectangle 13"/>
          <p:cNvSpPr/>
          <p:nvPr/>
        </p:nvSpPr>
        <p:spPr>
          <a:xfrm>
            <a:off x="5281003" y="4212159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81003" y="3945459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81003" y="3678759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81003" y="3412059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98212" y="3428639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98212" y="3686704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98212" y="3953404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98212" y="4211470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12312" y="34235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412312" y="36902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12312" y="39569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12312" y="4223666"/>
            <a:ext cx="662281" cy="25890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19150" y="36815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19150" y="39482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19150" y="42149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19150" y="33767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05050" y="33767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05050" y="36434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05050" y="39101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05050" y="4176860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87841" y="3365253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87841" y="3670053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87841" y="3936753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87841" y="4203453"/>
            <a:ext cx="342452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cxnSp>
        <p:nvCxnSpPr>
          <p:cNvPr id="38" name="Straight Connector 37"/>
          <p:cNvCxnSpPr>
            <a:endCxn id="22" idx="0"/>
          </p:cNvCxnSpPr>
          <p:nvPr/>
        </p:nvCxnSpPr>
        <p:spPr>
          <a:xfrm rot="5400000">
            <a:off x="2864016" y="2859032"/>
            <a:ext cx="446204" cy="682862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9" name="Straight Connector 38"/>
          <p:cNvCxnSpPr>
            <a:endCxn id="18" idx="0"/>
          </p:cNvCxnSpPr>
          <p:nvPr/>
        </p:nvCxnSpPr>
        <p:spPr>
          <a:xfrm rot="10800000" flipH="1" flipV="1">
            <a:off x="4101693" y="2977361"/>
            <a:ext cx="129894" cy="451277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40" name="Straight Connector 39"/>
          <p:cNvCxnSpPr>
            <a:endCxn id="17" idx="0"/>
          </p:cNvCxnSpPr>
          <p:nvPr/>
        </p:nvCxnSpPr>
        <p:spPr>
          <a:xfrm rot="5400000" flipV="1">
            <a:off x="4990203" y="2787884"/>
            <a:ext cx="417438" cy="830912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int [ ] nr;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int [ ] nr;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int nr [ 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int [ ] nr;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int nr [ ];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int [ ] nr , id;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nr [ ] , id;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si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nr;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bidimensional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Zone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partajate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zonele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rezerva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incarcarea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nr [ ] [ ];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[ ]; // array bidimensional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[ ]; //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nr [ ];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[ ]; //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]; // array bidimensional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[ ]; //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nr1 [ ] , nr2 [ ] [ ];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Arrays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9196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];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, id; //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array-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, id; // un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primitiva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[ ]; //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[ ]; // array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[ ] nr1 [ ] , nr2 [ ] [ ]; // array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bidimensional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array tridimensional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8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Exemplu8.class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Exemplu9.class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obligatorii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separate de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For(tip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parcurgere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parcurs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-array)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infinit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parcurgerea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array de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inceput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sfarsit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modifica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</a:t>
            </a:r>
            <a:r>
              <a:rPr lang="ro-RO" dirty="0">
                <a:solidFill>
                  <a:schemeClr val="bg2">
                    <a:lumMod val="10000"/>
                  </a:schemeClr>
                </a:solidFill>
              </a:rPr>
              <a:t>nhanced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ro-RO" dirty="0">
                <a:solidFill>
                  <a:schemeClr val="bg2">
                    <a:lumMod val="10000"/>
                  </a:schemeClr>
                </a:solidFill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372881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comporta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un array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ultimul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element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3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posibilitati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-&gt;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trimiti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 array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-&gt;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trimiti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transformata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array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-&gt;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omiti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automat un array de length 0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dirty="0"/>
            </a:b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Varargs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(tip …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ro-RO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1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718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9"/>
            <a:ext cx="7751378" cy="2385342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intr-un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existenta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diferite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Zone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partajate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deja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chiar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atunci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cand nu am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deosebire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atribute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definesc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static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cuvant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static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constructor(nu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locale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8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in </a:t>
            </a:r>
            <a:r>
              <a:rPr lang="en-US" sz="1300" dirty="0">
                <a:solidFill>
                  <a:srgbClr val="FF0000"/>
                </a:solidFill>
              </a:rPr>
              <a:t>Punct.class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Exemplu3.class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existenta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diferite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la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reprezentat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folder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existenta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diferite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la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reprezentat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folder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Folderul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proiectului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default package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existenta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diferite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la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reprezentat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folder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Folderul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proiectului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default package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contine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subpachete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Au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rolul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rgbClr val="40BD7E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organiza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existenta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diferite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la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reprezentat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folder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Folderul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proiectului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default package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contine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subpachete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857" y="41980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 err="1">
                <a:solidFill>
                  <a:srgbClr val="FF0000"/>
                </a:solidFill>
              </a:rPr>
              <a:t>creare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pachete</a:t>
            </a:r>
            <a:r>
              <a:rPr lang="en-US" sz="1300" dirty="0">
                <a:solidFill>
                  <a:srgbClr val="FF0000"/>
                </a:solidFill>
              </a:rPr>
              <a:t> in </a:t>
            </a:r>
            <a:r>
              <a:rPr lang="en-US" sz="1300" dirty="0" err="1">
                <a:solidFill>
                  <a:srgbClr val="FF0000"/>
                </a:solidFill>
              </a:rPr>
              <a:t>BlueJ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7912" y="3467228"/>
            <a:ext cx="1073387" cy="110668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3351" y="3186260"/>
            <a:ext cx="396798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0051" y="3491060"/>
            <a:ext cx="105516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A.class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0051" y="3757760"/>
            <a:ext cx="105516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B.class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92718" y="3186260"/>
            <a:ext cx="546282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64347" y="3467228"/>
            <a:ext cx="1073387" cy="1111762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78647" y="4000139"/>
            <a:ext cx="882887" cy="49674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5450" y="3491060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A.class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05450" y="3719660"/>
            <a:ext cx="684502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5950" y="3986360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A.class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95950" y="4176860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C.class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create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default, au ca prima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  <a:r>
              <a:rPr lang="en-US" sz="1700" dirty="0" err="1">
                <a:solidFill>
                  <a:srgbClr val="FF0000"/>
                </a:solidFill>
              </a:rPr>
              <a:t>numePachet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lnSpc>
                <a:spcPct val="150000"/>
              </a:lnSpc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create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default, au ca prima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  <a:r>
              <a:rPr lang="en-US" sz="1700" dirty="0" err="1">
                <a:solidFill>
                  <a:srgbClr val="FF0000"/>
                </a:solidFill>
              </a:rPr>
              <a:t>numePachet</a:t>
            </a:r>
            <a:endParaRPr lang="en-US" sz="1700" dirty="0">
              <a:solidFill>
                <a:srgbClr val="FF0000"/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default package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singurul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lnSpc>
                <a:spcPct val="150000"/>
              </a:lnSpc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create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default, au ca prima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  <a:r>
              <a:rPr lang="en-US" sz="1700" dirty="0" err="1">
                <a:solidFill>
                  <a:srgbClr val="FF0000"/>
                </a:solidFill>
              </a:rPr>
              <a:t>numePachet</a:t>
            </a:r>
            <a:endParaRPr lang="en-US" sz="17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default package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singurul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pot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una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publica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ca si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lnSpc>
                <a:spcPct val="150000"/>
              </a:lnSpc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create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default, au ca prima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  <a:r>
              <a:rPr lang="en-US" sz="1700" dirty="0" err="1">
                <a:solidFill>
                  <a:srgbClr val="FF0000"/>
                </a:solidFill>
              </a:rPr>
              <a:t>numePachet</a:t>
            </a:r>
            <a:endParaRPr lang="en-US" sz="17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default package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singurul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pot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una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publica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publica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vazuta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oriunde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pe cand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un modificator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vazuta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respectiv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create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default, au ca prima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  <a:r>
              <a:rPr lang="en-US" sz="1700" dirty="0" err="1">
                <a:solidFill>
                  <a:srgbClr val="FF0000"/>
                </a:solidFill>
              </a:rPr>
              <a:t>numePachet</a:t>
            </a:r>
            <a:endParaRPr lang="en-US" sz="1700" dirty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default package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singurul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 pot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una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publica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fisierul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publica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vazuta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oriunde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proiect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cand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care nu are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modificator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vazuta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pachetul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respectiv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Referirea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la un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subpachet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se face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prin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dereferentiere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(ex: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package </a:t>
            </a:r>
            <a:r>
              <a:rPr lang="en-US" sz="1700" dirty="0">
                <a:solidFill>
                  <a:srgbClr val="FF0000"/>
                </a:solidFill>
              </a:rPr>
              <a:t>p2.p3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8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p4.A.class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en-US" sz="1300" dirty="0" err="1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300" dirty="0">
                <a:solidFill>
                  <a:srgbClr val="FF0000"/>
                </a:solidFill>
              </a:rPr>
              <a:t>p5.C.class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1 ) Built-in packages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 (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standard care vin ca parte a Java Runtime Environment )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2 ) User-defined packages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 (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pachete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definite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programatori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grup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legatura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)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Exemple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built-in packages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java.lang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pachetul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principal 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limbajului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 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importat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automat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java.io-&gt;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operartii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iesire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consola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java.util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utilitare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operatii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date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timp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java.awt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implementare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componente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grafice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Clasificare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ro-RO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4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Bloc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comportament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352550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import-urile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import-urile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import-urile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am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importat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si nu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folosesc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codul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compileaza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93267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import-urile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am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importat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nu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folosesc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codul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compileaza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Cu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*(wildcard)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care pot fi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vizibile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, dar 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subpachet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71190" y="3448508"/>
            <a:ext cx="1073387" cy="1111762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7965" y="3181808"/>
            <a:ext cx="642347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8797" y="3486608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C.class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5559" y="3449523"/>
            <a:ext cx="1073387" cy="110668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9097" y="3176527"/>
            <a:ext cx="605584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01497" y="3478636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A.class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65642" y="3943184"/>
            <a:ext cx="882887" cy="49674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9224" y="3689532"/>
            <a:ext cx="596295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1625" y="4024460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B.class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Ordinea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instructiunilor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de cod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.java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package 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import-urile</a:t>
            </a:r>
          </a:p>
          <a:p>
            <a:pPr marL="800100" lvl="1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declararea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claselor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am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importat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nu o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folosesc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codul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compileaza</a:t>
            </a:r>
            <a:endParaRPr lang="en-US" sz="17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Cu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</a:rPr>
              <a:t>*(wildcard)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care pot fi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vizibile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dar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nivel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subpachet</a:t>
            </a:r>
            <a:endParaRPr lang="en-US" sz="17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De </a:t>
            </a:r>
            <a:r>
              <a:rPr lang="en-US" sz="1700" dirty="0" err="1">
                <a:solidFill>
                  <a:schemeClr val="bg2">
                    <a:lumMod val="25000"/>
                  </a:schemeClr>
                </a:solidFill>
              </a:rPr>
              <a:t>exemplu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: in </a:t>
            </a:r>
            <a:r>
              <a:rPr lang="en-US" sz="1700" dirty="0">
                <a:solidFill>
                  <a:srgbClr val="FF0000"/>
                </a:solidFill>
              </a:rPr>
              <a:t>p2.C.class: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</a:t>
            </a: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p1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.*;</a:t>
            </a: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//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numai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A,</a:t>
            </a: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nu si </a:t>
            </a:r>
            <a:r>
              <a:rPr lang="en-US" sz="17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B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//</a:t>
            </a: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</a:t>
            </a:r>
            <a:r>
              <a:rPr lang="en-US" sz="1700" dirty="0">
                <a:solidFill>
                  <a:srgbClr val="92D050"/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p1.p3.B</a:t>
            </a:r>
            <a:r>
              <a:rPr lang="en-US" sz="1700" dirty="0">
                <a:solidFill>
                  <a:srgbClr val="FFC000"/>
                </a:solidFill>
              </a:rPr>
              <a:t>;</a:t>
            </a:r>
            <a:r>
              <a:rPr lang="en-US" sz="1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sz="1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import.</a:t>
            </a:r>
            <a:r>
              <a:rPr lang="en-US" sz="1700" dirty="0">
                <a:solidFill>
                  <a:srgbClr val="FF0000"/>
                </a:solidFill>
              </a:rPr>
              <a:t>p1.p3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.*;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71190" y="3448508"/>
            <a:ext cx="1073387" cy="1111762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7965" y="3181808"/>
            <a:ext cx="476160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8797" y="3486608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C.class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5559" y="3449523"/>
            <a:ext cx="1073387" cy="1106689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9096" y="3176527"/>
            <a:ext cx="523103" cy="311624"/>
          </a:xfrm>
          <a:prstGeom prst="rect">
            <a:avLst/>
          </a:prstGeom>
        </p:spPr>
        <p:txBody>
          <a:bodyPr vert="horz" wrap="square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01497" y="3478636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A.class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65642" y="3943184"/>
            <a:ext cx="882887" cy="49674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00B050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9225" y="3689532"/>
            <a:ext cx="387136" cy="24286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p3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1625" y="4024460"/>
            <a:ext cx="853094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B.class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283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 err="1">
                <a:solidFill>
                  <a:srgbClr val="92D050"/>
                </a:solidFill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*(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wildcard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apara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data per import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import</a:t>
            </a:r>
            <a:r>
              <a:rPr lang="en-US" sz="1800" dirty="0">
                <a:solidFill>
                  <a:srgbClr val="FF0000"/>
                </a:solidFill>
              </a:rPr>
              <a:t> p1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.*.*;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// nu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compileaza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40562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 err="1">
                <a:solidFill>
                  <a:srgbClr val="92D050"/>
                </a:solidFill>
              </a:rPr>
              <a:t>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*(wildcard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data per import </a:t>
            </a: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import</a:t>
            </a:r>
            <a:r>
              <a:rPr lang="en-US" dirty="0">
                <a:solidFill>
                  <a:srgbClr val="FF0000"/>
                </a:solidFill>
              </a:rPr>
              <a:t> p1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.*.*;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//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compileaza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import static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membri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import static </a:t>
            </a:r>
            <a:r>
              <a:rPr lang="en-US" sz="1800" dirty="0">
                <a:solidFill>
                  <a:srgbClr val="FF0000"/>
                </a:solidFill>
              </a:rPr>
              <a:t>p1.A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.*;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//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toti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membrii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4952" y="123932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 err="1">
                <a:solidFill>
                  <a:srgbClr val="92D050"/>
                </a:solidFill>
              </a:rPr>
              <a:t>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*(wildcard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data per import </a:t>
            </a: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import</a:t>
            </a:r>
            <a:r>
              <a:rPr lang="en-US" dirty="0">
                <a:solidFill>
                  <a:srgbClr val="FF0000"/>
                </a:solidFill>
              </a:rPr>
              <a:t> p1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.*.*;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//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compileaza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import static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import static </a:t>
            </a:r>
            <a:r>
              <a:rPr lang="en-US" dirty="0">
                <a:solidFill>
                  <a:srgbClr val="FF0000"/>
                </a:solidFill>
              </a:rPr>
              <a:t>p1.A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.*;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import static </a:t>
            </a:r>
            <a:r>
              <a:rPr lang="en-US" sz="1800" dirty="0">
                <a:solidFill>
                  <a:srgbClr val="FF0000"/>
                </a:solidFill>
              </a:rPr>
              <a:t>p1.A.m;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//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importa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membru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static din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//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1800" dirty="0">
                <a:solidFill>
                  <a:srgbClr val="FF0000"/>
                </a:solidFill>
              </a:rPr>
              <a:t>m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variabila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statica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sau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statica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64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3 -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statice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Bloc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clasei,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defineste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comportament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statice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depinde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Dintr-o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apela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membrii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statice sau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statice)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88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in </a:t>
            </a:r>
            <a:r>
              <a:rPr lang="en-US" sz="1300" dirty="0">
                <a:solidFill>
                  <a:srgbClr val="FF0000"/>
                </a:solidFill>
              </a:rPr>
              <a:t>Punct.class</a:t>
            </a:r>
          </a:p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Exemplu4.class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data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Independent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fac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ordinea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puse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static{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//bloc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pPr algn="ctr"/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3 –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Blocuri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anonime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3070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3537</Words>
  <Application>Microsoft Office PowerPoint</Application>
  <PresentationFormat>On-screen Show (16:9)</PresentationFormat>
  <Paragraphs>498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Arial</vt:lpstr>
      <vt:lpstr>Roboto</vt:lpstr>
      <vt:lpstr>Wingdings</vt:lpstr>
      <vt:lpstr>Default</vt:lpstr>
      <vt:lpstr>Java 1 A</vt:lpstr>
      <vt:lpstr>Transfer prin valoare vs. transfer prin referinte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Capitolul 3 – Blocuri anonime statice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Enhanced-for</vt:lpstr>
      <vt:lpstr>Varargs(tip … identificator)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Clasificare pachete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Irina Bulaceanu</cp:lastModifiedBy>
  <cp:revision>67</cp:revision>
  <dcterms:created xsi:type="dcterms:W3CDTF">2010-03-09T10:03:29Z</dcterms:created>
  <dcterms:modified xsi:type="dcterms:W3CDTF">2020-11-06T20:31:15Z</dcterms:modified>
</cp:coreProperties>
</file>