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9144000" cy="5143500"/>
  <p:embeddedFontLst>
    <p:embeddedFont>
      <p:font typeface="Roboto" panose="020B0604020202020204" charset="0"/>
      <p:regular r:id="rId27"/>
      <p:bold r:id="rId28"/>
    </p:embeddedFont>
  </p:embeddedFontLst>
  <p:custDataLst>
    <p:tags r:id="rId29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43" y="800236"/>
            <a:ext cx="6436178" cy="2209800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5100" b="0" i="0" cap="none" spc="150" baseline="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3416175"/>
            <a:ext cx="6436178" cy="706966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4" name="Straight Connector 9"/>
          <p:cNvCxnSpPr/>
          <p:nvPr/>
        </p:nvCxnSpPr>
        <p:spPr>
          <a:xfrm>
            <a:off x="1351643" y="3182555"/>
            <a:ext cx="643617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949327" y="1550987"/>
            <a:ext cx="1593851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5275" y="1550987"/>
            <a:ext cx="1593850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2"/>
          </p:nvPr>
        </p:nvSpPr>
        <p:spPr>
          <a:xfrm>
            <a:off x="4724400" y="1550987"/>
            <a:ext cx="3482976" cy="20748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887415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Rectangle 19"/>
          <p:cNvSpPr/>
          <p:nvPr/>
        </p:nvSpPr>
        <p:spPr>
          <a:xfrm>
            <a:off x="889003" y="1493837"/>
            <a:ext cx="1711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Rectangle 20"/>
          <p:cNvSpPr/>
          <p:nvPr/>
        </p:nvSpPr>
        <p:spPr>
          <a:xfrm>
            <a:off x="2774950" y="1493837"/>
            <a:ext cx="1714500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1" name="Rectangle 22"/>
          <p:cNvSpPr/>
          <p:nvPr/>
        </p:nvSpPr>
        <p:spPr>
          <a:xfrm>
            <a:off x="4648201" y="1493837"/>
            <a:ext cx="3616325" cy="219233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2773802" y="3857355"/>
            <a:ext cx="1714931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type="body" idx="5"/>
          </p:nvPr>
        </p:nvSpPr>
        <p:spPr>
          <a:xfrm>
            <a:off x="4660188" y="3857355"/>
            <a:ext cx="3604336" cy="63526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l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idx="6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9328" y="1550990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14"/>
          <p:cNvSpPr/>
          <p:nvPr/>
        </p:nvSpPr>
        <p:spPr>
          <a:xfrm>
            <a:off x="889003" y="1493840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3365068" y="149383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3422218" y="1550987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949328" y="3213535"/>
            <a:ext cx="2185266" cy="1373187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Rectangle 26"/>
          <p:cNvSpPr/>
          <p:nvPr/>
        </p:nvSpPr>
        <p:spPr>
          <a:xfrm>
            <a:off x="889003" y="3156385"/>
            <a:ext cx="2305049" cy="1487487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3368053" y="3161149"/>
            <a:ext cx="4896389" cy="1487488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4"/>
          </p:nvPr>
        </p:nvSpPr>
        <p:spPr>
          <a:xfrm>
            <a:off x="3425203" y="3218298"/>
            <a:ext cx="4776119" cy="1363663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0" y="1493839"/>
            <a:ext cx="7480300" cy="2998787"/>
          </a:xfrm>
        </p:spPr>
        <p:txBody>
          <a:bodyPr vert="horz" rtlCol="0">
            <a:norm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3" y="2926162"/>
            <a:ext cx="7480300" cy="1565274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300" b="0" i="0" cap="none" spc="150" dirty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089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4"/>
          <p:cNvCxnSpPr/>
          <p:nvPr/>
        </p:nvCxnSpPr>
        <p:spPr>
          <a:xfrm>
            <a:off x="894862" y="2781071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781052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4675243" y="1593852"/>
            <a:ext cx="3586111" cy="2870199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/>
          </p:nvPr>
        </p:nvSpPr>
        <p:spPr>
          <a:xfrm>
            <a:off x="781049" y="1501585"/>
            <a:ext cx="3586112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4678517" y="1501585"/>
            <a:ext cx="3582834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200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Roboto"/>
              </a:defRPr>
            </a:lvl2pPr>
            <a:lvl3pPr marL="914400" lvl="2" indent="0">
              <a:buNone/>
              <a:defRPr lang="en-US" sz="1800" b="1" dirty="0">
                <a:latin typeface="Roboto"/>
              </a:defRPr>
            </a:lvl3pPr>
            <a:lvl4pPr marL="1371600" lvl="3" indent="0">
              <a:buNone/>
              <a:defRPr lang="en-US" sz="1600" b="1" dirty="0">
                <a:latin typeface="Roboto"/>
              </a:defRPr>
            </a:lvl4pPr>
            <a:lvl5pPr marL="1828800" lvl="4" indent="0">
              <a:buNone/>
              <a:defRPr lang="en-US" sz="1600" b="1" dirty="0">
                <a:latin typeface="Roboto"/>
              </a:defRPr>
            </a:lvl5pPr>
            <a:lvl6pPr marL="2286000" lvl="5" indent="0">
              <a:buNone/>
              <a:defRPr lang="en-US" sz="1600" b="1" dirty="0">
                <a:latin typeface="Roboto"/>
              </a:defRPr>
            </a:lvl6pPr>
            <a:lvl7pPr marL="2743200" lvl="6" indent="0">
              <a:buNone/>
              <a:defRPr lang="en-US" sz="1600" b="1" dirty="0">
                <a:latin typeface="Roboto"/>
              </a:defRPr>
            </a:lvl7pPr>
            <a:lvl8pPr marL="3200400" lvl="7" indent="0">
              <a:buNone/>
              <a:defRPr lang="en-US" sz="1600" b="1" dirty="0">
                <a:latin typeface="Roboto"/>
              </a:defRPr>
            </a:lvl8pPr>
            <a:lvl9pPr marL="3657600" lvl="8" indent="0">
              <a:buNone/>
              <a:defRPr lang="en-US" sz="1600" b="1" dirty="0">
                <a:latin typeface="Robot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781052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idx="3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"/>
          </p:nvPr>
        </p:nvSpPr>
        <p:spPr>
          <a:xfrm>
            <a:off x="4675243" y="2113937"/>
            <a:ext cx="3586111" cy="2380277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cxnSp>
        <p:nvCxnSpPr>
          <p:cNvPr id="5" name="Straight Connector 8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776758" y="1493839"/>
            <a:ext cx="4484595" cy="3000375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/>
          </p:nvPr>
        </p:nvSpPr>
        <p:spPr>
          <a:xfrm>
            <a:off x="3832225" y="1549401"/>
            <a:ext cx="4368800" cy="2889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781051" y="486821"/>
            <a:ext cx="7480300" cy="704850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100000"/>
              </a:lnSpc>
              <a:defRPr lang="en-US" sz="3200" cap="none" spc="15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16"/>
          <p:cNvSpPr/>
          <p:nvPr/>
        </p:nvSpPr>
        <p:spPr>
          <a:xfrm>
            <a:off x="3774594" y="1493839"/>
            <a:ext cx="4486755" cy="3000375"/>
          </a:xfrm>
          <a:prstGeom prst="rect">
            <a:avLst/>
          </a:prstGeom>
          <a:noFill/>
          <a:ln w="6350" cap="flat">
            <a:solidFill>
              <a:schemeClr val="tx1">
                <a:lumMod val="85000"/>
                <a:lumOff val="1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idx="2"/>
          </p:nvPr>
        </p:nvSpPr>
        <p:spPr>
          <a:xfrm>
            <a:off x="781200" y="14940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94633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7123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56000" y="196645"/>
            <a:ext cx="7363858" cy="9996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81200" y="1494000"/>
            <a:ext cx="7480800" cy="29988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9"/>
          <p:cNvCxnSpPr/>
          <p:nvPr/>
        </p:nvCxnSpPr>
        <p:spPr>
          <a:xfrm>
            <a:off x="894862" y="1322619"/>
            <a:ext cx="736209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>
              <a:lumMod val="85000"/>
              <a:lumOff val="15000"/>
            </a:schemeClr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60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Java 1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rtlCol="0"/>
          <a:lstStyle/>
          <a:p>
            <a:pPr algn="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Alexandra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Bulaceanu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76096" y="1396766"/>
            <a:ext cx="3869204" cy="1613269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Java 1.A</a:t>
            </a:r>
          </a:p>
          <a:p>
            <a:pPr algn="ctr"/>
            <a:r>
              <a:rPr lang="en-US" sz="1800" b="1" dirty="0">
                <a:solidFill>
                  <a:schemeClr val="bg2">
                    <a:lumMod val="10000"/>
                  </a:schemeClr>
                </a:solidFill>
              </a:rPr>
              <a:t>Curs 9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parte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pot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doua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implementand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interfata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functionala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Runnable(public void run();)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clasei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 </a:t>
            </a:r>
            <a:r>
              <a:rPr lang="en-US" dirty="0">
                <a:solidFill>
                  <a:srgbClr val="FF0000"/>
                </a:solidFill>
              </a:rPr>
              <a:t>t2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Thread(Runnable r);)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557" y="41599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 err="1">
                <a:solidFill>
                  <a:srgbClr val="FF0000"/>
                </a:solidFill>
              </a:rPr>
              <a:t>OddNumbersThread</a:t>
            </a:r>
            <a:r>
              <a:rPr lang="en-US" sz="1300" dirty="0">
                <a:solidFill>
                  <a:srgbClr val="FF0000"/>
                </a:solidFill>
              </a:rPr>
              <a:t>.class, Exemplu1.class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rgbClr val="40BD7E"/>
                </a:solidFill>
              </a:rPr>
              <a:t>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0277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ambele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semnalam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masinii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virtuale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vrem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start()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t1.start();)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loc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start(),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nu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nou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curent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Intotdeauna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intarziere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pornirea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unui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atunci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cand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Observatii</a:t>
            </a:r>
          </a:p>
          <a:p>
            <a:pPr marL="342900" indent="-342900" algn="just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O arhitectura pe mai multe fire de executie este considerata functionala atunci cand toate istoriile de executie duc catre rezultatul functional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8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43306" y="261739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>
            <a:off x="4091278" y="2057448"/>
            <a:ext cx="16933" cy="559951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9" name="TextBox 8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JVM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endParaRPr lang="en-US" sz="1400" dirty="0">
              <a:solidFill>
                <a:srgbClr val="40BD7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6201" y="2477054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JVM(ex</a:t>
            </a:r>
            <a:r>
              <a:rPr lang="en-US" sz="1400" dirty="0">
                <a:solidFill>
                  <a:srgbClr val="40BD7E"/>
                </a:solidFill>
              </a:rPr>
              <a:t>: </a:t>
            </a:r>
            <a:r>
              <a:rPr lang="en-US" sz="1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t.start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();</a:t>
            </a:r>
            <a:r>
              <a:rPr lang="en-US" sz="1400" dirty="0">
                <a:solidFill>
                  <a:srgbClr val="40BD7E"/>
                </a:solidFill>
              </a:rPr>
              <a:t>)</a:t>
            </a:r>
          </a:p>
          <a:p>
            <a:r>
              <a:rPr lang="en-US" sz="14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09600" y="1121841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518625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5520" y="354319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080424" y="2892773"/>
            <a:ext cx="7974" cy="62843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4091278" y="2057448"/>
            <a:ext cx="0" cy="46117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1" name="TextBox 10"/>
          <p:cNvSpPr txBox="1"/>
          <p:nvPr/>
        </p:nvSpPr>
        <p:spPr>
          <a:xfrm>
            <a:off x="1429594" y="1475294"/>
            <a:ext cx="1682602" cy="957955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vede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9594" y="2438508"/>
            <a:ext cx="1682602" cy="1388842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marcheaza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ca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poate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fi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JVM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sz="1400" dirty="0">
                <a:solidFill>
                  <a:srgbClr val="FF0000"/>
                </a:solidFill>
              </a:rPr>
              <a:t>t.start();)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nu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este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pornit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0068" y="3915341"/>
            <a:ext cx="1682602" cy="311624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 flipV="1">
            <a:off x="4267200" y="2997090"/>
            <a:ext cx="0" cy="524120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(life-cycle):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33019" y="1578544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Terminated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 flipH="1">
            <a:off x="4091278" y="2057009"/>
            <a:ext cx="6646" cy="33708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2" name="TextBox 11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6" name="TextBox 15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rgbClr val="40BD7E"/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IllegalThreadStateException</a:t>
            </a: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00610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79812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Diagrama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stari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executie(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life-cycle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):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endParaRPr lang="en-US" dirty="0" err="1">
              <a:solidFill>
                <a:srgbClr val="40BD7E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26373" y="157898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26373" y="2394097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18401" y="3216353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5599" y="4021659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Terminated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60119" y="3206826"/>
            <a:ext cx="1929809" cy="478465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 cap="flat">
            <a:solidFill>
              <a:srgbClr val="36BB78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Blocked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rot="5400000">
            <a:off x="3911409" y="3039365"/>
            <a:ext cx="346005" cy="7972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>
          <a:xfrm flipV="1">
            <a:off x="5051976" y="3444951"/>
            <a:ext cx="708142" cy="952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 flipV="1">
            <a:off x="3923729" y="2219903"/>
            <a:ext cx="338864" cy="9525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cxnSp>
        <p:nvCxnSpPr>
          <p:cNvPr id="14" name="Elbow Connector 13"/>
          <p:cNvCxnSpPr>
            <a:stCxn id="10" idx="0"/>
            <a:endCxn id="7" idx="3"/>
          </p:cNvCxnSpPr>
          <p:nvPr/>
        </p:nvCxnSpPr>
        <p:spPr>
          <a:xfrm rot="16200000" flipV="1">
            <a:off x="5603744" y="2088426"/>
            <a:ext cx="574603" cy="1662195"/>
          </a:xfrm>
          <a:prstGeom prst="bentConnector2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5" name="TextBox 14"/>
          <p:cNvSpPr txBox="1"/>
          <p:nvPr/>
        </p:nvSpPr>
        <p:spPr>
          <a:xfrm>
            <a:off x="1429594" y="1475294"/>
            <a:ext cx="1682602" cy="65017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JVM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vede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29594" y="2275394"/>
            <a:ext cx="1682602" cy="855231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marcheaza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ca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fi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JVM </a:t>
            </a:r>
            <a:r>
              <a:rPr lang="en-US" sz="1200" dirty="0">
                <a:solidFill>
                  <a:srgbClr val="FF0000"/>
                </a:solidFill>
              </a:rPr>
              <a:t>(ex: t.start();)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nu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pornit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29594" y="3265995"/>
            <a:ext cx="1682602" cy="28084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0800000" flipH="1">
            <a:off x="4200262" y="2870790"/>
            <a:ext cx="7974" cy="358848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19" name="TextBox 18"/>
          <p:cNvSpPr txBox="1"/>
          <p:nvPr/>
        </p:nvSpPr>
        <p:spPr>
          <a:xfrm>
            <a:off x="973124" y="3632790"/>
            <a:ext cx="2520072" cy="101951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firul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si-a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incheiat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executia(metoda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run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reporni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va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IllegalThreadStateException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5494" y="1627694"/>
            <a:ext cx="1682602" cy="1573508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posibilitati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bloca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un fir: pe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perioada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determinata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si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nedeterminata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incercarea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a-l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incheia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</a:rPr>
              <a:t>arunca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25000"/>
                  </a:schemeClr>
                </a:solidFill>
              </a:rPr>
              <a:t>InterruptedException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11857" y="4198088"/>
            <a:ext cx="2857500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Ex: </a:t>
            </a:r>
            <a:r>
              <a:rPr lang="en-US" sz="13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EvenNumbersRunnable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.class</a:t>
            </a:r>
            <a:r>
              <a:rPr lang="en-US" sz="1300" dirty="0">
                <a:solidFill>
                  <a:srgbClr val="92D050"/>
                </a:solidFill>
              </a:rPr>
              <a:t>, </a:t>
            </a:r>
          </a:p>
          <a:p>
            <a:r>
              <a:rPr lang="en-US" sz="1300" dirty="0">
                <a:solidFill>
                  <a:schemeClr val="bg2">
                    <a:lumMod val="25000"/>
                  </a:schemeClr>
                </a:solidFill>
              </a:rPr>
              <a:t>in </a:t>
            </a:r>
            <a:r>
              <a:rPr lang="en-US" sz="13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Exemplu1.class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 rot="5400000" flipV="1">
            <a:off x="3919498" y="3853533"/>
            <a:ext cx="329056" cy="7197"/>
          </a:xfrm>
          <a:prstGeom prst="line">
            <a:avLst/>
          </a:prstGeom>
          <a:ln w="28575" cap="flat">
            <a:solidFill>
              <a:schemeClr val="bg2">
                <a:lumMod val="25000"/>
              </a:schemeClr>
            </a:solidFill>
            <a:prstDash val="solid"/>
            <a:round/>
            <a:tailEnd type="arrow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 controla accesul la zonele de memorie simultan accesate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Roboto"/>
              </a:rPr>
              <a:t>a controla sa se execute un fir de executie dupa ce s-a incheiat altul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synchronized</a:t>
            </a:r>
            <a:r>
              <a:rPr lang="en-US" dirty="0">
                <a:solidFill>
                  <a:srgbClr val="40BD7E"/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>
              <a:spcAft>
                <a:spcPts val="525"/>
              </a:spcAft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Sincronizarea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firelor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poate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zonele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simultan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accesate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controla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execute un fir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dupa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s-a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incheiat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altul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putem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folosi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modificatorul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synchronized</a:t>
            </a:r>
            <a:r>
              <a:rPr lang="en-US" dirty="0">
                <a:solidFill>
                  <a:srgbClr val="40BD7E"/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specifica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accesul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catre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bloc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controlat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comportamentul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join()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blocheaza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firul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nedeterminata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deasemenea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supraincarcata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pentru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primi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ca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parametru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anumita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perioada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Roboto"/>
              </a:rPr>
              <a:t>timp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Roboto"/>
              </a:rPr>
              <a:t> -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Roboto"/>
              </a:rPr>
              <a:t>long</a:t>
            </a:r>
            <a:r>
              <a:rPr lang="en-US" dirty="0">
                <a:solidFill>
                  <a:srgbClr val="FFC000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milisecunde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057" y="4159988"/>
            <a:ext cx="3493681" cy="496290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10000"/>
                  </a:schemeClr>
                </a:solidFill>
              </a:rPr>
              <a:t>Ex: </a:t>
            </a:r>
            <a:r>
              <a:rPr lang="en-US" sz="1300" dirty="0">
                <a:solidFill>
                  <a:srgbClr val="FF0000"/>
                </a:solidFill>
              </a:rPr>
              <a:t>Exemplu2.class, Exemplu3.class, </a:t>
            </a:r>
            <a:r>
              <a:rPr lang="en-US" sz="1300" dirty="0" err="1">
                <a:solidFill>
                  <a:srgbClr val="FF0000"/>
                </a:solidFill>
              </a:rPr>
              <a:t>Producator</a:t>
            </a:r>
            <a:r>
              <a:rPr lang="en-US" sz="1300" dirty="0">
                <a:solidFill>
                  <a:srgbClr val="FF0000"/>
                </a:solidFill>
              </a:rPr>
              <a:t>.class, </a:t>
            </a:r>
            <a:r>
              <a:rPr lang="en-US" sz="1300" dirty="0" err="1">
                <a:solidFill>
                  <a:srgbClr val="FF0000"/>
                </a:solidFill>
              </a:rPr>
              <a:t>Consumator</a:t>
            </a:r>
            <a:r>
              <a:rPr lang="en-US" sz="1300" dirty="0">
                <a:solidFill>
                  <a:srgbClr val="FF0000"/>
                </a:solidFill>
              </a:rPr>
              <a:t>.class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68324" y="1224126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si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</a:p>
          <a:p>
            <a:pPr marL="0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</a:p>
          <a:p>
            <a:pPr marL="800100" lvl="1" indent="-342900" algn="l">
              <a:lnSpc>
                <a:spcPct val="100000"/>
              </a:lnSpc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si rad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pana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sau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individual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independent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alte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seturi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instructiuni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spcAft>
                <a:spcPts val="525"/>
              </a:spcAf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Ex: </a:t>
            </a: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persoana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care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canta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danseaza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timp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spcAft>
                <a:spcPts val="525"/>
              </a:spcAft>
              <a:buFont typeface="Arial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persoane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care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timp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urmaresc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un film,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mananca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rad</a:t>
            </a:r>
          </a:p>
          <a:p>
            <a:pPr marL="342900" indent="-342900">
              <a:spcAft>
                <a:spcPts val="525"/>
              </a:spcAft>
              <a:buFont typeface="Wingdings"/>
              <a:buChar char="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numeste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single-threaded (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facute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pana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au un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singur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denumit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fir principal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sau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main)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Aplicatiile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cu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mai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multe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numesc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multi-threaded si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paralel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endParaRPr lang="en-US" dirty="0">
              <a:solidFill>
                <a:srgbClr val="40BD7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80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213679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flipH="1">
            <a:off x="668324" y="417543"/>
            <a:ext cx="7751378" cy="58994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Capitolul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 9 - Fire de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(threads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657831" y="1196745"/>
            <a:ext cx="7751378" cy="3486631"/>
          </a:xfrm>
          <a:prstGeom prst="foldedCorner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t">
            <a:noAutofit/>
          </a:bodyPr>
          <a:lstStyle/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Firele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fac parte din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proces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impartasesc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si pot sa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modifice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aceleasi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zone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memorie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(pot duce la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probleme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concurenta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 algn="l">
              <a:lnSpc>
                <a:spcPct val="100000"/>
              </a:lnSpc>
              <a:spcAft>
                <a:spcPts val="525"/>
              </a:spcAft>
              <a:buFont typeface="Wingdings"/>
              <a:buChar char="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Exista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doua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modalitati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de 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crea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fire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457200" lvl="1" indent="0" algn="l">
              <a:lnSpc>
                <a:spcPct val="100000"/>
              </a:lnSpc>
              <a:spcAft>
                <a:spcPts val="525"/>
              </a:spcAft>
              <a:buFont typeface="Wingdings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mostenind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clasa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si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suprascriind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run()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metoda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ce va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determina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blocul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cod care se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pe fir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separat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executie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(ex: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Thread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= new Thread();)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0068" y="3685291"/>
            <a:ext cx="409231" cy="298269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60119" y="3710133"/>
            <a:ext cx="1047259" cy="311526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1" val="Roboto-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4"/>
  <p:tag name="FONTWEIGHT:1:0:0" val="4"/>
  <p:tag name="FONTWEIGHT:1:1:0" val="4"/>
  <p:tag name="FONTWEIGHT:1:4:0" val="4"/>
  <p:tag name="FONTWEIGHT:1:5:0" val="4"/>
  <p:tag name="FONTWEIGHT:1:2:0" val="4"/>
  <p:tag name="FONTWEIGHT:1:3:0" val="4"/>
  <p:tag name="FONTWEIGHT:1:8:0" val="4"/>
  <p:tag name="FONTWEIGHT:3:0:0" val="4"/>
  <p:tag name="FONTWEIGHT:1:6:0" val="4"/>
  <p:tag name="FONTWEIGHT:1:7:0" val="4"/>
  <p:tag name="FONTWEIGHT:2:0:0" val="4"/>
  <p:tag name="FONTWEIGHT:0:0:0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  <p:tag name="FONTWEIGHT:6:0:0" val="4"/>
  <p:tag name="FONTWEIGHT:7:0:0" val="4"/>
  <p:tag name="FONTWEIGHT:2:0:0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2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0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2F0F1C"/>
      </a:dk2>
      <a:lt2>
        <a:srgbClr val="F1FAFB"/>
      </a:lt2>
      <a:accent1>
        <a:srgbClr val="A0CB46"/>
      </a:accent1>
      <a:accent2>
        <a:srgbClr val="4FBFC9"/>
      </a:accent2>
      <a:accent3>
        <a:srgbClr val="F7990F"/>
      </a:accent3>
      <a:accent4>
        <a:srgbClr val="ED4F39"/>
      </a:accent4>
      <a:accent5>
        <a:srgbClr val="BD3B70"/>
      </a:accent5>
      <a:accent6>
        <a:srgbClr val="FFCC52"/>
      </a:accent6>
      <a:hlink>
        <a:srgbClr val="4FBFC9"/>
      </a:hlink>
      <a:folHlink>
        <a:srgbClr val="BD3B70"/>
      </a:folHlink>
    </a:clrScheme>
    <a:fontScheme name="Default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1475</Words>
  <Application>Microsoft Office PowerPoint</Application>
  <PresentationFormat>On-screen Show (16:9)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Wingdings</vt:lpstr>
      <vt:lpstr>Roboto</vt:lpstr>
      <vt:lpstr>Arial</vt:lpstr>
      <vt:lpstr>Default</vt:lpstr>
      <vt:lpstr>Java 1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Zoho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workpathabc</dc:creator>
  <cp:lastModifiedBy>steluta.bulaceanu</cp:lastModifiedBy>
  <cp:revision>14</cp:revision>
  <dcterms:created xsi:type="dcterms:W3CDTF">2010-03-09T10:03:29Z</dcterms:created>
  <dcterms:modified xsi:type="dcterms:W3CDTF">2018-05-06T19:01:19Z</dcterms:modified>
</cp:coreProperties>
</file>