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27" r:id="rId38"/>
    <p:sldId id="291" r:id="rId39"/>
    <p:sldId id="293" r:id="rId40"/>
    <p:sldId id="297" r:id="rId41"/>
    <p:sldId id="298" r:id="rId42"/>
    <p:sldId id="299" r:id="rId43"/>
    <p:sldId id="300" r:id="rId44"/>
    <p:sldId id="301" r:id="rId45"/>
    <p:sldId id="306" r:id="rId46"/>
    <p:sldId id="309" r:id="rId47"/>
    <p:sldId id="310" r:id="rId48"/>
    <p:sldId id="311" r:id="rId49"/>
    <p:sldId id="312" r:id="rId50"/>
    <p:sldId id="313" r:id="rId51"/>
    <p:sldId id="315" r:id="rId52"/>
    <p:sldId id="316" r:id="rId53"/>
    <p:sldId id="321" r:id="rId54"/>
    <p:sldId id="322" r:id="rId55"/>
    <p:sldId id="323" r:id="rId56"/>
    <p:sldId id="324" r:id="rId57"/>
    <p:sldId id="325" r:id="rId58"/>
  </p:sldIdLst>
  <p:sldSz cx="9144000" cy="5143500" type="screen16x9"/>
  <p:notesSz cx="9144000" cy="5143500"/>
  <p:embeddedFontLst>
    <p:embeddedFont>
      <p:font typeface="Roboto" panose="020B0604020202020204" charset="0"/>
      <p:regular r:id="rId60"/>
      <p:bold r:id="rId61"/>
    </p:embeddedFont>
  </p:embeddedFontLst>
  <p:custDataLst>
    <p:tags r:id="rId62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A12A0-0BC4-4193-B3F1-EE40DEDC16E5}"/>
              </a:ext>
            </a:extLst>
          </p:cNvPr>
          <p:cNvSpPr/>
          <p:nvPr userDrawn="1"/>
        </p:nvSpPr>
        <p:spPr>
          <a:xfrm>
            <a:off x="2972042" y="1733551"/>
            <a:ext cx="342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Roboto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office@telacad.r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ALEXANDRA BULACEANU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Java 1.A</a:t>
            </a:r>
          </a:p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Curs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Introducere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Java?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79339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1693" y="361950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Introducere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1693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limbaj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programare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Introducere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1693" y="119307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limbaj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programare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94999"/>
            <a:ext cx="2483899" cy="18960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02" y="1994999"/>
            <a:ext cx="2582098" cy="240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Clasificarea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limbajelor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programare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1693" y="123149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filosofia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Dupa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modul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in care sunt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implementate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Clasificarea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limbajelor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filosofie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76530" y="12629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dirty="0"/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dirty="0"/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4499" y="1551213"/>
            <a:ext cx="2677801" cy="34466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</a:rPr>
              <a:t>Paradigme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</a:rPr>
              <a:t>programare</a:t>
            </a:r>
          </a:p>
        </p:txBody>
      </p:sp>
      <p:sp>
        <p:nvSpPr>
          <p:cNvPr id="5" name="Freeform 4"/>
          <p:cNvSpPr/>
          <p:nvPr/>
        </p:nvSpPr>
        <p:spPr>
          <a:xfrm flipV="1">
            <a:off x="2162664" y="2154172"/>
            <a:ext cx="3811227" cy="6628"/>
          </a:xfrm>
          <a:custGeom>
            <a:avLst/>
            <a:gdLst/>
            <a:ahLst/>
            <a:cxnLst/>
            <a:rect l="0" t="0" r="r" b="b"/>
            <a:pathLst>
              <a:path w="4580101" h="6628">
                <a:moveTo>
                  <a:pt x="0" y="0"/>
                </a:moveTo>
                <a:cubicBezTo>
                  <a:pt x="2003242" y="2900"/>
                  <a:pt x="4006484" y="5800"/>
                  <a:pt x="4580102" y="6628"/>
                </a:cubicBezTo>
                <a:cubicBezTo>
                  <a:pt x="5153719" y="7457"/>
                  <a:pt x="4871329" y="7042"/>
                  <a:pt x="4588939" y="6628"/>
                </a:cubicBezTo>
              </a:path>
            </a:pathLst>
          </a:custGeom>
          <a:noFill/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39248" y="2514752"/>
            <a:ext cx="1074765" cy="34466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Imperativ</a:t>
            </a:r>
          </a:p>
        </p:txBody>
      </p:sp>
      <p:sp>
        <p:nvSpPr>
          <p:cNvPr id="7" name="Freeform 6"/>
          <p:cNvSpPr/>
          <p:nvPr/>
        </p:nvSpPr>
        <p:spPr>
          <a:xfrm flipH="1">
            <a:off x="6245649" y="2162420"/>
            <a:ext cx="0" cy="304959"/>
          </a:xfrm>
          <a:custGeom>
            <a:avLst/>
            <a:gdLst/>
            <a:ahLst/>
            <a:cxnLst/>
            <a:rect l="0" t="0" r="r" b="b"/>
            <a:pathLst>
              <a:path w="9525" h="463976">
                <a:moveTo>
                  <a:pt x="0" y="0"/>
                </a:moveTo>
                <a:cubicBezTo>
                  <a:pt x="0" y="189733"/>
                  <a:pt x="0" y="379466"/>
                  <a:pt x="0" y="437463"/>
                </a:cubicBezTo>
                <a:cubicBezTo>
                  <a:pt x="0" y="495460"/>
                  <a:pt x="8838" y="460661"/>
                  <a:pt x="0" y="463976"/>
                </a:cubicBezTo>
                <a:cubicBezTo>
                  <a:pt x="8838" y="467290"/>
                  <a:pt x="4419" y="465633"/>
                  <a:pt x="0" y="463976"/>
                </a:cubicBezTo>
              </a:path>
            </a:pathLst>
          </a:custGeom>
          <a:noFill/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2177688" y="2154106"/>
            <a:ext cx="19884" cy="338104"/>
          </a:xfrm>
          <a:custGeom>
            <a:avLst/>
            <a:gdLst/>
            <a:ahLst/>
            <a:cxnLst/>
            <a:rect l="0" t="0" r="r" b="b"/>
            <a:pathLst>
              <a:path w="9525" h="463976">
                <a:moveTo>
                  <a:pt x="0" y="0"/>
                </a:moveTo>
                <a:cubicBezTo>
                  <a:pt x="0" y="189733"/>
                  <a:pt x="0" y="379466"/>
                  <a:pt x="0" y="437463"/>
                </a:cubicBezTo>
                <a:cubicBezTo>
                  <a:pt x="0" y="495460"/>
                  <a:pt x="8838" y="460661"/>
                  <a:pt x="0" y="463976"/>
                </a:cubicBezTo>
                <a:cubicBezTo>
                  <a:pt x="8838" y="467290"/>
                  <a:pt x="4419" y="465633"/>
                  <a:pt x="0" y="463976"/>
                </a:cubicBezTo>
              </a:path>
            </a:pathLst>
          </a:custGeom>
          <a:noFill/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flipH="1">
            <a:off x="6234348" y="2822010"/>
            <a:ext cx="0" cy="304959"/>
          </a:xfrm>
          <a:custGeom>
            <a:avLst/>
            <a:gdLst/>
            <a:ahLst/>
            <a:cxnLst/>
            <a:rect l="0" t="0" r="r" b="b"/>
            <a:pathLst>
              <a:path w="9525" h="463976">
                <a:moveTo>
                  <a:pt x="0" y="0"/>
                </a:moveTo>
                <a:cubicBezTo>
                  <a:pt x="0" y="189733"/>
                  <a:pt x="0" y="379466"/>
                  <a:pt x="0" y="437463"/>
                </a:cubicBezTo>
                <a:cubicBezTo>
                  <a:pt x="0" y="495460"/>
                  <a:pt x="8838" y="460661"/>
                  <a:pt x="0" y="463976"/>
                </a:cubicBezTo>
                <a:cubicBezTo>
                  <a:pt x="8838" y="467290"/>
                  <a:pt x="4419" y="465633"/>
                  <a:pt x="0" y="463976"/>
                </a:cubicBezTo>
              </a:path>
            </a:pathLst>
          </a:custGeom>
          <a:noFill/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91776" y="2476652"/>
            <a:ext cx="1074765" cy="34466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Declarativ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7301" y="3156263"/>
            <a:ext cx="1074765" cy="52902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Procedural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41756" y="3165070"/>
            <a:ext cx="1074765" cy="52902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Orientat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obiect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90481" y="3156263"/>
            <a:ext cx="1074765" cy="52902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Logic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03569" y="3156263"/>
            <a:ext cx="1074765" cy="52902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Functional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22529" y="3156263"/>
            <a:ext cx="1307071" cy="529027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Roboto"/>
              </a:rPr>
              <a:t>Pentru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 baze de date</a:t>
            </a:r>
          </a:p>
        </p:txBody>
      </p:sp>
      <p:cxnSp>
        <p:nvCxnSpPr>
          <p:cNvPr id="16" name="Straight Connector 15"/>
          <p:cNvCxnSpPr>
            <a:stCxn id="6" idx="2"/>
            <a:endCxn id="11" idx="0"/>
          </p:cNvCxnSpPr>
          <p:nvPr/>
        </p:nvCxnSpPr>
        <p:spPr>
          <a:xfrm rot="5400000">
            <a:off x="1722369" y="2705984"/>
            <a:ext cx="298611" cy="601946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7" name="Straight Connector 16"/>
          <p:cNvCxnSpPr>
            <a:endCxn id="12" idx="0"/>
          </p:cNvCxnSpPr>
          <p:nvPr/>
        </p:nvCxnSpPr>
        <p:spPr>
          <a:xfrm rot="10800000" flipH="1" flipV="1">
            <a:off x="2189177" y="2856763"/>
            <a:ext cx="585979" cy="308306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 flipV="1">
            <a:off x="5457463" y="2386011"/>
            <a:ext cx="334252" cy="120625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9" name="Straight Connector 18"/>
          <p:cNvCxnSpPr>
            <a:cxnSpLocks/>
            <a:endCxn id="15" idx="0"/>
          </p:cNvCxnSpPr>
          <p:nvPr/>
        </p:nvCxnSpPr>
        <p:spPr>
          <a:xfrm>
            <a:off x="6245649" y="2816994"/>
            <a:ext cx="1330416" cy="33926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0" name="Straight Connector 19"/>
          <p:cNvCxnSpPr>
            <a:stCxn id="4" idx="2"/>
          </p:cNvCxnSpPr>
          <p:nvPr/>
        </p:nvCxnSpPr>
        <p:spPr>
          <a:xfrm rot="5400000" flipV="1">
            <a:off x="4199511" y="2042126"/>
            <a:ext cx="298478" cy="245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1" name="TextBox 20"/>
          <p:cNvSpPr txBox="1"/>
          <p:nvPr/>
        </p:nvSpPr>
        <p:spPr>
          <a:xfrm>
            <a:off x="1370068" y="3685291"/>
            <a:ext cx="409231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2726" y="3683646"/>
            <a:ext cx="913796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Java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1646" y="3698597"/>
            <a:ext cx="1000861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Prolog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60119" y="3710133"/>
            <a:ext cx="1047259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Haskell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0392" y="3691968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SQL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381000" y="417543"/>
            <a:ext cx="8305800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Clasificarea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limbajelor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implementare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6328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Interpretate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PHP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Compilate  </a:t>
            </a:r>
            <a:r>
              <a:rPr lang="en-US" dirty="0">
                <a:solidFill>
                  <a:srgbClr val="40BD7E"/>
                </a:solidFill>
              </a:rPr>
              <a:t>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Unde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incadreaza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Java?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412532" y="1709647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362200" y="2440675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Clasificarea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limbajelor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implementare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1200" y="126328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Interpretate</a:t>
            </a:r>
            <a:r>
              <a:rPr lang="en-US" dirty="0" err="1">
                <a:solidFill>
                  <a:schemeClr val="accent1"/>
                </a:solidFill>
              </a:rPr>
              <a:t> 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PHP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Compilate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rgbClr val="40BD7E"/>
                </a:solidFill>
              </a:rPr>
              <a:t>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Unde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incadreaza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399463" y="1759881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237072" y="2094526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2" y="2931717"/>
            <a:ext cx="1535438" cy="15354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30929" y="2966378"/>
            <a:ext cx="4255318" cy="9271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5250" tIns="47625" rIns="95250" bIns="47625" rtlCol="0">
            <a:spAutoFit/>
          </a:bodyPr>
          <a:lstStyle/>
          <a:p>
            <a:endParaRPr dirty="0"/>
          </a:p>
          <a:p>
            <a:endParaRPr dirty="0"/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Interpretat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Compilat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La ce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nativ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latenta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45720" y="1682268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La ce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23932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nativ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latenta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Java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45720" y="1682268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La ce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nativ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latenta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Java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Android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software enterprise(ex: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bancar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45720" y="1682268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74955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Obiectivele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cursului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19307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Obtinerea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certificari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SE 8 Programmer I - Oracle Certified Associate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Examenul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1Z0-808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l">
              <a:buFont typeface="Wingdings"/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208963" y="2313532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La ce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putem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Java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nativ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latenta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Java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Android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software enterprise(ex: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bancar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45720" y="1682268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t="1140" r="470" b="53530"/>
          <a:stretch>
            <a:fillRect/>
          </a:stretch>
        </p:blipFill>
        <p:spPr>
          <a:xfrm>
            <a:off x="1125524" y="2988513"/>
            <a:ext cx="2614509" cy="15965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t="44970"/>
          <a:stretch>
            <a:fillRect/>
          </a:stretch>
        </p:blipFill>
        <p:spPr>
          <a:xfrm>
            <a:off x="3879558" y="2988513"/>
            <a:ext cx="2283565" cy="16845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49408" y="4540332"/>
            <a:ext cx="490488" cy="92795"/>
          </a:xfrm>
          <a:prstGeom prst="rect">
            <a:avLst/>
          </a:prstGeom>
          <a:solidFill>
            <a:srgbClr val="17080E">
              <a:alpha val="10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40034" y="2988513"/>
            <a:ext cx="490488" cy="92795"/>
          </a:xfrm>
          <a:prstGeom prst="rect">
            <a:avLst/>
          </a:prstGeom>
          <a:solidFill>
            <a:srgbClr val="17080E">
              <a:alpha val="10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41247" y="2909885"/>
            <a:ext cx="2498786" cy="78627"/>
          </a:xfrm>
          <a:prstGeom prst="rect">
            <a:avLst/>
          </a:prstGeom>
          <a:solidFill>
            <a:srgbClr val="17080E">
              <a:alpha val="10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Versiunile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Utlima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versiune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9 (sau 1.9)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practica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veti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versiunile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6, 7 si 8.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Versiunea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8 are in plus, in principal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expresii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lambda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stream-uri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default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interfete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nou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Date &amp; Time API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366" y="1914005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Programarea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in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Dezvoltarea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JDK (Java Development Kit)</a:t>
            </a:r>
          </a:p>
          <a:p>
            <a:pPr marL="1257300" lvl="2" indent="-342900" algn="l">
              <a:lnSpc>
                <a:spcPct val="15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compilator </a:t>
            </a:r>
            <a:r>
              <a:rPr lang="en-US" sz="1400" dirty="0">
                <a:solidFill>
                  <a:schemeClr val="accent1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javac</a:t>
            </a:r>
          </a:p>
          <a:p>
            <a:pPr marL="1257300" lvl="2" indent="-342900" algn="l">
              <a:lnSpc>
                <a:spcPct val="15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JRE</a:t>
            </a:r>
            <a:r>
              <a:rPr lang="en-US" sz="1400" dirty="0">
                <a:solidFill>
                  <a:schemeClr val="accent1"/>
                </a:solidFill>
              </a:rPr>
              <a:t>          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JVM 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virtuala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utilitarul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java,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utilitare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1257300" lvl="2" indent="-342900" algn="l">
              <a:lnSpc>
                <a:spcPct val="15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tool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documentatie</a:t>
            </a:r>
            <a:r>
              <a:rPr lang="en-US" sz="1400" dirty="0">
                <a:solidFill>
                  <a:schemeClr val="accent1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javadoc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editor text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971800" y="2419350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438400" y="2790327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114800" y="3142968"/>
            <a:ext cx="324782" cy="92792"/>
          </a:xfrm>
          <a:prstGeom prst="rightArrow">
            <a:avLst/>
          </a:prstGeom>
          <a:solidFill>
            <a:schemeClr val="bg2">
              <a:lumMod val="10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Programarea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8644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Dezvoltarea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aplicatiilor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JDK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(Java Development Kit)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compilator</a:t>
            </a:r>
            <a:r>
              <a:rPr lang="en-US" sz="1400" dirty="0">
                <a:solidFill>
                  <a:schemeClr val="accent1"/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javac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JRE</a:t>
            </a:r>
            <a:r>
              <a:rPr lang="en-US" sz="1400" dirty="0">
                <a:solidFill>
                  <a:schemeClr val="accent1"/>
                </a:solidFill>
              </a:rPr>
              <a:t> 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JVM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virtuala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utilitarul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java,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utilitare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tool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documentatie</a:t>
            </a:r>
            <a:r>
              <a:rPr lang="en-US" sz="1400" dirty="0">
                <a:solidFill>
                  <a:schemeClr val="accent1"/>
                </a:solidFill>
              </a:rPr>
              <a:t>         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javadoc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editor text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Rularea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aplicatiilor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Java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JRE (Java Runtime Environment)</a:t>
            </a:r>
          </a:p>
          <a:p>
            <a:pPr marL="1257300" lvl="2" indent="-342900" algn="l">
              <a:lnSpc>
                <a:spcPct val="100000"/>
              </a:lnSpc>
              <a:spcAft>
                <a:spcPts val="525"/>
              </a:spcAft>
              <a:buFont typeface="Courier New"/>
              <a:buChar char="o"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utilizatorul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isi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descarca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versiunea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masinii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virtuale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pt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sistemul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sau de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operare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 err="1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5015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973884" y="2310076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433280" y="2596668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096640" y="2883363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Instalarea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0091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JDK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www.oracle.com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Editor de text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notepad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medii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profesionale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(IDE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sz="1600" dirty="0" err="1">
                <a:solidFill>
                  <a:srgbClr val="40BD7E"/>
                </a:solidFill>
              </a:rPr>
              <a:t>         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NetBeans,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Eclipse,     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81397" y="1670387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149266" y="2651361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48301" y="2766893"/>
            <a:ext cx="1594694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IntelliJ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IDEA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BlueJ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BlueJ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mediu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programare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invatare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descarcare</a:t>
            </a:r>
            <a:r>
              <a:rPr lang="en-US" sz="1600" dirty="0">
                <a:solidFill>
                  <a:srgbClr val="40BD7E"/>
                </a:solidFill>
              </a:rPr>
              <a:t>       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www.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bluej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.org(bundle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JDK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BlueJ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800100" lvl="1" indent="-342900" algn="l">
              <a:lnSpc>
                <a:spcPct val="15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are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integrat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UML</a:t>
            </a:r>
            <a:r>
              <a:rPr lang="en-US" sz="1600" dirty="0">
                <a:solidFill>
                  <a:srgbClr val="40BD7E"/>
                </a:solidFill>
              </a:rPr>
              <a:t>        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permite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vizualizarea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relatiilor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dintre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sz="1600" dirty="0" err="1">
                <a:solidFill>
                  <a:srgbClr val="FFC000"/>
                </a:solidFill>
              </a:rPr>
              <a:t> </a:t>
            </a: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667000" y="2114550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124200" y="2478958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9407" y="11417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835734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Compilare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14882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822596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3621" y="3000068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2596307"/>
            <a:ext cx="371180" cy="193814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9407" y="11417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400" dirty="0" err="1">
                <a:solidFill>
                  <a:srgbClr val="40BD7E"/>
                </a:solidFill>
                <a:latin typeface="Roboto"/>
              </a:rPr>
              <a:t>kkkkjhhjhjss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A0CB46"/>
                </a:solidFill>
                <a:latin typeface="Roboto"/>
              </a:rPr>
              <a:t>cod </a:t>
            </a:r>
            <a:r>
              <a:rPr lang="en-US" sz="1200" dirty="0" err="1">
                <a:solidFill>
                  <a:srgbClr val="A0CB46"/>
                </a:solidFill>
                <a:latin typeface="Roboto"/>
              </a:rPr>
              <a:t>sursa</a:t>
            </a:r>
            <a:r>
              <a:rPr lang="en-US" sz="1200" dirty="0">
                <a:solidFill>
                  <a:srgbClr val="A0CB46"/>
                </a:solidFill>
                <a:latin typeface="Roboto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5123" y="27140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FFC000"/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3495589"/>
            <a:ext cx="371180" cy="193814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3537996" y="1130136"/>
            <a:ext cx="3338" cy="3499701"/>
          </a:xfrm>
          <a:prstGeom prst="line">
            <a:avLst/>
          </a:prstGeom>
          <a:ln w="28575" cap="flat">
            <a:solidFill>
              <a:srgbClr val="40BD7E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4" name="TextBox 13"/>
          <p:cNvSpPr txBox="1"/>
          <p:nvPr/>
        </p:nvSpPr>
        <p:spPr>
          <a:xfrm>
            <a:off x="5084943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Rulare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8168" y="3850422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A0CB46"/>
                </a:solidFill>
                <a:latin typeface="Roboto"/>
              </a:rPr>
              <a:t>bytecode</a:t>
            </a:r>
            <a:r>
              <a:rPr lang="en-US" sz="1200" dirty="0">
                <a:solidFill>
                  <a:srgbClr val="A0CB46"/>
                </a:solidFill>
                <a:latin typeface="Roboto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Roboto"/>
              </a:rPr>
              <a:t>.class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1740662" y="2352589"/>
            <a:ext cx="371180" cy="193814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5957" y="112281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5123" y="27140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3495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3537996" y="1130136"/>
            <a:ext cx="3338" cy="349970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>
            <a:stCxn id="19" idx="3"/>
          </p:cNvCxnSpPr>
          <p:nvPr/>
        </p:nvCxnSpPr>
        <p:spPr>
          <a:xfrm flipV="1">
            <a:off x="2513069" y="1809504"/>
            <a:ext cx="1677831" cy="23428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Oval 14"/>
          <p:cNvSpPr/>
          <p:nvPr/>
        </p:nvSpPr>
        <p:spPr>
          <a:xfrm>
            <a:off x="2930709" y="2546297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H="1" flipV="1">
            <a:off x="4197528" y="1816132"/>
            <a:ext cx="1075343" cy="17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084943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Rulare</a:t>
            </a:r>
          </a:p>
        </p:txBody>
      </p:sp>
      <p:sp>
        <p:nvSpPr>
          <p:cNvPr id="18" name="Oval 17"/>
          <p:cNvSpPr/>
          <p:nvPr/>
        </p:nvSpPr>
        <p:spPr>
          <a:xfrm>
            <a:off x="5272871" y="1560682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class loader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08168" y="3857053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bytecode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.class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1740662" y="2352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74955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Obiectivele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cursului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19307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Obtinerea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certificari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SE 8 Programmer I - Oracle Certified Associate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Examenul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1Z0-808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spcAft>
                <a:spcPts val="525"/>
              </a:spcAft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Dobandirea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notiunilor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teoretice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abilitatilor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practice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necesare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interviu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angajare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pozitie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Java Junior Programmer.</a:t>
            </a:r>
          </a:p>
          <a:p>
            <a:pPr marL="0" indent="0" algn="l">
              <a:buFont typeface="Wingdings"/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208963" y="2313532"/>
            <a:ext cx="324782" cy="92792"/>
          </a:xfrm>
          <a:prstGeom prst="rightArrow">
            <a:avLst/>
          </a:prstGeom>
          <a:solidFill>
            <a:schemeClr val="accent6">
              <a:alpha val="100000"/>
              <a:lumMod val="7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9407" y="11417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5123" y="27140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3495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3537996" y="1130136"/>
            <a:ext cx="3338" cy="349970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>
            <a:stCxn id="23" idx="3"/>
          </p:cNvCxnSpPr>
          <p:nvPr/>
        </p:nvCxnSpPr>
        <p:spPr>
          <a:xfrm flipV="1">
            <a:off x="2513069" y="1809504"/>
            <a:ext cx="1677831" cy="23428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Oval 14"/>
          <p:cNvSpPr/>
          <p:nvPr/>
        </p:nvSpPr>
        <p:spPr>
          <a:xfrm>
            <a:off x="2975323" y="24854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H="1" flipV="1">
            <a:off x="4197528" y="1809504"/>
            <a:ext cx="1075343" cy="17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084943" y="1186443"/>
            <a:ext cx="1481930" cy="40395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Rulare</a:t>
            </a:r>
          </a:p>
        </p:txBody>
      </p:sp>
      <p:sp>
        <p:nvSpPr>
          <p:cNvPr id="18" name="Oval 17"/>
          <p:cNvSpPr/>
          <p:nvPr/>
        </p:nvSpPr>
        <p:spPr>
          <a:xfrm>
            <a:off x="5272871" y="1560682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class loader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46481" y="2333787"/>
            <a:ext cx="2540946" cy="884463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6663325" y="1438418"/>
            <a:ext cx="1412594" cy="828372"/>
          </a:xfrm>
          <a:prstGeom prst="wedgeEllipseCallou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virtuala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java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6385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interpretor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67364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compilator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just-in-time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08168" y="3857053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bytecode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.class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10800000" flipV="1">
            <a:off x="5766158" y="2146512"/>
            <a:ext cx="3878" cy="17370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1740662" y="2352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10800000">
            <a:off x="5917576" y="2154172"/>
            <a:ext cx="6628" cy="178961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9407" y="11417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5123" y="27140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3495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3537996" y="1130136"/>
            <a:ext cx="3338" cy="349970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>
            <a:stCxn id="24" idx="3"/>
          </p:cNvCxnSpPr>
          <p:nvPr/>
        </p:nvCxnSpPr>
        <p:spPr>
          <a:xfrm flipV="1">
            <a:off x="2513069" y="1809504"/>
            <a:ext cx="1677831" cy="23428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Oval 14"/>
          <p:cNvSpPr/>
          <p:nvPr/>
        </p:nvSpPr>
        <p:spPr>
          <a:xfrm>
            <a:off x="2975323" y="24854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H="1" flipV="1">
            <a:off x="4197528" y="1816132"/>
            <a:ext cx="1075343" cy="17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084943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Rulare</a:t>
            </a:r>
          </a:p>
        </p:txBody>
      </p:sp>
      <p:sp>
        <p:nvSpPr>
          <p:cNvPr id="18" name="Oval 17"/>
          <p:cNvSpPr/>
          <p:nvPr/>
        </p:nvSpPr>
        <p:spPr>
          <a:xfrm>
            <a:off x="5272871" y="1560682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class loader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46481" y="2333787"/>
            <a:ext cx="2540946" cy="884463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6663325" y="1438419"/>
            <a:ext cx="1435646" cy="820688"/>
          </a:xfrm>
          <a:prstGeom prst="wedgeEllipseCallou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virtuala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java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6385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interpretor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67364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compilator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just-in-time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31646" y="3522973"/>
            <a:ext cx="2846498" cy="334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(cod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08168" y="3857053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bytecode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.class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10800000" flipV="1">
            <a:off x="5765176" y="3251413"/>
            <a:ext cx="4860" cy="254916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V="1">
            <a:off x="5766158" y="2146512"/>
            <a:ext cx="3878" cy="17370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7" name="Right Arrow 26"/>
          <p:cNvSpPr/>
          <p:nvPr/>
        </p:nvSpPr>
        <p:spPr>
          <a:xfrm rot="5400000">
            <a:off x="1740662" y="2352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5917576" y="2154172"/>
            <a:ext cx="6628" cy="178961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5917576" y="3234572"/>
            <a:ext cx="6628" cy="258500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Pasii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in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dezvoltarea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unei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aplicatii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9407" y="11417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600" dirty="0" err="1">
                <a:solidFill>
                  <a:srgbClr val="40BD7E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8168" y="1583616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cod </a:t>
            </a: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sursa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.java</a:t>
            </a:r>
          </a:p>
        </p:txBody>
      </p:sp>
      <p:sp>
        <p:nvSpPr>
          <p:cNvPr id="10" name="Oval 9"/>
          <p:cNvSpPr/>
          <p:nvPr/>
        </p:nvSpPr>
        <p:spPr>
          <a:xfrm>
            <a:off x="1375123" y="27140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68" y="1186443"/>
            <a:ext cx="1481930" cy="40395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Compilare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740662" y="3495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H="1" flipV="1">
            <a:off x="3537996" y="1130136"/>
            <a:ext cx="3338" cy="349970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>
            <a:stCxn id="26" idx="3"/>
          </p:cNvCxnSpPr>
          <p:nvPr/>
        </p:nvCxnSpPr>
        <p:spPr>
          <a:xfrm flipV="1">
            <a:off x="2513069" y="1809504"/>
            <a:ext cx="1677831" cy="23428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Oval 14"/>
          <p:cNvSpPr/>
          <p:nvPr/>
        </p:nvSpPr>
        <p:spPr>
          <a:xfrm>
            <a:off x="2975323" y="2485453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java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H="1" flipV="1">
            <a:off x="4197528" y="1816132"/>
            <a:ext cx="1075343" cy="1724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5084943" y="1186443"/>
            <a:ext cx="1481930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Rulare</a:t>
            </a:r>
          </a:p>
        </p:txBody>
      </p:sp>
      <p:sp>
        <p:nvSpPr>
          <p:cNvPr id="18" name="Oval 17"/>
          <p:cNvSpPr/>
          <p:nvPr/>
        </p:nvSpPr>
        <p:spPr>
          <a:xfrm>
            <a:off x="5272871" y="1560682"/>
            <a:ext cx="1105262" cy="583811"/>
          </a:xfrm>
          <a:prstGeom prst="ellipse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class loader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46481" y="2333787"/>
            <a:ext cx="2540946" cy="884463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6663325" y="1438419"/>
            <a:ext cx="1481930" cy="861654"/>
          </a:xfrm>
          <a:prstGeom prst="wedgeEllipseCallou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virtuala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java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6385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interpretor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java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67364" y="2510851"/>
            <a:ext cx="1093734" cy="53033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cap="flat">
            <a:solidFill>
              <a:schemeClr val="bg1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compilator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just-in-time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31646" y="3522974"/>
            <a:ext cx="2944919" cy="32497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(cod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masina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31646" y="4117844"/>
            <a:ext cx="2555781" cy="31070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hardware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10800000" flipV="1">
            <a:off x="5766158" y="3899113"/>
            <a:ext cx="3878" cy="17370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6" name="Rectangle 25"/>
          <p:cNvSpPr/>
          <p:nvPr/>
        </p:nvSpPr>
        <p:spPr>
          <a:xfrm>
            <a:off x="1408168" y="3857053"/>
            <a:ext cx="1105262" cy="58381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bytecode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Roboto"/>
              </a:rPr>
              <a:t>.class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0800000" flipV="1">
            <a:off x="5765176" y="3251413"/>
            <a:ext cx="4860" cy="254916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5766158" y="2146512"/>
            <a:ext cx="3878" cy="17370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9" name="Right Arrow 28"/>
          <p:cNvSpPr/>
          <p:nvPr/>
        </p:nvSpPr>
        <p:spPr>
          <a:xfrm rot="5400000">
            <a:off x="1740662" y="2352589"/>
            <a:ext cx="371180" cy="193814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10800000">
            <a:off x="5917576" y="2154172"/>
            <a:ext cx="6628" cy="178961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5917576" y="3234572"/>
            <a:ext cx="6628" cy="258500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5917576" y="3890766"/>
            <a:ext cx="6628" cy="205474"/>
          </a:xfrm>
          <a:prstGeom prst="line">
            <a:avLst/>
          </a:prstGeom>
          <a:ln w="28575" cap="flat">
            <a:solidFill>
              <a:srgbClr val="FFC000">
                <a:shade val="95000"/>
                <a:satMod val="104999"/>
              </a:srgb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Portabilitatea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portabilitate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54826" y="19549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Portabilitatea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portabilitate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54826" y="19549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Portabilitatea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2486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portabilitate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avem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versiuni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programului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creat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noi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fiecare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in parte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portabilitate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mentenabilitate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lvl="1" algn="l">
              <a:lnSpc>
                <a:spcPct val="100000"/>
              </a:lnSpc>
              <a:spcAft>
                <a:spcPts val="525"/>
              </a:spcAft>
            </a:pPr>
            <a:endParaRPr lang="en-US" sz="1600" b="1" dirty="0" err="1">
              <a:solidFill>
                <a:schemeClr val="bg2">
                  <a:lumMod val="25000"/>
                </a:schemeClr>
              </a:solidFill>
            </a:endParaRP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Mentenabilitatea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inseamna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cat de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usor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rezolva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problemele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ce apar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intr-o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si cat de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usor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pot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dezvolta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noi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functionalitati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aplicatiei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54826" y="19549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207725" y="2526390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Portabilitatea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compilata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operare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portabilitate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mentenabilitatea</a:t>
            </a:r>
            <a:r>
              <a:rPr lang="en-US" sz="1600" dirty="0">
                <a:solidFill>
                  <a:srgbClr val="40BD7E"/>
                </a:solidFill>
              </a:rPr>
              <a:t>         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obiectivul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principal in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dezvoltarea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aplicatiilor</a:t>
            </a:r>
            <a:r>
              <a:rPr lang="en-US" sz="1800" dirty="0">
                <a:solidFill>
                  <a:srgbClr val="FFC000"/>
                </a:solidFill>
              </a:rPr>
              <a:t>  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254826" y="19549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 err="1"/>
              <a:t>Simplu</a:t>
            </a:r>
            <a:r>
              <a:rPr lang="en-US" dirty="0"/>
              <a:t>, </a:t>
            </a:r>
            <a:r>
              <a:rPr lang="en-US" dirty="0" err="1"/>
              <a:t>orientat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, familiar</a:t>
            </a:r>
          </a:p>
          <a:p>
            <a:r>
              <a:rPr lang="en-US" dirty="0"/>
              <a:t>Robust, </a:t>
            </a:r>
            <a:r>
              <a:rPr lang="en-US" dirty="0" err="1"/>
              <a:t>sigur</a:t>
            </a:r>
            <a:endParaRPr lang="en-US" dirty="0"/>
          </a:p>
          <a:p>
            <a:r>
              <a:rPr lang="en-US" dirty="0" err="1"/>
              <a:t>Neutru</a:t>
            </a:r>
            <a:r>
              <a:rPr lang="en-US" dirty="0"/>
              <a:t> DPV </a:t>
            </a:r>
            <a:r>
              <a:rPr lang="en-US" dirty="0" err="1"/>
              <a:t>arhitectural</a:t>
            </a:r>
            <a:r>
              <a:rPr lang="en-US" dirty="0"/>
              <a:t>, </a:t>
            </a:r>
            <a:r>
              <a:rPr lang="en-US" dirty="0" err="1"/>
              <a:t>portabil</a:t>
            </a:r>
            <a:endParaRPr lang="en-US" dirty="0"/>
          </a:p>
          <a:p>
            <a:r>
              <a:rPr lang="en-US" dirty="0"/>
              <a:t>Performant</a:t>
            </a:r>
          </a:p>
          <a:p>
            <a:r>
              <a:rPr lang="en-US" dirty="0" err="1"/>
              <a:t>Dinamic</a:t>
            </a:r>
            <a:r>
              <a:rPr lang="en-US" dirty="0"/>
              <a:t>, threaded</a:t>
            </a:r>
          </a:p>
          <a:p>
            <a:r>
              <a:rPr lang="en-US" dirty="0"/>
              <a:t>High-level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Review-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Principiile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creare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8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program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rgbClr val="FFC000"/>
                </a:solidFill>
              </a:rPr>
              <a:t>  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65461" y="1405110"/>
            <a:ext cx="5813076" cy="2005286"/>
          </a:xfrm>
          <a:prstGeom prst="roundRect">
            <a:avLst/>
          </a:prstGeom>
          <a:noFill/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6693" y="1695220"/>
            <a:ext cx="5336330" cy="152303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{ 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public static void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main(String[ ]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argumente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{   </a:t>
            </a:r>
          </a:p>
          <a:p>
            <a:pPr lvl="1"/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5486" y="2277530"/>
            <a:ext cx="2174056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unui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program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sz="1800" dirty="0">
                <a:solidFill>
                  <a:srgbClr val="FFC000"/>
                </a:solidFill>
              </a:rPr>
              <a:t>   </a:t>
            </a:r>
            <a:r>
              <a:rPr lang="en-US" sz="1600" dirty="0">
                <a:solidFill>
                  <a:srgbClr val="FFC000"/>
                </a:solidFill>
              </a:rPr>
              <a:t>                                          </a:t>
            </a: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699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65461" y="1405110"/>
            <a:ext cx="5813076" cy="2005286"/>
          </a:xfrm>
          <a:prstGeom prst="roundRect">
            <a:avLst/>
          </a:prstGeom>
          <a:noFill/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6693" y="1695220"/>
            <a:ext cx="5336330" cy="152303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{ 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public static void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main(String[ ]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argumente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{   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5486" y="2277530"/>
            <a:ext cx="2174056" cy="37317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3460" y="3564068"/>
            <a:ext cx="6508914" cy="10363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buFont typeface="Wingdings"/>
              <a:buNone/>
            </a:pPr>
            <a:endParaRPr lang="en-US" dirty="0" err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cursului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10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sedinte</a:t>
            </a:r>
          </a:p>
          <a:p>
            <a:pPr marL="742950" lvl="1" indent="-285750"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9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cursuri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teorie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+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practica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Roboto"/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1 curs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examen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final (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proba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practica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+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teoretica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)</a:t>
            </a:r>
          </a:p>
          <a:p>
            <a:pPr lvl="1" algn="l">
              <a:lnSpc>
                <a:spcPct val="100000"/>
              </a:lnSpc>
              <a:spcAft>
                <a:spcPts val="525"/>
              </a:spcAft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Roboto"/>
            </a:endParaRPr>
          </a:p>
          <a:p>
            <a:pPr lvl="1" algn="l">
              <a:lnSpc>
                <a:spcPct val="100000"/>
              </a:lnSpc>
              <a:spcAft>
                <a:spcPts val="525"/>
              </a:spcAft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Identificatorii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dat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element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noi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1630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Regulile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identificatorilor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inceapa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una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litera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$, _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lambda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din Java 9  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identificatori</a:t>
            </a:r>
            <a:r>
              <a:rPr lang="en-US" dirty="0">
                <a:solidFill>
                  <a:srgbClr val="40BD7E"/>
                </a:solidFill>
              </a:rPr>
              <a:t>   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Regulile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identificatorilor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inceapa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una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litera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$, _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lambda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din Java 9  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identificatori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speciale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operatori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# sau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spatiu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Regulile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identificatorilor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trebuie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inceapa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una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litera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$, _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expresii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lambda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din Java 9  _ 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folosit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identificatori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caractere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speciale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operatori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spatiu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cuvant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cuvinte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rezervate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vocabularul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Java)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Java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</a:rPr>
              <a:t>case-sensitive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600" dirty="0">
                <a:solidFill>
                  <a:srgbClr val="40BD7E"/>
                </a:solidFill>
              </a:rPr>
              <a:t>       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void          Void(nu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cuvant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cheie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lvl="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</a:rPr>
              <a:t>contine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cifre</a:t>
            </a:r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inceapa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cifra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sz="1800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Not Equal 8"/>
          <p:cNvSpPr/>
          <p:nvPr/>
        </p:nvSpPr>
        <p:spPr>
          <a:xfrm>
            <a:off x="4708019" y="3826153"/>
            <a:ext cx="397693" cy="190598"/>
          </a:xfrm>
          <a:prstGeom prst="mathNotEqual">
            <a:avLst/>
          </a:prstGeom>
          <a:noFill/>
          <a:ln w="28575" cap="flat">
            <a:solidFill>
              <a:srgbClr val="FFC000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855026" y="3898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Standardele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definire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ale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identificatorilor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Standardele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conventii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limbajul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Java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vedea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usor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refera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la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la 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sau la o zona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cresc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mentenabilitatea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sz="16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sz="16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071316" y="2222838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Zone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37938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sunt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folosite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pastra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procesa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date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o zona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memorie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identificata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printr-un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identificator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nume)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stoca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date de un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anumit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tip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stoca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anumita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cantitate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informatie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175923" y="3115264"/>
            <a:ext cx="4638085" cy="107377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lvl="4" algn="l"/>
            <a:r>
              <a:rPr lang="en-US" dirty="0">
                <a:solidFill>
                  <a:srgbClr val="40BD7E"/>
                </a:solidFill>
              </a:rPr>
              <a:t>int</a:t>
            </a:r>
            <a:r>
              <a:rPr lang="en-US" dirty="0">
                <a:solidFill>
                  <a:srgbClr val="FFC000"/>
                </a:solidFill>
              </a:rPr>
              <a:t> x;</a:t>
            </a: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zona de </a:t>
            </a:r>
            <a:r>
              <a:rPr lang="en-US" sz="1600" dirty="0" err="1">
                <a:solidFill>
                  <a:schemeClr val="accent1"/>
                </a:solidFill>
              </a:rPr>
              <a:t>memorie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rgbClr val="FFC000"/>
                </a:solidFill>
              </a:rPr>
              <a:t>x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poate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stoca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numere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intregi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Primitivele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Primitivele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sunt date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atomice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     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intregi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numere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reale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caractere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adevarat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sau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fals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 err="1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168763" y="1688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31397" y="2277530"/>
            <a:ext cx="1528867" cy="327360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Primitive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64229" y="2911848"/>
            <a:ext cx="1528867" cy="327360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Numere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40290" y="3551331"/>
            <a:ext cx="1882414" cy="327360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Reale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(floating-point</a:t>
            </a:r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9149" y="2911848"/>
            <a:ext cx="1007489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boolean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9638" y="4135961"/>
            <a:ext cx="83000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short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86362" y="4149217"/>
            <a:ext cx="840501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byte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4707" y="4131016"/>
            <a:ext cx="749185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int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96819" y="4142592"/>
            <a:ext cx="83000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long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54572" y="4135961"/>
            <a:ext cx="83000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float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40286" y="4135961"/>
            <a:ext cx="83000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double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8637" y="4135961"/>
            <a:ext cx="830000" cy="34240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char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1667361" y="3466560"/>
            <a:ext cx="1287351" cy="478673"/>
          </a:xfrm>
          <a:prstGeom prst="wedgeEllipseCallou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Caracter</a:t>
            </a:r>
          </a:p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3734694" y="2685377"/>
            <a:ext cx="155959" cy="1230"/>
          </a:xfrm>
          <a:prstGeom prst="line">
            <a:avLst/>
          </a:prstGeom>
          <a:ln w="28575" cap="flat">
            <a:solidFill>
              <a:schemeClr val="bg2">
                <a:lumMod val="1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H="1">
            <a:off x="2148373" y="2770599"/>
            <a:ext cx="3565983" cy="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662433" y="3319819"/>
            <a:ext cx="129446" cy="1230"/>
          </a:xfrm>
          <a:prstGeom prst="line">
            <a:avLst/>
          </a:prstGeom>
          <a:ln w="28575" cap="flat">
            <a:solidFill>
              <a:schemeClr val="bg2">
                <a:lumMod val="1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H="1">
            <a:off x="4530761" y="3390313"/>
            <a:ext cx="2399416" cy="166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H="1" flipV="1">
            <a:off x="4523928" y="3363380"/>
            <a:ext cx="933" cy="17829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5635915" y="2831146"/>
            <a:ext cx="155959" cy="123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V="1">
            <a:off x="6841047" y="3466453"/>
            <a:ext cx="195974" cy="309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083132" y="2831145"/>
            <a:ext cx="155959" cy="1230"/>
          </a:xfrm>
          <a:prstGeom prst="line">
            <a:avLst/>
          </a:prstGeom>
          <a:ln w="28575" cap="flat">
            <a:solidFill>
              <a:schemeClr val="bg2">
                <a:lumMod val="1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30" name="Rectangle 29"/>
          <p:cNvSpPr/>
          <p:nvPr/>
        </p:nvSpPr>
        <p:spPr>
          <a:xfrm>
            <a:off x="3776123" y="3548303"/>
            <a:ext cx="1528867" cy="327360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Intregi</a:t>
            </a:r>
          </a:p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rot="10800000" flipH="1">
            <a:off x="2044773" y="4029910"/>
            <a:ext cx="3459931" cy="13256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4457570" y="39611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V="1">
            <a:off x="4762370" y="41135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V="1">
            <a:off x="5410070" y="41135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V="1">
            <a:off x="4076570" y="41135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V="1">
            <a:off x="3428869" y="4113499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V="1">
            <a:off x="1981070" y="41135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8" name="Straight Connector 37"/>
          <p:cNvCxnSpPr/>
          <p:nvPr/>
        </p:nvCxnSpPr>
        <p:spPr>
          <a:xfrm rot="10800000" flipH="1">
            <a:off x="6439684" y="4016702"/>
            <a:ext cx="908066" cy="0"/>
          </a:xfrm>
          <a:prstGeom prst="line">
            <a:avLst/>
          </a:prstGeom>
          <a:ln w="28575" cap="flat">
            <a:solidFill>
              <a:schemeClr val="bg2">
                <a:lumMod val="1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V="1">
            <a:off x="6362569" y="4075399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V="1">
            <a:off x="7276970" y="40754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V="1">
            <a:off x="6857870" y="3961100"/>
            <a:ext cx="128832" cy="1423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Primitivele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primitivele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Java sunt signed(pot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pozitive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negative)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exceptia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char si boolean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Numarul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bytes ai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primitivelor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byte  </a:t>
            </a:r>
            <a:r>
              <a:rPr lang="en-US" dirty="0">
                <a:solidFill>
                  <a:schemeClr val="accent1"/>
                </a:solidFill>
              </a:rPr>
              <a:t>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1 byte  </a:t>
            </a:r>
            <a:r>
              <a:rPr lang="en-US" dirty="0">
                <a:solidFill>
                  <a:schemeClr val="accent1"/>
                </a:solidFill>
              </a:rPr>
              <a:t>  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-128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dirty="0">
                <a:solidFill>
                  <a:srgbClr val="FF0000"/>
                </a:solidFill>
              </a:rPr>
              <a:t>+127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char </a:t>
            </a:r>
            <a:r>
              <a:rPr lang="en-US" dirty="0">
                <a:solidFill>
                  <a:srgbClr val="FFC000"/>
                </a:solidFill>
              </a:rPr>
              <a:t> 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2 bytes </a:t>
            </a:r>
            <a:r>
              <a:rPr lang="en-US" dirty="0">
                <a:solidFill>
                  <a:srgbClr val="FFC000"/>
                </a:solidFill>
              </a:rPr>
              <a:t> 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dirty="0">
                <a:solidFill>
                  <a:srgbClr val="FF0000"/>
                </a:solidFill>
              </a:rPr>
              <a:t>+65,535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short </a:t>
            </a:r>
            <a:r>
              <a:rPr lang="en-US" dirty="0">
                <a:solidFill>
                  <a:schemeClr val="accent1"/>
                </a:solidFill>
              </a:rPr>
              <a:t>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2 bytes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-32,768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dirty="0">
                <a:solidFill>
                  <a:srgbClr val="FF0000"/>
                </a:solidFill>
              </a:rPr>
              <a:t>+32,767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    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4 bytes  </a:t>
            </a: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-2</a:t>
            </a:r>
            <a:r>
              <a:rPr lang="en-US" baseline="30000" dirty="0">
                <a:solidFill>
                  <a:srgbClr val="FF0000"/>
                </a:solidFill>
              </a:rPr>
              <a:t>31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+2</a:t>
            </a:r>
            <a:r>
              <a:rPr lang="en-US" baseline="30000" dirty="0">
                <a:solidFill>
                  <a:srgbClr val="FF0000"/>
                </a:solidFill>
              </a:rPr>
              <a:t>31</a:t>
            </a:r>
            <a:r>
              <a:rPr lang="en-US" dirty="0">
                <a:solidFill>
                  <a:srgbClr val="FF0000"/>
                </a:solidFill>
              </a:rPr>
              <a:t>-1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long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 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8 bytes </a:t>
            </a:r>
            <a:r>
              <a:rPr lang="en-US" dirty="0">
                <a:solidFill>
                  <a:schemeClr val="accent1"/>
                </a:solidFill>
              </a:rPr>
              <a:t>         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intre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-2</a:t>
            </a:r>
            <a:r>
              <a:rPr lang="en-US" baseline="30000" dirty="0">
                <a:solidFill>
                  <a:srgbClr val="FF0000"/>
                </a:solidFill>
              </a:rPr>
              <a:t>63</a:t>
            </a:r>
            <a:r>
              <a:rPr lang="en-US" baseline="0" dirty="0">
                <a:solidFill>
                  <a:srgbClr val="FF0000"/>
                </a:solidFill>
              </a:rPr>
              <a:t> </a:t>
            </a:r>
            <a:r>
              <a:rPr lang="en-US" baseline="0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US" baseline="0" dirty="0">
                <a:solidFill>
                  <a:srgbClr val="FF0000"/>
                </a:solidFill>
              </a:rPr>
              <a:t>+2</a:t>
            </a:r>
            <a:r>
              <a:rPr lang="en-US" baseline="30000" dirty="0">
                <a:solidFill>
                  <a:srgbClr val="FF0000"/>
                </a:solidFill>
              </a:rPr>
              <a:t>63</a:t>
            </a:r>
            <a:r>
              <a:rPr lang="en-US" baseline="0" dirty="0">
                <a:solidFill>
                  <a:srgbClr val="FF0000"/>
                </a:solidFill>
              </a:rPr>
              <a:t>-1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baseline="0" dirty="0">
                <a:solidFill>
                  <a:schemeClr val="bg2">
                    <a:lumMod val="10000"/>
                  </a:schemeClr>
                </a:solidFill>
              </a:rPr>
              <a:t>boolean</a:t>
            </a:r>
            <a:r>
              <a:rPr lang="en-US" baseline="0" dirty="0">
                <a:solidFill>
                  <a:srgbClr val="FFC000"/>
                </a:solidFill>
              </a:rPr>
              <a:t>          </a:t>
            </a:r>
            <a:r>
              <a:rPr lang="en-US" b="1" baseline="0" dirty="0">
                <a:solidFill>
                  <a:schemeClr val="bg2">
                    <a:lumMod val="25000"/>
                  </a:schemeClr>
                </a:solidFill>
              </a:rPr>
              <a:t>"not precisely defined"</a:t>
            </a:r>
            <a:r>
              <a:rPr lang="en-US" baseline="0" dirty="0">
                <a:solidFill>
                  <a:srgbClr val="FFC000"/>
                </a:solidFill>
              </a:rPr>
              <a:t>         </a:t>
            </a:r>
            <a:r>
              <a:rPr lang="en-US" baseline="0" dirty="0">
                <a:solidFill>
                  <a:srgbClr val="FF0000"/>
                </a:solidFill>
              </a:rPr>
              <a:t>true</a:t>
            </a:r>
            <a:r>
              <a:rPr lang="en-US" baseline="0" dirty="0">
                <a:solidFill>
                  <a:srgbClr val="FFC000"/>
                </a:solidFill>
              </a:rPr>
              <a:t> </a:t>
            </a:r>
            <a:r>
              <a:rPr lang="en-US" baseline="0" dirty="0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baseline="0" dirty="0">
                <a:solidFill>
                  <a:srgbClr val="FFC000"/>
                </a:solidFill>
              </a:rPr>
              <a:t> </a:t>
            </a:r>
            <a:r>
              <a:rPr lang="en-US" baseline="0" dirty="0">
                <a:solidFill>
                  <a:srgbClr val="FF0000"/>
                </a:solidFill>
              </a:rPr>
              <a:t>false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float</a:t>
            </a:r>
            <a:r>
              <a:rPr lang="en-US" dirty="0">
                <a:solidFill>
                  <a:schemeClr val="accent1"/>
                </a:solidFill>
              </a:rPr>
              <a:t>    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4 bytes </a:t>
            </a:r>
            <a:r>
              <a:rPr lang="en-US" dirty="0">
                <a:solidFill>
                  <a:schemeClr val="accent1"/>
                </a:solidFill>
              </a:rPr>
              <a:t>        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double</a:t>
            </a:r>
            <a:r>
              <a:rPr lang="en-US" dirty="0">
                <a:solidFill>
                  <a:schemeClr val="accent1"/>
                </a:solidFill>
              </a:rPr>
              <a:t> 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8 bytes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accent1"/>
                </a:solidFill>
              </a:rPr>
              <a:t>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6011" y="3733079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958963" y="1688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330563" y="1688209"/>
            <a:ext cx="324782" cy="92792"/>
          </a:xfrm>
          <a:prstGeom prst="rightArrow">
            <a:avLst/>
          </a:prstGeom>
          <a:solidFill>
            <a:srgbClr val="40BD7E">
              <a:alpha val="100000"/>
            </a:srgb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997063" y="20311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30563" y="2031109"/>
            <a:ext cx="324782" cy="92792"/>
          </a:xfrm>
          <a:prstGeom prst="rightArrow">
            <a:avLst/>
          </a:prstGeom>
          <a:solidFill>
            <a:srgbClr val="40BD7E">
              <a:alpha val="100000"/>
            </a:srgb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997063" y="2374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330563" y="2374009"/>
            <a:ext cx="324782" cy="92792"/>
          </a:xfrm>
          <a:prstGeom prst="rightArrow">
            <a:avLst/>
          </a:prstGeom>
          <a:solidFill>
            <a:srgbClr val="40BD7E">
              <a:alpha val="100000"/>
            </a:srgb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997063" y="27169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1997063" y="37456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1958963" y="1307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330563" y="2716909"/>
            <a:ext cx="324782" cy="92792"/>
          </a:xfrm>
          <a:prstGeom prst="rightArrow">
            <a:avLst/>
          </a:prstGeom>
          <a:solidFill>
            <a:srgbClr val="40BD7E">
              <a:alpha val="100000"/>
            </a:srgb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281178" y="13453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997063" y="34027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012672" y="30598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4854563" y="3059809"/>
            <a:ext cx="324782" cy="92792"/>
          </a:xfrm>
          <a:prstGeom prst="rightArrow">
            <a:avLst/>
          </a:prstGeom>
          <a:solidFill>
            <a:srgbClr val="40BD7E">
              <a:alpha val="100000"/>
            </a:srgb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50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Exemplu1.class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String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Nu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primitiva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tip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referinta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stocarea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sirurilor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caractere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51999" y="2770596"/>
            <a:ext cx="2908120" cy="92800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String s = "Hello World!";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50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Exemplu2.class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Structura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cursului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10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sedinte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9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cursuri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teorie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+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practica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1 curs examen final(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proba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practica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+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teoretica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)</a:t>
            </a:r>
          </a:p>
          <a:p>
            <a:pPr lvl="1" algn="l">
              <a:lnSpc>
                <a:spcPct val="100000"/>
              </a:lnSpc>
              <a:spcAft>
                <a:spcPts val="525"/>
              </a:spcAft>
            </a:pPr>
            <a:endParaRPr lang="en-US" sz="1400" b="1" dirty="0">
              <a:solidFill>
                <a:schemeClr val="bg2">
                  <a:lumMod val="25000"/>
                </a:schemeClr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9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examene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capitol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examene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teoretice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 err="1">
              <a:solidFill>
                <a:srgbClr val="40BD7E"/>
              </a:solidFill>
              <a:latin typeface="Roboto"/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 err="1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 err="1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Comentariile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Comentariile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reprezinta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text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scris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pe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langa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codul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sursa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, care nu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interpretat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catre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compilator la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momentul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compilarii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</a:rPr>
              <a:t>ofera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</a:rPr>
              <a:t>posibilitatea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</a:rPr>
              <a:t>scrie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2">
                    <a:lumMod val="10000"/>
                  </a:schemeClr>
                </a:solidFill>
              </a:rPr>
              <a:t>notite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Comentariile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clasifica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in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comentarii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white box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comentarii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black box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999" y="180128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Comentariile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black box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Sunt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comentarii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documentatie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folosesc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intelege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cum se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utilizeaza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bibliotecile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(o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biblioteca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o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functionalitati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scriu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dupa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un standard care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folosit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javadoc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a genera un document HTML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25275" y="3180150"/>
            <a:ext cx="2826332" cy="1322081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r>
              <a:rPr lang="en-US" sz="1500" dirty="0">
                <a:solidFill>
                  <a:schemeClr val="accent1"/>
                </a:solidFill>
              </a:rPr>
              <a:t>/**</a:t>
            </a:r>
          </a:p>
          <a:p>
            <a:pPr algn="l"/>
            <a:r>
              <a:rPr lang="en-US" sz="1500" dirty="0">
                <a:solidFill>
                  <a:schemeClr val="accent1"/>
                </a:solidFill>
              </a:rPr>
              <a:t>    </a:t>
            </a:r>
            <a:r>
              <a:rPr lang="en-US" sz="1500" dirty="0" err="1">
                <a:solidFill>
                  <a:schemeClr val="accent1"/>
                </a:solidFill>
              </a:rPr>
              <a:t>Acesta</a:t>
            </a:r>
            <a:r>
              <a:rPr lang="en-US" sz="1500" dirty="0">
                <a:solidFill>
                  <a:schemeClr val="accent1"/>
                </a:solidFill>
              </a:rPr>
              <a:t> </a:t>
            </a:r>
            <a:r>
              <a:rPr lang="en-US" sz="1500" dirty="0" err="1">
                <a:solidFill>
                  <a:schemeClr val="accent1"/>
                </a:solidFill>
              </a:rPr>
              <a:t>este</a:t>
            </a:r>
            <a:r>
              <a:rPr lang="en-US" sz="1500" dirty="0">
                <a:solidFill>
                  <a:schemeClr val="accent1"/>
                </a:solidFill>
              </a:rPr>
              <a:t> un </a:t>
            </a:r>
            <a:r>
              <a:rPr lang="en-US" sz="1500" dirty="0" err="1">
                <a:solidFill>
                  <a:schemeClr val="accent1"/>
                </a:solidFill>
              </a:rPr>
              <a:t>exemplu</a:t>
            </a:r>
          </a:p>
          <a:p>
            <a:pPr algn="l"/>
            <a:r>
              <a:rPr lang="en-US" sz="1500" dirty="0">
                <a:solidFill>
                  <a:schemeClr val="accent1"/>
                </a:solidFill>
              </a:rPr>
              <a:t>   @author Alexandra</a:t>
            </a:r>
          </a:p>
          <a:p>
            <a:pPr algn="l"/>
            <a:r>
              <a:rPr lang="en-US" sz="1500" dirty="0">
                <a:solidFill>
                  <a:schemeClr val="accent1"/>
                </a:solidFill>
              </a:rPr>
              <a:t>   @version 1.0</a:t>
            </a:r>
          </a:p>
          <a:p>
            <a:pPr algn="l"/>
            <a:r>
              <a:rPr lang="en-US" sz="1500" dirty="0">
                <a:solidFill>
                  <a:schemeClr val="accent1"/>
                </a:solidFill>
              </a:rPr>
              <a:t>*/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31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Exemplu2.class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Sunt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folositi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modifica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in diverse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feluri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datele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pe care le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stocam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numarul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operanzi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clasifica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in 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unari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(cu un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singur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operand)</a:t>
            </a:r>
            <a:r>
              <a:rPr lang="en-US" dirty="0">
                <a:solidFill>
                  <a:srgbClr val="40BD7E"/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+, -, ++, --, !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binari(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cu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doi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operanzi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rgbClr val="40BD7E"/>
                </a:solidFill>
              </a:rPr>
              <a:t>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=, +, -, *, /, %, ==, !=, &gt;, &gt;=, &lt;, &lt;=, &amp;&amp;, ||, &amp;, |, ^,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instaceof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operatorul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ternar(cu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trei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operanzi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rgbClr val="40BD7E"/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?: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435463" y="26407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863963" y="29836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045063" y="3593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31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Exemplu3.class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asignare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         </a:t>
            </a:r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aritmetici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+, -, *, /, %   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 y = 10 % 2;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relationali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==, !=, &gt;, &gt;=, &lt;, &lt;=    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boolean b = x &gt; y;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Operatorii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logici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&amp;, |, ^, &amp;&amp;, ||, !   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boolean c = x &gt; y &amp;&amp; b;</a:t>
            </a:r>
          </a:p>
          <a:p>
            <a:pPr algn="l">
              <a:lnSpc>
                <a:spcPct val="100000"/>
              </a:lnSpc>
              <a:spcAft>
                <a:spcPts val="525"/>
              </a:spcAft>
            </a:pP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521063" y="16882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216263" y="1993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800600" y="1993009"/>
            <a:ext cx="324782" cy="92792"/>
          </a:xfrm>
          <a:prstGeom prst="rightArrow">
            <a:avLst/>
          </a:prstGeom>
          <a:solidFill>
            <a:schemeClr val="tx2">
              <a:alpha val="100000"/>
              <a:lumMod val="50000"/>
              <a:lumOff val="50000"/>
            </a:scheme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588454" y="2374009"/>
            <a:ext cx="324782" cy="92792"/>
          </a:xfrm>
          <a:prstGeom prst="rightArrow">
            <a:avLst/>
          </a:prstGeom>
          <a:solidFill>
            <a:schemeClr val="tx2">
              <a:alpha val="100000"/>
              <a:lumMod val="50000"/>
              <a:lumOff val="50000"/>
            </a:scheme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254363" y="2374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797163" y="26788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702163" y="2678809"/>
            <a:ext cx="324782" cy="92792"/>
          </a:xfrm>
          <a:prstGeom prst="rightArrow">
            <a:avLst/>
          </a:prstGeom>
          <a:solidFill>
            <a:schemeClr val="tx2">
              <a:alpha val="100000"/>
              <a:lumMod val="50000"/>
              <a:lumOff val="50000"/>
            </a:schemeClr>
          </a:solidFill>
          <a:ln w="28575" cap="flat">
            <a:solidFill>
              <a:schemeClr val="bg2">
                <a:lumMod val="2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3157" y="4274288"/>
            <a:ext cx="2857500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Exemplu4.class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control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Sunt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blocuri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cod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analizeaza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directie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mearga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acestea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Structurile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control din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Sunt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blocuri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cod care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analizeaza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variabilele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decid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in ce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directie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mearga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acestea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Se impart in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decizionale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switch, if, if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else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operatorul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ternar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structuri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repetitive        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while, do-while, for(standard), for(enhanced-for) 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749663" y="26407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21063" y="29836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Switch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8233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decizii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cazuri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control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de tip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byte, short, int, char, String,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 wrapper(Byte, Short, Integer, Character),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800" dirty="0">
              <a:solidFill>
                <a:srgbClr val="FFC000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482963" y="1612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Switch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luam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decizii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sa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cazuri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control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functie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valoarea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unei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variabile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de tip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byte, short, int, char, String,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clasele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 wrapper(Byte, Short, Integer, Character), </a:t>
            </a:r>
            <a:r>
              <a:rPr lang="en-US" sz="18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 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Sintaxa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 err="1">
              <a:solidFill>
                <a:srgbClr val="40BD7E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r>
              <a:rPr lang="en-US" dirty="0">
                <a:solidFill>
                  <a:srgbClr val="40BD7E"/>
                </a:solidFill>
                <a:latin typeface="Roboto"/>
              </a:rPr>
              <a:t>               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  <a:latin typeface="Roboto"/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1646" y="3698597"/>
            <a:ext cx="1000861" cy="31815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7378" y="3218250"/>
            <a:ext cx="684502" cy="37118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0619" y="39006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flipH="1">
            <a:off x="2414537" y="2233759"/>
            <a:ext cx="5759927" cy="224853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40BD7E">
                <a:shade val="50000"/>
              </a:srgb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algn="l"/>
            <a:endParaRPr/>
          </a:p>
          <a:p>
            <a:pPr algn="l"/>
            <a:r>
              <a:rPr lang="en-US" dirty="0">
                <a:solidFill>
                  <a:srgbClr val="FFC000"/>
                </a:solidFill>
              </a:rPr>
              <a:t>switch(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variabilaDeTestat</a:t>
            </a:r>
            <a:r>
              <a:rPr lang="en-US" dirty="0">
                <a:solidFill>
                  <a:srgbClr val="FFC000"/>
                </a:solidFill>
              </a:rPr>
              <a:t>) {</a:t>
            </a:r>
          </a:p>
          <a:p>
            <a:pPr lvl="1" algn="l"/>
            <a:r>
              <a:rPr lang="en-US" dirty="0">
                <a:solidFill>
                  <a:srgbClr val="FFC000"/>
                </a:solidFill>
              </a:rPr>
              <a:t>case </a:t>
            </a:r>
            <a:r>
              <a:rPr lang="en-US" dirty="0">
                <a:solidFill>
                  <a:srgbClr val="92D050"/>
                </a:solidFill>
              </a:rPr>
              <a:t>val/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numeConstanta</a:t>
            </a:r>
            <a:r>
              <a:rPr lang="en-US" dirty="0">
                <a:solidFill>
                  <a:srgbClr val="FFC000"/>
                </a:solidFill>
              </a:rPr>
              <a:t>: </a:t>
            </a:r>
          </a:p>
          <a:p>
            <a:pPr lvl="2" algn="l"/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;</a:t>
            </a:r>
          </a:p>
          <a:p>
            <a:pPr lvl="2" algn="l"/>
            <a:r>
              <a:rPr lang="en-US" dirty="0">
                <a:solidFill>
                  <a:srgbClr val="FFC000"/>
                </a:solidFill>
              </a:rPr>
              <a:t>break;</a:t>
            </a:r>
          </a:p>
          <a:p>
            <a:pPr lvl="1" algn="l"/>
            <a:r>
              <a:rPr lang="en-US" dirty="0">
                <a:solidFill>
                  <a:srgbClr val="FFC000"/>
                </a:solidFill>
              </a:rPr>
              <a:t>default: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}</a:t>
            </a:r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1734" y="2392788"/>
            <a:ext cx="1981838" cy="33141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388934" y="2513765"/>
            <a:ext cx="1781322" cy="152449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90174" y="2195659"/>
            <a:ext cx="173753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rgbClr val="40BD7E"/>
                </a:solidFill>
              </a:rPr>
              <a:t>paranteze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obligatorii</a:t>
            </a:r>
          </a:p>
        </p:txBody>
      </p:sp>
      <p:cxnSp>
        <p:nvCxnSpPr>
          <p:cNvPr id="13" name="Straight Connector 12"/>
          <p:cNvCxnSpPr>
            <a:stCxn id="11" idx="0"/>
          </p:cNvCxnSpPr>
          <p:nvPr/>
        </p:nvCxnSpPr>
        <p:spPr>
          <a:xfrm rot="16200000" flipV="1">
            <a:off x="4236757" y="2466238"/>
            <a:ext cx="87836" cy="7217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H="1">
            <a:off x="5547918" y="2810366"/>
            <a:ext cx="450719" cy="6628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TextBox 14"/>
          <p:cNvSpPr txBox="1"/>
          <p:nvPr/>
        </p:nvSpPr>
        <p:spPr>
          <a:xfrm>
            <a:off x="5928574" y="2652859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rgbClr val="40BD7E"/>
                </a:solidFill>
              </a:rPr>
              <a:t>acolada</a:t>
            </a:r>
            <a:r>
              <a:rPr lang="en-US" sz="1200" dirty="0">
                <a:solidFill>
                  <a:srgbClr val="40BD7E"/>
                </a:solidFill>
              </a:rPr>
              <a:t> de </a:t>
            </a:r>
            <a:r>
              <a:rPr lang="en-US" sz="1200" dirty="0" err="1">
                <a:solidFill>
                  <a:srgbClr val="40BD7E"/>
                </a:solidFill>
              </a:rPr>
              <a:t>inceput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obligatorie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 flipH="1">
            <a:off x="2880918" y="4181966"/>
            <a:ext cx="450719" cy="6628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7" name="TextBox 16"/>
          <p:cNvSpPr txBox="1"/>
          <p:nvPr/>
        </p:nvSpPr>
        <p:spPr>
          <a:xfrm>
            <a:off x="3261574" y="4024460"/>
            <a:ext cx="2416453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rgbClr val="40BD7E"/>
                </a:solidFill>
              </a:rPr>
              <a:t>acolada</a:t>
            </a:r>
            <a:r>
              <a:rPr lang="en-US" sz="1200" dirty="0">
                <a:solidFill>
                  <a:srgbClr val="40BD7E"/>
                </a:solidFill>
              </a:rPr>
              <a:t> de final </a:t>
            </a:r>
            <a:r>
              <a:rPr lang="en-US" sz="1200" dirty="0" err="1">
                <a:solidFill>
                  <a:srgbClr val="40BD7E"/>
                </a:solidFill>
              </a:rPr>
              <a:t>obligatorie</a:t>
            </a:r>
          </a:p>
        </p:txBody>
      </p:sp>
      <p:sp>
        <p:nvSpPr>
          <p:cNvPr id="18" name="Freeform 17"/>
          <p:cNvSpPr/>
          <p:nvPr/>
        </p:nvSpPr>
        <p:spPr>
          <a:xfrm rot="5340000">
            <a:off x="5322541" y="3473895"/>
            <a:ext cx="996246" cy="35868"/>
          </a:xfrm>
          <a:custGeom>
            <a:avLst/>
            <a:gdLst/>
            <a:ahLst/>
            <a:cxnLst/>
            <a:rect l="0" t="0" r="r" b="b"/>
            <a:pathLst>
              <a:path w="1458209" h="152449">
                <a:moveTo>
                  <a:pt x="0" y="152449"/>
                </a:moveTo>
                <a:cubicBezTo>
                  <a:pt x="29827" y="89067"/>
                  <a:pt x="59654" y="25684"/>
                  <a:pt x="145821" y="6628"/>
                </a:cubicBezTo>
                <a:cubicBezTo>
                  <a:pt x="231988" y="-12428"/>
                  <a:pt x="551523" y="0"/>
                  <a:pt x="689335" y="0"/>
                </a:cubicBezTo>
                <a:cubicBezTo>
                  <a:pt x="844822" y="0"/>
                  <a:pt x="1251181" y="-12428"/>
                  <a:pt x="1319016" y="6628"/>
                </a:cubicBezTo>
                <a:cubicBezTo>
                  <a:pt x="1404527" y="25684"/>
                  <a:pt x="1461165" y="140746"/>
                  <a:pt x="1458209" y="152449"/>
                </a:cubicBezTo>
              </a:path>
            </a:pathLst>
          </a:custGeom>
          <a:noFill/>
          <a:ln w="28575" cap="flat">
            <a:solidFill>
              <a:schemeClr val="tx2">
                <a:shade val="50000"/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10800000" flipH="1">
            <a:off x="5832980" y="3499701"/>
            <a:ext cx="111010" cy="0"/>
          </a:xfrm>
          <a:prstGeom prst="line">
            <a:avLst/>
          </a:prstGeom>
          <a:ln w="28575" cap="flat">
            <a:solidFill>
              <a:schemeClr val="tx2">
                <a:lumMod val="50000"/>
                <a:lumOff val="50000"/>
              </a:schemeClr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0" name="TextBox 19"/>
          <p:cNvSpPr txBox="1"/>
          <p:nvPr/>
        </p:nvSpPr>
        <p:spPr>
          <a:xfrm>
            <a:off x="5912519" y="3075495"/>
            <a:ext cx="2394408" cy="120417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 err="1">
                <a:solidFill>
                  <a:srgbClr val="40BD7E"/>
                </a:solidFill>
              </a:rPr>
              <a:t>poate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contine</a:t>
            </a:r>
            <a:r>
              <a:rPr lang="en-US" sz="1200" dirty="0">
                <a:solidFill>
                  <a:srgbClr val="40BD7E"/>
                </a:solidFill>
              </a:rPr>
              <a:t> 0 sau </a:t>
            </a:r>
            <a:r>
              <a:rPr lang="en-US" sz="1200" dirty="0" err="1">
                <a:solidFill>
                  <a:srgbClr val="40BD7E"/>
                </a:solidFill>
              </a:rPr>
              <a:t>mai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multe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case-uri</a:t>
            </a:r>
          </a:p>
          <a:p>
            <a:r>
              <a:rPr lang="en-US" sz="1200" dirty="0">
                <a:solidFill>
                  <a:srgbClr val="40BD7E"/>
                </a:solidFill>
              </a:rPr>
              <a:t>default(optional) </a:t>
            </a:r>
            <a:r>
              <a:rPr lang="en-US" sz="1200" dirty="0" err="1">
                <a:solidFill>
                  <a:srgbClr val="40BD7E"/>
                </a:solidFill>
              </a:rPr>
              <a:t>poate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aparea</a:t>
            </a:r>
            <a:r>
              <a:rPr lang="en-US" sz="1200" dirty="0">
                <a:solidFill>
                  <a:srgbClr val="40BD7E"/>
                </a:solidFill>
              </a:rPr>
              <a:t> </a:t>
            </a:r>
            <a:r>
              <a:rPr lang="en-US" sz="1200" dirty="0" err="1">
                <a:solidFill>
                  <a:srgbClr val="40BD7E"/>
                </a:solidFill>
              </a:rPr>
              <a:t>oriunde</a:t>
            </a:r>
            <a:r>
              <a:rPr lang="en-US" sz="1200" dirty="0">
                <a:solidFill>
                  <a:srgbClr val="40BD7E"/>
                </a:solidFill>
              </a:rPr>
              <a:t> in </a:t>
            </a:r>
            <a:r>
              <a:rPr lang="en-US" sz="1200" dirty="0" err="1">
                <a:solidFill>
                  <a:srgbClr val="40BD7E"/>
                </a:solidFill>
              </a:rPr>
              <a:t>cadrul</a:t>
            </a:r>
            <a:r>
              <a:rPr lang="en-US" sz="1200" dirty="0">
                <a:solidFill>
                  <a:srgbClr val="40BD7E"/>
                </a:solidFill>
              </a:rPr>
              <a:t> switch-</a:t>
            </a:r>
            <a:r>
              <a:rPr lang="en-US" sz="1200" dirty="0" err="1">
                <a:solidFill>
                  <a:srgbClr val="40BD7E"/>
                </a:solidFill>
              </a:rPr>
              <a:t>ului</a:t>
            </a:r>
            <a:r>
              <a:rPr lang="en-US" sz="1200" dirty="0">
                <a:solidFill>
                  <a:srgbClr val="40BD7E"/>
                </a:solidFill>
              </a:rPr>
              <a:t> , </a:t>
            </a:r>
            <a:r>
              <a:rPr lang="en-US" sz="1200" dirty="0" err="1">
                <a:solidFill>
                  <a:srgbClr val="40BD7E"/>
                </a:solidFill>
              </a:rPr>
              <a:t>dar</a:t>
            </a:r>
            <a:r>
              <a:rPr lang="en-US" sz="1200" dirty="0">
                <a:solidFill>
                  <a:srgbClr val="40BD7E"/>
                </a:solidFill>
              </a:rPr>
              <a:t> o </a:t>
            </a:r>
            <a:r>
              <a:rPr lang="en-US" sz="1200" dirty="0" err="1">
                <a:solidFill>
                  <a:srgbClr val="40BD7E"/>
                </a:solidFill>
              </a:rPr>
              <a:t>singura</a:t>
            </a:r>
            <a:r>
              <a:rPr lang="en-US" sz="1200">
                <a:solidFill>
                  <a:srgbClr val="40BD7E"/>
                </a:solidFill>
              </a:rPr>
              <a:t> data</a:t>
            </a:r>
          </a:p>
          <a:p>
            <a:endParaRPr lang="en-US" sz="1200" dirty="0">
              <a:solidFill>
                <a:srgbClr val="40BD7E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0800000" flipV="1">
            <a:off x="3004350" y="3617094"/>
            <a:ext cx="486167" cy="3584"/>
          </a:xfrm>
          <a:prstGeom prst="line">
            <a:avLst/>
          </a:prstGeom>
          <a:ln w="28575" cap="flat">
            <a:solidFill>
              <a:schemeClr val="tx2">
                <a:shade val="95000"/>
                <a:satMod val="104999"/>
                <a:lumMod val="50000"/>
                <a:lumOff val="50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22" name="TextBox 21"/>
          <p:cNvSpPr txBox="1"/>
          <p:nvPr/>
        </p:nvSpPr>
        <p:spPr>
          <a:xfrm>
            <a:off x="2338337" y="3452960"/>
            <a:ext cx="1088697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optional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32507" y="2271859"/>
            <a:ext cx="2667000" cy="33803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sz="1200" dirty="0">
              <a:solidFill>
                <a:srgbClr val="40BD7E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482963" y="1612009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6957" y="41599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Exemplu5.class </a:t>
            </a:r>
          </a:p>
          <a:p>
            <a:pPr lvl="0"/>
            <a:r>
              <a:rPr lang="en-US" sz="1300" b="1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Exemplu6.class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Examenele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de capitol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Se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sustin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acasa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din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contul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de student</a:t>
            </a:r>
            <a:r>
              <a:rPr lang="en-US" b="1" dirty="0">
                <a:solidFill>
                  <a:schemeClr val="accent1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    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www.cursuri.telacad.ro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intrebari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tip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grila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cu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raspuns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unic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sau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raspuns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multiplu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punctajul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minim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promovare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este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70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se pot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sustine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maxim 3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ori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obligatorie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promovarea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lor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putea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sustine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examenul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final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44578" y="2030314"/>
            <a:ext cx="324782" cy="92792"/>
          </a:xfrm>
          <a:prstGeom prst="rightArrow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chemeClr val="accent6">
                <a:lumMod val="7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Examenul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final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3149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Se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sustine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la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sediul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academiei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este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constituit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din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proba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practica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+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proba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teoretica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are o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durata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2 ore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ambele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probe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punctajul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minim de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promovare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este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70 la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fiecare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proba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se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poate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sustine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maxim 3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ori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este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necesara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promovarea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lui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urma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cursul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Java 1.P</a:t>
            </a: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Studiati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cartea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in format PDF de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contul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cursant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Alocati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cel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putin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4 ore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saptamana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studiului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individual</a:t>
            </a:r>
          </a:p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Intrebarile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administrative pot fi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trimise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/>
              </a:rPr>
              <a:t>office@telacad.ro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sau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pe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Telecom Academy</a:t>
            </a:r>
            <a:endParaRPr lang="ro-RO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Recomandari</a:t>
            </a:r>
            <a:endParaRPr lang="ro-RO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2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37912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1 -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Introducere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in Java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193074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dirty="0"/>
          </a:p>
          <a:p>
            <a:pPr marL="0" indent="0" algn="ctr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Ce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Java?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742950" lvl="1" indent="-28575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Arial"/>
              <a:buNone/>
            </a:pPr>
            <a:endParaRPr lang="en-US" sz="1400" dirty="0">
              <a:solidFill>
                <a:srgbClr val="40BD7E"/>
              </a:solidFill>
              <a:latin typeface="Roboto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2027</Words>
  <Application>Microsoft Office PowerPoint</Application>
  <PresentationFormat>On-screen Show (16:9)</PresentationFormat>
  <Paragraphs>618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Roboto</vt:lpstr>
      <vt:lpstr>Arial</vt:lpstr>
      <vt:lpstr>Wingdings</vt:lpstr>
      <vt:lpstr>Courier New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Recomandari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Review-Principiile la creare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steluta.bulaceanu</cp:lastModifiedBy>
  <cp:revision>75</cp:revision>
  <dcterms:created xsi:type="dcterms:W3CDTF">2010-03-09T10:03:29Z</dcterms:created>
  <dcterms:modified xsi:type="dcterms:W3CDTF">2018-03-07T20:14:20Z</dcterms:modified>
</cp:coreProperties>
</file>