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9144000" cy="5143500"/>
  <p:embeddedFontLst>
    <p:embeddedFont>
      <p:font typeface="Roboto" panose="020B0604020202020204" charset="0"/>
      <p:regular r:id="rId21"/>
      <p:bold r:id="rId22"/>
    </p:embeddedFont>
  </p:embeddedFontLst>
  <p:custDataLst>
    <p:tags r:id="rId23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2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800236"/>
            <a:ext cx="6436178" cy="2209800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5100" b="0" i="0" cap="none" spc="150" baseline="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Roboto"/>
              </a:defRPr>
            </a:lvl2pPr>
            <a:lvl3pPr marL="914400" lvl="2" indent="0">
              <a:buNone/>
              <a:defRPr lang="en-US" sz="1800" b="1" dirty="0">
                <a:latin typeface="Roboto"/>
              </a:defRPr>
            </a:lvl3pPr>
            <a:lvl4pPr marL="1371600" lvl="3" indent="0">
              <a:buNone/>
              <a:defRPr lang="en-US" sz="1600" b="1" dirty="0">
                <a:latin typeface="Roboto"/>
              </a:defRPr>
            </a:lvl4pPr>
            <a:lvl5pPr marL="1828800" lvl="4" indent="0">
              <a:buNone/>
              <a:defRPr lang="en-US" sz="1600" b="1" dirty="0">
                <a:latin typeface="Roboto"/>
              </a:defRPr>
            </a:lvl5pPr>
            <a:lvl6pPr marL="2286000" lvl="5" indent="0">
              <a:buNone/>
              <a:defRPr lang="en-US" sz="1600" b="1" dirty="0">
                <a:latin typeface="Roboto"/>
              </a:defRPr>
            </a:lvl6pPr>
            <a:lvl7pPr marL="2743200" lvl="6" indent="0">
              <a:buNone/>
              <a:defRPr lang="en-US" sz="1600" b="1" dirty="0">
                <a:latin typeface="Roboto"/>
              </a:defRPr>
            </a:lvl7pPr>
            <a:lvl8pPr marL="3200400" lvl="7" indent="0">
              <a:buNone/>
              <a:defRPr lang="en-US" sz="1600" b="1" dirty="0">
                <a:latin typeface="Roboto"/>
              </a:defRPr>
            </a:lvl8pPr>
            <a:lvl9pPr marL="3657600" lvl="8" indent="0">
              <a:buNone/>
              <a:defRPr lang="en-US" sz="1600" b="1" dirty="0">
                <a:latin typeface="Roboto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Roboto"/>
              </a:defRPr>
            </a:lvl2pPr>
            <a:lvl3pPr marL="914400" lvl="2" indent="0">
              <a:buNone/>
              <a:defRPr lang="en-US" sz="1800" b="1" dirty="0">
                <a:latin typeface="Roboto"/>
              </a:defRPr>
            </a:lvl3pPr>
            <a:lvl4pPr marL="1371600" lvl="3" indent="0">
              <a:buNone/>
              <a:defRPr lang="en-US" sz="1600" b="1" dirty="0">
                <a:latin typeface="Roboto"/>
              </a:defRPr>
            </a:lvl4pPr>
            <a:lvl5pPr marL="1828800" lvl="4" indent="0">
              <a:buNone/>
              <a:defRPr lang="en-US" sz="1600" b="1" dirty="0">
                <a:latin typeface="Roboto"/>
              </a:defRPr>
            </a:lvl5pPr>
            <a:lvl6pPr marL="2286000" lvl="5" indent="0">
              <a:buNone/>
              <a:defRPr lang="en-US" sz="1600" b="1" dirty="0">
                <a:latin typeface="Roboto"/>
              </a:defRPr>
            </a:lvl6pPr>
            <a:lvl7pPr marL="2743200" lvl="6" indent="0">
              <a:buNone/>
              <a:defRPr lang="en-US" sz="1600" b="1" dirty="0">
                <a:latin typeface="Roboto"/>
              </a:defRPr>
            </a:lvl7pPr>
            <a:lvl8pPr marL="3200400" lvl="7" indent="0">
              <a:buNone/>
              <a:defRPr lang="en-US" sz="1600" b="1" dirty="0">
                <a:latin typeface="Roboto"/>
              </a:defRPr>
            </a:lvl8pPr>
            <a:lvl9pPr marL="3657600" lvl="8" indent="0">
              <a:buNone/>
              <a:defRPr lang="en-US" sz="1600" b="1" dirty="0">
                <a:latin typeface="Roboto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Java 1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/>
          <a:lstStyle/>
          <a:p>
            <a:pPr algn="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Alexandra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Bulaceanu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Java 1.A</a:t>
            </a:r>
          </a:p>
          <a:p>
            <a:pPr algn="ctr"/>
            <a:r>
              <a:rPr lang="en-US" sz="1800" b="1" dirty="0">
                <a:solidFill>
                  <a:schemeClr val="bg2">
                    <a:lumMod val="25000"/>
                  </a:schemeClr>
                </a:solidFill>
              </a:rPr>
              <a:t>Curs 8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07373" y="131228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Collection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8973" y="2203597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List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9401" y="218765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29171" y="2192859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Queue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6200000">
            <a:off x="3050638" y="776865"/>
            <a:ext cx="415064" cy="2438400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6200000">
            <a:off x="4273826" y="1984107"/>
            <a:ext cx="399119" cy="7972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V="1">
            <a:off x="5536106" y="729797"/>
            <a:ext cx="404326" cy="2521797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dirty="0"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07373" y="184568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List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8973" y="2736997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ArrayList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9401" y="272105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LinkedList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29171" y="1849959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Queue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6200000">
            <a:off x="3050638" y="1310265"/>
            <a:ext cx="415064" cy="2438400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6200000">
            <a:off x="4273826" y="2517507"/>
            <a:ext cx="399119" cy="7972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2" name="Straight Connector 11"/>
          <p:cNvCxnSpPr/>
          <p:nvPr/>
        </p:nvCxnSpPr>
        <p:spPr>
          <a:xfrm rot="16200000">
            <a:off x="5528890" y="1258746"/>
            <a:ext cx="394843" cy="2529769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07373" y="184568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8973" y="2736997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HashSet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9401" y="272105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LinkedHashSet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29171" y="2726259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TreeSet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6200000">
            <a:off x="3050638" y="1310265"/>
            <a:ext cx="415064" cy="2438400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6200000">
            <a:off x="4273826" y="2517507"/>
            <a:ext cx="399119" cy="7972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V="1">
            <a:off x="5536106" y="1263197"/>
            <a:ext cx="404326" cy="2521797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52671" y="1811859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Queue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52671" y="2573859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Deque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52671" y="3373959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ArrayDeque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6200000">
            <a:off x="4367058" y="2426222"/>
            <a:ext cx="285750" cy="9525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0" name="Straight Connector 9"/>
          <p:cNvCxnSpPr/>
          <p:nvPr/>
        </p:nvCxnSpPr>
        <p:spPr>
          <a:xfrm rot="16200000">
            <a:off x="4348009" y="3207272"/>
            <a:ext cx="323850" cy="9525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/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15345" y="1837711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8973" y="2729025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HashMap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9401" y="2713081"/>
            <a:ext cx="2033474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LinkedHashMap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29171" y="2718287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TreeMap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6200000">
            <a:off x="3050638" y="1302293"/>
            <a:ext cx="415064" cy="2438400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/>
          <p:nvPr/>
        </p:nvCxnSpPr>
        <p:spPr>
          <a:xfrm rot="16200000">
            <a:off x="4273825" y="2509535"/>
            <a:ext cx="399119" cy="7972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V="1">
            <a:off x="5536106" y="1255225"/>
            <a:ext cx="404326" cy="2521797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List: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ordonata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permite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duplicate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elementele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pot fi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accesate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un index de tip int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40BD7E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Queue: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afla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ordine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specifica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coada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proceseaza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elementele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ordine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FIFO, dar se pot face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ordonari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Set: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colectie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ce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permite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duplicate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  <a:latin typeface="Roboto"/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Map: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mapeaza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valori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permite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chei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duplicate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elementele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map sunt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perechi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cheie-valoare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92D05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057" y="4159988"/>
            <a:ext cx="3493681" cy="29623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Exemplu4.class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7779" y="971550"/>
            <a:ext cx="7912821" cy="4038915"/>
          </a:xfrm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Modalitate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de a face un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prototip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dinamic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Intre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parantezele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de tip generic(&lt;&gt;) se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specifica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constrangere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restrictioneaza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tipul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generic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avea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Tipuri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constrangere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541338" indent="-184150">
              <a:buFont typeface="+mj-lt"/>
              <a:buAutoNum type="arabicPeriod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Directa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lua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forma data </a:t>
            </a:r>
          </a:p>
          <a:p>
            <a:pPr marL="541338" indent="-18415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Unbounded-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lua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orice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tip,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dar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instanta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devine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imutabila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&lt;?&gt;</a:t>
            </a:r>
          </a:p>
          <a:p>
            <a:pPr marL="541338" indent="-18415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_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Upperbounded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lua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tot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e sub +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dar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atributele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devin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imutabile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&lt;?extends&gt;</a:t>
            </a:r>
          </a:p>
          <a:p>
            <a:pPr marL="541338" indent="-184150">
              <a:buFont typeface="+mj-lt"/>
              <a:buAutoNum type="arabicPeriod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Lowerbounded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insasi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+ tot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deasupra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permitand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modificari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 &lt;?extends&gt;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Sintaxa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diamond-&gt;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vede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e in stg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pune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dreapta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cel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general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posibil</a:t>
            </a:r>
            <a:endParaRPr lang="ro-RO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>
          <a:xfrm>
            <a:off x="697778" y="133035"/>
            <a:ext cx="7912822" cy="609915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Tipuri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generice</a:t>
            </a:r>
            <a:endParaRPr lang="ro-RO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5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1617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Lucrezi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o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gradinita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le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copiilor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stranga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piesele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-o cutie.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doua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zi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descoperi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au pus in cutie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jucarii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 Desi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le-ai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puna in cutie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copiii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putut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adauga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jucarii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nimeni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i-a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oprit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asta. 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1617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Lucrezi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o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gradinita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le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copiilor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stranga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intr-o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cutie. A doua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zi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descoperi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au pus in cutie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jucarii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 Desi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le-ai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puna in cutie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copiii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putut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adauga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jucarii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nimeni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i-a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oprit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asta. </a:t>
            </a:r>
          </a:p>
          <a:p>
            <a:pPr marL="0" indent="0" algn="just">
              <a:lnSpc>
                <a:spcPct val="150000"/>
              </a:lnSpc>
              <a:spcAft>
                <a:spcPts val="600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Imagineaza-ti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ai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cutie in care sa nu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adauga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altceva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prefera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cutie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inseamna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ai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prefera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tipurile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generice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304800" y="385738"/>
            <a:ext cx="8382000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304800" y="1211617"/>
            <a:ext cx="8458199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Exemplu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marL="0" indent="0" algn="just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Lucrezi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o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gradinita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le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copiilor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stranga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intr-o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cutie. A doua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zi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descoperi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au pus in cutie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jucarii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 Desi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le-ai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specificat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puna in cutie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doar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copiii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putut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adauga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jucarii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nimeni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i-a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oprit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asta. </a:t>
            </a:r>
          </a:p>
          <a:p>
            <a:pPr marL="0" indent="0" algn="just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Imagineaza-ti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ai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cutie in care sa nu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adauga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altceva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decat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prefera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cutie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inseamna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ai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prefera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tipurile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generice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0" indent="0" algn="just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presupunem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vrei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sortezi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dupa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marime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culoare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prefera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cutie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accepta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lego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le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returneaza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sortate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inseamna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ai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prefera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lucrezi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collections framework.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1617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just">
              <a:lnSpc>
                <a:spcPct val="100000"/>
              </a:lnSpc>
              <a:spcAft>
                <a:spcPts val="600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Collections framework include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interfete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stocarea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manipularea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colectii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inclusiv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sortarea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cautarea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92D05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1617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just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Collections framework include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interfete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stocarea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manipularea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colectii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inclusiv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sortarea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cautarea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grupa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just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Collections framework include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interfete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stocarea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manipularea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colectii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inclusiv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sortarea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cautarea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colectie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grupa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obiecte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nterfetele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specifica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tipurile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fundamentale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colectii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afla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pachetul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java.util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8 -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Colectii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lvl="0" algn="just">
              <a:spcAft>
                <a:spcPts val="525"/>
              </a:spcAft>
            </a:pP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Collections framework include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mai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multe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interfete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si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clase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pentru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stocarea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si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manipularea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unor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colectii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de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obiecte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,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inclusiv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metode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pentru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sortarea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si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cautarea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obiectelor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.</a:t>
            </a:r>
          </a:p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rgbClr val="F1FAFB">
                    <a:lumMod val="10000"/>
                  </a:srgbClr>
                </a:solidFill>
              </a:rPr>
              <a:t>O </a:t>
            </a:r>
            <a:r>
              <a:rPr lang="en-US" dirty="0" err="1">
                <a:solidFill>
                  <a:srgbClr val="F1FAFB">
                    <a:lumMod val="10000"/>
                  </a:srgbClr>
                </a:solidFill>
              </a:rPr>
              <a:t>colectie</a:t>
            </a:r>
            <a:r>
              <a:rPr lang="en-US" dirty="0">
                <a:solidFill>
                  <a:srgbClr val="F1FAFB">
                    <a:lumMod val="10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10000"/>
                  </a:srgbClr>
                </a:solidFill>
              </a:rPr>
              <a:t>este</a:t>
            </a:r>
            <a:r>
              <a:rPr lang="en-US" dirty="0">
                <a:solidFill>
                  <a:srgbClr val="F1FAFB">
                    <a:lumMod val="10000"/>
                  </a:srgbClr>
                </a:solidFill>
              </a:rPr>
              <a:t> un </a:t>
            </a:r>
            <a:r>
              <a:rPr lang="en-US" dirty="0" err="1">
                <a:solidFill>
                  <a:srgbClr val="F1FAFB">
                    <a:lumMod val="10000"/>
                  </a:srgbClr>
                </a:solidFill>
              </a:rPr>
              <a:t>obiect</a:t>
            </a:r>
            <a:r>
              <a:rPr lang="en-US" dirty="0">
                <a:solidFill>
                  <a:srgbClr val="F1FAFB">
                    <a:lumMod val="10000"/>
                  </a:srgbClr>
                </a:solidFill>
              </a:rPr>
              <a:t> care </a:t>
            </a:r>
            <a:r>
              <a:rPr lang="en-US" dirty="0" err="1">
                <a:solidFill>
                  <a:srgbClr val="F1FAFB">
                    <a:lumMod val="10000"/>
                  </a:srgbClr>
                </a:solidFill>
              </a:rPr>
              <a:t>poate</a:t>
            </a:r>
            <a:r>
              <a:rPr lang="en-US" dirty="0">
                <a:solidFill>
                  <a:srgbClr val="F1FAFB">
                    <a:lumMod val="10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10000"/>
                  </a:srgbClr>
                </a:solidFill>
              </a:rPr>
              <a:t>grupa</a:t>
            </a:r>
            <a:r>
              <a:rPr lang="en-US" dirty="0">
                <a:solidFill>
                  <a:srgbClr val="F1FAFB">
                    <a:lumMod val="10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10000"/>
                  </a:srgbClr>
                </a:solidFill>
              </a:rPr>
              <a:t>alte</a:t>
            </a:r>
            <a:r>
              <a:rPr lang="en-US" dirty="0">
                <a:solidFill>
                  <a:srgbClr val="F1FAFB">
                    <a:lumMod val="10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10000"/>
                  </a:srgbClr>
                </a:solidFill>
              </a:rPr>
              <a:t>obiecte</a:t>
            </a:r>
            <a:endParaRPr lang="en-US" dirty="0">
              <a:solidFill>
                <a:srgbClr val="F1FAFB">
                  <a:lumMod val="10000"/>
                </a:srgbClr>
              </a:solidFill>
            </a:endParaRPr>
          </a:p>
          <a:p>
            <a:pPr marL="342900" lvl="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Interfetele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care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specifica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tipurile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fundamentale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de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colectii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se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afla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in </a:t>
            </a:r>
            <a:r>
              <a:rPr lang="en-US" dirty="0" err="1">
                <a:solidFill>
                  <a:srgbClr val="F1FAFB">
                    <a:lumMod val="25000"/>
                  </a:srgbClr>
                </a:solidFill>
              </a:rPr>
              <a:t>pachetul</a:t>
            </a:r>
            <a:r>
              <a:rPr lang="en-US" dirty="0">
                <a:solidFill>
                  <a:srgbClr val="F1FAFB">
                    <a:lumMod val="25000"/>
                  </a:srgbClr>
                </a:solidFill>
              </a:rPr>
              <a:t> </a:t>
            </a:r>
            <a:r>
              <a:rPr lang="en-US" b="1" dirty="0" err="1">
                <a:solidFill>
                  <a:srgbClr val="F1FAFB">
                    <a:lumMod val="10000"/>
                  </a:srgbClr>
                </a:solidFill>
              </a:rPr>
              <a:t>java.util</a:t>
            </a:r>
            <a:endParaRPr lang="en-US" b="1" dirty="0">
              <a:solidFill>
                <a:srgbClr val="F1FAFB">
                  <a:lumMod val="10000"/>
                </a:srgb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Collections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utilitar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contine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statice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opera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obiecte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ale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implementeaza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interfata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Collection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lucra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colectiile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4"/>
  <p:tag name="FONTWEIGHT:1:0:0" val="4"/>
  <p:tag name="FONTWEIGHT:1:1:0" val="4"/>
  <p:tag name="FONTWEIGHT:1:4:0" val="4"/>
  <p:tag name="FONTWEIGHT:1:5:0" val="4"/>
  <p:tag name="FONTWEIGHT:1:2:0" val="4"/>
  <p:tag name="FONTWEIGHT:1:3:0" val="4"/>
  <p:tag name="FONTWEIGHT:1:8:0" val="4"/>
  <p:tag name="FONTWEIGHT:3:0:0" val="4"/>
  <p:tag name="FONTWEIGHT:1:6:0" val="4"/>
  <p:tag name="FONTWEIGHT:1:7:0" val="4"/>
  <p:tag name="FONTWEIGHT:2:0:0" val="4"/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5:0:0" val="4"/>
  <p:tag name="FONTWEIGHT:6:0:0" val="4"/>
  <p:tag name="FONTWEIGHT:7:0:0" val="4"/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5:0:0" val="4"/>
  <p:tag name="FONTWEIGHT:6:0:0" val="4"/>
  <p:tag name="FONTWEIGHT:7:0:0" val="4"/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2:0:0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717</Words>
  <Application>Microsoft Office PowerPoint</Application>
  <PresentationFormat>On-screen Show (16:9)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Wingdings</vt:lpstr>
      <vt:lpstr>Roboto</vt:lpstr>
      <vt:lpstr>Arial</vt:lpstr>
      <vt:lpstr>Default</vt:lpstr>
      <vt:lpstr>Java 1 A</vt:lpstr>
      <vt:lpstr>Tipuri generice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steluta.bulaceanu</cp:lastModifiedBy>
  <cp:revision>15</cp:revision>
  <dcterms:created xsi:type="dcterms:W3CDTF">2010-03-09T10:03:29Z</dcterms:created>
  <dcterms:modified xsi:type="dcterms:W3CDTF">2018-05-03T18:35:16Z</dcterms:modified>
</cp:coreProperties>
</file>