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5143500" type="screen16x9"/>
  <p:notesSz cx="9144000" cy="5143500"/>
  <p:embeddedFontLst>
    <p:embeddedFont>
      <p:font typeface="Roboto" panose="020B0604020202020204" charset="0"/>
      <p:regular r:id="rId18"/>
      <p:bold r:id="rId19"/>
    </p:embeddedFont>
  </p:embeddedFontLst>
  <p:custDataLst>
    <p:tags r:id="rId20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4" y="-2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27042-6B61-B148-8485-8BBBFAA13D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800236"/>
            <a:ext cx="6436178" cy="2209800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5100" b="0" i="0" cap="none" spc="150" baseline="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Roboto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Java 1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/>
          <a:lstStyle/>
          <a:p>
            <a:pPr algn="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Alexandra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Bulaceanu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Java 1.A</a:t>
            </a:r>
          </a:p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Curs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7 -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Blocurile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 cu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resurse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oricate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catch-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chiar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finally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explicit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resursele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inchid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ordine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inversa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lor(ultima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va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inchide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prima s.a.m.d.)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7 -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Blocurile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 cu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resurse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oricate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catch-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chiar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finally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explicit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resursele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inchid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ordine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inversa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(ultima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inchide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prima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s.a.m.d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finally implicit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(cel care nu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vede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inaintea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oricarui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catch sau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finally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explicit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7 -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Blocurile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 cu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resurse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oricate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catch-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chiar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finally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explicit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resursele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inchid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ordine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inversa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(ultima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inchide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prima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s.a.m.d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finally implicit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nu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vede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inaintea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oricarui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catch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finally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explicit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arunca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resursei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finally implicit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apoi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catch-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trateaza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respectiva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catch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ea) si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finally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explicit, nu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7 -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Blocurile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 cu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resurse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arunca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try sau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resursei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finally implicit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inchiderea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resursei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exceptia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finally implicit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stocata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care s-a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ajuns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-un array de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Throwable</a:t>
            </a: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catch(Exception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{ </a:t>
            </a:r>
          </a:p>
          <a:p>
            <a:pPr marL="1828800" lvl="4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rgbClr val="FF0000"/>
                </a:solidFill>
              </a:rPr>
              <a:t>Throwable[ ] supp = </a:t>
            </a:r>
            <a:r>
              <a:rPr lang="en-US" dirty="0" err="1">
                <a:solidFill>
                  <a:srgbClr val="FF0000"/>
                </a:solidFill>
              </a:rPr>
              <a:t>e.getSuppressed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1371600" lvl="3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1276351"/>
            <a:ext cx="7727950" cy="3216276"/>
          </a:xfrm>
          <a:solidFill>
            <a:schemeClr val="bg2">
              <a:lumMod val="5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java.lang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Math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System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String</a:t>
            </a: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StringBuilder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StringBuffer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Object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FF0000"/>
                </a:solidFill>
              </a:rPr>
              <a:t>java.util</a:t>
            </a:r>
            <a:endParaRPr lang="en-US" sz="1900" dirty="0">
              <a:solidFill>
                <a:srgbClr val="FF0000"/>
              </a:solidFill>
            </a:endParaRPr>
          </a:p>
          <a:p>
            <a:r>
              <a:rPr lang="en-US" sz="1900" dirty="0">
                <a:solidFill>
                  <a:schemeClr val="bg2">
                    <a:lumMod val="10000"/>
                  </a:schemeClr>
                </a:solidFill>
              </a:rPr>
              <a:t>Random </a:t>
            </a:r>
          </a:p>
          <a:p>
            <a:r>
              <a:rPr lang="en-US" sz="1900" dirty="0">
                <a:solidFill>
                  <a:schemeClr val="bg2">
                    <a:lumMod val="10000"/>
                  </a:schemeClr>
                </a:solidFill>
              </a:rPr>
              <a:t>Scanner</a:t>
            </a:r>
          </a:p>
          <a:p>
            <a:r>
              <a:rPr lang="en-US" sz="1900" dirty="0">
                <a:solidFill>
                  <a:schemeClr val="bg2">
                    <a:lumMod val="10000"/>
                  </a:schemeClr>
                </a:solidFill>
              </a:rPr>
              <a:t>Stream</a:t>
            </a:r>
            <a:endParaRPr lang="ro-RO" sz="1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fundamentale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limbaj</a:t>
            </a:r>
            <a:endParaRPr lang="ro-RO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5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263506225"/>
              </p:ext>
            </p:extLst>
          </p:nvPr>
        </p:nvGraphicFramePr>
        <p:xfrm>
          <a:off x="685800" y="1504950"/>
          <a:ext cx="3152658" cy="3220280"/>
        </p:xfrm>
        <a:graphic>
          <a:graphicData uri="http://schemas.openxmlformats.org/drawingml/2006/table">
            <a:tbl>
              <a:tblPr/>
              <a:tblGrid>
                <a:gridCol w="105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260">
                <a:tc>
                  <a:txBody>
                    <a:bodyPr/>
                    <a:lstStyle/>
                    <a:p>
                      <a:pPr algn="l" fontAlgn="t"/>
                      <a:r>
                        <a:rPr lang="ro-RO" sz="1100" dirty="0">
                          <a:effectLst/>
                        </a:rPr>
                        <a:t>Primitiv</a:t>
                      </a:r>
                      <a:r>
                        <a:rPr lang="en-US" sz="1100" dirty="0">
                          <a:effectLst/>
                        </a:rPr>
                        <a:t>a</a:t>
                      </a:r>
                      <a:endParaRPr lang="ro-RO" sz="1100" dirty="0">
                        <a:effectLst/>
                      </a:endParaRP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o-RO" sz="1100">
                          <a:effectLst/>
                        </a:rPr>
                        <a:t>Wrapper Class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Parametrii</a:t>
                      </a:r>
                      <a:endParaRPr lang="en-US" sz="1100" dirty="0">
                        <a:effectLst/>
                      </a:endParaRPr>
                    </a:p>
                    <a:p>
                      <a:pPr algn="l" fontAlgn="t"/>
                      <a:r>
                        <a:rPr lang="ro-RO" sz="1100" dirty="0">
                          <a:effectLst/>
                        </a:rPr>
                        <a:t>Constructor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260">
                <a:tc>
                  <a:txBody>
                    <a:bodyPr/>
                    <a:lstStyle/>
                    <a:p>
                      <a:pPr fontAlgn="t"/>
                      <a:r>
                        <a:rPr lang="ro-RO" sz="1100">
                          <a:effectLst/>
                        </a:rPr>
                        <a:t>boolean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100" dirty="0">
                          <a:effectLst/>
                        </a:rPr>
                        <a:t>Boolean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100" dirty="0">
                          <a:effectLst/>
                        </a:rPr>
                        <a:t>boolean </a:t>
                      </a:r>
                      <a:r>
                        <a:rPr lang="en-US" sz="1100" dirty="0" err="1">
                          <a:effectLst/>
                        </a:rPr>
                        <a:t>sau</a:t>
                      </a:r>
                      <a:r>
                        <a:rPr lang="ro-RO" sz="1100" dirty="0">
                          <a:effectLst/>
                        </a:rPr>
                        <a:t> String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95">
                <a:tc>
                  <a:txBody>
                    <a:bodyPr/>
                    <a:lstStyle/>
                    <a:p>
                      <a:pPr fontAlgn="t"/>
                      <a:r>
                        <a:rPr lang="ro-RO" sz="1100">
                          <a:effectLst/>
                        </a:rPr>
                        <a:t>byte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100" dirty="0">
                          <a:effectLst/>
                        </a:rPr>
                        <a:t>Byte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100" dirty="0">
                          <a:effectLst/>
                        </a:rPr>
                        <a:t>byte </a:t>
                      </a:r>
                      <a:r>
                        <a:rPr lang="en-US" sz="1100" dirty="0" err="1">
                          <a:effectLst/>
                        </a:rPr>
                        <a:t>sau</a:t>
                      </a:r>
                      <a:r>
                        <a:rPr lang="ro-RO" sz="1100" dirty="0">
                          <a:effectLst/>
                        </a:rPr>
                        <a:t> String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95">
                <a:tc>
                  <a:txBody>
                    <a:bodyPr/>
                    <a:lstStyle/>
                    <a:p>
                      <a:pPr fontAlgn="t"/>
                      <a:r>
                        <a:rPr lang="ro-RO" sz="1100">
                          <a:effectLst/>
                        </a:rPr>
                        <a:t>char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100" dirty="0">
                          <a:effectLst/>
                        </a:rPr>
                        <a:t>Character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100" dirty="0" err="1">
                          <a:effectLst/>
                        </a:rPr>
                        <a:t>char</a:t>
                      </a:r>
                      <a:endParaRPr lang="ro-RO" sz="1100" dirty="0">
                        <a:effectLst/>
                      </a:endParaRP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495">
                <a:tc>
                  <a:txBody>
                    <a:bodyPr/>
                    <a:lstStyle/>
                    <a:p>
                      <a:pPr fontAlgn="t"/>
                      <a:r>
                        <a:rPr lang="ro-RO" sz="1100">
                          <a:effectLst/>
                        </a:rPr>
                        <a:t>int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100">
                          <a:effectLst/>
                        </a:rPr>
                        <a:t>Integer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100" dirty="0">
                          <a:effectLst/>
                        </a:rPr>
                        <a:t>int </a:t>
                      </a:r>
                      <a:r>
                        <a:rPr lang="en-US" sz="1100" dirty="0" err="1">
                          <a:effectLst/>
                        </a:rPr>
                        <a:t>sau</a:t>
                      </a:r>
                      <a:r>
                        <a:rPr lang="ro-RO" sz="1100" dirty="0">
                          <a:effectLst/>
                        </a:rPr>
                        <a:t> String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260">
                <a:tc>
                  <a:txBody>
                    <a:bodyPr/>
                    <a:lstStyle/>
                    <a:p>
                      <a:pPr fontAlgn="t"/>
                      <a:r>
                        <a:rPr lang="ro-RO" sz="1100">
                          <a:effectLst/>
                        </a:rPr>
                        <a:t>float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100">
                          <a:effectLst/>
                        </a:rPr>
                        <a:t>Float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100" dirty="0">
                          <a:effectLst/>
                        </a:rPr>
                        <a:t>float, double </a:t>
                      </a:r>
                      <a:r>
                        <a:rPr lang="en-US" sz="1100" dirty="0" err="1">
                          <a:effectLst/>
                        </a:rPr>
                        <a:t>sau</a:t>
                      </a:r>
                      <a:r>
                        <a:rPr lang="ro-RO" sz="1100" dirty="0">
                          <a:effectLst/>
                        </a:rPr>
                        <a:t> String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260">
                <a:tc>
                  <a:txBody>
                    <a:bodyPr/>
                    <a:lstStyle/>
                    <a:p>
                      <a:pPr fontAlgn="t"/>
                      <a:r>
                        <a:rPr lang="ro-RO" sz="1100">
                          <a:effectLst/>
                        </a:rPr>
                        <a:t>double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100">
                          <a:effectLst/>
                        </a:rPr>
                        <a:t>Double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100" dirty="0">
                          <a:effectLst/>
                        </a:rPr>
                        <a:t>double </a:t>
                      </a:r>
                      <a:r>
                        <a:rPr lang="en-US" sz="1100" dirty="0" err="1">
                          <a:effectLst/>
                        </a:rPr>
                        <a:t>sau</a:t>
                      </a:r>
                      <a:r>
                        <a:rPr lang="en-US" sz="1100" baseline="0" dirty="0">
                          <a:effectLst/>
                        </a:rPr>
                        <a:t> </a:t>
                      </a:r>
                      <a:r>
                        <a:rPr lang="ro-RO" sz="1100" dirty="0">
                          <a:effectLst/>
                        </a:rPr>
                        <a:t>String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495">
                <a:tc>
                  <a:txBody>
                    <a:bodyPr/>
                    <a:lstStyle/>
                    <a:p>
                      <a:pPr fontAlgn="t"/>
                      <a:r>
                        <a:rPr lang="ro-RO" sz="1100">
                          <a:effectLst/>
                        </a:rPr>
                        <a:t>long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100">
                          <a:effectLst/>
                        </a:rPr>
                        <a:t>Long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100" dirty="0">
                          <a:effectLst/>
                        </a:rPr>
                        <a:t>long </a:t>
                      </a:r>
                      <a:r>
                        <a:rPr lang="en-US" sz="1100" dirty="0" err="1">
                          <a:effectLst/>
                        </a:rPr>
                        <a:t>sau</a:t>
                      </a:r>
                      <a:r>
                        <a:rPr lang="ro-RO" sz="1100" dirty="0">
                          <a:effectLst/>
                        </a:rPr>
                        <a:t> String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260">
                <a:tc>
                  <a:txBody>
                    <a:bodyPr/>
                    <a:lstStyle/>
                    <a:p>
                      <a:pPr fontAlgn="t"/>
                      <a:r>
                        <a:rPr lang="ro-RO" sz="1100">
                          <a:effectLst/>
                        </a:rPr>
                        <a:t>short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100">
                          <a:effectLst/>
                        </a:rPr>
                        <a:t>Short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100" dirty="0">
                          <a:effectLst/>
                        </a:rPr>
                        <a:t>short </a:t>
                      </a:r>
                      <a:r>
                        <a:rPr lang="en-US" sz="1100" dirty="0" err="1">
                          <a:effectLst/>
                        </a:rPr>
                        <a:t>sau</a:t>
                      </a:r>
                      <a:r>
                        <a:rPr lang="ro-RO" sz="1100" dirty="0">
                          <a:effectLst/>
                        </a:rPr>
                        <a:t> String</a:t>
                      </a:r>
                    </a:p>
                  </a:txBody>
                  <a:tcPr marL="46278" marR="46278" marT="46278" marB="462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Wrapper classes</a:t>
            </a:r>
            <a:endParaRPr lang="ro-RO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352550"/>
            <a:ext cx="3724275" cy="24574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xtLst/>
        </p:spPr>
      </p:pic>
      <p:sp>
        <p:nvSpPr>
          <p:cNvPr id="5" name="TextBox 4"/>
          <p:cNvSpPr txBox="1"/>
          <p:nvPr/>
        </p:nvSpPr>
        <p:spPr>
          <a:xfrm>
            <a:off x="4953000" y="4402064"/>
            <a:ext cx="3343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Autoboxing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0629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94491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7 -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Blocurile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try-catch: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catch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try-catch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cand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arunca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7 -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Blocurile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try-catch: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catch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try-catch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arunca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arunca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blocheaza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linia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respectiva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catch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trateaza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aruncata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7 -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Blocurile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try-catch: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catch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try-catch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arunca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arunca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blocheaza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linia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respectiva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catch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trateaza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aruncata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catch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vreau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tratez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7 -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Blocurile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try-catch: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catch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try-catch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arunca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arunca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blocheaza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linia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respectiva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catch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trateaza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aruncata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catch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vreau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tratez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catch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accepta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polimorfism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catch(</a:t>
            </a:r>
            <a:r>
              <a:rPr lang="en-US" dirty="0" err="1">
                <a:solidFill>
                  <a:srgbClr val="FF0000"/>
                </a:solidFill>
              </a:rPr>
              <a:t>MyException</a:t>
            </a:r>
            <a:r>
              <a:rPr lang="en-US" dirty="0">
                <a:solidFill>
                  <a:srgbClr val="FF0000"/>
                </a:solidFill>
              </a:rPr>
              <a:t> 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){ }           catch(</a:t>
            </a:r>
            <a:r>
              <a:rPr lang="en-US" dirty="0">
                <a:solidFill>
                  <a:srgbClr val="FF0000"/>
                </a:solidFill>
              </a:rPr>
              <a:t>Exception 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){ })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057" y="4198088"/>
            <a:ext cx="7176041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 err="1">
                <a:solidFill>
                  <a:srgbClr val="FF0000"/>
                </a:solidFill>
              </a:rPr>
              <a:t>MyException</a:t>
            </a:r>
            <a:r>
              <a:rPr lang="en-US" sz="1300" dirty="0">
                <a:solidFill>
                  <a:srgbClr val="FF0000"/>
                </a:solidFill>
              </a:rPr>
              <a:t>.class, Exemplu1.class, </a:t>
            </a:r>
            <a:r>
              <a:rPr lang="en-US" sz="1300" dirty="0" err="1">
                <a:solidFill>
                  <a:srgbClr val="FF0000"/>
                </a:solidFill>
              </a:rPr>
              <a:t>AnotherException</a:t>
            </a:r>
            <a:r>
              <a:rPr lang="en-US" sz="1300" dirty="0">
                <a:solidFill>
                  <a:srgbClr val="FF0000"/>
                </a:solidFill>
              </a:rPr>
              <a:t>.class, </a:t>
            </a:r>
            <a:r>
              <a:rPr lang="en-US" sz="1300" dirty="0" err="1">
                <a:solidFill>
                  <a:srgbClr val="FF0000"/>
                </a:solidFill>
              </a:rPr>
              <a:t>OneMoreException</a:t>
            </a:r>
            <a:r>
              <a:rPr lang="en-US" sz="1300" dirty="0">
                <a:solidFill>
                  <a:srgbClr val="FF0000"/>
                </a:solidFill>
              </a:rPr>
              <a:t>.class, </a:t>
            </a:r>
            <a:r>
              <a:rPr lang="en-US" sz="1300" dirty="0" err="1">
                <a:solidFill>
                  <a:srgbClr val="FF0000"/>
                </a:solidFill>
              </a:rPr>
              <a:t>BazException</a:t>
            </a:r>
            <a:r>
              <a:rPr lang="en-US" sz="1300" dirty="0">
                <a:solidFill>
                  <a:srgbClr val="FF0000"/>
                </a:solidFill>
              </a:rPr>
              <a:t>.class, </a:t>
            </a:r>
            <a:r>
              <a:rPr lang="en-US" sz="1300" dirty="0" err="1">
                <a:solidFill>
                  <a:srgbClr val="FF0000"/>
                </a:solidFill>
              </a:rPr>
              <a:t>FooException</a:t>
            </a:r>
            <a:r>
              <a:rPr lang="en-US" sz="1300" dirty="0">
                <a:solidFill>
                  <a:srgbClr val="FF0000"/>
                </a:solidFill>
              </a:rPr>
              <a:t>.class, Exemplu2.class, Exemplu3.class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934395" y="3746904"/>
            <a:ext cx="431501" cy="160456"/>
          </a:xfrm>
          <a:prstGeom prst="rightArrow">
            <a:avLst/>
          </a:prstGeom>
          <a:solidFill>
            <a:srgbClr val="FFC000">
              <a:alpha val="100000"/>
            </a:srgbClr>
          </a:solidFill>
          <a:ln w="28575" cap="flat">
            <a:solidFill>
              <a:srgbClr val="FFC00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7 -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 cu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resurse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ajuta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eliminarea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codului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redundant(cu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ajutorul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interfetei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AutoCloseable</a:t>
            </a:r>
            <a:r>
              <a:rPr lang="en-US" dirty="0">
                <a:solidFill>
                  <a:srgbClr val="40BD7E"/>
                </a:solidFill>
              </a:rPr>
              <a:t>,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care va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implementata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resursa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va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suprascrie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close())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94491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7 -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 cu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resurse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ajuta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eliminarea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codului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redundant(cu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ajutorul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interfetei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AutoCloseable</a:t>
            </a:r>
            <a:r>
              <a:rPr lang="en-US" dirty="0">
                <a:solidFill>
                  <a:srgbClr val="40BD7E"/>
                </a:solidFill>
              </a:rPr>
              <a:t>,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implementata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resursa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suprascrie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close())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lucrul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resurse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deschis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inchis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conexiune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date,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un socket(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-port)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57831" y="4193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7 -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 cu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resurse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ajuta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eliminarea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codului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redundant(cu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ajutorul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interfetei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AutoCloseable</a:t>
            </a:r>
            <a:r>
              <a:rPr lang="en-US" dirty="0">
                <a:solidFill>
                  <a:srgbClr val="40BD7E"/>
                </a:solidFill>
              </a:rPr>
              <a:t>,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implementata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resursa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suprascrie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close())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lucrul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resurse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deschis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inchis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1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conexiune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date,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un socket(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-port)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ne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asiguram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inchidem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resursele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0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Door.class, Exemplu4.class, Exemplu5.class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94491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7 -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Exceptii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erori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Blocurile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 cu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resurse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try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oricate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catch-uri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chiar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un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finally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explicit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839</Words>
  <Application>Microsoft Office PowerPoint</Application>
  <PresentationFormat>On-screen Show (16:9)</PresentationFormat>
  <Paragraphs>109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Roboto</vt:lpstr>
      <vt:lpstr>Arial</vt:lpstr>
      <vt:lpstr>Wingdings</vt:lpstr>
      <vt:lpstr>Default</vt:lpstr>
      <vt:lpstr>Java 1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Clase fundamentale din limbaj</vt:lpstr>
      <vt:lpstr>Wrapper classes</vt:lpstr>
    </vt:vector>
  </TitlesOfParts>
  <Company>zoho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steluta.bulaceanu</cp:lastModifiedBy>
  <cp:revision>18</cp:revision>
  <dcterms:created xsi:type="dcterms:W3CDTF">2010-03-09T10:03:29Z</dcterms:created>
  <dcterms:modified xsi:type="dcterms:W3CDTF">2018-04-18T18:42:22Z</dcterms:modified>
</cp:coreProperties>
</file>