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9144000" cy="5143500"/>
  <p:embeddedFontLst>
    <p:embeddedFont>
      <p:font typeface="Roboto" panose="020B0604020202020204" charset="0"/>
      <p:regular r:id="rId32"/>
      <p:bold r:id="rId33"/>
    </p:embeddedFont>
  </p:embeddedFontLst>
  <p:custDataLst>
    <p:tags r:id="rId34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</p:spPr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=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marca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situatie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Situatii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revina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situatia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dus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aparitia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rezolva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continuare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intalneste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situatia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respectiva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sunt de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business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tehnice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intampinate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program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(ex: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incercarea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derefentia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atribut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dintr-o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null 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NullPointerException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ClassCastException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ArrayIndexOutOfBoundsException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IOException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FileNotFoundException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497591" y="1849703"/>
            <a:ext cx="347366" cy="121087"/>
          </a:xfrm>
          <a:prstGeom prst="rightArrow">
            <a:avLst/>
          </a:prstGeom>
          <a:solidFill>
            <a:srgbClr val="FFC000">
              <a:alpha val="100000"/>
            </a:srgbClr>
          </a:solidFill>
          <a:ln w="28575" cap="flat">
            <a:solidFill>
              <a:srgbClr val="FFC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tehnice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intampinate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program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(ex: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incercarea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derefentia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atribut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null 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NullPointerException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 </a:t>
            </a: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ClassCastException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ArrayIndexOutOfBoundsException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IOException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FileNotFoundException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care 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(de business/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tratate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497591" y="1849703"/>
            <a:ext cx="347366" cy="121087"/>
          </a:xfrm>
          <a:prstGeom prst="rightArrow">
            <a:avLst/>
          </a:prstGeom>
          <a:solidFill>
            <a:srgbClr val="FFC000">
              <a:alpha val="100000"/>
            </a:srgbClr>
          </a:solidFill>
          <a:ln w="28575" cap="flat">
            <a:solidFill>
              <a:srgbClr val="FFC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4684" y="121368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67139" y="2763268"/>
            <a:ext cx="206187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7938" y="3715768"/>
            <a:ext cx="206187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2004" y="3724403"/>
            <a:ext cx="2061874" cy="52157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25404" y="1705102"/>
            <a:ext cx="206187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961" y="1650382"/>
            <a:ext cx="1285875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Throwable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2795" y="2708547"/>
            <a:ext cx="1285875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Exception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6668" y="3669682"/>
            <a:ext cx="207881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RuntimeException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8879" y="3669682"/>
            <a:ext cx="1943100" cy="588623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exceptii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checked</a:t>
            </a:r>
          </a:p>
          <a:p>
            <a:r>
              <a:rPr lang="en-US" sz="1600" dirty="0">
                <a:solidFill>
                  <a:srgbClr val="92D050"/>
                </a:solidFill>
              </a:rPr>
              <a:t>(ex: </a:t>
            </a:r>
            <a:r>
              <a:rPr lang="en-US" sz="1600" dirty="0" err="1">
                <a:solidFill>
                  <a:srgbClr val="92D050"/>
                </a:solidFill>
              </a:rPr>
              <a:t>ExceptiaMea</a:t>
            </a:r>
            <a:r>
              <a:rPr lang="en-US" sz="1600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29538" y="2763268"/>
            <a:ext cx="206187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69996" y="2708547"/>
            <a:ext cx="1285875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Error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6155" y="3003697"/>
            <a:ext cx="2330694" cy="169661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Situatii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 care nu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solutii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aplicatia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isi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reveni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Se pot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trata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 dar nu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indicat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 sa se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</a:rPr>
              <a:t>trateze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StackOverflowError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OutOfMemoryError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NoSuchMethodError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cxnSp>
        <p:nvCxnSpPr>
          <p:cNvPr id="16" name="Straight Connector 15"/>
          <p:cNvCxnSpPr>
            <a:stCxn id="10" idx="0"/>
            <a:endCxn id="9" idx="2"/>
          </p:cNvCxnSpPr>
          <p:nvPr/>
        </p:nvCxnSpPr>
        <p:spPr>
          <a:xfrm flipV="1">
            <a:off x="3045733" y="1992783"/>
            <a:ext cx="1820166" cy="715764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7" name="Straight Connector 16"/>
          <p:cNvCxnSpPr>
            <a:endCxn id="9" idx="2"/>
          </p:cNvCxnSpPr>
          <p:nvPr/>
        </p:nvCxnSpPr>
        <p:spPr>
          <a:xfrm flipH="1" flipV="1">
            <a:off x="4865899" y="1992783"/>
            <a:ext cx="2109596" cy="751567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8" name="Straight Connector 17"/>
          <p:cNvCxnSpPr>
            <a:stCxn id="11" idx="0"/>
          </p:cNvCxnSpPr>
          <p:nvPr/>
        </p:nvCxnSpPr>
        <p:spPr>
          <a:xfrm flipV="1">
            <a:off x="1876073" y="3080921"/>
            <a:ext cx="1043305" cy="588761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9" name="Straight Connector 18"/>
          <p:cNvCxnSpPr>
            <a:stCxn id="12" idx="0"/>
            <a:endCxn id="10" idx="2"/>
          </p:cNvCxnSpPr>
          <p:nvPr/>
        </p:nvCxnSpPr>
        <p:spPr>
          <a:xfrm flipH="1" flipV="1">
            <a:off x="3045733" y="3050948"/>
            <a:ext cx="1374696" cy="618734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Runtime </a:t>
            </a:r>
            <a:r>
              <a:rPr lang="en-US" dirty="0">
                <a:solidFill>
                  <a:srgbClr val="FF0000"/>
                </a:solidFill>
              </a:rPr>
              <a:t>(unchecked)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direct sau indirect pe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RuntimeException</a:t>
            </a:r>
            <a:r>
              <a:rPr lang="en-US" dirty="0">
                <a:solidFill>
                  <a:srgbClr val="40BD7E"/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checked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obligatorie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propagarea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altfel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codul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).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457" y="4007588"/>
            <a:ext cx="2857500" cy="69634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MyException</a:t>
            </a:r>
            <a:r>
              <a:rPr lang="en-US" sz="1300" dirty="0">
                <a:solidFill>
                  <a:srgbClr val="FF0000"/>
                </a:solidFill>
              </a:rPr>
              <a:t>.class, </a:t>
            </a:r>
            <a:r>
              <a:rPr lang="en-US" sz="1300" dirty="0" err="1">
                <a:solidFill>
                  <a:srgbClr val="FF0000"/>
                </a:solidFill>
              </a:rPr>
              <a:t>MyRuntimeException</a:t>
            </a:r>
            <a:r>
              <a:rPr lang="en-US" sz="1300" dirty="0">
                <a:solidFill>
                  <a:srgbClr val="FF0000"/>
                </a:solidFill>
              </a:rPr>
              <a:t>.class, Exemplu5.class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Regula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suprascrierii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checked):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propage: </a:t>
            </a:r>
          </a:p>
          <a:p>
            <a:pPr marL="1143000" lvl="2" indent="-2286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Regula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suprascrierii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checked): 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propage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1143000" lvl="2" indent="-2286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1143000" lvl="2" indent="-2286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subclase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exceptiilor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respective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Regula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suprascrierii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checked): 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propage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1143000" lvl="2" indent="-2286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1143000" lvl="2" indent="-2286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subclase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exceptiilor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respective</a:t>
            </a:r>
          </a:p>
          <a:p>
            <a:pPr marL="1143000" lvl="2" indent="-2286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deloc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09600" y="125276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Regula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suprascrierii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checked): 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propage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1143000" lvl="2" indent="-2286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1143000" lvl="2" indent="-2286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subclase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exceptiilor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respective</a:t>
            </a:r>
          </a:p>
          <a:p>
            <a:pPr marL="1143000" lvl="2" indent="-2286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deloc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04426" y="3030221"/>
            <a:ext cx="206187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2964" y="2996078"/>
            <a:ext cx="1285875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Exception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04426" y="3601721"/>
            <a:ext cx="206187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04426" y="4173221"/>
            <a:ext cx="206187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67764" y="3567578"/>
            <a:ext cx="1285875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0495" y="4156347"/>
            <a:ext cx="1285875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E2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339127" y="3293084"/>
            <a:ext cx="0" cy="255321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321857" y="3881853"/>
            <a:ext cx="0" cy="255321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TextBox 13"/>
          <p:cNvSpPr txBox="1"/>
          <p:nvPr/>
        </p:nvSpPr>
        <p:spPr>
          <a:xfrm>
            <a:off x="5056047" y="2965597"/>
            <a:ext cx="3249753" cy="1804340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abstract class Animal { </a:t>
            </a:r>
          </a:p>
          <a:p>
            <a:pPr lvl="1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abstract void m( ) throws E1;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m()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suprascrisa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cu:</a:t>
            </a:r>
          </a:p>
          <a:p>
            <a:pPr lvl="1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void m( ) throws E1 { } sau</a:t>
            </a:r>
          </a:p>
          <a:p>
            <a:pPr lvl="1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void m( ) throws E2 { } sau</a:t>
            </a:r>
          </a:p>
          <a:p>
            <a:pPr lvl="1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void m( ) { }</a:t>
            </a:r>
          </a:p>
          <a:p>
            <a:endParaRPr lang="en-US" sz="13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591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71226" y="1506221"/>
            <a:ext cx="206187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9764" y="1472078"/>
            <a:ext cx="1285875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Exception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23426" y="2077721"/>
            <a:ext cx="206187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66626" y="2074159"/>
            <a:ext cx="206187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86764" y="2043578"/>
            <a:ext cx="1285875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E3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2695" y="2057285"/>
            <a:ext cx="1285875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E4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6213" y="2763521"/>
            <a:ext cx="3431826" cy="1896673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abstract class Animal { </a:t>
            </a:r>
          </a:p>
          <a:p>
            <a:pPr lvl="1"/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abstract void m( ) throws E3, E4;</a:t>
            </a:r>
          </a:p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m()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suprascrisa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cu:</a:t>
            </a:r>
          </a:p>
          <a:p>
            <a:pPr lvl="1"/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void m( ) throws E3, E4 { } sau</a:t>
            </a:r>
          </a:p>
          <a:p>
            <a:pPr lvl="1"/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void m( ) throws E3 { } sau</a:t>
            </a:r>
          </a:p>
          <a:p>
            <a:pPr lvl="1"/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void m( ) throws E4 { } sau</a:t>
            </a:r>
          </a:p>
          <a:p>
            <a:pPr lvl="1"/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void m( ) { }</a:t>
            </a:r>
          </a:p>
          <a:p>
            <a:endParaRPr lang="en-US" sz="1300" dirty="0">
              <a:solidFill>
                <a:srgbClr val="92D05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0800000" flipH="1">
            <a:off x="2953898" y="1812307"/>
            <a:ext cx="1389435" cy="267531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351964" y="1820937"/>
            <a:ext cx="1346285" cy="25027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8099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bazeaza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(@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FunctionalInterface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ro-RO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ro-RO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o-RO" dirty="0">
                <a:solidFill>
                  <a:schemeClr val="bg2">
                    <a:lumMod val="10000"/>
                  </a:schemeClr>
                </a:solidFill>
              </a:rPr>
              <a:t> -&gt; {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bloc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expresiilor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lambda: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Predicat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intoarce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booleana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despre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ceva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Consumator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intoarece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nimic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Producator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=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intoarce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intoarce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r>
              <a:rPr lang="en-US" dirty="0">
                <a:solidFill>
                  <a:schemeClr val="accent1"/>
                </a:solidFill>
              </a:rPr>
              <a:t>                                  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4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Predicat</a:t>
            </a:r>
            <a:r>
              <a:rPr lang="en-US" sz="1300" dirty="0">
                <a:solidFill>
                  <a:srgbClr val="FF0000"/>
                </a:solidFill>
              </a:rPr>
              <a:t>.class, Exemplu1.class, </a:t>
            </a:r>
            <a:r>
              <a:rPr lang="en-US" sz="1300" dirty="0" err="1">
                <a:solidFill>
                  <a:srgbClr val="FF0000"/>
                </a:solidFill>
              </a:rPr>
              <a:t>Functie</a:t>
            </a:r>
            <a:r>
              <a:rPr lang="en-US" sz="1300" dirty="0">
                <a:solidFill>
                  <a:srgbClr val="FF0000"/>
                </a:solidFill>
              </a:rPr>
              <a:t>.class </a:t>
            </a:r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5532507" y="2050762"/>
            <a:ext cx="448404" cy="1"/>
          </a:xfrm>
          <a:prstGeom prst="straightConnector1">
            <a:avLst/>
          </a:prstGeom>
          <a:ln w="28575" cmpd="thickThin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0911" y="1758375"/>
            <a:ext cx="243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poti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redeclara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sau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reutiliza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variabila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aici</a:t>
            </a:r>
            <a:endParaRPr lang="ro-RO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94491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sa fie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intampinarii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intalnirii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exceptiei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94491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intampinarii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intalnirii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exceptiei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face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try-catch-finally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cuvinte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intampinarii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intalnirii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exceptiei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face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try-catch-finally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cuvinte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acoladele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obligatorii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(try-catch-finally)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intampinarii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intalnirii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exceptiei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face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try-catch-finally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cuvinte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acoladele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obligatorii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(try-catch-finally)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Try (cu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resurse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intampinarii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intalnirii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exceptiei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face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try-catch-finally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cuvinte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acoladele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obligatorii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(try-catch-finally)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Try (cu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resurse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try-catch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intampinarii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intalnirii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exceptiei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face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try-catch-finally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cuvinte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acoladele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obligatorii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(try-catch-finally)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Try (cu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resurse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try-catch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try-catch-finally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try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care ma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astept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apara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try-finally: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 in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try-finally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indiferent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sau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96311" y="124781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try-finally: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 in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try-finally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indiferent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integral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apoi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try-finally: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 in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try-finally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indiferent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integral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apoi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opreste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linia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apoi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57" y="43504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Exemplu6.class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Singleton pattern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2393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design pattern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solutie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dovedita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problema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cunoscuta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Singleton pattern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design pattern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solutie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dovedita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problema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cunoscuta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Problema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situatie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scriere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codului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astfel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fie curat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mentenabil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cum fac ca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oricui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cere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4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Pisica</a:t>
            </a:r>
            <a:r>
              <a:rPr lang="en-US" sz="1300" dirty="0">
                <a:solidFill>
                  <a:srgbClr val="FF0000"/>
                </a:solidFill>
              </a:rPr>
              <a:t>.class</a:t>
            </a:r>
            <a:r>
              <a:rPr lang="en-US" sz="1300" dirty="0" err="1">
                <a:solidFill>
                  <a:srgbClr val="FF0000"/>
                </a:solidFill>
              </a:rPr>
              <a:t>,</a:t>
            </a:r>
            <a:r>
              <a:rPr lang="en-US" sz="1300" dirty="0">
                <a:solidFill>
                  <a:srgbClr val="FF0000"/>
                </a:solidFill>
              </a:rPr>
              <a:t> Exemplu2.class, Punct.class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Garbage collector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Mecanism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virtuale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ocupa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eliberarea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94491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Garbage collector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591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Mecanism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virtuale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ocupa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eliberarea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Elibereaza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nicio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referinta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Exemplu: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Pisica</a:t>
            </a:r>
            <a:r>
              <a:rPr lang="en-US" dirty="0">
                <a:solidFill>
                  <a:srgbClr val="FF0000"/>
                </a:solidFill>
              </a:rPr>
              <a:t> p1 = new </a:t>
            </a:r>
            <a:r>
              <a:rPr lang="en-US" dirty="0" err="1">
                <a:solidFill>
                  <a:srgbClr val="FF0000"/>
                </a:solidFill>
              </a:rPr>
              <a:t>Pisica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rgbClr val="FF0000"/>
                </a:solidFill>
              </a:rPr>
              <a:t>p1 = new </a:t>
            </a:r>
            <a:r>
              <a:rPr lang="en-US" dirty="0" err="1">
                <a:solidFill>
                  <a:srgbClr val="FF0000"/>
                </a:solidFill>
              </a:rPr>
              <a:t>Pisica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Garbage collector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Mecanism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virtuale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ocupa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eliberarea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Elibereaza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nicio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referinta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Pisica</a:t>
            </a:r>
            <a:r>
              <a:rPr lang="en-US" dirty="0">
                <a:solidFill>
                  <a:srgbClr val="FF0000"/>
                </a:solidFill>
              </a:rPr>
              <a:t> p1 = new </a:t>
            </a:r>
            <a:r>
              <a:rPr lang="en-US" dirty="0" err="1">
                <a:solidFill>
                  <a:srgbClr val="FF0000"/>
                </a:solidFill>
              </a:rPr>
              <a:t>Pisica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lvl="3">
              <a:spcAft>
                <a:spcPts val="525"/>
              </a:spcAft>
            </a:pPr>
            <a:r>
              <a:rPr lang="en-US" dirty="0">
                <a:solidFill>
                  <a:srgbClr val="FF0000"/>
                </a:solidFill>
              </a:rPr>
              <a:t>p1 = new </a:t>
            </a:r>
            <a:r>
              <a:rPr lang="en-US" dirty="0" err="1">
                <a:solidFill>
                  <a:srgbClr val="FF0000"/>
                </a:solidFill>
              </a:rPr>
              <a:t>Pisica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228600" lvl="0" indent="-2286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forta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mecanismul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elibereze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457" y="41980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Exemplu4.class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=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marca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situatie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executiei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6 -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=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marca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situatie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Situatii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revina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situatia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dus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aparitia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rezolva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continuare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intalneste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situatia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respectiva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1282</Words>
  <Application>Microsoft Office PowerPoint</Application>
  <PresentationFormat>On-screen Show (16:9)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Wingdings</vt:lpstr>
      <vt:lpstr>Roboto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steluta.bulaceanu</cp:lastModifiedBy>
  <cp:revision>14</cp:revision>
  <dcterms:created xsi:type="dcterms:W3CDTF">2010-03-09T10:03:29Z</dcterms:created>
  <dcterms:modified xsi:type="dcterms:W3CDTF">2018-04-11T17:11:10Z</dcterms:modified>
</cp:coreProperties>
</file>