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</p:sldIdLst>
  <p:sldSz cx="9144000" cy="5143500" type="screen16x9"/>
  <p:notesSz cx="9144000" cy="5143500"/>
  <p:embeddedFontLst>
    <p:embeddedFont>
      <p:font typeface="Roboto" panose="020B0604020202020204" charset="0"/>
      <p:regular r:id="rId66"/>
      <p:bold r:id="rId67"/>
    </p:embeddedFont>
  </p:embeddedFontLst>
  <p:custDataLst>
    <p:tags r:id="rId68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9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public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accesibilitate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oriunde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 proiect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 public int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 }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unde x =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constructor,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class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 //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vizibil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public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accesibilitate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oriunde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proiect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lvl="3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 public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 }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x =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constructor,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3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class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 //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vizibil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}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private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accesibilitate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respectiva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class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 private int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 }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class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 //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vizibil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"default"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accesibilitate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0425" y="1828146"/>
            <a:ext cx="2485575" cy="1043553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7424" y="1507363"/>
            <a:ext cx="531175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8425" y="1774063"/>
            <a:ext cx="2056313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public class A { int x;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6822" y="2349923"/>
            <a:ext cx="2439178" cy="37664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57938" y="1927411"/>
            <a:ext cx="531174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8425" y="1964563"/>
            <a:ext cx="2056313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class B { //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pe x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8425" y="2383663"/>
            <a:ext cx="2272475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class C { // nu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x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"default"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accesibilitate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3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protected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accesibilitate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nivelul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pachetului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in afara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acestuia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subclase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657600" lvl="8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0622" y="1780341"/>
            <a:ext cx="2362007" cy="1043553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7424" y="1507363"/>
            <a:ext cx="683575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8425" y="1774063"/>
            <a:ext cx="2056313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public class A { int x;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5663" y="2371939"/>
            <a:ext cx="2372063" cy="37664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45525" y="2078863"/>
            <a:ext cx="387136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p2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8425" y="1964563"/>
            <a:ext cx="2056313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class B { //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pe x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2453" y="2383521"/>
            <a:ext cx="2343374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class C { // nu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pe x 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0" y="3551516"/>
            <a:ext cx="2784877" cy="1043553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96638" y="3279526"/>
            <a:ext cx="62796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0275" y="3499939"/>
            <a:ext cx="2784876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public class A { protected int x;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0273" y="3927226"/>
            <a:ext cx="2791004" cy="667843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6638" y="3698626"/>
            <a:ext cx="387136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p2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0275" y="3927226"/>
            <a:ext cx="2928933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class B extends A { //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pe x 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80274" y="4155826"/>
            <a:ext cx="2791003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 { // nu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pe x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la cel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public la cel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privat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public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protected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"default"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private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public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privat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public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protected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"default"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private</a:t>
            </a: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nu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cadrul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sau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blocurilor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domeniu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vizibilitate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membrilor,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Encapsularea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9908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ascunderea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informatiilor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oferi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indirect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intermediul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Encapsularea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ascunderea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informatiilor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oferi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indirect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intermediul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Astfel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fiecare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zona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ascunsa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rgbClr val="40BD7E"/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getter(accessor)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obtinem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adresa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Encapsularea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ascunderea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informatiilor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oferi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indirect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intermediul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Astfel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fiecare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zona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ascunsa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rgbClr val="40BD7E"/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getter(accessor)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obtinem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adresa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setter(mutator)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9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Pisica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Encapsularea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Reguli 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getter-ilor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setter-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getter-ii: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Publici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(protected)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returnata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data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atributului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</a:p>
          <a:p>
            <a:pPr marL="2171700" lvl="4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tip boolean</a:t>
            </a:r>
          </a:p>
          <a:p>
            <a:pPr marL="2171700" lvl="4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celelalte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(!= boolean)</a:t>
            </a:r>
          </a:p>
          <a:p>
            <a:pPr marL="1371600" lvl="3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continua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variabilei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camel case rule</a:t>
            </a:r>
          </a:p>
          <a:p>
            <a:pPr marL="1143000" lvl="2" indent="-2286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40BD7E"/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returneaza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(ex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 return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this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nume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mod de </a:t>
            </a:r>
            <a:r>
              <a:rPr lang="en-US" dirty="0" err="1">
                <a:solidFill>
                  <a:srgbClr val="FF0000"/>
                </a:solidFill>
              </a:rPr>
              <a:t>acces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domeniul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direct 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membru</a:t>
            </a:r>
            <a:r>
              <a:rPr lang="en-US" dirty="0">
                <a:solidFill>
                  <a:srgbClr val="FF0000"/>
                </a:solidFill>
              </a:rPr>
              <a:t> al </a:t>
            </a:r>
            <a:r>
              <a:rPr lang="en-US" dirty="0" err="1">
                <a:solidFill>
                  <a:srgbClr val="FF0000"/>
                </a:solidFill>
              </a:rPr>
              <a:t>clasei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Encapsularea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Reguli 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getter-ilor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setter-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setter-ii: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publici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returneaza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void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camel case rule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tip de data ca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atributului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pe care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acestuia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9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Exemplu1.class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Imutabilitatea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83721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Presupune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create nu pot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pot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create)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31114"/>
            <a:ext cx="2613874" cy="16336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0" y="1836824"/>
            <a:ext cx="3176201" cy="164401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29092" y="2470491"/>
            <a:ext cx="828483" cy="379721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FFC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3633435"/>
            <a:ext cx="7056507" cy="92717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ii spun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tricicleta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i-am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spus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deja cum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bicicleta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tricicleta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bicicleta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roata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plus(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is 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particularizare: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(hiding fields)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(hiding fields)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comportamentelor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java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multipla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dar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3582" y="124758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Relatia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is a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propagabila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(Leu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un Animal si un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Mamifer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11104" y="1971802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42025" y="1917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Animal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98569" y="2640982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7469" y="2657602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06204" y="35720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15038" y="35720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654204" y="35720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063904" y="35720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29804" y="35720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7025" y="26028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Mamifer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9424" y="26028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Reptila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5225" y="35172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Leu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5425" y="35172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Sarpe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5124" y="3517282"/>
            <a:ext cx="10945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Soparla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2924" y="3517282"/>
            <a:ext cx="985294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Crocodil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8825" y="3517282"/>
            <a:ext cx="932043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Elefant</a:t>
            </a:r>
            <a:endParaRPr lang="en-US" sz="1600" dirty="0">
              <a:solidFill>
                <a:srgbClr val="40BD7E"/>
              </a:solidFill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076052" y="1309910"/>
            <a:ext cx="1928038" cy="89554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05970" y="1454640"/>
            <a:ext cx="1818830" cy="527067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Arbore</a:t>
            </a:r>
            <a:r>
              <a:rPr lang="en-US" sz="1400" dirty="0">
                <a:solidFill>
                  <a:srgbClr val="00B050"/>
                </a:solidFill>
              </a:rPr>
              <a:t> de </a:t>
            </a:r>
            <a:r>
              <a:rPr lang="en-US" sz="1400" dirty="0" err="1">
                <a:solidFill>
                  <a:srgbClr val="00B050"/>
                </a:solidFill>
              </a:rPr>
              <a:t>mosteniri</a:t>
            </a:r>
          </a:p>
          <a:p>
            <a:r>
              <a:rPr lang="en-US" sz="1400" dirty="0">
                <a:solidFill>
                  <a:srgbClr val="00B050"/>
                </a:solidFill>
              </a:rPr>
              <a:t>(inheritance tree)</a:t>
            </a:r>
          </a:p>
        </p:txBody>
      </p:sp>
      <p:cxnSp>
        <p:nvCxnSpPr>
          <p:cNvPr id="27" name="Straight Connector 26"/>
          <p:cNvCxnSpPr>
            <a:stCxn id="18" idx="0"/>
            <a:endCxn id="10" idx="2"/>
          </p:cNvCxnSpPr>
          <p:nvPr/>
        </p:nvCxnSpPr>
        <p:spPr>
          <a:xfrm rot="16200000">
            <a:off x="3232425" y="1526557"/>
            <a:ext cx="323850" cy="1828799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8" name="Straight Connector 27"/>
          <p:cNvCxnSpPr>
            <a:stCxn id="19" idx="0"/>
            <a:endCxn id="10" idx="2"/>
          </p:cNvCxnSpPr>
          <p:nvPr/>
        </p:nvCxnSpPr>
        <p:spPr>
          <a:xfrm rot="16200000" flipV="1">
            <a:off x="5175524" y="1412257"/>
            <a:ext cx="323850" cy="205740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9" name="Straight Connector 28"/>
          <p:cNvCxnSpPr>
            <a:stCxn id="24" idx="0"/>
            <a:endCxn id="12" idx="2"/>
          </p:cNvCxnSpPr>
          <p:nvPr/>
        </p:nvCxnSpPr>
        <p:spPr>
          <a:xfrm flipV="1">
            <a:off x="1564847" y="2907872"/>
            <a:ext cx="845354" cy="60941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0" name="Straight Connector 29"/>
          <p:cNvCxnSpPr>
            <a:stCxn id="20" idx="0"/>
            <a:endCxn id="12" idx="2"/>
          </p:cNvCxnSpPr>
          <p:nvPr/>
        </p:nvCxnSpPr>
        <p:spPr>
          <a:xfrm rot="16200000" flipV="1">
            <a:off x="2518495" y="2793827"/>
            <a:ext cx="612029" cy="83488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1" name="Straight Connector 30"/>
          <p:cNvCxnSpPr>
            <a:stCxn id="14" idx="0"/>
            <a:endCxn id="19" idx="2"/>
          </p:cNvCxnSpPr>
          <p:nvPr/>
        </p:nvCxnSpPr>
        <p:spPr>
          <a:xfrm rot="16200000">
            <a:off x="5291809" y="2497661"/>
            <a:ext cx="607170" cy="1541511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2" name="Straight Connector 31"/>
          <p:cNvCxnSpPr>
            <a:stCxn id="22" idx="0"/>
            <a:endCxn id="19" idx="2"/>
          </p:cNvCxnSpPr>
          <p:nvPr/>
        </p:nvCxnSpPr>
        <p:spPr>
          <a:xfrm rot="16200000">
            <a:off x="6070874" y="3222007"/>
            <a:ext cx="552450" cy="3810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3" name="Straight Connector 32"/>
          <p:cNvCxnSpPr>
            <a:stCxn id="23" idx="0"/>
            <a:endCxn id="19" idx="2"/>
          </p:cNvCxnSpPr>
          <p:nvPr/>
        </p:nvCxnSpPr>
        <p:spPr>
          <a:xfrm rot="16200000" flipV="1">
            <a:off x="6770962" y="2560019"/>
            <a:ext cx="552450" cy="1362075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95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0052" y="1582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0973" y="1536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1417" y="2429002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61952" y="32672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0973" y="2374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0973" y="32124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4622" y="1498304"/>
            <a:ext cx="5829300" cy="61940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Cine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ocupa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? </a:t>
            </a:r>
          </a:p>
          <a:p>
            <a:endParaRPr lang="en-US" dirty="0"/>
          </a:p>
        </p:txBody>
      </p:sp>
      <p:cxnSp>
        <p:nvCxnSpPr>
          <p:cNvPr id="15" name="Straight Connector 14"/>
          <p:cNvCxnSpPr>
            <a:stCxn id="10" idx="0"/>
            <a:endCxn id="9" idx="2"/>
          </p:cNvCxnSpPr>
          <p:nvPr/>
        </p:nvCxnSpPr>
        <p:spPr>
          <a:xfrm rot="16200000" flipV="1">
            <a:off x="1333872" y="2161857"/>
            <a:ext cx="530970" cy="331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6" name="Straight Connector 15"/>
          <p:cNvCxnSpPr>
            <a:stCxn id="13" idx="0"/>
            <a:endCxn id="10" idx="2"/>
          </p:cNvCxnSpPr>
          <p:nvPr/>
        </p:nvCxnSpPr>
        <p:spPr>
          <a:xfrm rot="16200000">
            <a:off x="1331443" y="2942907"/>
            <a:ext cx="535829" cy="331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mod de </a:t>
            </a:r>
            <a:r>
              <a:rPr lang="en-US" dirty="0" err="1">
                <a:solidFill>
                  <a:srgbClr val="FF0000"/>
                </a:solidFill>
              </a:rPr>
              <a:t>acces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domeniul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direct 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membru</a:t>
            </a:r>
            <a:r>
              <a:rPr lang="en-US" dirty="0">
                <a:solidFill>
                  <a:srgbClr val="FF0000"/>
                </a:solidFill>
              </a:rPr>
              <a:t> al </a:t>
            </a:r>
            <a:r>
              <a:rPr lang="en-US" dirty="0" err="1">
                <a:solidFill>
                  <a:srgbClr val="FF0000"/>
                </a:solidFill>
              </a:rPr>
              <a:t>clasei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dereferentiere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apelul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constructorului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(Inheritance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92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0052" y="1582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0973" y="1536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1417" y="2429002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61952" y="32672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0973" y="2374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0973" y="32124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4622" y="1498304"/>
            <a:ext cx="5829300" cy="83484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Cine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ocupa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intampla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C?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ex: C c = new C( );</a:t>
            </a:r>
          </a:p>
        </p:txBody>
      </p:sp>
      <p:cxnSp>
        <p:nvCxnSpPr>
          <p:cNvPr id="15" name="Straight Connector 14"/>
          <p:cNvCxnSpPr>
            <a:stCxn id="10" idx="0"/>
            <a:endCxn id="9" idx="2"/>
          </p:cNvCxnSpPr>
          <p:nvPr/>
        </p:nvCxnSpPr>
        <p:spPr>
          <a:xfrm rot="16200000" flipV="1">
            <a:off x="1333872" y="2161857"/>
            <a:ext cx="530970" cy="331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rot="16200000">
            <a:off x="1280692" y="2974801"/>
            <a:ext cx="583262" cy="154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92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0052" y="1582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0973" y="1536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1417" y="2429002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61952" y="32672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0973" y="2374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0973" y="32124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4622" y="1498304"/>
            <a:ext cx="5829300" cy="108106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Cine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ocupa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intampla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C?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ex: C c = new C( );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p0)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 va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chema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</a:t>
            </a:r>
          </a:p>
        </p:txBody>
      </p:sp>
      <p:cxnSp>
        <p:nvCxnSpPr>
          <p:cNvPr id="15" name="Straight Connector 14"/>
          <p:cNvCxnSpPr>
            <a:stCxn id="10" idx="0"/>
            <a:endCxn id="9" idx="2"/>
          </p:cNvCxnSpPr>
          <p:nvPr/>
        </p:nvCxnSpPr>
        <p:spPr>
          <a:xfrm rot="16200000" flipV="1">
            <a:off x="1333872" y="2161857"/>
            <a:ext cx="530970" cy="331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rot="16200000">
            <a:off x="1310897" y="2996376"/>
            <a:ext cx="531482" cy="1017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92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0052" y="1582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0973" y="1536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1417" y="2429002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61952" y="32672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0973" y="2374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0973" y="32124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4622" y="1498304"/>
            <a:ext cx="5829300" cy="13272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Cine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ocupa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intampla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C?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ex: C c = new C( );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p0)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 va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chema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B;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B va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chema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A;.</a:t>
            </a:r>
          </a:p>
        </p:txBody>
      </p:sp>
      <p:cxnSp>
        <p:nvCxnSpPr>
          <p:cNvPr id="15" name="Straight Connector 14"/>
          <p:cNvCxnSpPr>
            <a:stCxn id="10" idx="0"/>
            <a:endCxn id="9" idx="2"/>
          </p:cNvCxnSpPr>
          <p:nvPr/>
        </p:nvCxnSpPr>
        <p:spPr>
          <a:xfrm rot="16200000" flipV="1">
            <a:off x="1333872" y="2161857"/>
            <a:ext cx="530970" cy="331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6" name="Straight Connector 15"/>
          <p:cNvCxnSpPr>
            <a:stCxn id="13" idx="0"/>
            <a:endCxn id="10" idx="2"/>
          </p:cNvCxnSpPr>
          <p:nvPr/>
        </p:nvCxnSpPr>
        <p:spPr>
          <a:xfrm rot="16200000">
            <a:off x="1331443" y="2942907"/>
            <a:ext cx="535829" cy="331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92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0052" y="1582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0973" y="1536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1417" y="2429002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61952" y="32672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0973" y="2374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0973" y="32124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4622" y="1498304"/>
            <a:ext cx="5829300" cy="20659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Cine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ocupa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intampla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C?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ex: C c = new C( );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p0)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 va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chema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B;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B va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chema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A;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p2)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 nu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mosteneste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nimeni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se va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si va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folosita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B;</a:t>
            </a:r>
          </a:p>
        </p:txBody>
      </p:sp>
      <p:cxnSp>
        <p:nvCxnSpPr>
          <p:cNvPr id="15" name="Straight Connector 14"/>
          <p:cNvCxnSpPr>
            <a:stCxn id="10" idx="0"/>
            <a:endCxn id="9" idx="2"/>
          </p:cNvCxnSpPr>
          <p:nvPr/>
        </p:nvCxnSpPr>
        <p:spPr>
          <a:xfrm rot="16200000" flipV="1">
            <a:off x="1333872" y="2161857"/>
            <a:ext cx="530970" cy="331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6" name="Straight Connector 15"/>
          <p:cNvCxnSpPr>
            <a:stCxn id="13" idx="0"/>
            <a:endCxn id="10" idx="2"/>
          </p:cNvCxnSpPr>
          <p:nvPr/>
        </p:nvCxnSpPr>
        <p:spPr>
          <a:xfrm rot="16200000">
            <a:off x="1331443" y="2942907"/>
            <a:ext cx="535829" cy="331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881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957" y="3807323"/>
            <a:ext cx="2857500" cy="84317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rgbClr val="92D050"/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A.class</a:t>
            </a:r>
          </a:p>
          <a:p>
            <a:r>
              <a:rPr lang="en-US" sz="1300" dirty="0">
                <a:solidFill>
                  <a:srgbClr val="92D050"/>
                </a:solidFill>
              </a:rPr>
              <a:t>Ex</a:t>
            </a:r>
            <a:r>
              <a:rPr lang="en-US" sz="1300" dirty="0" err="1">
                <a:solidFill>
                  <a:srgbClr val="92D050"/>
                </a:solidFill>
              </a:rPr>
              <a:t>:</a:t>
            </a:r>
            <a:r>
              <a:rPr lang="en-US" sz="1300" dirty="0">
                <a:solidFill>
                  <a:srgbClr val="92D050"/>
                </a:solidFill>
              </a:rPr>
              <a:t>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B.class</a:t>
            </a:r>
          </a:p>
          <a:p>
            <a:r>
              <a:rPr lang="en-US" sz="1300" dirty="0">
                <a:solidFill>
                  <a:srgbClr val="92D050"/>
                </a:solidFill>
              </a:rPr>
              <a:t>Ex: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C.class</a:t>
            </a:r>
          </a:p>
          <a:p>
            <a:r>
              <a:rPr lang="en-US" sz="1300" dirty="0">
                <a:solidFill>
                  <a:srgbClr val="92D050"/>
                </a:solidFill>
              </a:rPr>
              <a:t>Ex: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Exemplu3.class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0052" y="1582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30973" y="1536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91417" y="2429002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61952" y="32672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0973" y="2374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0973" y="32124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94622" y="1498304"/>
            <a:ext cx="5829300" cy="23660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Cine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ocupa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Ce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intampla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C?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ex: C c = new C( );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p0)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 va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chema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B;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B va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chema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A;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p2)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 nu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mosteneste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nimeni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se va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si va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folosita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B;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C.</a:t>
            </a:r>
          </a:p>
        </p:txBody>
      </p:sp>
      <p:cxnSp>
        <p:nvCxnSpPr>
          <p:cNvPr id="16" name="Straight Connector 15"/>
          <p:cNvCxnSpPr>
            <a:stCxn id="11" idx="0"/>
            <a:endCxn id="9" idx="2"/>
          </p:cNvCxnSpPr>
          <p:nvPr/>
        </p:nvCxnSpPr>
        <p:spPr>
          <a:xfrm rot="16200000">
            <a:off x="1306073" y="2125424"/>
            <a:ext cx="598522" cy="8634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7" name="Straight Connector 16"/>
          <p:cNvCxnSpPr>
            <a:stCxn id="14" idx="0"/>
            <a:endCxn id="11" idx="2"/>
          </p:cNvCxnSpPr>
          <p:nvPr/>
        </p:nvCxnSpPr>
        <p:spPr>
          <a:xfrm rot="16200000">
            <a:off x="1331443" y="2942907"/>
            <a:ext cx="535829" cy="3319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Mostenirea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(Inheritance)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functionalitatea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l-a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mostenit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Regulile suprascrierii: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 care suprascrie trebuie sa aiba acelasi nume(identificator) si aceeasi parametri ca si metoda suprascrisa(metoda din superclasa)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500" dirty="0" err="1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500" dirty="0" err="1">
              <a:solidFill>
                <a:srgbClr val="92D050"/>
              </a:solidFill>
              <a:latin typeface="Roboto"/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Regulile suprascrierii: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care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suprascrie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trebuie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aiba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acelasi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nume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(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identificator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aceeasi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parametri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ca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suprascrisa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(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din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superclasa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 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sz="1500" dirty="0" err="1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daca tipul returnat este void sau primitiva, metoda care suprascrie trebuie sa aiba  acelasi tip de return ca si metoda suprascrisa; daca tipul returnat este obiect, atunci tipul metodei care suprascrie trebuie sa fie acelasi sau o subclasa a tipului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500" dirty="0" err="1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500" dirty="0" err="1">
              <a:solidFill>
                <a:srgbClr val="40BD7E"/>
              </a:solidFill>
              <a:latin typeface="Roboto"/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Regulile suprascrierii: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care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suprascrie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trebuie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aiba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acelasi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nume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(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identificator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aceeasi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parametri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ca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suprascrisa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(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din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superclasa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500" dirty="0" err="1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daca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tipul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returnat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este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void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sau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primitiva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,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metoda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suprascrie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trebuie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aiba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acelasi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tip de return ca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si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metoda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suprascrisa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;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daca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tipul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returnat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este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obiect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,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atunci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tipul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metodei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suprascrie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trebuie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fie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acelasi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sau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subclasa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tipului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sz="1500" dirty="0" err="1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modul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al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metodei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care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suprascrie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trebuie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fie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cel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putin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la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fel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public fata de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modul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al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metodei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suprascrisa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(public, protected, default, private)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500" dirty="0" err="1">
              <a:solidFill>
                <a:srgbClr val="92D050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500" dirty="0" err="1">
              <a:solidFill>
                <a:srgbClr val="92D050"/>
              </a:solidFill>
              <a:latin typeface="Roboto"/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09600" y="373394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Regulile suprascrierii: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 care suprascrie trebuie sa aiba acelasi nume(identificator) si aceeasi parametri ca si metoda suprascrisa(metoda din superclasa)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daca tipul returnat este void sau primitiva, metoda care suprascrie trebuie sa aiba  acelasi tip de return ca si metoda suprascrisa; daca tipul returnat este obiect, atunci tipul metodei care suprascrie trebuie sa fie acelasi sau o subclasa a tipului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modul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al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metodei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care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suprascrie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trebuie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fie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cel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putin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la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fel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public fata de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modul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al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metodei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suprascrisa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(public, protected, default, private)</a:t>
            </a: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tipul exceptiei aruncate de metoda care suprascrie trebuie sa fie un subtip al exceptiei aruncate de metoda suprascrisa, daca exceptia este checked(daca este unchecked, nu conteaza tipul); metoda care suprascrie poate arunca mai putine exceptii(sau chiar deloc) chiar daca metoda suprascrisa arunca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exceptii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657" y="4250261"/>
            <a:ext cx="2857500" cy="69077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Ex: 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D.class</a:t>
            </a:r>
          </a:p>
          <a:p>
            <a:r>
              <a:rPr lang="en-US" sz="1200" dirty="0">
                <a:solidFill>
                  <a:srgbClr val="92D050"/>
                </a:solidFill>
              </a:rPr>
              <a:t>Ex</a:t>
            </a:r>
            <a:r>
              <a:rPr lang="en-US" sz="1200" dirty="0" err="1">
                <a:solidFill>
                  <a:srgbClr val="92D050"/>
                </a:solidFill>
              </a:rPr>
              <a:t>: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E.class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mod de </a:t>
            </a:r>
            <a:r>
              <a:rPr lang="en-US" dirty="0" err="1">
                <a:solidFill>
                  <a:srgbClr val="FF0000"/>
                </a:solidFill>
              </a:rPr>
              <a:t>acces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domeniul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direct 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membru</a:t>
            </a:r>
            <a:r>
              <a:rPr lang="en-US" dirty="0">
                <a:solidFill>
                  <a:srgbClr val="FF0000"/>
                </a:solidFill>
              </a:rPr>
              <a:t> al </a:t>
            </a:r>
            <a:r>
              <a:rPr lang="en-US" dirty="0" err="1">
                <a:solidFill>
                  <a:srgbClr val="FF0000"/>
                </a:solidFill>
              </a:rPr>
              <a:t>clasei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dereferentiere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apelul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constructorului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public, private, protected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"default"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afla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specificat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modificator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-ex: int x;)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Diferente intre suprascriere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 supraincarcare: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23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2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4534" y="1729562"/>
            <a:ext cx="2833576" cy="58862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92D050"/>
                </a:solidFill>
              </a:rPr>
              <a:t>Suprascrierea</a:t>
            </a:r>
            <a:r>
              <a:rPr lang="en-US" sz="1600" dirty="0">
                <a:solidFill>
                  <a:srgbClr val="92D050"/>
                </a:solidFill>
              </a:rPr>
              <a:t>:</a:t>
            </a:r>
          </a:p>
          <a:p>
            <a:r>
              <a:rPr lang="en-US" sz="1600" dirty="0">
                <a:solidFill>
                  <a:srgbClr val="92D050"/>
                </a:solidFill>
              </a:rPr>
              <a:t>1 - </a:t>
            </a:r>
            <a:r>
              <a:rPr lang="en-US" sz="1600" dirty="0" err="1">
                <a:solidFill>
                  <a:srgbClr val="92D050"/>
                </a:solidFill>
              </a:rPr>
              <a:t>aceiasi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parametri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7334" y="1691462"/>
            <a:ext cx="3178248" cy="263421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40BD7E"/>
                </a:solidFill>
              </a:rPr>
              <a:t>Supraincarcarea</a:t>
            </a:r>
            <a:r>
              <a:rPr lang="en-US" sz="1600" dirty="0">
                <a:solidFill>
                  <a:srgbClr val="40BD7E"/>
                </a:solidFill>
              </a:rPr>
              <a:t>:</a:t>
            </a:r>
          </a:p>
          <a:p>
            <a:r>
              <a:rPr lang="en-US" sz="1600" dirty="0">
                <a:solidFill>
                  <a:srgbClr val="40BD7E"/>
                </a:solidFill>
              </a:rPr>
              <a:t>1 - </a:t>
            </a:r>
            <a:r>
              <a:rPr lang="en-US" sz="1600" dirty="0" err="1">
                <a:solidFill>
                  <a:srgbClr val="40BD7E"/>
                </a:solidFill>
              </a:rPr>
              <a:t>parametri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diferiti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Diferente intre suprascriere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 supraincarcare: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23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2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4534" y="1729562"/>
            <a:ext cx="2833576" cy="108106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92D050"/>
                </a:solidFill>
              </a:rPr>
              <a:t>Suprascrierea</a:t>
            </a:r>
            <a:r>
              <a:rPr lang="en-US" sz="1600" dirty="0">
                <a:solidFill>
                  <a:srgbClr val="92D050"/>
                </a:solidFill>
              </a:rPr>
              <a:t>:</a:t>
            </a:r>
          </a:p>
          <a:p>
            <a:r>
              <a:rPr lang="en-US" sz="1600" dirty="0">
                <a:solidFill>
                  <a:srgbClr val="92D050"/>
                </a:solidFill>
              </a:rPr>
              <a:t>1 - </a:t>
            </a:r>
            <a:r>
              <a:rPr lang="en-US" sz="1600" dirty="0" err="1">
                <a:solidFill>
                  <a:srgbClr val="92D050"/>
                </a:solidFill>
              </a:rPr>
              <a:t>aceiasi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parametri</a:t>
            </a:r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2 - are </a:t>
            </a:r>
            <a:r>
              <a:rPr lang="en-US" sz="1600" dirty="0" err="1">
                <a:solidFill>
                  <a:srgbClr val="92D050"/>
                </a:solidFill>
              </a:rPr>
              <a:t>importanta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tipul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returnat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7334" y="1691462"/>
            <a:ext cx="3178248" cy="263421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40BD7E"/>
                </a:solidFill>
              </a:rPr>
              <a:t>Supraincarcarea</a:t>
            </a:r>
            <a:r>
              <a:rPr lang="en-US" sz="1600" dirty="0">
                <a:solidFill>
                  <a:srgbClr val="40BD7E"/>
                </a:solidFill>
              </a:rPr>
              <a:t>:</a:t>
            </a:r>
          </a:p>
          <a:p>
            <a:r>
              <a:rPr lang="en-US" sz="1600" dirty="0">
                <a:solidFill>
                  <a:srgbClr val="40BD7E"/>
                </a:solidFill>
              </a:rPr>
              <a:t>1 - </a:t>
            </a:r>
            <a:r>
              <a:rPr lang="en-US" sz="1600" dirty="0" err="1">
                <a:solidFill>
                  <a:srgbClr val="40BD7E"/>
                </a:solidFill>
              </a:rPr>
              <a:t>parametri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diferiti</a:t>
            </a:r>
          </a:p>
          <a:p>
            <a:r>
              <a:rPr lang="en-US" sz="1600" dirty="0">
                <a:solidFill>
                  <a:srgbClr val="40BD7E"/>
                </a:solidFill>
              </a:rPr>
              <a:t>2 - nu are </a:t>
            </a:r>
            <a:r>
              <a:rPr lang="en-US" sz="1600" dirty="0" err="1">
                <a:solidFill>
                  <a:srgbClr val="40BD7E"/>
                </a:solidFill>
              </a:rPr>
              <a:t>importanta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tipul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returnat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Diferente intre suprascriere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 supraincarcare: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23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2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4534" y="1729562"/>
            <a:ext cx="2833576" cy="157350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92D050"/>
                </a:solidFill>
              </a:rPr>
              <a:t>Suprascrierea</a:t>
            </a:r>
            <a:r>
              <a:rPr lang="en-US" sz="1600" dirty="0">
                <a:solidFill>
                  <a:srgbClr val="92D050"/>
                </a:solidFill>
              </a:rPr>
              <a:t>:</a:t>
            </a:r>
          </a:p>
          <a:p>
            <a:r>
              <a:rPr lang="en-US" sz="1600" dirty="0">
                <a:solidFill>
                  <a:srgbClr val="92D050"/>
                </a:solidFill>
              </a:rPr>
              <a:t>1 - </a:t>
            </a:r>
            <a:r>
              <a:rPr lang="en-US" sz="1600" dirty="0" err="1">
                <a:solidFill>
                  <a:srgbClr val="92D050"/>
                </a:solidFill>
              </a:rPr>
              <a:t>aceiasi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parametri</a:t>
            </a:r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2 - are </a:t>
            </a:r>
            <a:r>
              <a:rPr lang="en-US" sz="1600" dirty="0" err="1">
                <a:solidFill>
                  <a:srgbClr val="92D050"/>
                </a:solidFill>
              </a:rPr>
              <a:t>importanta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tipul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returnat</a:t>
            </a:r>
          </a:p>
          <a:p>
            <a:r>
              <a:rPr lang="en-US" sz="1600" dirty="0">
                <a:solidFill>
                  <a:srgbClr val="92D050"/>
                </a:solidFill>
              </a:rPr>
              <a:t>3 - </a:t>
            </a:r>
            <a:r>
              <a:rPr lang="en-US" sz="1600" dirty="0" err="1">
                <a:solidFill>
                  <a:srgbClr val="92D050"/>
                </a:solidFill>
              </a:rPr>
              <a:t>avem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nevoie</a:t>
            </a:r>
            <a:r>
              <a:rPr lang="en-US" sz="1600" dirty="0">
                <a:solidFill>
                  <a:srgbClr val="92D050"/>
                </a:solidFill>
              </a:rPr>
              <a:t> de </a:t>
            </a:r>
            <a:r>
              <a:rPr lang="en-US" sz="1600" dirty="0" err="1">
                <a:solidFill>
                  <a:srgbClr val="92D050"/>
                </a:solidFill>
              </a:rPr>
              <a:t>mostenire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7334" y="1691462"/>
            <a:ext cx="3178248" cy="157350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40BD7E"/>
                </a:solidFill>
              </a:rPr>
              <a:t>Supraincarcarea</a:t>
            </a:r>
            <a:r>
              <a:rPr lang="en-US" sz="1600" dirty="0">
                <a:solidFill>
                  <a:srgbClr val="40BD7E"/>
                </a:solidFill>
              </a:rPr>
              <a:t>:</a:t>
            </a:r>
          </a:p>
          <a:p>
            <a:r>
              <a:rPr lang="en-US" sz="1600" dirty="0">
                <a:solidFill>
                  <a:srgbClr val="40BD7E"/>
                </a:solidFill>
              </a:rPr>
              <a:t>1 - </a:t>
            </a:r>
            <a:r>
              <a:rPr lang="en-US" sz="1600" dirty="0" err="1">
                <a:solidFill>
                  <a:srgbClr val="40BD7E"/>
                </a:solidFill>
              </a:rPr>
              <a:t>parametri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diferiti</a:t>
            </a:r>
          </a:p>
          <a:p>
            <a:r>
              <a:rPr lang="en-US" sz="1600" dirty="0">
                <a:solidFill>
                  <a:srgbClr val="40BD7E"/>
                </a:solidFill>
              </a:rPr>
              <a:t>2 - nu are </a:t>
            </a:r>
            <a:r>
              <a:rPr lang="en-US" sz="1600" dirty="0" err="1">
                <a:solidFill>
                  <a:srgbClr val="40BD7E"/>
                </a:solidFill>
              </a:rPr>
              <a:t>importanta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tipul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returnat</a:t>
            </a:r>
          </a:p>
          <a:p>
            <a:r>
              <a:rPr lang="en-US" sz="1600" dirty="0">
                <a:solidFill>
                  <a:srgbClr val="40BD7E"/>
                </a:solidFill>
              </a:rPr>
              <a:t>3 - </a:t>
            </a:r>
            <a:r>
              <a:rPr lang="en-US" sz="1600" dirty="0" err="1">
                <a:solidFill>
                  <a:srgbClr val="40BD7E"/>
                </a:solidFill>
              </a:rPr>
              <a:t>putem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avea</a:t>
            </a:r>
            <a:r>
              <a:rPr lang="en-US" sz="1600" dirty="0">
                <a:solidFill>
                  <a:srgbClr val="40BD7E"/>
                </a:solidFill>
              </a:rPr>
              <a:t> sau nu </a:t>
            </a:r>
            <a:r>
              <a:rPr lang="en-US" sz="1600" dirty="0" err="1">
                <a:solidFill>
                  <a:srgbClr val="40BD7E"/>
                </a:solidFill>
              </a:rPr>
              <a:t>mostenire</a:t>
            </a:r>
            <a:r>
              <a:rPr lang="en-US" sz="1600" dirty="0">
                <a:solidFill>
                  <a:srgbClr val="40BD7E"/>
                </a:solidFill>
              </a:rPr>
              <a:t> (nu ne </a:t>
            </a:r>
            <a:r>
              <a:rPr lang="en-US" sz="1600" dirty="0" err="1">
                <a:solidFill>
                  <a:srgbClr val="40BD7E"/>
                </a:solidFill>
              </a:rPr>
              <a:t>intereseaza</a:t>
            </a:r>
            <a:r>
              <a:rPr lang="en-US" sz="1600" dirty="0">
                <a:solidFill>
                  <a:srgbClr val="40BD7E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Diferente intre suprascriere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 supraincarcare: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23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2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4534" y="1729562"/>
            <a:ext cx="2833576" cy="181972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92D050"/>
                </a:solidFill>
              </a:rPr>
              <a:t>Suprascrierea</a:t>
            </a:r>
            <a:r>
              <a:rPr lang="en-US" sz="1600" dirty="0">
                <a:solidFill>
                  <a:srgbClr val="92D050"/>
                </a:solidFill>
              </a:rPr>
              <a:t>:</a:t>
            </a:r>
          </a:p>
          <a:p>
            <a:r>
              <a:rPr lang="en-US" sz="1600" dirty="0">
                <a:solidFill>
                  <a:srgbClr val="92D050"/>
                </a:solidFill>
              </a:rPr>
              <a:t>1 - </a:t>
            </a:r>
            <a:r>
              <a:rPr lang="en-US" sz="1600" dirty="0" err="1">
                <a:solidFill>
                  <a:srgbClr val="92D050"/>
                </a:solidFill>
              </a:rPr>
              <a:t>aceiasi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parametri</a:t>
            </a:r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2 - are </a:t>
            </a:r>
            <a:r>
              <a:rPr lang="en-US" sz="1600" dirty="0" err="1">
                <a:solidFill>
                  <a:srgbClr val="92D050"/>
                </a:solidFill>
              </a:rPr>
              <a:t>importanta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tipul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returnat</a:t>
            </a:r>
          </a:p>
          <a:p>
            <a:r>
              <a:rPr lang="en-US" sz="1600" dirty="0">
                <a:solidFill>
                  <a:srgbClr val="92D050"/>
                </a:solidFill>
              </a:rPr>
              <a:t>3 - </a:t>
            </a:r>
            <a:r>
              <a:rPr lang="en-US" sz="1600" dirty="0" err="1">
                <a:solidFill>
                  <a:srgbClr val="92D050"/>
                </a:solidFill>
              </a:rPr>
              <a:t>avem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nevoie</a:t>
            </a:r>
            <a:r>
              <a:rPr lang="en-US" sz="1600" dirty="0">
                <a:solidFill>
                  <a:srgbClr val="92D050"/>
                </a:solidFill>
              </a:rPr>
              <a:t> de </a:t>
            </a:r>
            <a:r>
              <a:rPr lang="en-US" sz="1600" dirty="0" err="1">
                <a:solidFill>
                  <a:srgbClr val="92D050"/>
                </a:solidFill>
              </a:rPr>
              <a:t>mostenire</a:t>
            </a:r>
          </a:p>
          <a:p>
            <a:r>
              <a:rPr lang="en-US" sz="1600" dirty="0">
                <a:solidFill>
                  <a:srgbClr val="92D050"/>
                </a:solidFill>
              </a:rPr>
              <a:t>4 - </a:t>
            </a:r>
            <a:r>
              <a:rPr lang="en-US" sz="1600" dirty="0" err="1">
                <a:solidFill>
                  <a:srgbClr val="92D050"/>
                </a:solidFill>
              </a:rPr>
              <a:t>conteaza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modul</a:t>
            </a:r>
            <a:r>
              <a:rPr lang="en-US" sz="1600" dirty="0">
                <a:solidFill>
                  <a:srgbClr val="92D050"/>
                </a:solidFill>
              </a:rPr>
              <a:t> de </a:t>
            </a:r>
            <a:r>
              <a:rPr lang="en-US" sz="1600" dirty="0" err="1">
                <a:solidFill>
                  <a:srgbClr val="92D050"/>
                </a:solidFill>
              </a:rPr>
              <a:t>acces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7334" y="1691462"/>
            <a:ext cx="3178248" cy="181972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40BD7E"/>
                </a:solidFill>
              </a:rPr>
              <a:t>Supraincarcarea</a:t>
            </a:r>
            <a:r>
              <a:rPr lang="en-US" sz="1600" dirty="0">
                <a:solidFill>
                  <a:srgbClr val="40BD7E"/>
                </a:solidFill>
              </a:rPr>
              <a:t>:</a:t>
            </a:r>
          </a:p>
          <a:p>
            <a:r>
              <a:rPr lang="en-US" sz="1600" dirty="0">
                <a:solidFill>
                  <a:srgbClr val="40BD7E"/>
                </a:solidFill>
              </a:rPr>
              <a:t>1 - </a:t>
            </a:r>
            <a:r>
              <a:rPr lang="en-US" sz="1600" dirty="0" err="1">
                <a:solidFill>
                  <a:srgbClr val="40BD7E"/>
                </a:solidFill>
              </a:rPr>
              <a:t>parametri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diferiti</a:t>
            </a:r>
          </a:p>
          <a:p>
            <a:r>
              <a:rPr lang="en-US" sz="1600" dirty="0">
                <a:solidFill>
                  <a:srgbClr val="40BD7E"/>
                </a:solidFill>
              </a:rPr>
              <a:t>2 - nu are </a:t>
            </a:r>
            <a:r>
              <a:rPr lang="en-US" sz="1600" dirty="0" err="1">
                <a:solidFill>
                  <a:srgbClr val="40BD7E"/>
                </a:solidFill>
              </a:rPr>
              <a:t>importanta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tipul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returnat</a:t>
            </a:r>
          </a:p>
          <a:p>
            <a:r>
              <a:rPr lang="en-US" sz="1600" dirty="0">
                <a:solidFill>
                  <a:srgbClr val="40BD7E"/>
                </a:solidFill>
              </a:rPr>
              <a:t>3 - </a:t>
            </a:r>
            <a:r>
              <a:rPr lang="en-US" sz="1600" dirty="0" err="1">
                <a:solidFill>
                  <a:srgbClr val="40BD7E"/>
                </a:solidFill>
              </a:rPr>
              <a:t>putem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avea</a:t>
            </a:r>
            <a:r>
              <a:rPr lang="en-US" sz="1600" dirty="0">
                <a:solidFill>
                  <a:srgbClr val="40BD7E"/>
                </a:solidFill>
              </a:rPr>
              <a:t> sau nu </a:t>
            </a:r>
            <a:r>
              <a:rPr lang="en-US" sz="1600" dirty="0" err="1">
                <a:solidFill>
                  <a:srgbClr val="40BD7E"/>
                </a:solidFill>
              </a:rPr>
              <a:t>mostenire</a:t>
            </a:r>
            <a:r>
              <a:rPr lang="en-US" sz="1600" dirty="0">
                <a:solidFill>
                  <a:srgbClr val="40BD7E"/>
                </a:solidFill>
              </a:rPr>
              <a:t> (nu ne </a:t>
            </a:r>
            <a:r>
              <a:rPr lang="en-US" sz="1600" dirty="0" err="1">
                <a:solidFill>
                  <a:srgbClr val="40BD7E"/>
                </a:solidFill>
              </a:rPr>
              <a:t>intereseaza</a:t>
            </a:r>
            <a:r>
              <a:rPr lang="en-US" sz="1600" dirty="0">
                <a:solidFill>
                  <a:srgbClr val="40BD7E"/>
                </a:solidFill>
              </a:rPr>
              <a:t>)</a:t>
            </a:r>
          </a:p>
          <a:p>
            <a:r>
              <a:rPr lang="en-US" sz="1600" dirty="0">
                <a:solidFill>
                  <a:srgbClr val="40BD7E"/>
                </a:solidFill>
              </a:rPr>
              <a:t>4 - nu </a:t>
            </a:r>
            <a:r>
              <a:rPr lang="en-US" sz="1600" dirty="0" err="1">
                <a:solidFill>
                  <a:srgbClr val="40BD7E"/>
                </a:solidFill>
              </a:rPr>
              <a:t>conteaza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modul</a:t>
            </a:r>
            <a:r>
              <a:rPr lang="en-US" sz="1600" dirty="0">
                <a:solidFill>
                  <a:srgbClr val="40BD7E"/>
                </a:solidFill>
              </a:rPr>
              <a:t> de </a:t>
            </a:r>
            <a:r>
              <a:rPr lang="en-US" sz="1600" dirty="0" err="1">
                <a:solidFill>
                  <a:srgbClr val="40BD7E"/>
                </a:solidFill>
              </a:rPr>
              <a:t>acces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Diferente intre suprascriere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 supraincarcare: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23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2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4534" y="1729562"/>
            <a:ext cx="2833576" cy="231217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92D050"/>
                </a:solidFill>
              </a:rPr>
              <a:t>Suprascrierea</a:t>
            </a:r>
            <a:r>
              <a:rPr lang="en-US" sz="1600" dirty="0">
                <a:solidFill>
                  <a:srgbClr val="92D050"/>
                </a:solidFill>
              </a:rPr>
              <a:t>:</a:t>
            </a:r>
          </a:p>
          <a:p>
            <a:r>
              <a:rPr lang="en-US" sz="1600" dirty="0">
                <a:solidFill>
                  <a:srgbClr val="92D050"/>
                </a:solidFill>
              </a:rPr>
              <a:t>1 - </a:t>
            </a:r>
            <a:r>
              <a:rPr lang="en-US" sz="1600" dirty="0" err="1">
                <a:solidFill>
                  <a:srgbClr val="92D050"/>
                </a:solidFill>
              </a:rPr>
              <a:t>aceiasi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parametri</a:t>
            </a:r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2 - are </a:t>
            </a:r>
            <a:r>
              <a:rPr lang="en-US" sz="1600" dirty="0" err="1">
                <a:solidFill>
                  <a:srgbClr val="92D050"/>
                </a:solidFill>
              </a:rPr>
              <a:t>importanta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tipul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returnat</a:t>
            </a:r>
          </a:p>
          <a:p>
            <a:r>
              <a:rPr lang="en-US" sz="1600" dirty="0">
                <a:solidFill>
                  <a:srgbClr val="92D050"/>
                </a:solidFill>
              </a:rPr>
              <a:t>3 - </a:t>
            </a:r>
            <a:r>
              <a:rPr lang="en-US" sz="1600" dirty="0" err="1">
                <a:solidFill>
                  <a:srgbClr val="92D050"/>
                </a:solidFill>
              </a:rPr>
              <a:t>avem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nevoie</a:t>
            </a:r>
            <a:r>
              <a:rPr lang="en-US" sz="1600" dirty="0">
                <a:solidFill>
                  <a:srgbClr val="92D050"/>
                </a:solidFill>
              </a:rPr>
              <a:t> de </a:t>
            </a:r>
            <a:r>
              <a:rPr lang="en-US" sz="1600" dirty="0" err="1">
                <a:solidFill>
                  <a:srgbClr val="92D050"/>
                </a:solidFill>
              </a:rPr>
              <a:t>mostenire</a:t>
            </a:r>
          </a:p>
          <a:p>
            <a:r>
              <a:rPr lang="en-US" sz="1600" dirty="0">
                <a:solidFill>
                  <a:srgbClr val="92D050"/>
                </a:solidFill>
              </a:rPr>
              <a:t>4 - </a:t>
            </a:r>
            <a:r>
              <a:rPr lang="en-US" sz="1600" dirty="0" err="1">
                <a:solidFill>
                  <a:srgbClr val="92D050"/>
                </a:solidFill>
              </a:rPr>
              <a:t>conteaza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modul</a:t>
            </a:r>
            <a:r>
              <a:rPr lang="en-US" sz="1600" dirty="0">
                <a:solidFill>
                  <a:srgbClr val="92D050"/>
                </a:solidFill>
              </a:rPr>
              <a:t> de </a:t>
            </a:r>
            <a:r>
              <a:rPr lang="en-US" sz="1600" dirty="0" err="1">
                <a:solidFill>
                  <a:srgbClr val="92D050"/>
                </a:solidFill>
              </a:rPr>
              <a:t>acces</a:t>
            </a:r>
          </a:p>
          <a:p>
            <a:r>
              <a:rPr lang="en-US" sz="1600" dirty="0">
                <a:solidFill>
                  <a:srgbClr val="92D050"/>
                </a:solidFill>
              </a:rPr>
              <a:t>5 - are </a:t>
            </a:r>
            <a:r>
              <a:rPr lang="en-US" sz="1600" dirty="0" err="1">
                <a:solidFill>
                  <a:srgbClr val="92D050"/>
                </a:solidFill>
              </a:rPr>
              <a:t>importanta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daca</a:t>
            </a:r>
            <a:r>
              <a:rPr lang="en-US" sz="1600" dirty="0">
                <a:solidFill>
                  <a:srgbClr val="92D050"/>
                </a:solidFill>
              </a:rPr>
              <a:t>  </a:t>
            </a:r>
            <a:r>
              <a:rPr lang="en-US" sz="1600" dirty="0" err="1">
                <a:solidFill>
                  <a:srgbClr val="92D050"/>
                </a:solidFill>
              </a:rPr>
              <a:t>metodele</a:t>
            </a:r>
            <a:r>
              <a:rPr lang="en-US" sz="1600" dirty="0">
                <a:solidFill>
                  <a:srgbClr val="92D050"/>
                </a:solidFill>
              </a:rPr>
              <a:t> sunt statice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7334" y="1691462"/>
            <a:ext cx="3178248" cy="263421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40BD7E"/>
                </a:solidFill>
              </a:rPr>
              <a:t>Supraincarcarea</a:t>
            </a:r>
            <a:r>
              <a:rPr lang="en-US" sz="1600" dirty="0">
                <a:solidFill>
                  <a:srgbClr val="40BD7E"/>
                </a:solidFill>
              </a:rPr>
              <a:t>:</a:t>
            </a:r>
          </a:p>
          <a:p>
            <a:r>
              <a:rPr lang="en-US" sz="1600" dirty="0">
                <a:solidFill>
                  <a:srgbClr val="40BD7E"/>
                </a:solidFill>
              </a:rPr>
              <a:t>1 - </a:t>
            </a:r>
            <a:r>
              <a:rPr lang="en-US" sz="1600" dirty="0" err="1">
                <a:solidFill>
                  <a:srgbClr val="40BD7E"/>
                </a:solidFill>
              </a:rPr>
              <a:t>parametri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diferiti</a:t>
            </a:r>
          </a:p>
          <a:p>
            <a:r>
              <a:rPr lang="en-US" sz="1600" dirty="0">
                <a:solidFill>
                  <a:srgbClr val="40BD7E"/>
                </a:solidFill>
              </a:rPr>
              <a:t>2 - nu are </a:t>
            </a:r>
            <a:r>
              <a:rPr lang="en-US" sz="1600" dirty="0" err="1">
                <a:solidFill>
                  <a:srgbClr val="40BD7E"/>
                </a:solidFill>
              </a:rPr>
              <a:t>importanta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tipul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returnat</a:t>
            </a:r>
          </a:p>
          <a:p>
            <a:r>
              <a:rPr lang="en-US" sz="1600" dirty="0">
                <a:solidFill>
                  <a:srgbClr val="40BD7E"/>
                </a:solidFill>
              </a:rPr>
              <a:t>3 - </a:t>
            </a:r>
            <a:r>
              <a:rPr lang="en-US" sz="1600" dirty="0" err="1">
                <a:solidFill>
                  <a:srgbClr val="40BD7E"/>
                </a:solidFill>
              </a:rPr>
              <a:t>putem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avea</a:t>
            </a:r>
            <a:r>
              <a:rPr lang="en-US" sz="1600" dirty="0">
                <a:solidFill>
                  <a:srgbClr val="40BD7E"/>
                </a:solidFill>
              </a:rPr>
              <a:t> sau nu </a:t>
            </a:r>
            <a:r>
              <a:rPr lang="en-US" sz="1600" dirty="0" err="1">
                <a:solidFill>
                  <a:srgbClr val="40BD7E"/>
                </a:solidFill>
              </a:rPr>
              <a:t>mostenire</a:t>
            </a:r>
            <a:r>
              <a:rPr lang="en-US" sz="1600" dirty="0">
                <a:solidFill>
                  <a:srgbClr val="40BD7E"/>
                </a:solidFill>
              </a:rPr>
              <a:t>(nu ne </a:t>
            </a:r>
            <a:r>
              <a:rPr lang="en-US" sz="1600" dirty="0" err="1">
                <a:solidFill>
                  <a:srgbClr val="40BD7E"/>
                </a:solidFill>
              </a:rPr>
              <a:t>intereseaza</a:t>
            </a:r>
            <a:r>
              <a:rPr lang="en-US" sz="1600" dirty="0">
                <a:solidFill>
                  <a:srgbClr val="40BD7E"/>
                </a:solidFill>
              </a:rPr>
              <a:t>)</a:t>
            </a:r>
          </a:p>
          <a:p>
            <a:r>
              <a:rPr lang="en-US" sz="1600" dirty="0">
                <a:solidFill>
                  <a:srgbClr val="40BD7E"/>
                </a:solidFill>
              </a:rPr>
              <a:t>4 - nu </a:t>
            </a:r>
            <a:r>
              <a:rPr lang="en-US" sz="1600" dirty="0" err="1">
                <a:solidFill>
                  <a:srgbClr val="40BD7E"/>
                </a:solidFill>
              </a:rPr>
              <a:t>conteaza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modul</a:t>
            </a:r>
            <a:r>
              <a:rPr lang="en-US" sz="1600" dirty="0">
                <a:solidFill>
                  <a:srgbClr val="40BD7E"/>
                </a:solidFill>
              </a:rPr>
              <a:t> de </a:t>
            </a:r>
            <a:r>
              <a:rPr lang="en-US" sz="1600" dirty="0" err="1">
                <a:solidFill>
                  <a:srgbClr val="40BD7E"/>
                </a:solidFill>
              </a:rPr>
              <a:t>acces</a:t>
            </a:r>
          </a:p>
          <a:p>
            <a:r>
              <a:rPr lang="en-US" sz="1600" dirty="0">
                <a:solidFill>
                  <a:srgbClr val="40BD7E"/>
                </a:solidFill>
              </a:rPr>
              <a:t>5 - nu </a:t>
            </a:r>
            <a:r>
              <a:rPr lang="en-US" sz="1600" dirty="0" err="1">
                <a:solidFill>
                  <a:srgbClr val="40BD7E"/>
                </a:solidFill>
              </a:rPr>
              <a:t>conteaza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daca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metoda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este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statica</a:t>
            </a:r>
            <a:r>
              <a:rPr lang="en-US" sz="1600" dirty="0">
                <a:solidFill>
                  <a:srgbClr val="40BD7E"/>
                </a:solidFill>
              </a:rPr>
              <a:t>, pot sa </a:t>
            </a:r>
            <a:r>
              <a:rPr lang="en-US" sz="1600" dirty="0" err="1">
                <a:solidFill>
                  <a:srgbClr val="40BD7E"/>
                </a:solidFill>
              </a:rPr>
              <a:t>supraincarc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–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(Overriding)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Diferente intre suprascriere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 supraincarcare: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23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2249" y="1691686"/>
            <a:ext cx="3189540" cy="2813860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4534" y="1729562"/>
            <a:ext cx="2833576" cy="280461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92D050"/>
                </a:solidFill>
              </a:rPr>
              <a:t>Suprascrierea</a:t>
            </a:r>
            <a:r>
              <a:rPr lang="en-US" sz="1600" dirty="0">
                <a:solidFill>
                  <a:srgbClr val="92D050"/>
                </a:solidFill>
              </a:rPr>
              <a:t>:</a:t>
            </a:r>
          </a:p>
          <a:p>
            <a:r>
              <a:rPr lang="en-US" sz="1600" dirty="0">
                <a:solidFill>
                  <a:srgbClr val="92D050"/>
                </a:solidFill>
              </a:rPr>
              <a:t>1 - </a:t>
            </a:r>
            <a:r>
              <a:rPr lang="en-US" sz="1600" dirty="0" err="1">
                <a:solidFill>
                  <a:srgbClr val="92D050"/>
                </a:solidFill>
              </a:rPr>
              <a:t>aceiasi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parametri</a:t>
            </a:r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2 - are </a:t>
            </a:r>
            <a:r>
              <a:rPr lang="en-US" sz="1600" dirty="0" err="1">
                <a:solidFill>
                  <a:srgbClr val="92D050"/>
                </a:solidFill>
              </a:rPr>
              <a:t>importanta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tipul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returnat</a:t>
            </a:r>
          </a:p>
          <a:p>
            <a:r>
              <a:rPr lang="en-US" sz="1600" dirty="0">
                <a:solidFill>
                  <a:srgbClr val="92D050"/>
                </a:solidFill>
              </a:rPr>
              <a:t>3 - </a:t>
            </a:r>
            <a:r>
              <a:rPr lang="en-US" sz="1600" dirty="0" err="1">
                <a:solidFill>
                  <a:srgbClr val="92D050"/>
                </a:solidFill>
              </a:rPr>
              <a:t>avem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nevoie</a:t>
            </a:r>
            <a:r>
              <a:rPr lang="en-US" sz="1600" dirty="0">
                <a:solidFill>
                  <a:srgbClr val="92D050"/>
                </a:solidFill>
              </a:rPr>
              <a:t> de </a:t>
            </a:r>
            <a:r>
              <a:rPr lang="en-US" sz="1600" dirty="0" err="1">
                <a:solidFill>
                  <a:srgbClr val="92D050"/>
                </a:solidFill>
              </a:rPr>
              <a:t>mostenire</a:t>
            </a:r>
          </a:p>
          <a:p>
            <a:r>
              <a:rPr lang="en-US" sz="1600" dirty="0">
                <a:solidFill>
                  <a:srgbClr val="92D050"/>
                </a:solidFill>
              </a:rPr>
              <a:t>4 - </a:t>
            </a:r>
            <a:r>
              <a:rPr lang="en-US" sz="1600" dirty="0" err="1">
                <a:solidFill>
                  <a:srgbClr val="92D050"/>
                </a:solidFill>
              </a:rPr>
              <a:t>conteaza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modul</a:t>
            </a:r>
            <a:r>
              <a:rPr lang="en-US" sz="1600" dirty="0">
                <a:solidFill>
                  <a:srgbClr val="92D050"/>
                </a:solidFill>
              </a:rPr>
              <a:t> de </a:t>
            </a:r>
            <a:r>
              <a:rPr lang="en-US" sz="1600" dirty="0" err="1">
                <a:solidFill>
                  <a:srgbClr val="92D050"/>
                </a:solidFill>
              </a:rPr>
              <a:t>acces</a:t>
            </a:r>
          </a:p>
          <a:p>
            <a:r>
              <a:rPr lang="en-US" sz="1600" dirty="0">
                <a:solidFill>
                  <a:srgbClr val="92D050"/>
                </a:solidFill>
              </a:rPr>
              <a:t>5 - are </a:t>
            </a:r>
            <a:r>
              <a:rPr lang="en-US" sz="1600" dirty="0" err="1">
                <a:solidFill>
                  <a:srgbClr val="92D050"/>
                </a:solidFill>
              </a:rPr>
              <a:t>importanta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daca</a:t>
            </a:r>
            <a:r>
              <a:rPr lang="en-US" sz="1600" dirty="0">
                <a:solidFill>
                  <a:srgbClr val="92D050"/>
                </a:solidFill>
              </a:rPr>
              <a:t>  </a:t>
            </a:r>
            <a:r>
              <a:rPr lang="en-US" sz="1600" dirty="0" err="1">
                <a:solidFill>
                  <a:srgbClr val="92D050"/>
                </a:solidFill>
              </a:rPr>
              <a:t>metodele</a:t>
            </a:r>
            <a:r>
              <a:rPr lang="en-US" sz="1600" dirty="0">
                <a:solidFill>
                  <a:srgbClr val="92D050"/>
                </a:solidFill>
              </a:rPr>
              <a:t> sunt statice</a:t>
            </a:r>
          </a:p>
          <a:p>
            <a:r>
              <a:rPr lang="en-US" sz="1600" dirty="0">
                <a:solidFill>
                  <a:srgbClr val="92D050"/>
                </a:solidFill>
              </a:rPr>
              <a:t>6 - </a:t>
            </a:r>
            <a:r>
              <a:rPr lang="en-US" sz="1600" dirty="0" err="1">
                <a:solidFill>
                  <a:srgbClr val="92D050"/>
                </a:solidFill>
              </a:rPr>
              <a:t>exceptiile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aruncate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conteaza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7334" y="1691462"/>
            <a:ext cx="3178248" cy="263421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lvl="1"/>
            <a:r>
              <a:rPr lang="en-US" sz="1600" dirty="0" err="1">
                <a:solidFill>
                  <a:srgbClr val="40BD7E"/>
                </a:solidFill>
              </a:rPr>
              <a:t>Supraincarcarea</a:t>
            </a:r>
            <a:r>
              <a:rPr lang="en-US" sz="1600" dirty="0">
                <a:solidFill>
                  <a:srgbClr val="40BD7E"/>
                </a:solidFill>
              </a:rPr>
              <a:t>:</a:t>
            </a:r>
          </a:p>
          <a:p>
            <a:r>
              <a:rPr lang="en-US" sz="1600" dirty="0">
                <a:solidFill>
                  <a:srgbClr val="40BD7E"/>
                </a:solidFill>
              </a:rPr>
              <a:t>1 - </a:t>
            </a:r>
            <a:r>
              <a:rPr lang="en-US" sz="1600" dirty="0" err="1">
                <a:solidFill>
                  <a:srgbClr val="40BD7E"/>
                </a:solidFill>
              </a:rPr>
              <a:t>parametri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diferiti</a:t>
            </a:r>
          </a:p>
          <a:p>
            <a:r>
              <a:rPr lang="en-US" sz="1600" dirty="0">
                <a:solidFill>
                  <a:srgbClr val="40BD7E"/>
                </a:solidFill>
              </a:rPr>
              <a:t>2 - nu are </a:t>
            </a:r>
            <a:r>
              <a:rPr lang="en-US" sz="1600" dirty="0" err="1">
                <a:solidFill>
                  <a:srgbClr val="40BD7E"/>
                </a:solidFill>
              </a:rPr>
              <a:t>importanta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tipul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returnat</a:t>
            </a:r>
          </a:p>
          <a:p>
            <a:r>
              <a:rPr lang="en-US" sz="1600" dirty="0">
                <a:solidFill>
                  <a:srgbClr val="40BD7E"/>
                </a:solidFill>
              </a:rPr>
              <a:t>3 - </a:t>
            </a:r>
            <a:r>
              <a:rPr lang="en-US" sz="1600" dirty="0" err="1">
                <a:solidFill>
                  <a:srgbClr val="40BD7E"/>
                </a:solidFill>
              </a:rPr>
              <a:t>putem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avea</a:t>
            </a:r>
            <a:r>
              <a:rPr lang="en-US" sz="1600" dirty="0">
                <a:solidFill>
                  <a:srgbClr val="40BD7E"/>
                </a:solidFill>
              </a:rPr>
              <a:t> sau nu </a:t>
            </a:r>
            <a:r>
              <a:rPr lang="en-US" sz="1600" dirty="0" err="1">
                <a:solidFill>
                  <a:srgbClr val="40BD7E"/>
                </a:solidFill>
              </a:rPr>
              <a:t>mostenire</a:t>
            </a:r>
            <a:r>
              <a:rPr lang="en-US" sz="1600" dirty="0">
                <a:solidFill>
                  <a:srgbClr val="40BD7E"/>
                </a:solidFill>
              </a:rPr>
              <a:t>(nu ne </a:t>
            </a:r>
            <a:r>
              <a:rPr lang="en-US" sz="1600" dirty="0" err="1">
                <a:solidFill>
                  <a:srgbClr val="40BD7E"/>
                </a:solidFill>
              </a:rPr>
              <a:t>intereseaza</a:t>
            </a:r>
            <a:r>
              <a:rPr lang="en-US" sz="1600" dirty="0">
                <a:solidFill>
                  <a:srgbClr val="40BD7E"/>
                </a:solidFill>
              </a:rPr>
              <a:t>)</a:t>
            </a:r>
          </a:p>
          <a:p>
            <a:r>
              <a:rPr lang="en-US" sz="1600" dirty="0">
                <a:solidFill>
                  <a:srgbClr val="40BD7E"/>
                </a:solidFill>
              </a:rPr>
              <a:t>4 - nu </a:t>
            </a:r>
            <a:r>
              <a:rPr lang="en-US" sz="1600" dirty="0" err="1">
                <a:solidFill>
                  <a:srgbClr val="40BD7E"/>
                </a:solidFill>
              </a:rPr>
              <a:t>conteaza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modul</a:t>
            </a:r>
            <a:r>
              <a:rPr lang="en-US" sz="1600" dirty="0">
                <a:solidFill>
                  <a:srgbClr val="40BD7E"/>
                </a:solidFill>
              </a:rPr>
              <a:t> de </a:t>
            </a:r>
            <a:r>
              <a:rPr lang="en-US" sz="1600" dirty="0" err="1">
                <a:solidFill>
                  <a:srgbClr val="40BD7E"/>
                </a:solidFill>
              </a:rPr>
              <a:t>acces</a:t>
            </a:r>
          </a:p>
          <a:p>
            <a:r>
              <a:rPr lang="en-US" sz="1600" dirty="0">
                <a:solidFill>
                  <a:srgbClr val="40BD7E"/>
                </a:solidFill>
              </a:rPr>
              <a:t>5 - nu </a:t>
            </a:r>
            <a:r>
              <a:rPr lang="en-US" sz="1600" dirty="0" err="1">
                <a:solidFill>
                  <a:srgbClr val="40BD7E"/>
                </a:solidFill>
              </a:rPr>
              <a:t>conteaza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daca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metoda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este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statica</a:t>
            </a:r>
            <a:r>
              <a:rPr lang="en-US" sz="1600" dirty="0">
                <a:solidFill>
                  <a:srgbClr val="40BD7E"/>
                </a:solidFill>
              </a:rPr>
              <a:t>, pot sa </a:t>
            </a:r>
            <a:r>
              <a:rPr lang="en-US" sz="1600" dirty="0" err="1">
                <a:solidFill>
                  <a:srgbClr val="40BD7E"/>
                </a:solidFill>
              </a:rPr>
              <a:t>supraincarc</a:t>
            </a:r>
          </a:p>
          <a:p>
            <a:r>
              <a:rPr lang="en-US" sz="1600" dirty="0">
                <a:solidFill>
                  <a:srgbClr val="40BD7E"/>
                </a:solidFill>
              </a:rPr>
              <a:t>6 - </a:t>
            </a:r>
            <a:r>
              <a:rPr lang="en-US" sz="1600" dirty="0" err="1">
                <a:solidFill>
                  <a:srgbClr val="40BD7E"/>
                </a:solidFill>
              </a:rPr>
              <a:t>exceptiile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aruncate</a:t>
            </a:r>
            <a:r>
              <a:rPr lang="en-US" sz="1600" dirty="0">
                <a:solidFill>
                  <a:srgbClr val="40BD7E"/>
                </a:solidFill>
              </a:rPr>
              <a:t> nu </a:t>
            </a:r>
            <a:r>
              <a:rPr lang="en-US" sz="1600" dirty="0" err="1">
                <a:solidFill>
                  <a:srgbClr val="40BD7E"/>
                </a:solidFill>
              </a:rPr>
              <a:t>conteaza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final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final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finala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suprascrie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final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finala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finala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mostenita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79300" y="2424299"/>
            <a:ext cx="3501574" cy="1592451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0587" y="2629786"/>
            <a:ext cx="3070151" cy="120413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800" dirty="0">
                <a:solidFill>
                  <a:srgbClr val="40BD7E"/>
                </a:solidFill>
              </a:rPr>
              <a:t>public final class A {</a:t>
            </a:r>
          </a:p>
          <a:p>
            <a:pPr lvl="1"/>
            <a:r>
              <a:rPr lang="en-US" sz="1800" dirty="0">
                <a:solidFill>
                  <a:srgbClr val="40BD7E"/>
                </a:solidFill>
              </a:rPr>
              <a:t>public final void m( ) {</a:t>
            </a:r>
          </a:p>
          <a:p>
            <a:pPr lvl="1"/>
            <a:r>
              <a:rPr lang="en-US" sz="1800" dirty="0">
                <a:solidFill>
                  <a:srgbClr val="40BD7E"/>
                </a:solidFill>
              </a:rPr>
              <a:t>}</a:t>
            </a:r>
          </a:p>
          <a:p>
            <a:r>
              <a:rPr lang="en-US" sz="1800" dirty="0">
                <a:solidFill>
                  <a:srgbClr val="40BD7E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5155" y="2584597"/>
            <a:ext cx="2192965" cy="14433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clasa</a:t>
            </a:r>
            <a:r>
              <a:rPr lang="en-US" sz="1400" dirty="0">
                <a:solidFill>
                  <a:srgbClr val="FF0000"/>
                </a:solidFill>
              </a:rPr>
              <a:t> A nu </a:t>
            </a:r>
            <a:r>
              <a:rPr lang="en-US" sz="1400" dirty="0" err="1">
                <a:solidFill>
                  <a:srgbClr val="FF0000"/>
                </a:solidFill>
              </a:rPr>
              <a:t>poate</a:t>
            </a:r>
            <a:r>
              <a:rPr lang="en-US" sz="1400" dirty="0">
                <a:solidFill>
                  <a:srgbClr val="FF0000"/>
                </a:solidFill>
              </a:rPr>
              <a:t> fi </a:t>
            </a:r>
            <a:r>
              <a:rPr lang="en-US" sz="1400" dirty="0" err="1">
                <a:solidFill>
                  <a:srgbClr val="FF0000"/>
                </a:solidFill>
              </a:rPr>
              <a:t>mostenita</a:t>
            </a:r>
            <a:r>
              <a:rPr lang="en-US" sz="1400" dirty="0">
                <a:solidFill>
                  <a:srgbClr val="FF0000"/>
                </a:solidFill>
              </a:rPr>
              <a:t>, in </a:t>
            </a:r>
            <a:r>
              <a:rPr lang="en-US" sz="1400" dirty="0" err="1">
                <a:solidFill>
                  <a:srgbClr val="FF0000"/>
                </a:solidFill>
              </a:rPr>
              <a:t>consecinta</a:t>
            </a:r>
            <a:r>
              <a:rPr lang="en-US" sz="1400" dirty="0">
                <a:solidFill>
                  <a:srgbClr val="FF0000"/>
                </a:solidFill>
              </a:rPr>
              <a:t> final la </a:t>
            </a:r>
            <a:r>
              <a:rPr lang="en-US" sz="1400" dirty="0" err="1">
                <a:solidFill>
                  <a:srgbClr val="FF0000"/>
                </a:solidFill>
              </a:rPr>
              <a:t>metoda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redundant(</a:t>
            </a:r>
            <a:r>
              <a:rPr lang="en-US" sz="1400" dirty="0" err="1">
                <a:solidFill>
                  <a:srgbClr val="FF0000"/>
                </a:solidFill>
              </a:rPr>
              <a:t>daca metoda</a:t>
            </a:r>
            <a:r>
              <a:rPr lang="en-US" sz="1400" dirty="0">
                <a:solidFill>
                  <a:srgbClr val="FF0000"/>
                </a:solidFill>
              </a:rPr>
              <a:t> nu </a:t>
            </a:r>
            <a:r>
              <a:rPr lang="en-US" sz="1400" dirty="0" err="1">
                <a:solidFill>
                  <a:srgbClr val="FF0000"/>
                </a:solidFill>
              </a:rPr>
              <a:t>poate</a:t>
            </a:r>
            <a:r>
              <a:rPr lang="en-US" sz="1400" dirty="0">
                <a:solidFill>
                  <a:srgbClr val="FF0000"/>
                </a:solidFill>
              </a:rPr>
              <a:t> fi </a:t>
            </a:r>
            <a:r>
              <a:rPr lang="en-US" sz="1400" dirty="0" err="1">
                <a:solidFill>
                  <a:srgbClr val="FF0000"/>
                </a:solidFill>
              </a:rPr>
              <a:t>mostenita</a:t>
            </a:r>
            <a:r>
              <a:rPr lang="en-US" sz="1400" dirty="0">
                <a:solidFill>
                  <a:srgbClr val="FF0000"/>
                </a:solidFill>
              </a:rPr>
              <a:t>, nu am ce sa </a:t>
            </a:r>
            <a:r>
              <a:rPr lang="en-US" sz="1400" dirty="0" err="1">
                <a:solidFill>
                  <a:srgbClr val="FF0000"/>
                </a:solidFill>
              </a:rPr>
              <a:t>suprascriu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Polimorfism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oricaruia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prototipurile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superioare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care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creata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600" dirty="0" err="1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Modificatorii </a:t>
            </a:r>
            <a:r>
              <a:rPr lang="en-US" dirty="0">
                <a:solidFill>
                  <a:srgbClr val="FF0000"/>
                </a:solidFill>
              </a:rPr>
              <a:t>de </a:t>
            </a:r>
            <a:r>
              <a:rPr lang="en-US" dirty="0" err="1">
                <a:solidFill>
                  <a:srgbClr val="FF0000"/>
                </a:solidFill>
              </a:rPr>
              <a:t>acces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cele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sunt: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public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</a:t>
            </a:r>
            <a:r>
              <a:rPr lang="en-US" sz="1700" dirty="0">
                <a:solidFill>
                  <a:srgbClr val="FF0000"/>
                </a:solidFill>
              </a:rPr>
              <a:t>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public int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Polimorfism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oricaruia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prototipurile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superioare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care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ia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forma, pot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pe care 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defineste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respectiva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600" dirty="0" err="1">
              <a:solidFill>
                <a:srgbClr val="40BD7E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Polimorfism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20016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oricaruia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prototipurile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superioare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care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ia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forma, pot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pe care 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defineste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respectiva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comportamente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600" dirty="0" err="1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Polimorfism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8079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oricaruia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prototipurile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superioare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care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creata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forma, pot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care 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defineste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respectiva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comportamente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are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comportamente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in plus fata de forma in care 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fost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pusa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acestea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nu pot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600" dirty="0" err="1">
              <a:solidFill>
                <a:srgbClr val="40BD7E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Polimorfism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oricaruia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prototipurile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superioare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care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creata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forma, pot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care 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defineste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respectiva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comportamente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are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comportamente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in plus fata de forma in care 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fost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pusa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acestea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nu pot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comportamente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suprascris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prototipul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instantei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va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apela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implementarea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forma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600" dirty="0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Polimorfism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5803" y="119489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oricaruia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prototipurile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superioare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care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creata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forma, pot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care 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defineste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respectiva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comportamente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are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comportamente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in plus fata de forma in care 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fost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pusa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acestea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nu pot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comportamente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suprascris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prototipul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instantei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apela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suprascrierea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implementarea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forma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sunt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ascunse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campuri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(hidden fields),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valoarea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accesata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va fi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din forma, nu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sz="1600" dirty="0">
                <a:solidFill>
                  <a:srgbClr val="FF0000"/>
                </a:solidFill>
              </a:rPr>
              <a:t>Animal a = new </a:t>
            </a:r>
            <a:r>
              <a:rPr lang="en-US" sz="1600" dirty="0" err="1">
                <a:solidFill>
                  <a:srgbClr val="FF0000"/>
                </a:solidFill>
              </a:rPr>
              <a:t>Pisica</a:t>
            </a:r>
            <a:r>
              <a:rPr lang="en-US" sz="1600" dirty="0">
                <a:solidFill>
                  <a:srgbClr val="FF0000"/>
                </a:solidFill>
              </a:rPr>
              <a:t>(); a.x = 4;//x din Animal)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600" dirty="0" err="1">
              <a:solidFill>
                <a:srgbClr val="40BD7E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857" y="4212161"/>
            <a:ext cx="4008474" cy="46551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Bar.class</a:t>
            </a:r>
            <a:r>
              <a:rPr lang="en-US" sz="1200" dirty="0">
                <a:solidFill>
                  <a:srgbClr val="92D050"/>
                </a:solidFill>
              </a:rPr>
              <a:t>,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Foo.class</a:t>
            </a:r>
            <a:r>
              <a:rPr lang="en-US" sz="1200" dirty="0">
                <a:solidFill>
                  <a:srgbClr val="92D050"/>
                </a:solidFill>
              </a:rPr>
              <a:t>,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Exemplu4.class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Exemplu5.class</a:t>
            </a:r>
            <a:r>
              <a:rPr lang="en-US" sz="1200" dirty="0" err="1">
                <a:solidFill>
                  <a:srgbClr val="92D050"/>
                </a:solidFill>
              </a:rPr>
              <a:t>,</a:t>
            </a:r>
            <a:r>
              <a:rPr lang="en-US" sz="1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 Triunghi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Operator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binar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Intoarce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boolean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instanceof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Cilindru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Aflam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afla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stanga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(p)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dreapta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Cilindru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)-&gt;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testam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convertit</a:t>
            </a:r>
            <a:endParaRPr lang="ro-RO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Instaceof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40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abstract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incomplet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generaliza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abstract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incomplet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generaliza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presupunem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am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 </a:t>
            </a:r>
            <a:r>
              <a:rPr lang="en-US" dirty="0">
                <a:solidFill>
                  <a:srgbClr val="FF0000"/>
                </a:solidFill>
              </a:rPr>
              <a:t>A, B, C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comun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abstract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incomplet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generaliza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presupunem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am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 </a:t>
            </a:r>
            <a:r>
              <a:rPr lang="en-US" dirty="0">
                <a:solidFill>
                  <a:srgbClr val="FF0000"/>
                </a:solidFill>
              </a:rPr>
              <a:t>A, B, C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comun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scot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fac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comuna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abstract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incomplet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particularizat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generaliza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presupunem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am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 </a:t>
            </a:r>
            <a:r>
              <a:rPr lang="en-US" dirty="0">
                <a:solidFill>
                  <a:srgbClr val="FF0000"/>
                </a:solidFill>
              </a:rPr>
              <a:t>A, B, C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comun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scot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comuna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A, B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C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mosteneasca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fac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fie abstract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el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are sens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universul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(nu ar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sens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3267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836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Modificatorii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acces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public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public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private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rgbClr val="FF0000"/>
                </a:solidFill>
              </a:rPr>
              <a:t>: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private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7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abstract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3473" y="1917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52552" y="1963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3473" y="2755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43917" y="28100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9673" y="1917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Forma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9173" y="2755282"/>
            <a:ext cx="1337954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Dreptunghi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3955" y="1860697"/>
            <a:ext cx="4797941" cy="7425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Vreau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formele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getArie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()),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deci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Forma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getArie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().</a:t>
            </a:r>
          </a:p>
        </p:txBody>
      </p:sp>
      <p:cxnSp>
        <p:nvCxnSpPr>
          <p:cNvPr id="14" name="Straight Connector 13"/>
          <p:cNvCxnSpPr>
            <a:stCxn id="12" idx="0"/>
            <a:endCxn id="11" idx="2"/>
          </p:cNvCxnSpPr>
          <p:nvPr/>
        </p:nvCxnSpPr>
        <p:spPr>
          <a:xfrm rot="16200000" flipV="1">
            <a:off x="2393035" y="2512394"/>
            <a:ext cx="476250" cy="9525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591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abstract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3473" y="1917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52552" y="1963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3473" y="2755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43917" y="28100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9673" y="1917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Forma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9173" y="2755282"/>
            <a:ext cx="1337954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Dreptunghi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3955" y="1860697"/>
            <a:ext cx="4797941" cy="89639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Vreau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formele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arie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(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)),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deci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Forma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().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aria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cxnSp>
        <p:nvCxnSpPr>
          <p:cNvPr id="14" name="Straight Connector 13"/>
          <p:cNvCxnSpPr>
            <a:stCxn id="12" idx="0"/>
            <a:endCxn id="11" idx="2"/>
          </p:cNvCxnSpPr>
          <p:nvPr/>
        </p:nvCxnSpPr>
        <p:spPr>
          <a:xfrm rot="16200000" flipV="1">
            <a:off x="2393035" y="2512394"/>
            <a:ext cx="476250" cy="9525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abstract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3473" y="1917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52552" y="1963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3473" y="2755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43917" y="2810003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9673" y="1917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Forma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9173" y="2755282"/>
            <a:ext cx="1337954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Dreptunghi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3955" y="1860697"/>
            <a:ext cx="4797941" cy="229678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Vreau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formele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arie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(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()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deci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Forma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().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aria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?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Depinde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de forma.</a:t>
            </a:r>
          </a:p>
          <a:p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Vreau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oblig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forma sa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arie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creez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comportamentul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fara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functionalitate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obligand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acest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fel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formele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specifice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si aria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pe care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definesc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Pot in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acest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sens sa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marchez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() 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din </a:t>
            </a:r>
            <a:r>
              <a:rPr lang="en-US" sz="1300" dirty="0">
                <a:solidFill>
                  <a:srgbClr val="FF0000"/>
                </a:solidFill>
              </a:rPr>
              <a:t>Forma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</a:rPr>
              <a:t>abstract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 sa specific ca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nu are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implementare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la un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anumit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moment.</a:t>
            </a:r>
          </a:p>
        </p:txBody>
      </p:sp>
      <p:cxnSp>
        <p:nvCxnSpPr>
          <p:cNvPr id="14" name="Straight Connector 13"/>
          <p:cNvCxnSpPr>
            <a:stCxn id="12" idx="0"/>
            <a:endCxn id="11" idx="2"/>
          </p:cNvCxnSpPr>
          <p:nvPr/>
        </p:nvCxnSpPr>
        <p:spPr>
          <a:xfrm rot="16200000" flipV="1">
            <a:off x="2393035" y="2512394"/>
            <a:ext cx="476250" cy="9525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Prototipuri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prototip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abstract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3473" y="1917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52552" y="1963830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3473" y="2755282"/>
            <a:ext cx="1094543" cy="30288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52552" y="2807894"/>
            <a:ext cx="1225464" cy="2502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9673" y="1917082"/>
            <a:ext cx="932043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40BD7E"/>
                </a:solidFill>
              </a:rPr>
              <a:t>Forma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9173" y="2755282"/>
            <a:ext cx="1337954" cy="36246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rgbClr val="40BD7E"/>
                </a:solidFill>
              </a:rPr>
              <a:t>Dreptunghi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3955" y="1860697"/>
            <a:ext cx="4797941" cy="289694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Vreau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formele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arie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(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()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deci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Forma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().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aria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?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Depinde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de forma.</a:t>
            </a:r>
          </a:p>
          <a:p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Vreau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oblig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forma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arie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creez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comportamentul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fara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functionalitate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obligand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acest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fel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formele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specifice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aria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formei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care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definesc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Pot in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acest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sens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marchez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getArie</a:t>
            </a:r>
            <a:r>
              <a:rPr lang="en-US" sz="1300" dirty="0">
                <a:solidFill>
                  <a:srgbClr val="FF0000"/>
                </a:solidFill>
              </a:rPr>
              <a:t>() 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din </a:t>
            </a:r>
            <a:r>
              <a:rPr lang="en-US" sz="1300" dirty="0">
                <a:solidFill>
                  <a:srgbClr val="FF0000"/>
                </a:solidFill>
              </a:rPr>
              <a:t>Forma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</a:rPr>
              <a:t>abstract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specific ca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nu are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implementare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la un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anumit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moment.</a:t>
            </a:r>
          </a:p>
          <a:p>
            <a:r>
              <a:rPr lang="en-US" sz="1300" dirty="0" err="1">
                <a:solidFill>
                  <a:srgbClr val="FF0000"/>
                </a:solidFill>
              </a:rPr>
              <a:t>Obs</a:t>
            </a:r>
            <a:r>
              <a:rPr lang="en-US" sz="1300" dirty="0">
                <a:solidFill>
                  <a:srgbClr val="FF0000"/>
                </a:solidFill>
              </a:rPr>
              <a:t>: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fara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implementare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abstracta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randul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ei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sa fie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abstracta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Nu ar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vreun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sens sa pot sa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creez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300" dirty="0">
                <a:solidFill>
                  <a:srgbClr val="FF0000"/>
                </a:solidFill>
              </a:rPr>
              <a:t>Forma.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6957" y="4021661"/>
            <a:ext cx="2857500" cy="65017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Forma.class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Dreptunghi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Forma3D.class</a:t>
            </a:r>
          </a:p>
        </p:txBody>
      </p:sp>
      <p:cxnSp>
        <p:nvCxnSpPr>
          <p:cNvPr id="15" name="Straight Connector 14"/>
          <p:cNvCxnSpPr>
            <a:stCxn id="12" idx="0"/>
            <a:endCxn id="11" idx="2"/>
          </p:cNvCxnSpPr>
          <p:nvPr/>
        </p:nvCxnSpPr>
        <p:spPr>
          <a:xfrm rot="16200000" flipV="1">
            <a:off x="2393035" y="2512394"/>
            <a:ext cx="476250" cy="9525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09600" y="336716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Modificatorii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acces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public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public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private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rgbClr val="FF0000"/>
                </a:solidFill>
              </a:rPr>
              <a:t>: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private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protected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protected int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7627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Modificatorii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acces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public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public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private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rgbClr val="FF0000"/>
                </a:solidFill>
              </a:rPr>
              <a:t>: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private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protected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protected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"default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"(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7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4 -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Modificatorii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acces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public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public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private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rgbClr val="FF0000"/>
                </a:solidFill>
              </a:rPr>
              <a:t>: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private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protected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protected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"default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"(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ex: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 err="1">
                <a:solidFill>
                  <a:srgbClr val="FF0000"/>
                </a:solidFill>
              </a:rPr>
              <a:t>Pisica.class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x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La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nivelul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definirii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public class </a:t>
            </a:r>
            <a:r>
              <a:rPr lang="en-US" sz="1800" dirty="0" err="1">
                <a:solidFill>
                  <a:srgbClr val="FF0000"/>
                </a:solidFill>
              </a:rPr>
              <a:t>Pisica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{ } - public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sa fie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vizibila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oriunde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proiect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(cu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importurile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necesare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class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Pisica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{ }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lipsa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public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sa fie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vizibila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in care a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fost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definita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3802</Words>
  <Application>Microsoft Office PowerPoint</Application>
  <PresentationFormat>On-screen Show (16:9)</PresentationFormat>
  <Paragraphs>473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Roboto</vt:lpstr>
      <vt:lpstr>Arial</vt:lpstr>
      <vt:lpstr>Wingdings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Instaceof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56</cp:revision>
  <dcterms:created xsi:type="dcterms:W3CDTF">2010-03-09T10:03:29Z</dcterms:created>
  <dcterms:modified xsi:type="dcterms:W3CDTF">2018-03-29T19:02:42Z</dcterms:modified>
</cp:coreProperties>
</file>