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9144000" cy="5143500"/>
  <p:embeddedFontLst>
    <p:embeddedFont>
      <p:font typeface="Roboto" panose="020B0604020202020204" charset="0"/>
      <p:regular r:id="rId20"/>
      <p:bold r:id="rId21"/>
    </p:embeddedFont>
  </p:embeddedFontLst>
  <p:custDataLst>
    <p:tags r:id="rId22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2" autoAdjust="0"/>
    <p:restoredTop sz="94660"/>
  </p:normalViewPr>
  <p:slideViewPr>
    <p:cSldViewPr>
      <p:cViewPr>
        <p:scale>
          <a:sx n="66" d="100"/>
          <a:sy n="66" d="100"/>
        </p:scale>
        <p:origin x="-492" y="-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643" y="800236"/>
            <a:ext cx="6436178" cy="2209800"/>
          </a:xfrm>
          <a:prstGeom prst="rect">
            <a:avLst/>
          </a:prstGeom>
        </p:spPr>
        <p:txBody>
          <a:bodyPr vert="horz" rtlCol="0" anchor="b"/>
          <a:lstStyle>
            <a:lvl1pPr lvl="0" algn="ctr">
              <a:lnSpc>
                <a:spcPct val="100000"/>
              </a:lnSpc>
              <a:defRPr lang="en-US" sz="5100" b="0" i="0" cap="none" spc="150" baseline="0" dirty="0">
                <a:solidFill>
                  <a:schemeClr val="tx1"/>
                </a:solidFill>
                <a:latin typeface="Robo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643" y="3416175"/>
            <a:ext cx="6436178" cy="706966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600" i="0" baseline="0" dirty="0">
                <a:solidFill>
                  <a:schemeClr val="accent1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9"/>
          <p:cNvCxnSpPr/>
          <p:nvPr/>
        </p:nvCxnSpPr>
        <p:spPr>
          <a:xfrm>
            <a:off x="1351643" y="3182555"/>
            <a:ext cx="643617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949327" y="1550987"/>
            <a:ext cx="1593851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35275" y="1550987"/>
            <a:ext cx="1593850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2"/>
          </p:nvPr>
        </p:nvSpPr>
        <p:spPr>
          <a:xfrm>
            <a:off x="4724400" y="1550987"/>
            <a:ext cx="3482976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type="body" idx="3"/>
          </p:nvPr>
        </p:nvSpPr>
        <p:spPr>
          <a:xfrm>
            <a:off x="887415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9" name="Rectangle 19"/>
          <p:cNvSpPr/>
          <p:nvPr/>
        </p:nvSpPr>
        <p:spPr>
          <a:xfrm>
            <a:off x="889003" y="1493837"/>
            <a:ext cx="1711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Rectangle 20"/>
          <p:cNvSpPr/>
          <p:nvPr/>
        </p:nvSpPr>
        <p:spPr>
          <a:xfrm>
            <a:off x="2774950" y="1493837"/>
            <a:ext cx="1714500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1" name="Rectangle 22"/>
          <p:cNvSpPr/>
          <p:nvPr/>
        </p:nvSpPr>
        <p:spPr>
          <a:xfrm>
            <a:off x="4648201" y="1493837"/>
            <a:ext cx="3616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type="body" idx="4"/>
          </p:nvPr>
        </p:nvSpPr>
        <p:spPr>
          <a:xfrm>
            <a:off x="2773802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type="body" idx="5"/>
          </p:nvPr>
        </p:nvSpPr>
        <p:spPr>
          <a:xfrm>
            <a:off x="4660188" y="3857355"/>
            <a:ext cx="3604336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idx="6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49328" y="1550990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Rectangle 14"/>
          <p:cNvSpPr/>
          <p:nvPr/>
        </p:nvSpPr>
        <p:spPr>
          <a:xfrm>
            <a:off x="889003" y="1493840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Rectangle 17"/>
          <p:cNvSpPr/>
          <p:nvPr/>
        </p:nvSpPr>
        <p:spPr>
          <a:xfrm>
            <a:off x="3365068" y="149383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2"/>
          </p:nvPr>
        </p:nvSpPr>
        <p:spPr>
          <a:xfrm>
            <a:off x="3422218" y="1550987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3"/>
          </p:nvPr>
        </p:nvSpPr>
        <p:spPr>
          <a:xfrm>
            <a:off x="949328" y="3213535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Rectangle 26"/>
          <p:cNvSpPr/>
          <p:nvPr/>
        </p:nvSpPr>
        <p:spPr>
          <a:xfrm>
            <a:off x="889003" y="3156385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3368053" y="316114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4"/>
          </p:nvPr>
        </p:nvSpPr>
        <p:spPr>
          <a:xfrm>
            <a:off x="3425203" y="3218298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0" y="1493839"/>
            <a:ext cx="7480300" cy="2998787"/>
          </a:xfrm>
        </p:spPr>
        <p:txBody>
          <a:bodyPr vert="horz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7"/>
          <p:cNvSpPr>
            <a:spLocks noGrp="1"/>
          </p:cNvSpPr>
          <p:nvPr>
            <p:ph type="title" idx="1"/>
          </p:nvPr>
        </p:nvSpPr>
        <p:spPr/>
        <p:txBody>
          <a:bodyPr vert="horz" rtlCol="0"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3" y="2926162"/>
            <a:ext cx="7480300" cy="1565274"/>
          </a:xfrm>
          <a:prstGeom prst="rect">
            <a:avLst/>
          </a:prstGeom>
        </p:spPr>
        <p:txBody>
          <a:bodyPr vert="horz" rtlCol="0" anchor="t"/>
          <a:lstStyle>
            <a:lvl1pPr lvl="0" algn="l">
              <a:lnSpc>
                <a:spcPct val="100000"/>
              </a:lnSpc>
              <a:spcBef>
                <a:spcPts val="0"/>
              </a:spcBef>
              <a:defRPr lang="en-US" sz="4300" b="0" i="0" cap="none" spc="150" dirty="0">
                <a:solidFill>
                  <a:schemeClr val="tx1"/>
                </a:solidFill>
                <a:latin typeface="Robo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089" y="2192059"/>
            <a:ext cx="7472264" cy="51181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i="0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4"/>
          <p:cNvCxnSpPr/>
          <p:nvPr/>
        </p:nvCxnSpPr>
        <p:spPr>
          <a:xfrm>
            <a:off x="894862" y="2781071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2" y="1593852"/>
            <a:ext cx="3586111" cy="2870199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4675243" y="1593852"/>
            <a:ext cx="3586111" cy="2870199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/>
          </p:nvPr>
        </p:nvSpPr>
        <p:spPr>
          <a:xfrm>
            <a:off x="781049" y="1501585"/>
            <a:ext cx="3586112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/>
          </p:nvPr>
        </p:nvSpPr>
        <p:spPr>
          <a:xfrm>
            <a:off x="4678517" y="1501585"/>
            <a:ext cx="3582834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781052" y="2113937"/>
            <a:ext cx="3586111" cy="2380277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idx="3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"/>
          </p:nvPr>
        </p:nvSpPr>
        <p:spPr>
          <a:xfrm>
            <a:off x="4675243" y="2113937"/>
            <a:ext cx="3586111" cy="2380277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cxnSp>
        <p:nvCxnSpPr>
          <p:cNvPr id="5" name="Straight Connector 8"/>
          <p:cNvCxnSpPr/>
          <p:nvPr/>
        </p:nvCxnSpPr>
        <p:spPr>
          <a:xfrm>
            <a:off x="894862" y="1322619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76758" y="1493839"/>
            <a:ext cx="4484595" cy="3000375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3832225" y="1549401"/>
            <a:ext cx="4368800" cy="2889250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16"/>
          <p:cNvSpPr/>
          <p:nvPr/>
        </p:nvSpPr>
        <p:spPr>
          <a:xfrm>
            <a:off x="3774594" y="1493839"/>
            <a:ext cx="4486755" cy="3000375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blipFill dpi="0"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56000" y="196645"/>
            <a:ext cx="7363858" cy="999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81200" y="1494000"/>
            <a:ext cx="7480800" cy="29988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9"/>
          <p:cNvCxnSpPr/>
          <p:nvPr/>
        </p:nvCxnSpPr>
        <p:spPr>
          <a:xfrm>
            <a:off x="894862" y="1322619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1">
              <a:lumMod val="85000"/>
              <a:lumOff val="15000"/>
            </a:schemeClr>
          </a:solidFill>
          <a:latin typeface="Roboto"/>
        </a:defRPr>
      </a:lvl1pPr>
    </p:titleStyle>
    <p:bodyStyle>
      <a:lvl1pPr marL="342900" lvl="0" indent="-342900" algn="l" rtl="0">
        <a:spcBef>
          <a:spcPts val="1200"/>
        </a:spcBef>
        <a:buClr>
          <a:schemeClr val="accent1"/>
        </a:buClr>
        <a:buFont typeface="Arial"/>
        <a:buChar char="&gt;"/>
        <a:defRPr lang="en-US" sz="1800" i="0" dirty="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marL="742950" lvl="1" indent="-28575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600" i="0" dirty="0">
          <a:solidFill>
            <a:schemeClr val="bg1">
              <a:lumMod val="50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400" i="0" dirty="0">
          <a:solidFill>
            <a:schemeClr val="bg1">
              <a:lumMod val="50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200" i="0" dirty="0">
          <a:solidFill>
            <a:schemeClr val="bg1">
              <a:lumMod val="50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Java 1 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rtlCol="0"/>
          <a:lstStyle/>
          <a:p>
            <a:pPr algn="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Alexandra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Bulaceanu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76096" y="1396766"/>
            <a:ext cx="3869204" cy="1613269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Java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1.P</a:t>
            </a:r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Curs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Stream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IntStream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mapToLong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() -&gt;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LongStream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IntStream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mapToDouble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() -&gt;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DoubleStream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IntStream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-&gt; map() -&gt;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IntStream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IntStream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mapToObj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() -&gt;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Stream 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 mod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asemanator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map()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stream-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urile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LongStream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DoubleStream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Stream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939412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Stream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infinit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: iterate()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generate()</a:t>
            </a:r>
          </a:p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metode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:</a:t>
            </a:r>
          </a:p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 err="1" smtClean="0">
                <a:solidFill>
                  <a:srgbClr val="FF0000"/>
                </a:solidFill>
              </a:rPr>
              <a:t>llmatch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-&gt;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toate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el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respecta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conditie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data(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pr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edicat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 err="1" smtClean="0">
                <a:solidFill>
                  <a:srgbClr val="FF0000"/>
                </a:solidFill>
              </a:rPr>
              <a:t>nymatch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-&gt;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vreuna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respecta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rgbClr val="FF0000"/>
                </a:solidFill>
              </a:rPr>
              <a:t>noneMatch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-&gt;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niciuna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nu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respecta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ount()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-&gt;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numara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elementele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smtClean="0">
                <a:solidFill>
                  <a:srgbClr val="FF0000"/>
                </a:solidFill>
              </a:rPr>
              <a:t>distinct()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-&gt;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trec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mai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departe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doar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valorile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distincte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rgbClr val="FF0000"/>
                </a:solidFill>
              </a:rPr>
              <a:t>flatMap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-&gt;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dintr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-o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lista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-un stream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Date + Time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date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temporale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(date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calendaristice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+ ore -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orice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fel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date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caracter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temporal). Ne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vom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pachetul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java.time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Acestea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inlocuiesc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java.util.Date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-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legacy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lucru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date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calendaristice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date, ore etc.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recomanda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java.time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practica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Date + Time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•    LocalDate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•    LocalTime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•    LocalDatetTime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•    ZonedDateTime (ZoneId)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•    Period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•    </a:t>
            </a:r>
            <a:r>
              <a:rPr lang="it-IT" dirty="0" smtClean="0">
                <a:solidFill>
                  <a:schemeClr val="bg2">
                    <a:lumMod val="10000"/>
                  </a:schemeClr>
                </a:solidFill>
              </a:rPr>
              <a:t>Duration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it-IT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fr-FR" dirty="0" err="1">
                <a:solidFill>
                  <a:schemeClr val="bg2">
                    <a:lumMod val="10000"/>
                  </a:schemeClr>
                </a:solidFill>
              </a:rPr>
              <a:t>Aceste</a:t>
            </a: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 clase au </a:t>
            </a:r>
            <a:r>
              <a:rPr lang="fr-FR" dirty="0" err="1">
                <a:solidFill>
                  <a:schemeClr val="bg2">
                    <a:lumMod val="10000"/>
                  </a:schemeClr>
                </a:solidFill>
              </a:rPr>
              <a:t>constructorii</a:t>
            </a: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2">
                    <a:lumMod val="10000"/>
                  </a:schemeClr>
                </a:solidFill>
              </a:rPr>
              <a:t>privati</a:t>
            </a: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 - nu pot fi </a:t>
            </a:r>
            <a:r>
              <a:rPr lang="fr-FR" dirty="0" err="1">
                <a:solidFill>
                  <a:schemeClr val="bg2">
                    <a:lumMod val="10000"/>
                  </a:schemeClr>
                </a:solidFill>
              </a:rPr>
              <a:t>instantiate</a:t>
            </a: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fr-FR" dirty="0" err="1">
                <a:solidFill>
                  <a:schemeClr val="bg2">
                    <a:lumMod val="10000"/>
                  </a:schemeClr>
                </a:solidFill>
              </a:rPr>
              <a:t>mod</a:t>
            </a: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 direct. De </a:t>
            </a:r>
            <a:r>
              <a:rPr lang="fr-FR" dirty="0" err="1">
                <a:solidFill>
                  <a:schemeClr val="bg2">
                    <a:lumMod val="10000"/>
                  </a:schemeClr>
                </a:solidFill>
              </a:rPr>
              <a:t>asemenea</a:t>
            </a: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fr-FR" dirty="0" err="1">
                <a:solidFill>
                  <a:schemeClr val="bg2">
                    <a:lumMod val="10000"/>
                  </a:schemeClr>
                </a:solidFill>
              </a:rPr>
              <a:t>instantele</a:t>
            </a: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2">
                    <a:lumMod val="10000"/>
                  </a:schemeClr>
                </a:solidFill>
              </a:rPr>
              <a:t>sunt</a:t>
            </a: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2">
                    <a:lumMod val="10000"/>
                  </a:schemeClr>
                </a:solidFill>
              </a:rPr>
              <a:t>imutabile</a:t>
            </a: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fr-FR" dirty="0" err="1">
                <a:solidFill>
                  <a:schemeClr val="bg2">
                    <a:lumMod val="10000"/>
                  </a:schemeClr>
                </a:solidFill>
              </a:rPr>
              <a:t>asemanatoare</a:t>
            </a: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2">
                    <a:lumMod val="10000"/>
                  </a:schemeClr>
                </a:solidFill>
              </a:rPr>
              <a:t>Stringurilor</a:t>
            </a: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it-IT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it-IT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Date + Time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dorim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ne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referim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simultan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data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ne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LocalDateTime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vrem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tinem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fusul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-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LocalDateTime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ci </a:t>
            </a:r>
            <a:r>
              <a:rPr lang="en-US" dirty="0" err="1">
                <a:solidFill>
                  <a:srgbClr val="FF0000"/>
                </a:solidFill>
              </a:rPr>
              <a:t>ZonedDateTime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asemenea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ne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intereseaza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aflam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ZoneId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-urile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lucra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 smtClean="0">
                <a:solidFill>
                  <a:schemeClr val="bg2">
                    <a:lumMod val="10000"/>
                  </a:schemeClr>
                </a:solidFill>
              </a:rPr>
              <a:t>Date+Time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dorim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reprezentam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perioade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timp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ne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Duration, Period</a:t>
            </a:r>
          </a:p>
          <a:p>
            <a:pPr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•    Duration -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perioade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refera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timp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(ore, minute,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secunde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nanosecunde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•    Period  -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perioade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refera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date 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saptamani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luni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zile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afisare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•    PT - Period of Time</a:t>
            </a:r>
          </a:p>
          <a:p>
            <a:pPr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•    P - Period de date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 smtClean="0">
                <a:solidFill>
                  <a:schemeClr val="bg2">
                    <a:lumMod val="10000"/>
                  </a:schemeClr>
                </a:solidFill>
              </a:rPr>
              <a:t>Internationalizare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5957" y="1185087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diverse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aspecte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diferite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functie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locatia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glob 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limba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-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intalnit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formatul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datelor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valuta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). 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ajutorul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Locale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reprezentam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diferente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limba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+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regiune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(din </a:t>
            </a:r>
            <a:r>
              <a:rPr lang="en-US" dirty="0" err="1" smtClean="0">
                <a:solidFill>
                  <a:srgbClr val="FF0000"/>
                </a:solidFill>
              </a:rPr>
              <a:t>java.util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instantiaza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cu: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constructor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primeste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obligatoriu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limba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optional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regiunea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ajutorul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builder -&gt;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setLanguage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setRegion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onstante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predefinite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 smtClean="0">
                <a:solidFill>
                  <a:schemeClr val="bg2">
                    <a:lumMod val="10000"/>
                  </a:schemeClr>
                </a:solidFill>
              </a:rPr>
              <a:t>Internationalizare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5957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ResourceBundle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foloseste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traduceri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Doua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modalitati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In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fisiere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statice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.properties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Direct in cod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sursa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fisiere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.java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 smtClean="0">
                <a:solidFill>
                  <a:schemeClr val="bg2">
                    <a:lumMod val="10000"/>
                  </a:schemeClr>
                </a:solidFill>
              </a:rPr>
              <a:t>Interfete</a:t>
            </a: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2">
                    <a:lumMod val="10000"/>
                  </a:schemeClr>
                </a:solidFill>
              </a:rPr>
              <a:t>functionale</a:t>
            </a: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2">
                    <a:lumMod val="10000"/>
                  </a:schemeClr>
                </a:solidFill>
              </a:rPr>
              <a:t>expresii</a:t>
            </a: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 lambda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2283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rgbClr val="FF0000"/>
                </a:solidFill>
              </a:rPr>
              <a:t>Expresie</a:t>
            </a:r>
            <a:r>
              <a:rPr lang="en-US" dirty="0" smtClean="0">
                <a:solidFill>
                  <a:srgbClr val="FF0000"/>
                </a:solidFill>
              </a:rPr>
              <a:t> lambda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=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instante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tip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anonim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interfete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Interfetele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functionale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aparut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Java 8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regasesc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pachetul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java.util.function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interfetele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au </a:t>
            </a:r>
            <a:r>
              <a:rPr lang="en-US" dirty="0">
                <a:solidFill>
                  <a:srgbClr val="FF0000"/>
                </a:solidFill>
              </a:rPr>
              <a:t>o </a:t>
            </a:r>
            <a:r>
              <a:rPr lang="en-US" dirty="0" err="1">
                <a:solidFill>
                  <a:srgbClr val="FF0000"/>
                </a:solidFill>
              </a:rPr>
              <a:t>singura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metoda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abstracta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default,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statice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private - din Java 9,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trebuie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neaparat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aiba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singura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abstracta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). Le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vom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stream-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continuarea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lectiei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modulul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trecut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Adnotarea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@</a:t>
            </a:r>
            <a:r>
              <a:rPr lang="en-US" dirty="0" err="1" smtClean="0">
                <a:solidFill>
                  <a:srgbClr val="FF0000"/>
                </a:solidFill>
              </a:rPr>
              <a:t>FunctionalInterface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-&gt;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compila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doar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interfata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functionala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 smtClean="0">
                <a:solidFill>
                  <a:schemeClr val="bg2">
                    <a:lumMod val="10000"/>
                  </a:schemeClr>
                </a:solidFill>
              </a:rPr>
              <a:t>Expresii</a:t>
            </a: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 lambda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it-IT" dirty="0" smtClean="0">
                <a:solidFill>
                  <a:srgbClr val="FF0000"/>
                </a:solidFill>
              </a:rPr>
              <a:t>parantezele </a:t>
            </a:r>
            <a:r>
              <a:rPr lang="it-IT" dirty="0">
                <a:solidFill>
                  <a:srgbClr val="FF0000"/>
                </a:solidFill>
              </a:rPr>
              <a:t>corespunzatoare parametrilor pot sa lipseasca daca este folosit un singur parametru </a:t>
            </a:r>
            <a:endParaRPr lang="it-IT" dirty="0" smtClean="0">
              <a:solidFill>
                <a:srgbClr val="FF0000"/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specificam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tipul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parametrului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avem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niciun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parametru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avem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multi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parametri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atunci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parantezelor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obligatorie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rgbClr val="FF0000"/>
                </a:solidFill>
              </a:rPr>
              <a:t>Putem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omite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tipul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parametrilor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dar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il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specificam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macar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unul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-&gt;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trebuie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il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scriem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fiecare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in parte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In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partea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dreapta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suntem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obligati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folosim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acolade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doar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folosim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instructiunea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smtClean="0">
                <a:solidFill>
                  <a:srgbClr val="FF0000"/>
                </a:solidFill>
              </a:rPr>
              <a:t>return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urmata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avem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multe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instructiuni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44013" y="3710133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 smtClean="0">
                <a:solidFill>
                  <a:schemeClr val="bg2">
                    <a:lumMod val="10000"/>
                  </a:schemeClr>
                </a:solidFill>
              </a:rPr>
              <a:t>Interfete</a:t>
            </a: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2">
                    <a:lumMod val="10000"/>
                  </a:schemeClr>
                </a:solidFill>
              </a:rPr>
              <a:t>functionale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5957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interfetele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functionale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fac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parte din API-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urile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Standard Edition -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cateva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standard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necesare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limbajului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dezvoltate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odata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expresiile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-se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regasesc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modulul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java.base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pachetul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java.util.function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aproximativ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30 in total,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la 9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interfete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principale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deriva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restul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punct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vedere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al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functionalitati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 smtClean="0">
                <a:solidFill>
                  <a:schemeClr val="bg2">
                    <a:lumMod val="10000"/>
                  </a:schemeClr>
                </a:solidFill>
              </a:rPr>
              <a:t>Interfete</a:t>
            </a: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2">
                    <a:lumMod val="10000"/>
                  </a:schemeClr>
                </a:solidFill>
              </a:rPr>
              <a:t>functionale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68324" y="12225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rgbClr val="FF0000"/>
                </a:solidFill>
              </a:rPr>
              <a:t>Consumer&lt;T&gt;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Primeste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anumit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tip (tip generic) &lt;T&gt; -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scopul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consuma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-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asemanator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Consumatorul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la Exemplu1 -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diferenta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acest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Consumer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tipuri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generice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•    </a:t>
            </a:r>
            <a:r>
              <a:rPr lang="en-US" dirty="0" err="1">
                <a:solidFill>
                  <a:srgbClr val="FF0000"/>
                </a:solidFill>
              </a:rPr>
              <a:t>BiConsumer</a:t>
            </a:r>
            <a:r>
              <a:rPr lang="en-US" dirty="0">
                <a:solidFill>
                  <a:srgbClr val="FF0000"/>
                </a:solidFill>
              </a:rPr>
              <a:t>&lt;T, G&gt;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aseamana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Consumer-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doar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primeste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doua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tipuri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generice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•    </a:t>
            </a:r>
            <a:r>
              <a:rPr lang="en-US" dirty="0">
                <a:solidFill>
                  <a:srgbClr val="FF0000"/>
                </a:solidFill>
              </a:rPr>
              <a:t>Supplier &lt;T&gt;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-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opusul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consumator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-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primeste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nimic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returneaza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tip T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•    </a:t>
            </a:r>
            <a:r>
              <a:rPr lang="en-US" dirty="0">
                <a:solidFill>
                  <a:srgbClr val="FF0000"/>
                </a:solidFill>
              </a:rPr>
              <a:t>Predicate&lt;T&gt;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-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primeste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tip 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primeste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returneaza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true/false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•    </a:t>
            </a:r>
            <a:r>
              <a:rPr lang="en-US" dirty="0" err="1">
                <a:solidFill>
                  <a:srgbClr val="FF0000"/>
                </a:solidFill>
              </a:rPr>
              <a:t>BiPredicate</a:t>
            </a:r>
            <a:r>
              <a:rPr lang="en-US" dirty="0">
                <a:solidFill>
                  <a:srgbClr val="FF0000"/>
                </a:solidFill>
              </a:rPr>
              <a:t>&lt;T,G&gt;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- ca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Predicate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2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tipuri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generice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 smtClean="0">
                <a:solidFill>
                  <a:schemeClr val="bg2">
                    <a:lumMod val="10000"/>
                  </a:schemeClr>
                </a:solidFill>
              </a:rPr>
              <a:t>Interfete</a:t>
            </a: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2">
                    <a:lumMod val="10000"/>
                  </a:schemeClr>
                </a:solidFill>
              </a:rPr>
              <a:t>functionale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rgbClr val="FF0000"/>
                </a:solidFill>
              </a:rPr>
              <a:t>Function&lt;T,R&gt;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-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primeste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parametru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returneaza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- 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tipul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parametrului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primit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R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tipul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valorii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returnate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•    </a:t>
            </a:r>
            <a:r>
              <a:rPr lang="en-US" dirty="0" err="1">
                <a:solidFill>
                  <a:srgbClr val="FF0000"/>
                </a:solidFill>
              </a:rPr>
              <a:t>BiFunction</a:t>
            </a:r>
            <a:r>
              <a:rPr lang="en-US" dirty="0">
                <a:solidFill>
                  <a:srgbClr val="FF0000"/>
                </a:solidFill>
              </a:rPr>
              <a:t>&lt;T,G,R&gt;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-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primeste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2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returneaza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ceva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- T,G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tipurile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parametrilor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R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tipul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returnat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•    </a:t>
            </a:r>
            <a:r>
              <a:rPr lang="en-US" dirty="0" err="1">
                <a:solidFill>
                  <a:srgbClr val="FF0000"/>
                </a:solidFill>
              </a:rPr>
              <a:t>UnaryOperator</a:t>
            </a:r>
            <a:r>
              <a:rPr lang="en-US" dirty="0">
                <a:solidFill>
                  <a:srgbClr val="FF0000"/>
                </a:solidFill>
              </a:rPr>
              <a:t>&lt;T&gt;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- similar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functii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primita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parametru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tipul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returnat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tip (</a:t>
            </a:r>
            <a:r>
              <a:rPr lang="en-US" dirty="0">
                <a:solidFill>
                  <a:srgbClr val="FF0000"/>
                </a:solidFill>
              </a:rPr>
              <a:t>Function&lt;T,T&gt;)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•    </a:t>
            </a:r>
            <a:r>
              <a:rPr lang="en-US" dirty="0" err="1" smtClean="0">
                <a:solidFill>
                  <a:srgbClr val="FF0000"/>
                </a:solidFill>
              </a:rPr>
              <a:t>BinaryOperator</a:t>
            </a:r>
            <a:r>
              <a:rPr lang="en-US" dirty="0" smtClean="0">
                <a:solidFill>
                  <a:srgbClr val="FF0000"/>
                </a:solidFill>
              </a:rPr>
              <a:t>&lt;T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 similar cu </a:t>
            </a:r>
            <a:r>
              <a:rPr lang="en-US" dirty="0" err="1">
                <a:solidFill>
                  <a:srgbClr val="FF0000"/>
                </a:solidFill>
              </a:rPr>
              <a:t>BiFunction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BiFunction</a:t>
            </a:r>
            <a:r>
              <a:rPr lang="en-US" dirty="0">
                <a:solidFill>
                  <a:srgbClr val="FF0000"/>
                </a:solidFill>
              </a:rPr>
              <a:t>&lt;T,T,T&gt;)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Stream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2187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rgbClr val="FF0000"/>
                </a:solidFill>
              </a:rPr>
              <a:t>Stream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echivalat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linie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productie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fabrici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-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pornesc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elementele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la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anumita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sursa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finita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infinita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-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finita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asupra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carora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aplica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diverse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operatii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intermediare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operatie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terminare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final.</a:t>
            </a:r>
          </a:p>
          <a:p>
            <a:pPr>
              <a:spcAft>
                <a:spcPts val="525"/>
              </a:spcAft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Vom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lucra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pachetul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java.util.stream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-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principala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reprezinta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stream -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chiar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Stream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Stream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204089"/>
            <a:ext cx="7751378" cy="380606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rgbClr val="FF0000"/>
                </a:solidFill>
              </a:rPr>
              <a:t>Metodele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map()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Map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transforma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dintr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anumit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tip de date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-un alt tip de date. Dar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asemenea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primeasca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returneze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tip de date</a:t>
            </a:r>
          </a:p>
          <a:p>
            <a:pPr>
              <a:spcAft>
                <a:spcPts val="525"/>
              </a:spcAft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asemenea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Stream-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primitive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langa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stream-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baza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(care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un object stream) -&gt;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IntStream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LongStream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DoubleStream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Map-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ma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ajuta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atunci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primeste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Stream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returneaza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un alt tip stream -&gt; din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precizate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Acest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lucru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util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 un stream particular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face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anumite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operatii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intermediare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stream-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general -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obiecte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nu le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face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sau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implementeaza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greu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Stream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729862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 face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conversie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stream-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: 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•    map()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•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mapToInt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()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•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mapToDouble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() 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•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mapToLong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()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•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mapToObj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()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Stream -&gt; map() -&gt; Stream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Stream -&gt;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mapToInt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() -&gt;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IntStream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Stream -&gt;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mapToLong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() -&gt;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LongStream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Stream -&gt;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mapToDouble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() -&gt;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DoubleStream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1" val="Roboto-thi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0:0:0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0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0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1031</Words>
  <Application>Microsoft Office PowerPoint</Application>
  <PresentationFormat>On-screen Show (16:9)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Roboto</vt:lpstr>
      <vt:lpstr>Wingdings</vt:lpstr>
      <vt:lpstr>Default</vt:lpstr>
      <vt:lpstr>Java 1 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zoho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workpathabc</dc:creator>
  <cp:lastModifiedBy>ALE</cp:lastModifiedBy>
  <cp:revision>75</cp:revision>
  <dcterms:created xsi:type="dcterms:W3CDTF">2010-03-09T10:03:29Z</dcterms:created>
  <dcterms:modified xsi:type="dcterms:W3CDTF">2018-10-28T19:00:14Z</dcterms:modified>
</cp:coreProperties>
</file>