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78" r:id="rId9"/>
    <p:sldId id="264" r:id="rId10"/>
    <p:sldId id="265" r:id="rId11"/>
  </p:sldIdLst>
  <p:sldSz cx="9144000" cy="5143500" type="screen16x9"/>
  <p:notesSz cx="9144000" cy="5143500"/>
  <p:embeddedFontLst>
    <p:embeddedFont>
      <p:font typeface="Roboto" panose="020B0604020202020204" charset="0"/>
      <p:regular r:id="rId13"/>
      <p:bold r:id="rId14"/>
    </p:embeddedFont>
  </p:embeddedFontLst>
  <p:custDataLst>
    <p:tags r:id="rId15"/>
  </p:custData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5" autoAdjust="0"/>
    <p:restoredTop sz="94660"/>
  </p:normalViewPr>
  <p:slideViewPr>
    <p:cSldViewPr>
      <p:cViewPr>
        <p:scale>
          <a:sx n="66" d="100"/>
          <a:sy n="66" d="100"/>
        </p:scale>
        <p:origin x="-510" y="-5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643" y="800236"/>
            <a:ext cx="6436178" cy="2209800"/>
          </a:xfrm>
          <a:prstGeom prst="rect">
            <a:avLst/>
          </a:prstGeom>
        </p:spPr>
        <p:txBody>
          <a:bodyPr vert="horz" rtlCol="0" anchor="b"/>
          <a:lstStyle>
            <a:lvl1pPr lvl="0" algn="ctr">
              <a:lnSpc>
                <a:spcPct val="100000"/>
              </a:lnSpc>
              <a:defRPr lang="en-US" sz="5100" b="0" i="0" cap="none" spc="150" baseline="0" dirty="0">
                <a:solidFill>
                  <a:schemeClr val="tx1"/>
                </a:solidFill>
                <a:latin typeface="Roboto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1643" y="3416175"/>
            <a:ext cx="6436178" cy="706966"/>
          </a:xfrm>
          <a:prstGeom prst="rect">
            <a:avLst/>
          </a:prstGeom>
        </p:spPr>
        <p:txBody>
          <a:bodyPr vert="horz" lIns="9144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None/>
              <a:defRPr lang="en-US" sz="1600" i="0" baseline="0" dirty="0">
                <a:solidFill>
                  <a:schemeClr val="accent1"/>
                </a:solidFill>
                <a:latin typeface="+mn-lt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4" name="Straight Connector 9"/>
          <p:cNvCxnSpPr/>
          <p:nvPr/>
        </p:nvCxnSpPr>
        <p:spPr>
          <a:xfrm>
            <a:off x="1351643" y="3182555"/>
            <a:ext cx="643617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/>
          </p:nvPr>
        </p:nvSpPr>
        <p:spPr>
          <a:xfrm>
            <a:off x="949327" y="1550987"/>
            <a:ext cx="1593851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35275" y="1550987"/>
            <a:ext cx="1593850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2"/>
          </p:nvPr>
        </p:nvSpPr>
        <p:spPr>
          <a:xfrm>
            <a:off x="4724400" y="1550987"/>
            <a:ext cx="3482976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type="body" idx="3"/>
          </p:nvPr>
        </p:nvSpPr>
        <p:spPr>
          <a:xfrm>
            <a:off x="887415" y="3857355"/>
            <a:ext cx="1714931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9" name="Rectangle 19"/>
          <p:cNvSpPr/>
          <p:nvPr/>
        </p:nvSpPr>
        <p:spPr>
          <a:xfrm>
            <a:off x="889003" y="1493837"/>
            <a:ext cx="1711325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0" name="Rectangle 20"/>
          <p:cNvSpPr/>
          <p:nvPr/>
        </p:nvSpPr>
        <p:spPr>
          <a:xfrm>
            <a:off x="2774950" y="1493837"/>
            <a:ext cx="1714500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1" name="Rectangle 22"/>
          <p:cNvSpPr/>
          <p:nvPr/>
        </p:nvSpPr>
        <p:spPr>
          <a:xfrm>
            <a:off x="4648201" y="1493837"/>
            <a:ext cx="3616325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type="body" idx="4"/>
          </p:nvPr>
        </p:nvSpPr>
        <p:spPr>
          <a:xfrm>
            <a:off x="2773802" y="3857355"/>
            <a:ext cx="1714931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type="body" idx="5"/>
          </p:nvPr>
        </p:nvSpPr>
        <p:spPr>
          <a:xfrm>
            <a:off x="4660188" y="3857355"/>
            <a:ext cx="3604336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idx="6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49328" y="1550990"/>
            <a:ext cx="2185266" cy="1373187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Rectangle 14"/>
          <p:cNvSpPr/>
          <p:nvPr/>
        </p:nvSpPr>
        <p:spPr>
          <a:xfrm>
            <a:off x="889003" y="1493840"/>
            <a:ext cx="2305049" cy="148748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5" name="Rectangle 17"/>
          <p:cNvSpPr/>
          <p:nvPr/>
        </p:nvSpPr>
        <p:spPr>
          <a:xfrm>
            <a:off x="3365068" y="1493839"/>
            <a:ext cx="4896389" cy="1487488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Picture Placeholder 2"/>
          <p:cNvSpPr>
            <a:spLocks noGrp="1"/>
          </p:cNvSpPr>
          <p:nvPr>
            <p:ph type="pic" idx="2"/>
          </p:nvPr>
        </p:nvSpPr>
        <p:spPr>
          <a:xfrm>
            <a:off x="3422218" y="1550987"/>
            <a:ext cx="4776119" cy="13636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3"/>
          </p:nvPr>
        </p:nvSpPr>
        <p:spPr>
          <a:xfrm>
            <a:off x="949328" y="3213535"/>
            <a:ext cx="2185266" cy="1373187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Rectangle 26"/>
          <p:cNvSpPr/>
          <p:nvPr/>
        </p:nvSpPr>
        <p:spPr>
          <a:xfrm>
            <a:off x="889003" y="3156385"/>
            <a:ext cx="2305049" cy="148748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9" name="Rectangle 12"/>
          <p:cNvSpPr/>
          <p:nvPr/>
        </p:nvSpPr>
        <p:spPr>
          <a:xfrm>
            <a:off x="3368053" y="3161149"/>
            <a:ext cx="4896389" cy="1487488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4"/>
          </p:nvPr>
        </p:nvSpPr>
        <p:spPr>
          <a:xfrm>
            <a:off x="3425203" y="3218298"/>
            <a:ext cx="4776119" cy="13636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>
          <a:xfrm>
            <a:off x="781050" y="1493839"/>
            <a:ext cx="7480300" cy="2998787"/>
          </a:xfrm>
        </p:spPr>
        <p:txBody>
          <a:bodyPr vert="horz" rtlCol="0">
            <a:norm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Title 7"/>
          <p:cNvSpPr>
            <a:spLocks noGrp="1"/>
          </p:cNvSpPr>
          <p:nvPr>
            <p:ph type="title" idx="1"/>
          </p:nvPr>
        </p:nvSpPr>
        <p:spPr/>
        <p:txBody>
          <a:bodyPr vert="horz" rtlCol="0"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3" y="2926162"/>
            <a:ext cx="7480300" cy="1565274"/>
          </a:xfrm>
          <a:prstGeom prst="rect">
            <a:avLst/>
          </a:prstGeom>
        </p:spPr>
        <p:txBody>
          <a:bodyPr vert="horz" rtlCol="0" anchor="t"/>
          <a:lstStyle>
            <a:lvl1pPr lvl="0" algn="l">
              <a:lnSpc>
                <a:spcPct val="100000"/>
              </a:lnSpc>
              <a:spcBef>
                <a:spcPts val="0"/>
              </a:spcBef>
              <a:defRPr lang="en-US" sz="4300" b="0" i="0" cap="none" spc="150" dirty="0">
                <a:solidFill>
                  <a:schemeClr val="tx1"/>
                </a:solidFill>
                <a:latin typeface="Roboto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9089" y="2192059"/>
            <a:ext cx="7472264" cy="511812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600" i="0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4"/>
          <p:cNvCxnSpPr/>
          <p:nvPr/>
        </p:nvCxnSpPr>
        <p:spPr>
          <a:xfrm>
            <a:off x="894862" y="2781071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>
          <a:xfrm>
            <a:off x="781052" y="1593852"/>
            <a:ext cx="3586111" cy="2870199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idx="1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2"/>
          </p:nvPr>
        </p:nvSpPr>
        <p:spPr>
          <a:xfrm>
            <a:off x="4675243" y="1593852"/>
            <a:ext cx="3586111" cy="2870199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/>
          </p:nvPr>
        </p:nvSpPr>
        <p:spPr>
          <a:xfrm>
            <a:off x="781049" y="1501585"/>
            <a:ext cx="3586112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200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/>
          </p:nvPr>
        </p:nvSpPr>
        <p:spPr>
          <a:xfrm>
            <a:off x="4678517" y="1501585"/>
            <a:ext cx="3582834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200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2"/>
          </p:nvPr>
        </p:nvSpPr>
        <p:spPr>
          <a:xfrm>
            <a:off x="781052" y="2113937"/>
            <a:ext cx="3586111" cy="2380277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idx="3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"/>
          </p:nvPr>
        </p:nvSpPr>
        <p:spPr>
          <a:xfrm>
            <a:off x="4675243" y="2113937"/>
            <a:ext cx="3586111" cy="2380277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cxnSp>
        <p:nvCxnSpPr>
          <p:cNvPr id="5" name="Straight Connector 8"/>
          <p:cNvCxnSpPr/>
          <p:nvPr/>
        </p:nvCxnSpPr>
        <p:spPr>
          <a:xfrm>
            <a:off x="894862" y="1322619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76758" y="1493839"/>
            <a:ext cx="4484595" cy="3000375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idx="2"/>
          </p:nvPr>
        </p:nvSpPr>
        <p:spPr>
          <a:xfrm>
            <a:off x="781200" y="1494000"/>
            <a:ext cx="2822399" cy="29844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</a:lvl1pPr>
          </a:lstStyle>
          <a:p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/>
          </p:nvPr>
        </p:nvSpPr>
        <p:spPr>
          <a:xfrm>
            <a:off x="3832225" y="1549401"/>
            <a:ext cx="4368800" cy="2889250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idx="1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16"/>
          <p:cNvSpPr/>
          <p:nvPr/>
        </p:nvSpPr>
        <p:spPr>
          <a:xfrm>
            <a:off x="3774594" y="1493839"/>
            <a:ext cx="4486755" cy="3000375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idx="2"/>
          </p:nvPr>
        </p:nvSpPr>
        <p:spPr>
          <a:xfrm>
            <a:off x="781200" y="1494000"/>
            <a:ext cx="2822399" cy="29844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</a:lvl1pPr>
          </a:lstStyle>
          <a:p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Pr>
        <a:blipFill dpi="0" rotWithShape="1"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756000" y="196645"/>
            <a:ext cx="7363858" cy="999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81200" y="1494000"/>
            <a:ext cx="7480800" cy="2998800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9"/>
          <p:cNvCxnSpPr/>
          <p:nvPr/>
        </p:nvCxnSpPr>
        <p:spPr>
          <a:xfrm>
            <a:off x="894862" y="1322619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3200" b="1" i="0" dirty="0">
          <a:solidFill>
            <a:schemeClr val="tx1">
              <a:lumMod val="85000"/>
              <a:lumOff val="15000"/>
            </a:schemeClr>
          </a:solidFill>
          <a:latin typeface="Roboto"/>
        </a:defRPr>
      </a:lvl1pPr>
    </p:titleStyle>
    <p:bodyStyle>
      <a:lvl1pPr marL="342900" lvl="0" indent="-342900" algn="l" rtl="0">
        <a:spcBef>
          <a:spcPts val="1200"/>
        </a:spcBef>
        <a:buClr>
          <a:schemeClr val="accent1"/>
        </a:buClr>
        <a:buFont typeface="Arial"/>
        <a:buChar char="&gt;"/>
        <a:defRPr lang="en-US" sz="1800" i="0" dirty="0">
          <a:solidFill>
            <a:schemeClr val="tx1">
              <a:lumMod val="85000"/>
              <a:lumOff val="15000"/>
            </a:schemeClr>
          </a:solidFill>
          <a:latin typeface="+mn-lt"/>
        </a:defRPr>
      </a:lvl1pPr>
      <a:lvl2pPr marL="742950" lvl="1" indent="-28575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600" i="0" dirty="0">
          <a:solidFill>
            <a:schemeClr val="bg1">
              <a:lumMod val="50000"/>
            </a:schemeClr>
          </a:solidFill>
          <a:latin typeface="+mn-lt"/>
        </a:defRPr>
      </a:lvl2pPr>
      <a:lvl3pPr marL="1143000" lvl="2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400" i="0" dirty="0">
          <a:solidFill>
            <a:schemeClr val="bg1">
              <a:lumMod val="50000"/>
            </a:schemeClr>
          </a:solidFill>
          <a:latin typeface="+mn-lt"/>
        </a:defRPr>
      </a:lvl3pPr>
      <a:lvl4pPr marL="1600200" lvl="3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200" i="0" dirty="0">
          <a:solidFill>
            <a:schemeClr val="bg1">
              <a:lumMod val="50000"/>
            </a:schemeClr>
          </a:solidFill>
          <a:latin typeface="+mn-lt"/>
        </a:defRPr>
      </a:lvl4pPr>
      <a:lvl5pPr marL="2057400" lvl="4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Java 1 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1643" y="3416175"/>
            <a:ext cx="6420757" cy="706966"/>
          </a:xfrm>
        </p:spPr>
        <p:txBody>
          <a:bodyPr vert="horz" rtlCol="0"/>
          <a:lstStyle/>
          <a:p>
            <a:pPr algn="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Alexandra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Bulaceanu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76096" y="1396766"/>
            <a:ext cx="3869204" cy="1613269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Java 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1.P</a:t>
            </a:r>
            <a:endParaRPr lang="en-US" sz="2800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Curs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en-US" sz="18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Fork-join Framework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729862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tx1"/>
                </a:solidFill>
              </a:rPr>
              <a:t>O </a:t>
            </a:r>
            <a:r>
              <a:rPr lang="en-US" dirty="0" err="1">
                <a:solidFill>
                  <a:schemeClr val="tx1"/>
                </a:solidFill>
              </a:rPr>
              <a:t>colectie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clase</a:t>
            </a:r>
            <a:r>
              <a:rPr lang="en-US" dirty="0">
                <a:solidFill>
                  <a:schemeClr val="tx1"/>
                </a:solidFill>
              </a:rPr>
              <a:t> care </a:t>
            </a:r>
            <a:r>
              <a:rPr lang="en-US" dirty="0" err="1">
                <a:solidFill>
                  <a:schemeClr val="tx1"/>
                </a:solidFill>
              </a:rPr>
              <a:t>permite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implementarea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arhitecturi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executa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sarcini</a:t>
            </a:r>
            <a:r>
              <a:rPr lang="en-US" dirty="0">
                <a:solidFill>
                  <a:schemeClr val="tx1"/>
                </a:solidFill>
              </a:rPr>
              <a:t> recursive </a:t>
            </a:r>
            <a:r>
              <a:rPr lang="en-US" dirty="0" err="1">
                <a:solidFill>
                  <a:schemeClr val="tx1"/>
                </a:solidFill>
              </a:rPr>
              <a:t>pe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multe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fire de </a:t>
            </a:r>
            <a:r>
              <a:rPr lang="en-US" dirty="0" err="1" smtClean="0">
                <a:solidFill>
                  <a:schemeClr val="tx1"/>
                </a:solidFill>
              </a:rPr>
              <a:t>executie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tx1"/>
                </a:solidFill>
              </a:rPr>
              <a:t>vreau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</a:t>
            </a:r>
            <a:r>
              <a:rPr lang="en-US" dirty="0">
                <a:solidFill>
                  <a:schemeClr val="tx1"/>
                </a:solidFill>
              </a:rPr>
              <a:t> impart in </a:t>
            </a:r>
            <a:r>
              <a:rPr lang="en-US" dirty="0" err="1">
                <a:solidFill>
                  <a:schemeClr val="tx1"/>
                </a:solidFill>
              </a:rPr>
              <a:t>mai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multe</a:t>
            </a:r>
            <a:r>
              <a:rPr lang="en-US" dirty="0">
                <a:solidFill>
                  <a:schemeClr val="tx1"/>
                </a:solidFill>
              </a:rPr>
              <a:t> task-</a:t>
            </a:r>
            <a:r>
              <a:rPr lang="en-US" dirty="0" err="1">
                <a:solidFill>
                  <a:schemeClr val="tx1"/>
                </a:solidFill>
              </a:rPr>
              <a:t>uri</a:t>
            </a:r>
            <a:r>
              <a:rPr lang="en-US" dirty="0">
                <a:solidFill>
                  <a:schemeClr val="tx1"/>
                </a:solidFill>
              </a:rPr>
              <a:t> (ex: Divide et </a:t>
            </a:r>
            <a:r>
              <a:rPr lang="en-US" dirty="0" err="1">
                <a:solidFill>
                  <a:schemeClr val="tx1"/>
                </a:solidFill>
              </a:rPr>
              <a:t>Impera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err="1">
                <a:solidFill>
                  <a:schemeClr val="tx1"/>
                </a:solidFill>
              </a:rPr>
              <a:t>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</a:t>
            </a:r>
            <a:r>
              <a:rPr lang="en-US" dirty="0">
                <a:solidFill>
                  <a:schemeClr val="tx1"/>
                </a:solidFill>
              </a:rPr>
              <a:t> le </a:t>
            </a:r>
            <a:r>
              <a:rPr lang="en-US" dirty="0" err="1">
                <a:solidFill>
                  <a:schemeClr val="tx1"/>
                </a:solidFill>
              </a:rPr>
              <a:t>execut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</a:t>
            </a:r>
            <a:r>
              <a:rPr lang="en-US" dirty="0">
                <a:solidFill>
                  <a:schemeClr val="tx1"/>
                </a:solidFill>
              </a:rPr>
              <a:t> fire separate de </a:t>
            </a:r>
            <a:r>
              <a:rPr lang="en-US" dirty="0" err="1">
                <a:solidFill>
                  <a:schemeClr val="tx1"/>
                </a:solidFill>
              </a:rPr>
              <a:t>executie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tx1"/>
                </a:solidFill>
              </a:rPr>
              <a:t>Diferenta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RecursiveAction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RecursiveTask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este</a:t>
            </a:r>
            <a:r>
              <a:rPr lang="en-US" dirty="0">
                <a:solidFill>
                  <a:schemeClr val="tx1"/>
                </a:solidFill>
              </a:rPr>
              <a:t> ca prima are o </a:t>
            </a:r>
            <a:r>
              <a:rPr lang="en-US" dirty="0" err="1">
                <a:solidFill>
                  <a:schemeClr val="tx1"/>
                </a:solidFill>
              </a:rPr>
              <a:t>metoda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compute()</a:t>
            </a:r>
            <a:r>
              <a:rPr lang="en-US" dirty="0">
                <a:solidFill>
                  <a:schemeClr val="tx1"/>
                </a:solidFill>
              </a:rPr>
              <a:t> care nu </a:t>
            </a:r>
            <a:r>
              <a:rPr lang="en-US" dirty="0" err="1">
                <a:solidFill>
                  <a:schemeClr val="tx1"/>
                </a:solidFill>
              </a:rPr>
              <a:t>returneaza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nimic</a:t>
            </a:r>
            <a:r>
              <a:rPr lang="en-US" dirty="0">
                <a:solidFill>
                  <a:schemeClr val="tx1"/>
                </a:solidFill>
              </a:rPr>
              <a:t> - </a:t>
            </a:r>
            <a:r>
              <a:rPr lang="en-US" dirty="0" err="1">
                <a:solidFill>
                  <a:schemeClr val="tx1"/>
                </a:solidFill>
              </a:rPr>
              <a:t>deci</a:t>
            </a:r>
            <a:r>
              <a:rPr lang="en-US" dirty="0">
                <a:solidFill>
                  <a:schemeClr val="tx1"/>
                </a:solidFill>
              </a:rPr>
              <a:t> nu ne </a:t>
            </a:r>
            <a:r>
              <a:rPr lang="en-US" dirty="0" err="1">
                <a:solidFill>
                  <a:schemeClr val="tx1"/>
                </a:solidFill>
              </a:rPr>
              <a:t>asteptam</a:t>
            </a:r>
            <a:r>
              <a:rPr lang="en-US" dirty="0">
                <a:solidFill>
                  <a:schemeClr val="tx1"/>
                </a:solidFill>
              </a:rPr>
              <a:t> la un </a:t>
            </a:r>
            <a:r>
              <a:rPr lang="en-US" dirty="0" err="1">
                <a:solidFill>
                  <a:schemeClr val="tx1"/>
                </a:solidFill>
              </a:rPr>
              <a:t>rezultat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cea</a:t>
            </a:r>
            <a:r>
              <a:rPr lang="en-US" dirty="0">
                <a:solidFill>
                  <a:schemeClr val="tx1"/>
                </a:solidFill>
              </a:rPr>
              <a:t> de-a </a:t>
            </a:r>
            <a:r>
              <a:rPr lang="en-US" dirty="0" err="1">
                <a:solidFill>
                  <a:schemeClr val="tx1"/>
                </a:solidFill>
              </a:rPr>
              <a:t>doua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returneaza</a:t>
            </a:r>
            <a:r>
              <a:rPr lang="en-US" dirty="0">
                <a:solidFill>
                  <a:schemeClr val="tx1"/>
                </a:solidFill>
              </a:rPr>
              <a:t> un tip generic - </a:t>
            </a:r>
            <a:r>
              <a:rPr lang="en-US" dirty="0" err="1">
                <a:solidFill>
                  <a:schemeClr val="tx1"/>
                </a:solidFill>
              </a:rPr>
              <a:t>folosita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deci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pentru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obtine</a:t>
            </a:r>
            <a:r>
              <a:rPr lang="en-US" dirty="0">
                <a:solidFill>
                  <a:schemeClr val="tx1"/>
                </a:solidFill>
              </a:rPr>
              <a:t> un </a:t>
            </a:r>
            <a:r>
              <a:rPr lang="en-US" dirty="0" err="1">
                <a:solidFill>
                  <a:schemeClr val="tx1"/>
                </a:solidFill>
              </a:rPr>
              <a:t>rezultat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tx1"/>
                </a:solidFill>
              </a:rPr>
              <a:t>mai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multe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sarcini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vor</a:t>
            </a:r>
            <a:r>
              <a:rPr lang="en-US" dirty="0">
                <a:solidFill>
                  <a:schemeClr val="tx1"/>
                </a:solidFill>
              </a:rPr>
              <a:t> fi </a:t>
            </a:r>
            <a:r>
              <a:rPr lang="en-US" dirty="0" err="1">
                <a:solidFill>
                  <a:schemeClr val="tx1"/>
                </a:solidFill>
              </a:rPr>
              <a:t>puse</a:t>
            </a:r>
            <a:r>
              <a:rPr lang="en-US" dirty="0">
                <a:solidFill>
                  <a:schemeClr val="tx1"/>
                </a:solidFill>
              </a:rPr>
              <a:t> in </a:t>
            </a:r>
            <a:r>
              <a:rPr lang="en-US" dirty="0" err="1">
                <a:solidFill>
                  <a:schemeClr val="tx1"/>
                </a:solidFill>
              </a:rPr>
              <a:t>ForkJoinPool</a:t>
            </a:r>
            <a:r>
              <a:rPr lang="en-US" dirty="0">
                <a:solidFill>
                  <a:schemeClr val="tx1"/>
                </a:solidFill>
              </a:rPr>
              <a:t>, care le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executa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</a:t>
            </a:r>
            <a:r>
              <a:rPr lang="en-US" dirty="0">
                <a:solidFill>
                  <a:schemeClr val="tx1"/>
                </a:solidFill>
              </a:rPr>
              <a:t> rand </a:t>
            </a:r>
            <a:r>
              <a:rPr lang="en-US" dirty="0" err="1">
                <a:solidFill>
                  <a:schemeClr val="tx1"/>
                </a:solidFill>
              </a:rPr>
              <a:t>intr</a:t>
            </a:r>
            <a:r>
              <a:rPr lang="en-US" dirty="0">
                <a:solidFill>
                  <a:schemeClr val="tx1"/>
                </a:solidFill>
              </a:rPr>
              <a:t>-o </a:t>
            </a:r>
            <a:r>
              <a:rPr lang="en-US" dirty="0" err="1">
                <a:solidFill>
                  <a:schemeClr val="tx1"/>
                </a:solidFill>
              </a:rPr>
              <a:t>ordine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stabilita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57831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Parallel Streams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228364"/>
            <a:ext cx="7751378" cy="3705586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Stream care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gestiona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operatii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multe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fire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fara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garantie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ordine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: de ex: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daca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fac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filter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dupa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reuneste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rezultatele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ordinea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este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pur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intamplatoare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Castig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performanta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rgbClr val="FF0000"/>
                </a:solidFill>
              </a:rPr>
              <a:t>parallelStream</a:t>
            </a:r>
            <a:r>
              <a:rPr lang="en-US" dirty="0">
                <a:solidFill>
                  <a:srgbClr val="FF0000"/>
                </a:solidFill>
              </a:rPr>
              <a:t>()_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cu date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foarte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altfel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posibil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fie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rentabil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secvential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rgbClr val="FF0000"/>
                </a:solidFill>
              </a:rPr>
              <a:t>forEachOrederded</a:t>
            </a:r>
            <a:r>
              <a:rPr lang="en-US" dirty="0">
                <a:solidFill>
                  <a:srgbClr val="FF0000"/>
                </a:solidFill>
              </a:rPr>
              <a:t>()-&gt;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ordinea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care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erau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initial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57831" y="447888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 smtClean="0">
                <a:solidFill>
                  <a:schemeClr val="bg2">
                    <a:lumMod val="10000"/>
                  </a:schemeClr>
                </a:solidFill>
              </a:rPr>
              <a:t>Obiecte</a:t>
            </a:r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2000" b="1" dirty="0" err="1" smtClean="0">
                <a:solidFill>
                  <a:schemeClr val="bg2">
                    <a:lumMod val="10000"/>
                  </a:schemeClr>
                </a:solidFill>
              </a:rPr>
              <a:t>sincronizare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 smtClean="0">
                <a:solidFill>
                  <a:srgbClr val="FF0000"/>
                </a:solidFill>
              </a:rPr>
              <a:t>java.util.concurrent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smtClean="0">
                <a:solidFill>
                  <a:srgbClr val="FF0000"/>
                </a:solidFill>
              </a:rPr>
              <a:t>Semaphore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rgbClr val="FF0000"/>
                </a:solidFill>
              </a:rPr>
              <a:t>ReentranteReadWriteLock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 smtClean="0">
                <a:solidFill>
                  <a:srgbClr val="FF0000"/>
                </a:solidFill>
              </a:rPr>
              <a:t>CyclicBarrier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44013" y="3710133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55957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>
              <a:spcAft>
                <a:spcPts val="525"/>
              </a:spcAft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		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Semaphore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5957" y="1204088"/>
            <a:ext cx="7751378" cy="3653662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rgbClr val="FF0000"/>
                </a:solidFill>
              </a:rPr>
              <a:t>Semaphore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rolul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bloca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anumita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portiune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cod (set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instructiuni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anumit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numar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fir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spcAft>
                <a:spcPts val="525"/>
              </a:spcAft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-specific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maxim de fire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trec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prin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acel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bloc\\\</a:t>
            </a:r>
          </a:p>
          <a:p>
            <a:pPr>
              <a:spcAft>
                <a:spcPts val="525"/>
              </a:spcAft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-&gt;se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locul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synchronized:</a:t>
            </a:r>
          </a:p>
          <a:p>
            <a:pPr lvl="4">
              <a:spcAft>
                <a:spcPts val="525"/>
              </a:spcAft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Semaphore(1)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synchronized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Trebuie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fie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sincronizat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putin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cod - cat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putine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instructiuni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afle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cadrul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unui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ciclu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sincronizare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cquire()-&gt;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unde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trebuie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blocam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rgbClr val="FF0000"/>
                </a:solidFill>
              </a:rPr>
              <a:t>relase</a:t>
            </a:r>
            <a:r>
              <a:rPr lang="en-US" dirty="0">
                <a:solidFill>
                  <a:srgbClr val="FF0000"/>
                </a:solidFill>
              </a:rPr>
              <a:t>()-&gt;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unde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termina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finally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practica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InterruptedException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tratat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ReentrateReadWriteLock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68324" y="1222564"/>
            <a:ext cx="7751378" cy="3711386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-&gt;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separ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obiectele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blocare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doua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operatii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spcAft>
                <a:spcPts val="525"/>
              </a:spcAft>
            </a:pPr>
            <a:r>
              <a:rPr lang="vi-VN" dirty="0">
                <a:solidFill>
                  <a:srgbClr val="FF0000"/>
                </a:solidFill>
              </a:rPr>
              <a:t>ReadLock</a:t>
            </a:r>
          </a:p>
          <a:p>
            <a:pPr>
              <a:spcAft>
                <a:spcPts val="525"/>
              </a:spcAft>
            </a:pPr>
            <a:r>
              <a:rPr lang="vi-VN" dirty="0">
                <a:solidFill>
                  <a:srgbClr val="FF0000"/>
                </a:solidFill>
              </a:rPr>
              <a:t>WriteLock</a:t>
            </a:r>
            <a:endParaRPr lang="en-US" dirty="0">
              <a:solidFill>
                <a:srgbClr val="FF0000"/>
              </a:solidFill>
            </a:endParaRPr>
          </a:p>
          <a:p>
            <a:pPr>
              <a:spcAft>
                <a:spcPts val="525"/>
              </a:spcAft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-&gt;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cand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definim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un bloc de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instructiuni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cu un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WriteLock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el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excusiv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toate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tipurile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operatii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(un fir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intr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-un write,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caz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in care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nimeni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nu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intra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nici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in write,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nici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in read), in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timp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operatie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care intra in read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permite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trecerea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doar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pe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read</a:t>
            </a:r>
          </a:p>
          <a:p>
            <a:pPr>
              <a:spcAft>
                <a:spcPts val="525"/>
              </a:spcAft>
            </a:pPr>
            <a:r>
              <a:rPr lang="en-US" dirty="0" err="1" smtClean="0">
                <a:solidFill>
                  <a:srgbClr val="FF0000"/>
                </a:solidFill>
              </a:rPr>
              <a:t>java.util.concurrent.locks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spcAft>
                <a:spcPts val="525"/>
              </a:spcAft>
            </a:pP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ock()-&gt;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nu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propaga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InterruptedException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spcAft>
                <a:spcPts val="525"/>
              </a:spcAft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-&gt;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daca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am de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lucru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dirty="0" err="1" smtClean="0">
                <a:solidFill>
                  <a:srgbClr val="FF0000"/>
                </a:solidFill>
              </a:rPr>
              <a:t>recursivitate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-&gt;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pe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el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il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folosesc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fiindca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va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permite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aceluiasi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fir de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reintre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in bloc</a:t>
            </a:r>
            <a:endParaRPr lang="vi-V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706579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ro-RO" sz="2000" b="1" dirty="0">
                <a:solidFill>
                  <a:schemeClr val="bg2">
                    <a:lumMod val="10000"/>
                  </a:schemeClr>
                </a:solidFill>
              </a:rPr>
              <a:t>CyclicBarrier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vi-VN" dirty="0">
                <a:solidFill>
                  <a:schemeClr val="bg2">
                    <a:lumMod val="10000"/>
                  </a:schemeClr>
                </a:solidFill>
              </a:rPr>
              <a:t>- reprezinta o bariera de care se trece doar in situatia in care exista un numar de fire de executie care asteapta</a:t>
            </a:r>
          </a:p>
          <a:p>
            <a:pPr>
              <a:spcAft>
                <a:spcPts val="525"/>
              </a:spcAft>
            </a:pPr>
            <a:endParaRPr lang="vi-VN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spcAft>
                <a:spcPts val="525"/>
              </a:spcAft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-</a:t>
            </a:r>
            <a:r>
              <a:rPr lang="vi-VN" dirty="0" smtClean="0">
                <a:solidFill>
                  <a:schemeClr val="bg2">
                    <a:lumMod val="10000"/>
                  </a:schemeClr>
                </a:solidFill>
              </a:rPr>
              <a:t>un mecanism </a:t>
            </a:r>
            <a:r>
              <a:rPr lang="vi-VN" dirty="0">
                <a:solidFill>
                  <a:schemeClr val="bg2">
                    <a:lumMod val="10000"/>
                  </a:schemeClr>
                </a:solidFill>
              </a:rPr>
              <a:t>la care trebuie sa fim atenti (nu prea se foloseste in practica</a:t>
            </a:r>
            <a:r>
              <a:rPr lang="vi-VN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spcAft>
                <a:spcPts val="525"/>
              </a:spcAft>
            </a:pP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wait()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-&gt;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InterruptedException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BrokenBarrierException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 smtClean="0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bg2">
                    <a:lumMod val="10000"/>
                  </a:schemeClr>
                </a:solidFill>
              </a:rPr>
              <a:t>Atomice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2187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vi-VN" dirty="0">
                <a:solidFill>
                  <a:srgbClr val="FF0000"/>
                </a:solidFill>
              </a:rPr>
              <a:t>AtomicInteger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vi-VN" dirty="0">
                <a:solidFill>
                  <a:srgbClr val="FF0000"/>
                </a:solidFill>
              </a:rPr>
              <a:t>AtomicBoolean 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vi-VN" dirty="0" smtClean="0">
                <a:solidFill>
                  <a:srgbClr val="FF0000"/>
                </a:solidFill>
              </a:rPr>
              <a:t>AtomicLong</a:t>
            </a:r>
            <a:endParaRPr lang="vi-VN" dirty="0">
              <a:solidFill>
                <a:srgbClr val="FF0000"/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vi-VN" dirty="0" smtClean="0">
                <a:solidFill>
                  <a:srgbClr val="FF0000"/>
                </a:solidFill>
              </a:rPr>
              <a:t>AtomicReference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 smtClean="0">
                <a:solidFill>
                  <a:srgbClr val="FF0000"/>
                </a:solidFill>
              </a:rPr>
              <a:t>java.util.concurrent.atomic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Fac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operatie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blochez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accesul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alta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Incrementare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atomica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getAndIncrement</a:t>
            </a:r>
            <a:r>
              <a:rPr lang="en-US" dirty="0" smtClean="0">
                <a:solidFill>
                  <a:srgbClr val="FF0000"/>
                </a:solidFill>
              </a:rPr>
              <a:t>()-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&gt;x++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                            </a:t>
            </a:r>
            <a:r>
              <a:rPr lang="en-US" dirty="0" err="1" smtClean="0">
                <a:solidFill>
                  <a:srgbClr val="FF0000"/>
                </a:solidFill>
              </a:rPr>
              <a:t>incrementAndGet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-&gt;++x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endParaRPr lang="vi-V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 smtClean="0">
                <a:solidFill>
                  <a:schemeClr val="bg2">
                    <a:lumMod val="10000"/>
                  </a:schemeClr>
                </a:solidFill>
              </a:rPr>
              <a:t>Colectii</a:t>
            </a:r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bg2">
                    <a:lumMod val="10000"/>
                  </a:schemeClr>
                </a:solidFill>
              </a:rPr>
              <a:t>concurente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68324" y="1204088"/>
            <a:ext cx="7751378" cy="3653662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Clasele care incep cu Concurrent -&gt; metode sincronizate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Functioneaza aproximativ la fel ca cele normale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Evit ConcurrentModificationException(exceptie pe care as primi-o daca as incerca sa modific o valoare a  cheii intr-o parcurgere)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Le clasific dupa interfetele ce le descriu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pt-BR" dirty="0" smtClean="0">
                <a:solidFill>
                  <a:srgbClr val="FF0000"/>
                </a:solidFill>
              </a:rPr>
              <a:t>ConcurrentHashMap-&gt;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HashMap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pt-BR" dirty="0" smtClean="0">
                <a:solidFill>
                  <a:srgbClr val="FF0000"/>
                </a:solidFill>
              </a:rPr>
              <a:t>ConcurrentLinkedQueue-&gt;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LinkedList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pt-BR" dirty="0" smtClean="0">
                <a:solidFill>
                  <a:srgbClr val="FF0000"/>
                </a:solidFill>
              </a:rPr>
              <a:t>ConcurrentLinckedDeque-&gt;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ArrayDeque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pt-BR" dirty="0" smtClean="0">
                <a:solidFill>
                  <a:srgbClr val="FF0000"/>
                </a:solidFill>
              </a:rPr>
              <a:t>CopyOnWriteArrayList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pt-BR" dirty="0" smtClean="0">
                <a:solidFill>
                  <a:srgbClr val="FF0000"/>
                </a:solidFill>
              </a:rPr>
              <a:t>CopyOnWriteArraySet</a:t>
            </a:r>
            <a:endParaRPr lang="pt-BR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05201" y="398356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Orice</a:t>
            </a:r>
            <a:r>
              <a:rPr lang="en-US" dirty="0" smtClean="0"/>
              <a:t> </a:t>
            </a:r>
            <a:r>
              <a:rPr lang="en-US" dirty="0" err="1" smtClean="0"/>
              <a:t>incercare</a:t>
            </a:r>
            <a:r>
              <a:rPr lang="en-US" dirty="0" smtClean="0"/>
              <a:t> de </a:t>
            </a:r>
            <a:r>
              <a:rPr lang="en-US" dirty="0" err="1" smtClean="0"/>
              <a:t>modificare</a:t>
            </a:r>
            <a:r>
              <a:rPr lang="en-US" dirty="0" smtClean="0"/>
              <a:t>=&gt;</a:t>
            </a:r>
            <a:r>
              <a:rPr lang="en-US" dirty="0" err="1" smtClean="0"/>
              <a:t>creeare</a:t>
            </a:r>
            <a:r>
              <a:rPr lang="en-US" dirty="0" smtClean="0"/>
              <a:t> de </a:t>
            </a:r>
            <a:r>
              <a:rPr lang="en-US" dirty="0" err="1" smtClean="0"/>
              <a:t>noua</a:t>
            </a:r>
            <a:r>
              <a:rPr lang="en-US" dirty="0" smtClean="0"/>
              <a:t> </a:t>
            </a:r>
            <a:r>
              <a:rPr lang="en-US" dirty="0" err="1" smtClean="0"/>
              <a:t>instanta</a:t>
            </a:r>
            <a:r>
              <a:rPr lang="en-US" dirty="0" smtClean="0"/>
              <a:t> a </a:t>
            </a:r>
            <a:r>
              <a:rPr lang="en-US" dirty="0" err="1" smtClean="0"/>
              <a:t>colectiei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79943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 smtClean="0">
                <a:solidFill>
                  <a:schemeClr val="bg2">
                    <a:lumMod val="10000"/>
                  </a:schemeClr>
                </a:solidFill>
              </a:rPr>
              <a:t>Colectii</a:t>
            </a:r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bg2">
                    <a:lumMod val="10000"/>
                  </a:schemeClr>
                </a:solidFill>
              </a:rPr>
              <a:t>concurente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82838" y="1204089"/>
            <a:ext cx="7751378" cy="393941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 smtClean="0">
                <a:solidFill>
                  <a:srgbClr val="FF0000"/>
                </a:solidFill>
              </a:rPr>
              <a:t>LinkedBlockingQueue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 smtClean="0">
                <a:solidFill>
                  <a:srgbClr val="FF0000"/>
                </a:solidFill>
              </a:rPr>
              <a:t>LinckedBlockingDeque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 smtClean="0">
                <a:solidFill>
                  <a:srgbClr val="FF0000"/>
                </a:solidFill>
              </a:rPr>
              <a:t>ConcurrentSkipListSet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 smtClean="0">
                <a:solidFill>
                  <a:srgbClr val="FF0000"/>
                </a:solidFill>
              </a:rPr>
              <a:t>ConcurrentSkipListMap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tx1"/>
                </a:solidFill>
              </a:rPr>
              <a:t>In</a:t>
            </a:r>
            <a:r>
              <a:rPr lang="en-US" dirty="0" smtClean="0">
                <a:solidFill>
                  <a:srgbClr val="FF0000"/>
                </a:solidFill>
              </a:rPr>
              <a:t> Collections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-&gt; din </a:t>
            </a:r>
            <a:r>
              <a:rPr lang="en-US" dirty="0" err="1" smtClean="0">
                <a:solidFill>
                  <a:schemeClr val="tx1"/>
                </a:solidFill>
              </a:rPr>
              <a:t>java.util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gasim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metodele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statice</a:t>
            </a:r>
            <a:r>
              <a:rPr lang="en-US" dirty="0" smtClean="0">
                <a:solidFill>
                  <a:schemeClr val="tx1"/>
                </a:solidFill>
              </a:rPr>
              <a:t> care </a:t>
            </a:r>
            <a:r>
              <a:rPr lang="en-US" dirty="0" err="1" smtClean="0">
                <a:solidFill>
                  <a:schemeClr val="tx1"/>
                </a:solidFill>
              </a:rPr>
              <a:t>incep</a:t>
            </a:r>
            <a:r>
              <a:rPr lang="en-US" dirty="0" smtClean="0">
                <a:solidFill>
                  <a:schemeClr val="tx1"/>
                </a:solidFill>
              </a:rPr>
              <a:t> cu synchronized </a:t>
            </a:r>
            <a:r>
              <a:rPr lang="en-US" dirty="0" err="1" smtClean="0">
                <a:solidFill>
                  <a:schemeClr val="tx1"/>
                </a:solidFill>
              </a:rPr>
              <a:t>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primesc</a:t>
            </a:r>
            <a:r>
              <a:rPr lang="en-US" dirty="0" smtClean="0">
                <a:solidFill>
                  <a:schemeClr val="tx1"/>
                </a:solidFill>
              </a:rPr>
              <a:t> ca </a:t>
            </a:r>
            <a:r>
              <a:rPr lang="en-US" dirty="0" err="1" smtClean="0">
                <a:solidFill>
                  <a:schemeClr val="tx1"/>
                </a:solidFill>
              </a:rPr>
              <a:t>parametru</a:t>
            </a:r>
            <a:r>
              <a:rPr lang="en-US" dirty="0" smtClean="0">
                <a:solidFill>
                  <a:schemeClr val="tx1"/>
                </a:solidFill>
              </a:rPr>
              <a:t> un </a:t>
            </a:r>
            <a:r>
              <a:rPr lang="en-US" dirty="0" err="1" smtClean="0">
                <a:solidFill>
                  <a:schemeClr val="tx1"/>
                </a:solidFill>
              </a:rPr>
              <a:t>anumit</a:t>
            </a:r>
            <a:r>
              <a:rPr lang="en-US" dirty="0" smtClean="0">
                <a:solidFill>
                  <a:schemeClr val="tx1"/>
                </a:solidFill>
              </a:rPr>
              <a:t> tip de </a:t>
            </a:r>
            <a:r>
              <a:rPr lang="en-US" dirty="0" err="1" smtClean="0">
                <a:solidFill>
                  <a:schemeClr val="tx1"/>
                </a:solidFill>
              </a:rPr>
              <a:t>colectie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intorc</a:t>
            </a:r>
            <a:r>
              <a:rPr lang="en-US" dirty="0" smtClean="0">
                <a:solidFill>
                  <a:schemeClr val="tx1"/>
                </a:solidFill>
              </a:rPr>
              <a:t> o </a:t>
            </a:r>
            <a:r>
              <a:rPr lang="en-US" dirty="0" err="1" smtClean="0">
                <a:solidFill>
                  <a:schemeClr val="tx1"/>
                </a:solidFill>
              </a:rPr>
              <a:t>implementare</a:t>
            </a:r>
            <a:r>
              <a:rPr lang="en-US" dirty="0" smtClean="0">
                <a:solidFill>
                  <a:schemeClr val="tx1"/>
                </a:solidFill>
              </a:rPr>
              <a:t> a </a:t>
            </a:r>
            <a:r>
              <a:rPr lang="en-US" dirty="0" err="1" smtClean="0">
                <a:solidFill>
                  <a:schemeClr val="tx1"/>
                </a:solidFill>
              </a:rPr>
              <a:t>acelui</a:t>
            </a:r>
            <a:r>
              <a:rPr lang="en-US" dirty="0" smtClean="0">
                <a:solidFill>
                  <a:schemeClr val="tx1"/>
                </a:solidFill>
              </a:rPr>
              <a:t> tip de </a:t>
            </a:r>
            <a:r>
              <a:rPr lang="en-US" dirty="0" err="1" smtClean="0">
                <a:solidFill>
                  <a:schemeClr val="tx1"/>
                </a:solidFill>
              </a:rPr>
              <a:t>colectie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sincronizat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57600" y="127635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ffer(</a:t>
            </a:r>
            <a:r>
              <a:rPr lang="en-US" dirty="0" err="1" smtClean="0"/>
              <a:t>valoarea,timp</a:t>
            </a:r>
            <a:r>
              <a:rPr lang="en-US" dirty="0" smtClean="0"/>
              <a:t> de time-out)</a:t>
            </a:r>
            <a:endParaRPr lang="ro-RO" dirty="0"/>
          </a:p>
        </p:txBody>
      </p:sp>
      <p:sp>
        <p:nvSpPr>
          <p:cNvPr id="11" name="TextBox 10"/>
          <p:cNvSpPr txBox="1"/>
          <p:nvPr/>
        </p:nvSpPr>
        <p:spPr>
          <a:xfrm>
            <a:off x="4114236" y="1929884"/>
            <a:ext cx="3582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 map, set cu </a:t>
            </a:r>
            <a:r>
              <a:rPr lang="en-US" dirty="0" err="1" smtClean="0"/>
              <a:t>elementele</a:t>
            </a:r>
            <a:r>
              <a:rPr lang="en-US" dirty="0" smtClean="0"/>
              <a:t> </a:t>
            </a:r>
            <a:r>
              <a:rPr lang="en-US" dirty="0" err="1" smtClean="0"/>
              <a:t>ordonate</a:t>
            </a:r>
            <a:endParaRPr lang="ro-RO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FONT1" val="Roboto-thi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0:0:0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2:0:0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2:0:0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2F0F1C"/>
      </a:dk2>
      <a:lt2>
        <a:srgbClr val="F1FAFB"/>
      </a:lt2>
      <a:accent1>
        <a:srgbClr val="A0CB46"/>
      </a:accent1>
      <a:accent2>
        <a:srgbClr val="4FBFC9"/>
      </a:accent2>
      <a:accent3>
        <a:srgbClr val="F7990F"/>
      </a:accent3>
      <a:accent4>
        <a:srgbClr val="ED4F39"/>
      </a:accent4>
      <a:accent5>
        <a:srgbClr val="BD3B70"/>
      </a:accent5>
      <a:accent6>
        <a:srgbClr val="FFCC52"/>
      </a:accent6>
      <a:hlink>
        <a:srgbClr val="4FBFC9"/>
      </a:hlink>
      <a:folHlink>
        <a:srgbClr val="BD3B70"/>
      </a:folHlink>
    </a:clrScheme>
    <a:fontScheme name="Defaul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2F0F1C"/>
      </a:dk2>
      <a:lt2>
        <a:srgbClr val="F1FAFB"/>
      </a:lt2>
      <a:accent1>
        <a:srgbClr val="A0CB46"/>
      </a:accent1>
      <a:accent2>
        <a:srgbClr val="4FBFC9"/>
      </a:accent2>
      <a:accent3>
        <a:srgbClr val="F7990F"/>
      </a:accent3>
      <a:accent4>
        <a:srgbClr val="ED4F39"/>
      </a:accent4>
      <a:accent5>
        <a:srgbClr val="BD3B70"/>
      </a:accent5>
      <a:accent6>
        <a:srgbClr val="FFCC52"/>
      </a:accent6>
      <a:hlink>
        <a:srgbClr val="4FBFC9"/>
      </a:hlink>
      <a:folHlink>
        <a:srgbClr val="BD3B70"/>
      </a:folHlink>
    </a:clrScheme>
    <a:fontScheme name="Defaul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">
    <a:dk1>
      <a:srgbClr val="000000"/>
    </a:dk1>
    <a:lt1>
      <a:srgbClr val="FFFFFF"/>
    </a:lt1>
    <a:dk2>
      <a:srgbClr val="2F0F1C"/>
    </a:dk2>
    <a:lt2>
      <a:srgbClr val="F1FAFB"/>
    </a:lt2>
    <a:accent1>
      <a:srgbClr val="A0CB46"/>
    </a:accent1>
    <a:accent2>
      <a:srgbClr val="4FBFC9"/>
    </a:accent2>
    <a:accent3>
      <a:srgbClr val="F7990F"/>
    </a:accent3>
    <a:accent4>
      <a:srgbClr val="ED4F39"/>
    </a:accent4>
    <a:accent5>
      <a:srgbClr val="BD3B70"/>
    </a:accent5>
    <a:accent6>
      <a:srgbClr val="FFCC52"/>
    </a:accent6>
    <a:hlink>
      <a:srgbClr val="4FBFC9"/>
    </a:hlink>
    <a:folHlink>
      <a:srgbClr val="BD3B7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852</TotalTime>
  <Words>558</Words>
  <Application>Microsoft Office PowerPoint</Application>
  <PresentationFormat>On-screen Show (16:9)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Roboto</vt:lpstr>
      <vt:lpstr>Wingdings</vt:lpstr>
      <vt:lpstr>Default</vt:lpstr>
      <vt:lpstr>Java 1 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zoho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workpathabc</dc:creator>
  <cp:lastModifiedBy>ALE</cp:lastModifiedBy>
  <cp:revision>96</cp:revision>
  <dcterms:created xsi:type="dcterms:W3CDTF">2010-03-09T10:03:29Z</dcterms:created>
  <dcterms:modified xsi:type="dcterms:W3CDTF">2018-11-11T20:23:17Z</dcterms:modified>
</cp:coreProperties>
</file>