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9144000" cy="5143500" type="screen16x9"/>
  <p:notesSz cx="9144000" cy="5143500"/>
  <p:embeddedFontLst>
    <p:embeddedFont>
      <p:font typeface="Roboto" panose="020B0604020202020204" charset="0"/>
      <p:regular r:id="rId12"/>
      <p:bold r:id="rId13"/>
    </p:embeddedFont>
  </p:embeddedFontLst>
  <p:custDataLst>
    <p:tags r:id="rId14"/>
  </p:custDataLst>
  <p:defaultTextStyle>
    <a:defPPr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96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1643" y="800236"/>
            <a:ext cx="6436178" cy="2209800"/>
          </a:xfrm>
          <a:prstGeom prst="rect">
            <a:avLst/>
          </a:prstGeom>
        </p:spPr>
        <p:txBody>
          <a:bodyPr vert="horz" rtlCol="0" anchor="b"/>
          <a:lstStyle>
            <a:lvl1pPr lvl="0" algn="ctr">
              <a:lnSpc>
                <a:spcPct val="100000"/>
              </a:lnSpc>
              <a:defRPr lang="en-US" sz="5100" b="0" i="0" cap="none" spc="150" baseline="0" dirty="0">
                <a:solidFill>
                  <a:schemeClr val="tx1"/>
                </a:solidFill>
                <a:latin typeface="Roboto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1643" y="3416175"/>
            <a:ext cx="6436178" cy="706966"/>
          </a:xfrm>
          <a:prstGeom prst="rect">
            <a:avLst/>
          </a:prstGeom>
        </p:spPr>
        <p:txBody>
          <a:bodyPr vert="horz" lIns="91440" rtlCol="0" anchor="t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buNone/>
              <a:defRPr lang="en-US" sz="1600" i="0" baseline="0" dirty="0">
                <a:solidFill>
                  <a:schemeClr val="accent1"/>
                </a:solidFill>
                <a:latin typeface="+mn-lt"/>
              </a:defRPr>
            </a:lvl1pPr>
            <a:lvl2pPr marL="457200" lvl="1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4" name="Straight Connector 9"/>
          <p:cNvCxnSpPr/>
          <p:nvPr/>
        </p:nvCxnSpPr>
        <p:spPr>
          <a:xfrm>
            <a:off x="1351643" y="3182555"/>
            <a:ext cx="643617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3448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23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94633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/>
          </p:nvPr>
        </p:nvSpPr>
        <p:spPr>
          <a:xfrm>
            <a:off x="949327" y="1550987"/>
            <a:ext cx="1593851" cy="20748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35275" y="1550987"/>
            <a:ext cx="1593850" cy="20748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2"/>
          </p:nvPr>
        </p:nvSpPr>
        <p:spPr>
          <a:xfrm>
            <a:off x="4724400" y="1550987"/>
            <a:ext cx="3482976" cy="20748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type="body" idx="3"/>
          </p:nvPr>
        </p:nvSpPr>
        <p:spPr>
          <a:xfrm>
            <a:off x="887415" y="3857355"/>
            <a:ext cx="1714931" cy="635269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l">
              <a:lnSpc>
                <a:spcPct val="100000"/>
              </a:lnSpc>
              <a:buFont typeface="Arial"/>
              <a:buNone/>
              <a:def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9" name="Rectangle 19"/>
          <p:cNvSpPr/>
          <p:nvPr/>
        </p:nvSpPr>
        <p:spPr>
          <a:xfrm>
            <a:off x="889003" y="1493837"/>
            <a:ext cx="1711325" cy="219233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0" name="Rectangle 20"/>
          <p:cNvSpPr/>
          <p:nvPr/>
        </p:nvSpPr>
        <p:spPr>
          <a:xfrm>
            <a:off x="2774950" y="1493837"/>
            <a:ext cx="1714500" cy="219233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1" name="Rectangle 22"/>
          <p:cNvSpPr/>
          <p:nvPr/>
        </p:nvSpPr>
        <p:spPr>
          <a:xfrm>
            <a:off x="4648201" y="1493837"/>
            <a:ext cx="3616325" cy="219233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type="body" idx="4"/>
          </p:nvPr>
        </p:nvSpPr>
        <p:spPr>
          <a:xfrm>
            <a:off x="2773802" y="3857355"/>
            <a:ext cx="1714931" cy="635269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l">
              <a:lnSpc>
                <a:spcPct val="100000"/>
              </a:lnSpc>
              <a:buFont typeface="Arial"/>
              <a:buNone/>
              <a:def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type="body" idx="5"/>
          </p:nvPr>
        </p:nvSpPr>
        <p:spPr>
          <a:xfrm>
            <a:off x="4660188" y="3857355"/>
            <a:ext cx="3604336" cy="635269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l">
              <a:lnSpc>
                <a:spcPct val="100000"/>
              </a:lnSpc>
              <a:buFont typeface="Arial"/>
              <a:buNone/>
              <a:def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idx="6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49328" y="1550990"/>
            <a:ext cx="2185266" cy="1373187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Rectangle 14"/>
          <p:cNvSpPr/>
          <p:nvPr/>
        </p:nvSpPr>
        <p:spPr>
          <a:xfrm>
            <a:off x="889003" y="1493840"/>
            <a:ext cx="2305049" cy="148748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5" name="Rectangle 17"/>
          <p:cNvSpPr/>
          <p:nvPr/>
        </p:nvSpPr>
        <p:spPr>
          <a:xfrm>
            <a:off x="3365068" y="1493839"/>
            <a:ext cx="4896389" cy="1487488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Picture Placeholder 2"/>
          <p:cNvSpPr>
            <a:spLocks noGrp="1"/>
          </p:cNvSpPr>
          <p:nvPr>
            <p:ph type="pic" idx="2"/>
          </p:nvPr>
        </p:nvSpPr>
        <p:spPr>
          <a:xfrm>
            <a:off x="3422218" y="1550987"/>
            <a:ext cx="4776119" cy="13636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3"/>
          </p:nvPr>
        </p:nvSpPr>
        <p:spPr>
          <a:xfrm>
            <a:off x="949328" y="3213535"/>
            <a:ext cx="2185266" cy="1373187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Rectangle 26"/>
          <p:cNvSpPr/>
          <p:nvPr/>
        </p:nvSpPr>
        <p:spPr>
          <a:xfrm>
            <a:off x="889003" y="3156385"/>
            <a:ext cx="2305049" cy="148748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9" name="Rectangle 12"/>
          <p:cNvSpPr/>
          <p:nvPr/>
        </p:nvSpPr>
        <p:spPr>
          <a:xfrm>
            <a:off x="3368053" y="3161149"/>
            <a:ext cx="4896389" cy="1487488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idx="4"/>
          </p:nvPr>
        </p:nvSpPr>
        <p:spPr>
          <a:xfrm>
            <a:off x="3425203" y="3218298"/>
            <a:ext cx="4776119" cy="13636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/>
          </p:nvPr>
        </p:nvSpPr>
        <p:spPr>
          <a:xfrm>
            <a:off x="781050" y="1493839"/>
            <a:ext cx="7480300" cy="2998787"/>
          </a:xfrm>
        </p:spPr>
        <p:txBody>
          <a:bodyPr vert="horz" rtlCol="0">
            <a:normAutofit/>
          </a:bodyPr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6" name="Title 7"/>
          <p:cNvSpPr>
            <a:spLocks noGrp="1"/>
          </p:cNvSpPr>
          <p:nvPr>
            <p:ph type="title" idx="1"/>
          </p:nvPr>
        </p:nvSpPr>
        <p:spPr/>
        <p:txBody>
          <a:bodyPr vert="horz" rtlCol="0"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53" y="2926162"/>
            <a:ext cx="7480300" cy="1565274"/>
          </a:xfrm>
          <a:prstGeom prst="rect">
            <a:avLst/>
          </a:prstGeom>
        </p:spPr>
        <p:txBody>
          <a:bodyPr vert="horz" rtlCol="0" anchor="t"/>
          <a:lstStyle>
            <a:lvl1pPr lvl="0" algn="l">
              <a:lnSpc>
                <a:spcPct val="100000"/>
              </a:lnSpc>
              <a:spcBef>
                <a:spcPts val="0"/>
              </a:spcBef>
              <a:defRPr lang="en-US" sz="4300" b="0" i="0" cap="none" spc="150" dirty="0">
                <a:solidFill>
                  <a:schemeClr val="tx1"/>
                </a:solidFill>
                <a:latin typeface="Roboto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9089" y="2192059"/>
            <a:ext cx="7472264" cy="511812"/>
          </a:xfrm>
          <a:prstGeom prst="rect">
            <a:avLst/>
          </a:prstGeom>
        </p:spPr>
        <p:txBody>
          <a:bodyPr vert="horz" rtlCol="0" anchor="b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 sz="1600" i="0" dirty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18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lang="en-US" sz="16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4"/>
          <p:cNvCxnSpPr/>
          <p:nvPr/>
        </p:nvCxnSpPr>
        <p:spPr>
          <a:xfrm>
            <a:off x="894862" y="2781071"/>
            <a:ext cx="736209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3448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23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94633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/>
          </p:nvPr>
        </p:nvSpPr>
        <p:spPr>
          <a:xfrm>
            <a:off x="781052" y="1593852"/>
            <a:ext cx="3586111" cy="2870199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 idx="1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2"/>
          </p:nvPr>
        </p:nvSpPr>
        <p:spPr>
          <a:xfrm>
            <a:off x="4675243" y="1593852"/>
            <a:ext cx="3586111" cy="2870199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/>
          </p:nvPr>
        </p:nvSpPr>
        <p:spPr>
          <a:xfrm>
            <a:off x="781049" y="1501585"/>
            <a:ext cx="3586112" cy="54064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marL="0" lvl="0" indent="0">
              <a:buNone/>
              <a:defRPr lang="en-US" sz="2000" i="0" cap="none" dirty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idx="1"/>
          </p:nvPr>
        </p:nvSpPr>
        <p:spPr>
          <a:xfrm>
            <a:off x="4678517" y="1501585"/>
            <a:ext cx="3582834" cy="54064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marL="0" lvl="0" indent="0">
              <a:buNone/>
              <a:defRPr lang="en-US" sz="2000" i="0" cap="none" dirty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2"/>
          </p:nvPr>
        </p:nvSpPr>
        <p:spPr>
          <a:xfrm>
            <a:off x="781052" y="2113937"/>
            <a:ext cx="3586111" cy="2380277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idx="3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"/>
          </p:nvPr>
        </p:nvSpPr>
        <p:spPr>
          <a:xfrm>
            <a:off x="4675243" y="2113937"/>
            <a:ext cx="3586111" cy="2380277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cxnSp>
        <p:nvCxnSpPr>
          <p:cNvPr id="5" name="Straight Connector 8"/>
          <p:cNvCxnSpPr/>
          <p:nvPr/>
        </p:nvCxnSpPr>
        <p:spPr>
          <a:xfrm>
            <a:off x="894862" y="1322619"/>
            <a:ext cx="736209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776758" y="1493839"/>
            <a:ext cx="4484595" cy="3000375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idx="2"/>
          </p:nvPr>
        </p:nvSpPr>
        <p:spPr>
          <a:xfrm>
            <a:off x="781200" y="1494000"/>
            <a:ext cx="2822399" cy="2984400"/>
          </a:xfrm>
        </p:spPr>
        <p:txBody>
          <a:bodyPr vert="horz" lIns="91440" tIns="93600" rIns="91440" bIns="45720" rtlCol="0" anchor="t">
            <a:normAutofit/>
          </a:bodyPr>
          <a:lstStyle>
            <a:lvl1pPr marL="0" lvl="0" indent="0">
              <a:lnSpc>
                <a:spcPct val="100000"/>
              </a:lnSpc>
              <a:buNone/>
            </a:lvl1pPr>
          </a:lstStyle>
          <a:p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/>
          </p:nvPr>
        </p:nvSpPr>
        <p:spPr>
          <a:xfrm>
            <a:off x="3832225" y="1549401"/>
            <a:ext cx="4368800" cy="2889250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idx="1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16"/>
          <p:cNvSpPr/>
          <p:nvPr/>
        </p:nvSpPr>
        <p:spPr>
          <a:xfrm>
            <a:off x="3774594" y="1493839"/>
            <a:ext cx="4486755" cy="3000375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idx="2"/>
          </p:nvPr>
        </p:nvSpPr>
        <p:spPr>
          <a:xfrm>
            <a:off x="781200" y="1494000"/>
            <a:ext cx="2822399" cy="2984400"/>
          </a:xfrm>
        </p:spPr>
        <p:txBody>
          <a:bodyPr vert="horz" lIns="91440" tIns="93600" rIns="91440" bIns="45720" rtlCol="0" anchor="t">
            <a:normAutofit/>
          </a:bodyPr>
          <a:lstStyle>
            <a:lvl1pPr marL="0" lvl="0" indent="0">
              <a:lnSpc>
                <a:spcPct val="100000"/>
              </a:lnSpc>
              <a:buNone/>
            </a:lvl1pPr>
          </a:lstStyle>
          <a:p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Master1">
    <p:bg>
      <p:bgPr>
        <a:blipFill dpi="0" rotWithShape="1"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894633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7123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23448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756000" y="196645"/>
            <a:ext cx="7363858" cy="9996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781200" y="1494000"/>
            <a:ext cx="7480800" cy="2998800"/>
          </a:xfrm>
          <a:prstGeom prst="rect">
            <a:avLst/>
          </a:prstGeom>
        </p:spPr>
        <p:txBody>
          <a:bodyPr vert="horz" lIns="91440" tIns="9360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9"/>
          <p:cNvCxnSpPr/>
          <p:nvPr/>
        </p:nvCxnSpPr>
        <p:spPr>
          <a:xfrm>
            <a:off x="894862" y="1322619"/>
            <a:ext cx="736209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ftr="0" dt="0"/>
  <p:txStyles>
    <p:titleStyle>
      <a:lvl1pPr lvl="0" algn="l" rtl="0">
        <a:lnSpc>
          <a:spcPct val="100000"/>
        </a:lnSpc>
        <a:spcBef>
          <a:spcPct val="0"/>
        </a:spcBef>
        <a:buNone/>
        <a:defRPr lang="en-US" sz="3200" b="1" i="0" dirty="0">
          <a:solidFill>
            <a:schemeClr val="tx1">
              <a:lumMod val="85000"/>
              <a:lumOff val="15000"/>
            </a:schemeClr>
          </a:solidFill>
          <a:latin typeface="Roboto"/>
        </a:defRPr>
      </a:lvl1pPr>
    </p:titleStyle>
    <p:bodyStyle>
      <a:lvl1pPr marL="342900" lvl="0" indent="-342900" algn="l" rtl="0">
        <a:spcBef>
          <a:spcPts val="1200"/>
        </a:spcBef>
        <a:buClr>
          <a:schemeClr val="accent1"/>
        </a:buClr>
        <a:buFont typeface="Arial"/>
        <a:buChar char="&gt;"/>
        <a:defRPr lang="en-US" sz="1800" i="0" dirty="0">
          <a:solidFill>
            <a:schemeClr val="tx1">
              <a:lumMod val="85000"/>
              <a:lumOff val="15000"/>
            </a:schemeClr>
          </a:solidFill>
          <a:latin typeface="+mn-lt"/>
        </a:defRPr>
      </a:lvl1pPr>
      <a:lvl2pPr marL="742950" lvl="1" indent="-28575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600" i="0" dirty="0">
          <a:solidFill>
            <a:schemeClr val="bg1">
              <a:lumMod val="50000"/>
            </a:schemeClr>
          </a:solidFill>
          <a:latin typeface="+mn-lt"/>
        </a:defRPr>
      </a:lvl2pPr>
      <a:lvl3pPr marL="1143000" lvl="2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400" i="0" dirty="0">
          <a:solidFill>
            <a:schemeClr val="bg1">
              <a:lumMod val="50000"/>
            </a:schemeClr>
          </a:solidFill>
          <a:latin typeface="+mn-lt"/>
        </a:defRPr>
      </a:lvl3pPr>
      <a:lvl4pPr marL="1600200" lvl="3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200" i="0" dirty="0">
          <a:solidFill>
            <a:schemeClr val="bg1">
              <a:lumMod val="50000"/>
            </a:schemeClr>
          </a:solidFill>
          <a:latin typeface="+mn-lt"/>
        </a:defRPr>
      </a:lvl4pPr>
      <a:lvl5pPr marL="2057400" lvl="4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5pPr>
      <a:lvl6pPr marL="2514600" lvl="5" indent="-228600" algn="l" rtl="0">
        <a:spcBef>
          <a:spcPct val="20000"/>
        </a:spcBef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6pPr>
      <a:lvl7pPr marL="2971800" lvl="6" indent="-228600" algn="l" rtl="0">
        <a:spcBef>
          <a:spcPct val="20000"/>
        </a:spcBef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7pPr>
      <a:lvl8pPr marL="3429000" lvl="7" indent="-228600" algn="l" rtl="0">
        <a:spcBef>
          <a:spcPct val="20000"/>
        </a:spcBef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8pPr>
      <a:lvl9pPr marL="3886200" lvl="8" indent="-228600" algn="l" rtl="0">
        <a:spcBef>
          <a:spcPct val="20000"/>
        </a:spcBef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9pPr>
    </p:bodyStyle>
    <p:otherStyle>
      <a:lvl1pPr marL="0" lvl="0" algn="l" rtl="0">
        <a:defRPr lang="en-US" sz="1800" dirty="0">
          <a:solidFill>
            <a:schemeClr val="tx1"/>
          </a:solidFill>
          <a:latin typeface="+mn-lt"/>
        </a:defRPr>
      </a:lvl1pPr>
      <a:lvl2pPr marL="457200" lvl="1" algn="l" rtl="0">
        <a:defRPr lang="en-US" sz="1800" dirty="0">
          <a:solidFill>
            <a:schemeClr val="tx1"/>
          </a:solidFill>
          <a:latin typeface="+mn-lt"/>
        </a:defRPr>
      </a:lvl2pPr>
      <a:lvl3pPr marL="914400" lvl="2" algn="l" rtl="0">
        <a:defRPr lang="en-US" sz="1800" dirty="0">
          <a:solidFill>
            <a:schemeClr val="tx1"/>
          </a:solidFill>
          <a:latin typeface="+mn-lt"/>
        </a:defRPr>
      </a:lvl3pPr>
      <a:lvl4pPr marL="1371600" lvl="3" algn="l" rtl="0">
        <a:defRPr lang="en-US" sz="1800" dirty="0">
          <a:solidFill>
            <a:schemeClr val="tx1"/>
          </a:solidFill>
          <a:latin typeface="+mn-lt"/>
        </a:defRPr>
      </a:lvl4pPr>
      <a:lvl5pPr marL="1828800" lvl="4" algn="l" rtl="0">
        <a:defRPr lang="en-US" sz="1800" dirty="0">
          <a:solidFill>
            <a:schemeClr val="tx1"/>
          </a:solidFill>
          <a:latin typeface="+mn-lt"/>
        </a:defRPr>
      </a:lvl5pPr>
      <a:lvl6pPr marL="2286000" lvl="5" algn="l" rtl="0">
        <a:defRPr lang="en-US" sz="1800" dirty="0">
          <a:solidFill>
            <a:schemeClr val="tx1"/>
          </a:solidFill>
          <a:latin typeface="+mn-lt"/>
        </a:defRPr>
      </a:lvl6pPr>
      <a:lvl7pPr marL="2743200" lvl="6" algn="l" rtl="0">
        <a:defRPr lang="en-US" sz="1800" dirty="0">
          <a:solidFill>
            <a:schemeClr val="tx1"/>
          </a:solidFill>
          <a:latin typeface="+mn-lt"/>
        </a:defRPr>
      </a:lvl7pPr>
      <a:lvl8pPr marL="3200400" lvl="7" algn="l" rtl="0">
        <a:defRPr lang="en-US" sz="1800" dirty="0">
          <a:solidFill>
            <a:schemeClr val="tx1"/>
          </a:solidFill>
          <a:latin typeface="+mn-lt"/>
        </a:defRPr>
      </a:lvl8pPr>
      <a:lvl9pPr marL="3657600" lvl="8" algn="l" rtl="0">
        <a:defRPr lang="en-US" sz="1800" dirty="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1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rtlCol="0"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Java 1 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rtlCol="0"/>
          <a:lstStyle/>
          <a:p>
            <a:pPr algn="r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Alexandra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Bulaceanu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576096" y="1396766"/>
            <a:ext cx="3869204" cy="1613269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800" dirty="0">
                <a:solidFill>
                  <a:schemeClr val="bg2">
                    <a:lumMod val="10000"/>
                  </a:schemeClr>
                </a:solidFill>
              </a:rPr>
              <a:t>Java 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1.P</a:t>
            </a:r>
            <a:endParaRPr lang="en-US" sz="2800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Curs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lang="en-US" sz="18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55957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 smtClean="0">
                <a:solidFill>
                  <a:schemeClr val="bg2">
                    <a:lumMod val="10000"/>
                  </a:schemeClr>
                </a:solidFill>
              </a:rPr>
              <a:t>Desing</a:t>
            </a:r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 patterns</a:t>
            </a: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657831" y="122836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it-IT" dirty="0">
                <a:solidFill>
                  <a:srgbClr val="FF0000"/>
                </a:solidFill>
              </a:rPr>
              <a:t>design </a:t>
            </a:r>
            <a:r>
              <a:rPr lang="it-IT" dirty="0" smtClean="0">
                <a:solidFill>
                  <a:srgbClr val="FF0000"/>
                </a:solidFill>
              </a:rPr>
              <a:t>pattern</a:t>
            </a:r>
            <a:r>
              <a:rPr lang="it-IT" dirty="0" smtClean="0">
                <a:solidFill>
                  <a:schemeClr val="bg2">
                    <a:lumMod val="25000"/>
                  </a:schemeClr>
                </a:solidFill>
              </a:rPr>
              <a:t>  =&gt; reprezinta </a:t>
            </a:r>
            <a:r>
              <a:rPr lang="it-IT" dirty="0">
                <a:solidFill>
                  <a:schemeClr val="bg2">
                    <a:lumMod val="25000"/>
                  </a:schemeClr>
                </a:solidFill>
              </a:rPr>
              <a:t>o solutie dovedita, testata, verificata </a:t>
            </a:r>
            <a:r>
              <a:rPr lang="it-IT" dirty="0" smtClean="0">
                <a:solidFill>
                  <a:schemeClr val="bg2">
                    <a:lumMod val="25000"/>
                  </a:schemeClr>
                </a:solidFill>
              </a:rPr>
              <a:t>pentru </a:t>
            </a:r>
            <a:r>
              <a:rPr lang="it-IT" dirty="0">
                <a:solidFill>
                  <a:schemeClr val="bg2">
                    <a:lumMod val="25000"/>
                  </a:schemeClr>
                </a:solidFill>
              </a:rPr>
              <a:t>o problema cunoscuta - mai exact, </a:t>
            </a:r>
            <a:r>
              <a:rPr lang="it-IT" dirty="0" smtClean="0">
                <a:solidFill>
                  <a:schemeClr val="bg2">
                    <a:lumMod val="25000"/>
                  </a:schemeClr>
                </a:solidFill>
              </a:rPr>
              <a:t>problema arhitecturala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it-IT" dirty="0" smtClean="0">
                <a:solidFill>
                  <a:srgbClr val="FF0000"/>
                </a:solidFill>
              </a:rPr>
              <a:t>Encapsulare</a:t>
            </a:r>
            <a:r>
              <a:rPr lang="it-IT" dirty="0" smtClean="0">
                <a:solidFill>
                  <a:schemeClr val="bg2">
                    <a:lumMod val="25000"/>
                  </a:schemeClr>
                </a:solidFill>
              </a:rPr>
              <a:t> -&gt; acces indirect catre atribute</a:t>
            </a:r>
          </a:p>
          <a:p>
            <a:pPr marL="1714500" lvl="3" indent="-342900">
              <a:spcAft>
                <a:spcPts val="525"/>
              </a:spcAft>
              <a:buFont typeface="Wingdings"/>
              <a:buChar char=""/>
            </a:pPr>
            <a:r>
              <a:rPr lang="it-IT" dirty="0" smtClean="0">
                <a:solidFill>
                  <a:schemeClr val="bg2">
                    <a:lumMod val="25000"/>
                  </a:schemeClr>
                </a:solidFill>
              </a:rPr>
              <a:t>-&gt; presupune creearea de get-eri si set-eri pentru atributele declarate ca private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it-IT" dirty="0" smtClean="0">
                <a:solidFill>
                  <a:srgbClr val="FF0000"/>
                </a:solidFill>
              </a:rPr>
              <a:t>Imutabilitate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-&gt;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imposibilitatea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modificare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a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instantei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1714500" lvl="3" indent="-342900">
              <a:spcAft>
                <a:spcPts val="525"/>
              </a:spcAft>
              <a:buFont typeface="Wingdings"/>
              <a:buChar char="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-&gt; nu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mai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am set-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eri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, pot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doar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sa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obtin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valoarea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fara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a o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altera</a:t>
            </a:r>
            <a:endParaRPr lang="it-IT" dirty="0" smtClean="0">
              <a:solidFill>
                <a:srgbClr val="FF0000"/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endParaRPr lang="it-IT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55957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marL="0" lvl="5" algn="ctr">
              <a:spcAft>
                <a:spcPts val="525"/>
              </a:spcAft>
            </a:pPr>
            <a:r>
              <a:rPr lang="it-IT" sz="2000" b="1" dirty="0" smtClean="0">
                <a:solidFill>
                  <a:schemeClr val="bg2">
                    <a:lumMod val="10000"/>
                  </a:schemeClr>
                </a:solidFill>
              </a:rPr>
              <a:t>Singleton </a:t>
            </a:r>
            <a:r>
              <a:rPr lang="it-IT" sz="2000" b="1" dirty="0">
                <a:solidFill>
                  <a:schemeClr val="bg2">
                    <a:lumMod val="10000"/>
                  </a:schemeClr>
                </a:solidFill>
              </a:rPr>
              <a:t>Pattern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081052"/>
            <a:ext cx="7751378" cy="4062448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o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clasa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care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creaza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singura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instanta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a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unei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clase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iar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oricine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cere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primeste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aceeasi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instanta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a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clasei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respective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Design pattern creational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ro-RO" dirty="0"/>
              <a:t> </a:t>
            </a:r>
            <a:r>
              <a:rPr lang="ro-RO" b="1" dirty="0">
                <a:solidFill>
                  <a:srgbClr val="FF0000"/>
                </a:solidFill>
              </a:rPr>
              <a:t>lazy</a:t>
            </a:r>
            <a:r>
              <a:rPr lang="ro-RO" dirty="0">
                <a:solidFill>
                  <a:srgbClr val="FF0000"/>
                </a:solidFill>
              </a:rPr>
              <a:t> 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ro-RO" b="1" dirty="0">
                <a:solidFill>
                  <a:srgbClr val="FF0000"/>
                </a:solidFill>
              </a:rPr>
              <a:t>Enum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smtClean="0">
                <a:solidFill>
                  <a:srgbClr val="FF0000"/>
                </a:solidFill>
              </a:rPr>
              <a:t>Eager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 smtClean="0">
                <a:solidFill>
                  <a:srgbClr val="FF0000"/>
                </a:solidFill>
              </a:rPr>
              <a:t>Sincronizat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ro-RO" b="1" dirty="0">
                <a:solidFill>
                  <a:srgbClr val="FF0000"/>
                </a:solidFill>
              </a:rPr>
              <a:t>Double-checked locking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alta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alternativa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include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folosirea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unei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clase</a:t>
            </a:r>
            <a:r>
              <a:rPr lang="en-US" dirty="0">
                <a:solidFill>
                  <a:srgbClr val="FF0000"/>
                </a:solidFill>
              </a:rPr>
              <a:t> inner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aceasta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modalitate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are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avantajul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deja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sincronizata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nu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mai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trebuie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folosit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nimic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. Ca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dezavantaj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insa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nu o pot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folosi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cazul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in care am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exceptie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tip checked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propagata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la constructor.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Builder</a:t>
            </a: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657831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Design pattern creational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Folosit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simplificarea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construirea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instantelor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unui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obiect</a:t>
            </a: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Cazul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in care am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foarte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multe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atribute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un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obiect</a:t>
            </a: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in general nu trebuie sa fie mai mult de 2-3 </a:t>
            </a:r>
            <a:r>
              <a:rPr lang="it-IT" dirty="0" smtClean="0">
                <a:solidFill>
                  <a:schemeClr val="bg2">
                    <a:lumMod val="10000"/>
                  </a:schemeClr>
                </a:solidFill>
              </a:rPr>
              <a:t>parametri la un constructor(maxim 5); 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pot aparea probleme</a:t>
            </a: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Clasa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inner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publica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statica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pe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baza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careia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creez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instante</a:t>
            </a: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Se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inlantiesc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metodele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smtClean="0">
                <a:solidFill>
                  <a:srgbClr val="FF0000"/>
                </a:solidFill>
              </a:rPr>
              <a:t>set,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iar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la final ii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dau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build()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55957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Registry Patter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4089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fi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privit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 un Singleton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extins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are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rol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mai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multe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instante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dar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anumit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tip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daca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exista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deja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anumit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tip, nu se face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inca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instanta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ci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returneaza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existenta</a:t>
            </a: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Voi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folosi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un Map cu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cheile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elementele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-tip din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enum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Decorator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p</a:t>
            </a:r>
            <a:r>
              <a:rPr lang="vi-VN" dirty="0" smtClean="0">
                <a:solidFill>
                  <a:schemeClr val="bg2">
                    <a:lumMod val="10000"/>
                  </a:schemeClr>
                </a:solidFill>
              </a:rPr>
              <a:t>ermite adaug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area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unei</a:t>
            </a:r>
            <a:r>
              <a:rPr lang="vi-VN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vi-VN" dirty="0">
                <a:solidFill>
                  <a:schemeClr val="bg2">
                    <a:lumMod val="10000"/>
                  </a:schemeClr>
                </a:solidFill>
              </a:rPr>
              <a:t>noi funcționalități unui obiect existent fără </a:t>
            </a:r>
            <a:r>
              <a:rPr lang="vi-VN" dirty="0" smtClean="0">
                <a:solidFill>
                  <a:schemeClr val="bg2">
                    <a:lumMod val="10000"/>
                  </a:schemeClr>
                </a:solidFill>
              </a:rPr>
              <a:t>a-i </a:t>
            </a:r>
            <a:r>
              <a:rPr lang="vi-VN" dirty="0">
                <a:solidFill>
                  <a:schemeClr val="bg2">
                    <a:lumMod val="10000"/>
                  </a:schemeClr>
                </a:solidFill>
              </a:rPr>
              <a:t>modifica </a:t>
            </a:r>
            <a:r>
              <a:rPr lang="vi-VN" dirty="0" smtClean="0">
                <a:solidFill>
                  <a:schemeClr val="bg2">
                    <a:lumMod val="10000"/>
                  </a:schemeClr>
                </a:solidFill>
              </a:rPr>
              <a:t>structura</a:t>
            </a: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vi-VN" dirty="0" smtClean="0">
                <a:solidFill>
                  <a:schemeClr val="bg2">
                    <a:lumMod val="10000"/>
                  </a:schemeClr>
                </a:solidFill>
              </a:rPr>
              <a:t>acționează </a:t>
            </a:r>
            <a:r>
              <a:rPr lang="vi-VN" dirty="0">
                <a:solidFill>
                  <a:schemeClr val="bg2">
                    <a:lumMod val="10000"/>
                  </a:schemeClr>
                </a:solidFill>
              </a:rPr>
              <a:t>ca un înveliș pentru clasa </a:t>
            </a:r>
            <a:r>
              <a:rPr lang="vi-VN" dirty="0" smtClean="0">
                <a:solidFill>
                  <a:schemeClr val="bg2">
                    <a:lumMod val="10000"/>
                  </a:schemeClr>
                </a:solidFill>
              </a:rPr>
              <a:t>existentă</a:t>
            </a: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Factory pattern 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5957" y="1211275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design pattern creational </a:t>
            </a: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functie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ceva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ii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cerem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ne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intoarce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instanta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anumit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tip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Observer pattern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4089"/>
            <a:ext cx="7751378" cy="393941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rgbClr val="FF0000"/>
                </a:solidFill>
              </a:rPr>
              <a:t>comportamental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- se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refera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modul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in care se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comporta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interactioneaza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obiectele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are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rolul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decupla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doua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entitati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care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comunica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una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cu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cealalta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-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una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dintre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Subiectul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- care se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modifica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urma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unui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Eveniment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Evenimentul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cel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care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modifica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Subiectul</a:t>
            </a:r>
            <a:endParaRPr lang="en-US" dirty="0">
              <a:solidFill>
                <a:srgbClr val="FF0000"/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altcineva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denumit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Ascultator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Observator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-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entitatea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care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Subiectul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trebuie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notifice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fiecare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Eveniment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La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nivel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instante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avem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urmatoare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legaturi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-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avem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un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Subiect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care are 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lista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mai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multi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Ascultatori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-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fiecare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dintre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acestia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implementeaza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metoda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-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care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apelata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Subiect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Fiecare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Ascultator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implementa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metoda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modul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in care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vrea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noi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am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facut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un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caz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generic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34020" y="407570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Command pattern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Reprezinta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modalitate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trata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niste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sarcini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sub forma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unor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comenzi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specificate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Avem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deja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implementare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in Java - </a:t>
            </a:r>
            <a:r>
              <a:rPr lang="en-US" dirty="0" err="1">
                <a:solidFill>
                  <a:srgbClr val="FF0000"/>
                </a:solidFill>
              </a:rPr>
              <a:t>ExecutorService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in general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sau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ScheduledExecutorService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alta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implementare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ceva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mai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complicata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data de </a:t>
            </a:r>
            <a:r>
              <a:rPr lang="en-US" dirty="0" err="1">
                <a:solidFill>
                  <a:srgbClr val="FF0000"/>
                </a:solidFill>
              </a:rPr>
              <a:t>arhitectura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Producator-Consumator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EBFONT1" val="Roboto-thi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0:0:0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2:0:0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2:0:0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threePicAndT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fourPic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2F0F1C"/>
      </a:dk2>
      <a:lt2>
        <a:srgbClr val="F1FAFB"/>
      </a:lt2>
      <a:accent1>
        <a:srgbClr val="A0CB46"/>
      </a:accent1>
      <a:accent2>
        <a:srgbClr val="4FBFC9"/>
      </a:accent2>
      <a:accent3>
        <a:srgbClr val="F7990F"/>
      </a:accent3>
      <a:accent4>
        <a:srgbClr val="ED4F39"/>
      </a:accent4>
      <a:accent5>
        <a:srgbClr val="BD3B70"/>
      </a:accent5>
      <a:accent6>
        <a:srgbClr val="FFCC52"/>
      </a:accent6>
      <a:hlink>
        <a:srgbClr val="4FBFC9"/>
      </a:hlink>
      <a:folHlink>
        <a:srgbClr val="BD3B70"/>
      </a:folHlink>
    </a:clrScheme>
    <a:fontScheme name="Default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solidFill>
            <a:schemeClr val="phClr">
              <a:shade val="95000"/>
              <a:satMod val="104999"/>
            </a:schemeClr>
          </a:solidFill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2F0F1C"/>
      </a:dk2>
      <a:lt2>
        <a:srgbClr val="F1FAFB"/>
      </a:lt2>
      <a:accent1>
        <a:srgbClr val="A0CB46"/>
      </a:accent1>
      <a:accent2>
        <a:srgbClr val="4FBFC9"/>
      </a:accent2>
      <a:accent3>
        <a:srgbClr val="F7990F"/>
      </a:accent3>
      <a:accent4>
        <a:srgbClr val="ED4F39"/>
      </a:accent4>
      <a:accent5>
        <a:srgbClr val="BD3B70"/>
      </a:accent5>
      <a:accent6>
        <a:srgbClr val="FFCC52"/>
      </a:accent6>
      <a:hlink>
        <a:srgbClr val="4FBFC9"/>
      </a:hlink>
      <a:folHlink>
        <a:srgbClr val="BD3B70"/>
      </a:folHlink>
    </a:clrScheme>
    <a:fontScheme name="Default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solidFill>
            <a:schemeClr val="phClr">
              <a:shade val="95000"/>
              <a:satMod val="104999"/>
            </a:schemeClr>
          </a:solidFill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416</Words>
  <Application>Microsoft Office PowerPoint</Application>
  <PresentationFormat>On-screen Show (16:9)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Wingdings</vt:lpstr>
      <vt:lpstr>Roboto</vt:lpstr>
      <vt:lpstr>Default</vt:lpstr>
      <vt:lpstr>Java 1 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zoho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workpathabc</dc:creator>
  <cp:lastModifiedBy>ALE</cp:lastModifiedBy>
  <cp:revision>80</cp:revision>
  <dcterms:created xsi:type="dcterms:W3CDTF">2010-03-09T10:03:29Z</dcterms:created>
  <dcterms:modified xsi:type="dcterms:W3CDTF">2018-11-18T16:26:29Z</dcterms:modified>
</cp:coreProperties>
</file>