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1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36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02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98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0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72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91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08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4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0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44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6DA087-AB35-4996-9B09-F4606088E443}" type="datetimeFigureOut">
              <a:rPr lang="fr-FR" smtClean="0"/>
              <a:t>02/01/2022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BE39BBD-38BD-4436-93D0-9F7477FA0A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63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f.org.au/insights/drug-wheel/" TargetMode="External"/><Relationship Id="rId2" Type="http://schemas.openxmlformats.org/officeDocument/2006/relationships/hyperlink" Target="https://www.health.gov.au/health-topics/drugs/about-drugs/types-of-drug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 descr="Pill Drug Icon - Free vector graphic on Pixabay">
            <a:extLst>
              <a:ext uri="{FF2B5EF4-FFF2-40B4-BE49-F238E27FC236}">
                <a16:creationId xmlns:a16="http://schemas.microsoft.com/office/drawing/2014/main" id="{FED76358-AD78-441F-AF41-AAF8E80F9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6" y="1725169"/>
            <a:ext cx="3374654" cy="336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F79BE5-3D03-4A29-9A72-B4CBCA61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2"/>
                </a:solidFill>
              </a:rPr>
              <a:t>Drugs consumption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8667D5-D04D-48C9-819F-F83AE8CC9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2"/>
                </a:solidFill>
              </a:rPr>
              <a:t>Python for Data Analysis</a:t>
            </a:r>
          </a:p>
          <a:p>
            <a:r>
              <a:rPr lang="fr-FR">
                <a:solidFill>
                  <a:schemeClr val="bg2"/>
                </a:solidFill>
              </a:rPr>
              <a:t>ESILV A4</a:t>
            </a:r>
          </a:p>
          <a:p>
            <a:r>
              <a:rPr lang="fr-FR">
                <a:solidFill>
                  <a:schemeClr val="bg2"/>
                </a:solidFill>
              </a:rPr>
              <a:t>Alexandra CHUVATIN | Axel GUEDJ</a:t>
            </a:r>
          </a:p>
        </p:txBody>
      </p:sp>
    </p:spTree>
    <p:extLst>
      <p:ext uri="{BB962C8B-B14F-4D97-AF65-F5344CB8AC3E}">
        <p14:creationId xmlns:p14="http://schemas.microsoft.com/office/powerpoint/2010/main" val="219141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3E4C2-59D5-4B69-898B-78031D65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284176"/>
            <a:ext cx="3886199" cy="1508760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37DB4E-68FB-40A1-B849-734ED079E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2011680"/>
            <a:ext cx="3945297" cy="4206240"/>
          </a:xfrm>
        </p:spPr>
        <p:txBody>
          <a:bodyPr>
            <a:normAutofit/>
          </a:bodyPr>
          <a:lstStyle/>
          <a:p>
            <a:r>
              <a:rPr lang="fr-FR" sz="2400" dirty="0"/>
              <a:t>Our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about </a:t>
            </a:r>
            <a:r>
              <a:rPr lang="fr-FR" sz="2400" dirty="0" err="1"/>
              <a:t>drug</a:t>
            </a:r>
            <a:r>
              <a:rPr lang="fr-FR" sz="2400" dirty="0"/>
              <a:t> </a:t>
            </a:r>
            <a:r>
              <a:rPr lang="fr-FR" sz="2400" dirty="0" err="1"/>
              <a:t>consumption</a:t>
            </a:r>
            <a:r>
              <a:rPr lang="fr-FR" sz="2400" dirty="0"/>
              <a:t>. It </a:t>
            </a:r>
            <a:r>
              <a:rPr lang="fr-FR" sz="2400" dirty="0" err="1"/>
              <a:t>contains</a:t>
            </a:r>
            <a:r>
              <a:rPr lang="fr-FR" sz="2400" dirty="0"/>
              <a:t> records for 1885 </a:t>
            </a:r>
            <a:r>
              <a:rPr lang="fr-FR" sz="2400" dirty="0" err="1"/>
              <a:t>respondants</a:t>
            </a:r>
            <a:r>
              <a:rPr lang="fr-FR" sz="2400" dirty="0"/>
              <a:t> for </a:t>
            </a:r>
            <a:r>
              <a:rPr lang="fr-FR" sz="2400" dirty="0" err="1"/>
              <a:t>which</a:t>
            </a:r>
            <a:r>
              <a:rPr lang="fr-FR" sz="2400" dirty="0"/>
              <a:t> 12 </a:t>
            </a:r>
            <a:r>
              <a:rPr lang="fr-FR" sz="2400" dirty="0" err="1"/>
              <a:t>attributes</a:t>
            </a:r>
            <a:r>
              <a:rPr lang="fr-FR" sz="2400" dirty="0"/>
              <a:t> are </a:t>
            </a:r>
            <a:r>
              <a:rPr lang="fr-FR" sz="2400" dirty="0" err="1"/>
              <a:t>known</a:t>
            </a:r>
            <a:r>
              <a:rPr lang="fr-FR" sz="2400" dirty="0"/>
              <a:t>. Addition to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</a:t>
            </a:r>
            <a:r>
              <a:rPr lang="fr-FR" sz="2400" dirty="0" err="1"/>
              <a:t>their</a:t>
            </a:r>
            <a:r>
              <a:rPr lang="fr-FR" sz="2400" dirty="0"/>
              <a:t> </a:t>
            </a:r>
            <a:r>
              <a:rPr lang="fr-FR" sz="2400" dirty="0" err="1"/>
              <a:t>consumption</a:t>
            </a:r>
            <a:r>
              <a:rPr lang="fr-FR" sz="2400" dirty="0"/>
              <a:t> for 18 </a:t>
            </a:r>
            <a:r>
              <a:rPr lang="fr-FR" sz="2400" dirty="0" err="1"/>
              <a:t>legal</a:t>
            </a:r>
            <a:r>
              <a:rPr lang="fr-FR" sz="2400" dirty="0"/>
              <a:t> and </a:t>
            </a:r>
            <a:r>
              <a:rPr lang="fr-FR" sz="2400" dirty="0" err="1"/>
              <a:t>illegal</a:t>
            </a:r>
            <a:r>
              <a:rPr lang="fr-FR" sz="2400" dirty="0"/>
              <a:t> </a:t>
            </a:r>
            <a:r>
              <a:rPr lang="fr-FR" sz="2400" dirty="0" err="1"/>
              <a:t>drugs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We</a:t>
            </a:r>
            <a:r>
              <a:rPr lang="fr-FR" sz="2400" dirty="0"/>
              <a:t> do not have </a:t>
            </a:r>
            <a:r>
              <a:rPr lang="fr-FR" sz="2400" dirty="0" err="1"/>
              <a:t>missing</a:t>
            </a:r>
            <a:r>
              <a:rPr lang="fr-FR" sz="2400" dirty="0"/>
              <a:t> values.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59B206-3BB4-4463-AC79-8DD9EE599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3120" y="0"/>
            <a:ext cx="7548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EA69F7-E487-4D33-A280-0571339F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3" y="0"/>
            <a:ext cx="7284717" cy="3948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B300B8-3458-405D-8E75-C7257C7D3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017" y="456301"/>
            <a:ext cx="6641248" cy="305497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D0C214-AC85-438D-8BC5-D6BCC9A56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7284" y="4109826"/>
            <a:ext cx="4016442" cy="2748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16204B-68EA-4ADA-A563-16E43E192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99034" y="4109826"/>
            <a:ext cx="3092966" cy="27481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27D2E08-1663-44F4-8735-7629EB531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860" y="4325760"/>
            <a:ext cx="2128713" cy="233597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9E7829-2DEC-4FC1-9533-50F6B7790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133" y="4429064"/>
            <a:ext cx="2968233" cy="21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4823F6-E24E-4D3D-87B6-0D237CA2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Goal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D84E5-028C-4A6D-8C78-CF84812E2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err="1"/>
              <a:t>We</a:t>
            </a:r>
            <a:r>
              <a:rPr lang="fr-FR" sz="2400" b="1" dirty="0"/>
              <a:t> </a:t>
            </a:r>
            <a:r>
              <a:rPr lang="fr-FR" sz="2400" b="1" dirty="0" err="1"/>
              <a:t>want</a:t>
            </a:r>
            <a:r>
              <a:rPr lang="fr-FR" sz="2400" b="1" dirty="0"/>
              <a:t> to </a:t>
            </a:r>
            <a:r>
              <a:rPr lang="fr-FR" sz="2400" b="1" dirty="0" err="1"/>
              <a:t>be</a:t>
            </a:r>
            <a:r>
              <a:rPr lang="fr-FR" sz="2400" b="1" dirty="0"/>
              <a:t> able to </a:t>
            </a:r>
            <a:r>
              <a:rPr lang="fr-FR" sz="2400" b="1" dirty="0" err="1"/>
              <a:t>predict</a:t>
            </a:r>
            <a:r>
              <a:rPr lang="fr-FR" sz="2400" b="1" dirty="0"/>
              <a:t> </a:t>
            </a:r>
            <a:r>
              <a:rPr lang="fr-FR" sz="2400" b="1" dirty="0" err="1"/>
              <a:t>whether</a:t>
            </a:r>
            <a:r>
              <a:rPr lang="fr-FR" sz="2400" b="1" dirty="0"/>
              <a:t> the </a:t>
            </a:r>
            <a:r>
              <a:rPr lang="fr-FR" sz="2400" b="1" dirty="0" err="1"/>
              <a:t>person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a user or not of a </a:t>
            </a:r>
            <a:r>
              <a:rPr lang="fr-FR" sz="2400" b="1" dirty="0" err="1"/>
              <a:t>chosen</a:t>
            </a:r>
            <a:r>
              <a:rPr lang="fr-FR" sz="2400" b="1" dirty="0"/>
              <a:t> </a:t>
            </a:r>
            <a:r>
              <a:rPr lang="fr-FR" sz="2400" b="1" dirty="0" err="1"/>
              <a:t>drug</a:t>
            </a:r>
            <a:r>
              <a:rPr lang="fr-FR" sz="2400" b="1" dirty="0"/>
              <a:t>.</a:t>
            </a:r>
          </a:p>
          <a:p>
            <a:r>
              <a:rPr lang="fr-FR" sz="2400" dirty="0"/>
              <a:t>To do </a:t>
            </a:r>
            <a:r>
              <a:rPr lang="fr-FR" sz="2400" dirty="0" err="1"/>
              <a:t>so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look at the data and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help us.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class the </a:t>
            </a:r>
            <a:r>
              <a:rPr lang="fr-FR" sz="2400" dirty="0" err="1"/>
              <a:t>drugs</a:t>
            </a:r>
            <a:r>
              <a:rPr lang="fr-FR" sz="2400" dirty="0"/>
              <a:t> in </a:t>
            </a:r>
            <a:r>
              <a:rPr lang="fr-FR" sz="2400" dirty="0" err="1"/>
              <a:t>categories</a:t>
            </a:r>
            <a:r>
              <a:rPr lang="fr-FR" sz="2400" dirty="0"/>
              <a:t> to help us 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Finally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do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 for the qualitative </a:t>
            </a:r>
            <a:r>
              <a:rPr lang="fr-FR" sz="2400" dirty="0" err="1"/>
              <a:t>features</a:t>
            </a:r>
            <a:r>
              <a:rPr lang="fr-FR" sz="2400" dirty="0"/>
              <a:t>.</a:t>
            </a:r>
          </a:p>
          <a:p>
            <a:r>
              <a:rPr lang="fr-FR" sz="2400" dirty="0"/>
              <a:t>The last </a:t>
            </a:r>
            <a:r>
              <a:rPr lang="fr-FR" sz="2400" dirty="0" err="1"/>
              <a:t>task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to </a:t>
            </a:r>
            <a:r>
              <a:rPr lang="fr-FR" sz="2400" dirty="0" err="1"/>
              <a:t>find</a:t>
            </a:r>
            <a:r>
              <a:rPr lang="fr-FR" sz="2400" dirty="0"/>
              <a:t> the model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predicts</a:t>
            </a:r>
            <a:r>
              <a:rPr lang="fr-FR" sz="2400" dirty="0"/>
              <a:t> the best the usage of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drug</a:t>
            </a:r>
            <a:r>
              <a:rPr lang="fr-FR" sz="2400" dirty="0"/>
              <a:t> class !</a:t>
            </a:r>
          </a:p>
        </p:txBody>
      </p:sp>
    </p:spTree>
    <p:extLst>
      <p:ext uri="{BB962C8B-B14F-4D97-AF65-F5344CB8AC3E}">
        <p14:creationId xmlns:p14="http://schemas.microsoft.com/office/powerpoint/2010/main" val="385612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50AD1-982A-49C9-B6B3-05A6F87D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First observations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64957-AD82-4916-8D0C-494D7B34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 good point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for the </a:t>
            </a:r>
            <a:r>
              <a:rPr lang="fr-FR" sz="2400" b="1" dirty="0" err="1"/>
              <a:t>gender</a:t>
            </a:r>
            <a:r>
              <a:rPr lang="fr-FR" sz="2400" dirty="0"/>
              <a:t> </a:t>
            </a:r>
            <a:r>
              <a:rPr lang="fr-FR" sz="2400" dirty="0" err="1"/>
              <a:t>feature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have 50% of male and 50% of </a:t>
            </a:r>
            <a:r>
              <a:rPr lang="fr-FR" sz="2400" dirty="0" err="1"/>
              <a:t>female</a:t>
            </a:r>
            <a:r>
              <a:rPr lang="fr-FR" sz="2400" dirty="0"/>
              <a:t>.</a:t>
            </a:r>
          </a:p>
          <a:p>
            <a:r>
              <a:rPr lang="fr-FR" sz="2400" dirty="0"/>
              <a:t>But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look </a:t>
            </a:r>
            <a:r>
              <a:rPr lang="fr-FR" sz="2400" dirty="0" err="1"/>
              <a:t>closer</a:t>
            </a:r>
            <a:r>
              <a:rPr lang="fr-FR" sz="2400" dirty="0"/>
              <a:t>, </a:t>
            </a:r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features</a:t>
            </a:r>
            <a:r>
              <a:rPr lang="fr-FR" sz="2400" dirty="0"/>
              <a:t> can not help us </a:t>
            </a:r>
            <a:r>
              <a:rPr lang="fr-FR" sz="2400" dirty="0" err="1"/>
              <a:t>because</a:t>
            </a:r>
            <a:r>
              <a:rPr lang="fr-FR" sz="2400" dirty="0"/>
              <a:t> of a </a:t>
            </a:r>
            <a:r>
              <a:rPr lang="fr-FR" sz="2400" dirty="0" err="1"/>
              <a:t>bad</a:t>
            </a:r>
            <a:r>
              <a:rPr lang="fr-FR" sz="2400" dirty="0"/>
              <a:t> distribution. </a:t>
            </a:r>
            <a:r>
              <a:rPr lang="fr-FR" sz="2400" dirty="0" err="1"/>
              <a:t>Thus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can not use </a:t>
            </a:r>
            <a:r>
              <a:rPr lang="fr-FR" sz="2400" b="1" dirty="0" err="1"/>
              <a:t>ethnicity</a:t>
            </a:r>
            <a:r>
              <a:rPr lang="fr-FR" sz="2400" dirty="0"/>
              <a:t> and </a:t>
            </a:r>
            <a:r>
              <a:rPr lang="fr-FR" sz="2400" b="1" dirty="0"/>
              <a:t>country</a:t>
            </a:r>
            <a:r>
              <a:rPr lang="fr-FR" sz="2400" dirty="0"/>
              <a:t> in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predictions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C5082F-A99E-4EBC-8A86-B2DED2FD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9" y="3814963"/>
            <a:ext cx="5510654" cy="25002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C19926D-7AB1-4612-8683-225E7D386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57" y="3816229"/>
            <a:ext cx="5363452" cy="24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CADF7-C456-45E1-B448-A7C6037D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Drug </a:t>
            </a:r>
            <a:r>
              <a:rPr lang="fr-FR" dirty="0" err="1"/>
              <a:t>users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14C5F-2BC0-4A07-A9CC-CD193133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The first task is to class the participants into 2 groups: “Users” and “Non-Users”. To do so, we decided that a </a:t>
            </a:r>
            <a:r>
              <a:rPr lang="en-US" sz="2400" b="1" dirty="0"/>
              <a:t>User</a:t>
            </a:r>
            <a:r>
              <a:rPr lang="en-US" sz="2400" dirty="0"/>
              <a:t> of a drug is someone that gave one of these answers:</a:t>
            </a:r>
            <a:r>
              <a:rPr lang="en-US" sz="2400" b="1" dirty="0"/>
              <a:t> ‘Used in last day’ , ‘Used in last week’, ‘Used in last month’</a:t>
            </a:r>
            <a:r>
              <a:rPr lang="en-US" sz="2400" dirty="0"/>
              <a:t>. The rest will be </a:t>
            </a:r>
            <a:r>
              <a:rPr lang="en-US" sz="2400" b="1" dirty="0"/>
              <a:t>Non-User</a:t>
            </a:r>
            <a:r>
              <a:rPr lang="en-US" sz="2400" dirty="0"/>
              <a:t>. The goal is to have a one in the dataset if the person is considered as a user and a zero in the other case.</a:t>
            </a:r>
          </a:p>
          <a:p>
            <a:r>
              <a:rPr lang="fr-FR" sz="2400" dirty="0"/>
              <a:t>Next, </a:t>
            </a:r>
            <a:r>
              <a:rPr lang="fr-FR" sz="2400" dirty="0" err="1"/>
              <a:t>we</a:t>
            </a:r>
            <a:r>
              <a:rPr lang="fr-FR" sz="2400" dirty="0"/>
              <a:t> put the </a:t>
            </a:r>
            <a:r>
              <a:rPr lang="fr-FR" sz="2400" dirty="0" err="1"/>
              <a:t>drugs</a:t>
            </a:r>
            <a:r>
              <a:rPr lang="fr-FR" sz="2400" dirty="0"/>
              <a:t> in 3 </a:t>
            </a:r>
            <a:r>
              <a:rPr lang="fr-FR" sz="2400" dirty="0" err="1"/>
              <a:t>different</a:t>
            </a:r>
            <a:r>
              <a:rPr lang="fr-FR" sz="2400" dirty="0"/>
              <a:t> classes: </a:t>
            </a:r>
            <a:r>
              <a:rPr lang="fr-FR" sz="2400" dirty="0" err="1"/>
              <a:t>Depressants</a:t>
            </a:r>
            <a:r>
              <a:rPr lang="fr-FR" sz="2400" dirty="0"/>
              <a:t>, Stimulants and </a:t>
            </a:r>
            <a:r>
              <a:rPr lang="fr-FR" sz="2400" dirty="0" err="1"/>
              <a:t>Psychedelics</a:t>
            </a:r>
            <a:r>
              <a:rPr lang="fr-FR" sz="2400" dirty="0"/>
              <a:t> </a:t>
            </a:r>
            <a:r>
              <a:rPr lang="fr-FR" sz="2400" dirty="0" err="1"/>
              <a:t>according</a:t>
            </a:r>
            <a:r>
              <a:rPr lang="fr-FR" sz="2400" dirty="0"/>
              <a:t> to </a:t>
            </a:r>
            <a:r>
              <a:rPr lang="fr-FR" sz="2400" dirty="0" err="1"/>
              <a:t>this</a:t>
            </a:r>
            <a:r>
              <a:rPr lang="fr-FR" sz="2400" dirty="0"/>
              <a:t> site: </a:t>
            </a:r>
            <a:r>
              <a:rPr lang="fr-FR" sz="1200" dirty="0">
                <a:hlinkClick r:id="rId2"/>
              </a:rPr>
              <a:t>https://www.health.gov.au/health-topics/drugs/about-drugs/types-of-drugs</a:t>
            </a:r>
            <a:endParaRPr lang="fr-FR" sz="1200" dirty="0"/>
          </a:p>
          <a:p>
            <a:pPr marL="0" indent="0">
              <a:buNone/>
            </a:pPr>
            <a:r>
              <a:rPr lang="fr-FR" sz="1900" dirty="0" err="1"/>
              <a:t>Unfortunately</a:t>
            </a:r>
            <a:r>
              <a:rPr lang="fr-FR" sz="1900" dirty="0"/>
              <a:t>,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couldn’t</a:t>
            </a:r>
            <a:r>
              <a:rPr lang="fr-FR" sz="1900" dirty="0"/>
              <a:t> class « Choc » and « </a:t>
            </a:r>
            <a:r>
              <a:rPr lang="fr-FR" sz="1900" dirty="0" err="1"/>
              <a:t>LegalH</a:t>
            </a:r>
            <a:r>
              <a:rPr lang="fr-FR" sz="1900" dirty="0"/>
              <a:t> » </a:t>
            </a:r>
            <a:r>
              <a:rPr lang="fr-FR" sz="1900" dirty="0" err="1"/>
              <a:t>into</a:t>
            </a:r>
            <a:r>
              <a:rPr lang="fr-FR" sz="1900" dirty="0"/>
              <a:t> one of the classes. </a:t>
            </a:r>
          </a:p>
          <a:p>
            <a:pPr marL="0" indent="0">
              <a:buNone/>
            </a:pPr>
            <a:r>
              <a:rPr lang="fr-FR" sz="1900" u="sng" dirty="0"/>
              <a:t>NB:</a:t>
            </a:r>
            <a:r>
              <a:rPr lang="fr-FR" sz="1900" dirty="0"/>
              <a:t> first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tried</a:t>
            </a:r>
            <a:r>
              <a:rPr lang="fr-FR" sz="1900" dirty="0"/>
              <a:t> to use the </a:t>
            </a:r>
            <a:r>
              <a:rPr lang="fr-FR" sz="1900" dirty="0">
                <a:hlinkClick r:id="rId3"/>
              </a:rPr>
              <a:t>Drug Wheel </a:t>
            </a:r>
            <a:r>
              <a:rPr lang="fr-FR" sz="1900" dirty="0"/>
              <a:t>to class the </a:t>
            </a:r>
            <a:r>
              <a:rPr lang="fr-FR" sz="1900" dirty="0" err="1"/>
              <a:t>drugs</a:t>
            </a:r>
            <a:r>
              <a:rPr lang="fr-FR" sz="1900" dirty="0"/>
              <a:t>, but to </a:t>
            </a:r>
            <a:r>
              <a:rPr lang="fr-FR" sz="1900" dirty="0" err="1"/>
              <a:t>many</a:t>
            </a:r>
            <a:r>
              <a:rPr lang="fr-FR" sz="1900" dirty="0"/>
              <a:t> of </a:t>
            </a:r>
            <a:r>
              <a:rPr lang="fr-FR" sz="1900" dirty="0" err="1"/>
              <a:t>them</a:t>
            </a:r>
            <a:r>
              <a:rPr lang="fr-FR" sz="1900" dirty="0"/>
              <a:t> </a:t>
            </a:r>
            <a:r>
              <a:rPr lang="fr-FR" sz="1900" dirty="0" err="1"/>
              <a:t>weren’t</a:t>
            </a:r>
            <a:r>
              <a:rPr lang="fr-FR" sz="1900" dirty="0"/>
              <a:t> part of a class. </a:t>
            </a:r>
            <a:r>
              <a:rPr lang="fr-FR" sz="1900" dirty="0" err="1"/>
              <a:t>We</a:t>
            </a:r>
            <a:r>
              <a:rPr lang="fr-FR" sz="1900" dirty="0"/>
              <a:t> </a:t>
            </a:r>
            <a:r>
              <a:rPr lang="fr-FR" sz="1900" dirty="0" err="1"/>
              <a:t>also</a:t>
            </a:r>
            <a:r>
              <a:rPr lang="fr-FR" sz="1900" dirty="0"/>
              <a:t> </a:t>
            </a:r>
            <a:r>
              <a:rPr lang="fr-FR" sz="1900" dirty="0" err="1"/>
              <a:t>tried</a:t>
            </a:r>
            <a:r>
              <a:rPr lang="fr-FR" sz="1900" dirty="0"/>
              <a:t> to use the distinction </a:t>
            </a:r>
            <a:r>
              <a:rPr lang="fr-FR" sz="1900" dirty="0" err="1"/>
              <a:t>between</a:t>
            </a:r>
            <a:r>
              <a:rPr lang="fr-FR" sz="1900" dirty="0"/>
              <a:t> hard and soft </a:t>
            </a:r>
            <a:r>
              <a:rPr lang="fr-FR" sz="1900" dirty="0" err="1"/>
              <a:t>drug</a:t>
            </a:r>
            <a:r>
              <a:rPr lang="fr-FR" sz="1900" dirty="0"/>
              <a:t>, but </a:t>
            </a:r>
            <a:r>
              <a:rPr lang="fr-FR" sz="1900" dirty="0" err="1"/>
              <a:t>it</a:t>
            </a:r>
            <a:r>
              <a:rPr lang="fr-FR" sz="1900" dirty="0"/>
              <a:t> </a:t>
            </a:r>
            <a:r>
              <a:rPr lang="fr-FR" sz="1900" dirty="0" err="1"/>
              <a:t>appeared</a:t>
            </a:r>
            <a:r>
              <a:rPr lang="fr-FR" sz="1900" dirty="0"/>
              <a:t> </a:t>
            </a:r>
            <a:r>
              <a:rPr lang="fr-FR" sz="1900" dirty="0" err="1"/>
              <a:t>it</a:t>
            </a:r>
            <a:r>
              <a:rPr lang="fr-FR" sz="1900" dirty="0"/>
              <a:t> </a:t>
            </a:r>
            <a:r>
              <a:rPr lang="fr-FR" sz="1900" dirty="0" err="1"/>
              <a:t>wasn’t</a:t>
            </a:r>
            <a:r>
              <a:rPr lang="fr-FR" sz="1900" dirty="0"/>
              <a:t> a good classification for </a:t>
            </a:r>
            <a:r>
              <a:rPr lang="fr-FR" sz="1900" dirty="0" err="1"/>
              <a:t>drugs</a:t>
            </a:r>
            <a:r>
              <a:rPr lang="fr-FR" sz="1900" dirty="0"/>
              <a:t>.</a:t>
            </a:r>
          </a:p>
          <a:p>
            <a:r>
              <a:rPr lang="fr-FR" sz="2400" dirty="0" err="1"/>
              <a:t>Finally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had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one user of the </a:t>
            </a:r>
            <a:r>
              <a:rPr lang="fr-FR" sz="2400" dirty="0" err="1"/>
              <a:t>drug</a:t>
            </a:r>
            <a:r>
              <a:rPr lang="fr-FR" sz="2400" dirty="0"/>
              <a:t> « Semer », </a:t>
            </a:r>
            <a:r>
              <a:rPr lang="fr-FR" sz="2400" dirty="0" err="1"/>
              <a:t>so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droped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because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wasn’t</a:t>
            </a:r>
            <a:r>
              <a:rPr lang="fr-FR" sz="2400" dirty="0"/>
              <a:t> </a:t>
            </a:r>
            <a:r>
              <a:rPr lang="fr-FR" sz="2400" dirty="0" err="1"/>
              <a:t>relevent</a:t>
            </a:r>
            <a:r>
              <a:rPr lang="fr-FR" sz="2400" dirty="0"/>
              <a:t>.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25784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65457C-518F-445E-8437-8793444A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Users vs Non-Users for each drug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9BF7152-8047-48B5-BB37-264F15374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06" y="494988"/>
            <a:ext cx="11443585" cy="47204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6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5827A-773D-4F5C-8205-882255FA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6003" y="284176"/>
            <a:ext cx="7090996" cy="1508760"/>
          </a:xfrm>
        </p:spPr>
        <p:txBody>
          <a:bodyPr>
            <a:normAutofit/>
          </a:bodyPr>
          <a:lstStyle/>
          <a:p>
            <a:r>
              <a:rPr lang="fr-FR"/>
              <a:t>Encoding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908CA1-6A8C-4799-A0B9-138511D0C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5253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5B3ADA-79F1-4EAE-87CA-8A5750FC2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601513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AF1BF0-4ACD-45B1-965C-DA934367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92" y="800101"/>
            <a:ext cx="1180910" cy="1318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DEA3165-85FA-4E0B-8D3B-4CD1DF383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2575502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CABBE42-C61D-4476-AF58-E5008744E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37" y="2689611"/>
            <a:ext cx="1777060" cy="153080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F32C988-CB11-464C-B7AB-F4AEC3297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478" y="4549491"/>
            <a:ext cx="2023860" cy="1706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98536D-57B9-48FF-AD8B-270F971AB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66" y="4906027"/>
            <a:ext cx="1644162" cy="100271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4E275B-F63A-4118-84C2-B9EEAA76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02" y="2118714"/>
            <a:ext cx="7692520" cy="4455110"/>
          </a:xfrm>
        </p:spPr>
        <p:txBody>
          <a:bodyPr>
            <a:normAutofit fontScale="70000" lnSpcReduction="20000"/>
          </a:bodyPr>
          <a:lstStyle/>
          <a:p>
            <a:r>
              <a:rPr lang="fr-FR" sz="2900" dirty="0"/>
              <a:t>The </a:t>
            </a:r>
            <a:r>
              <a:rPr lang="fr-FR" sz="2900" dirty="0" err="1"/>
              <a:t>features</a:t>
            </a:r>
            <a:r>
              <a:rPr lang="fr-FR" sz="2900" dirty="0"/>
              <a:t> </a:t>
            </a:r>
            <a:r>
              <a:rPr lang="fr-FR" sz="2900" b="1" dirty="0"/>
              <a:t>Age</a:t>
            </a:r>
            <a:r>
              <a:rPr lang="fr-FR" sz="2900" dirty="0"/>
              <a:t>, </a:t>
            </a:r>
            <a:r>
              <a:rPr lang="fr-FR" sz="2900" b="1" dirty="0" err="1"/>
              <a:t>Gender</a:t>
            </a:r>
            <a:r>
              <a:rPr lang="fr-FR" sz="2900" dirty="0"/>
              <a:t> and </a:t>
            </a:r>
            <a:r>
              <a:rPr lang="fr-FR" sz="2900" b="1" dirty="0"/>
              <a:t>Education</a:t>
            </a:r>
            <a:r>
              <a:rPr lang="fr-FR" sz="2900" dirty="0"/>
              <a:t> </a:t>
            </a:r>
            <a:r>
              <a:rPr lang="fr-FR" sz="2900" dirty="0" err="1"/>
              <a:t>were</a:t>
            </a:r>
            <a:r>
              <a:rPr lang="fr-FR" sz="2900" dirty="0"/>
              <a:t> </a:t>
            </a:r>
            <a:r>
              <a:rPr lang="fr-FR" sz="2900" dirty="0" err="1"/>
              <a:t>already</a:t>
            </a:r>
            <a:r>
              <a:rPr lang="fr-FR" sz="2900" dirty="0"/>
              <a:t> </a:t>
            </a:r>
            <a:r>
              <a:rPr lang="fr-FR" sz="2900" dirty="0" err="1"/>
              <a:t>encoded</a:t>
            </a:r>
            <a:r>
              <a:rPr lang="fr-FR" sz="2900" dirty="0"/>
              <a:t>, but </a:t>
            </a:r>
            <a:r>
              <a:rPr lang="fr-FR" sz="2900" dirty="0" err="1"/>
              <a:t>we</a:t>
            </a:r>
            <a:r>
              <a:rPr lang="fr-FR" sz="2900" dirty="0"/>
              <a:t> </a:t>
            </a:r>
            <a:r>
              <a:rPr lang="fr-FR" sz="2900" dirty="0" err="1"/>
              <a:t>will</a:t>
            </a:r>
            <a:r>
              <a:rPr lang="fr-FR" sz="2900" dirty="0"/>
              <a:t> encode </a:t>
            </a:r>
            <a:r>
              <a:rPr lang="fr-FR" sz="2900" dirty="0" err="1"/>
              <a:t>them</a:t>
            </a:r>
            <a:r>
              <a:rPr lang="fr-FR" sz="2900" dirty="0"/>
              <a:t> </a:t>
            </a:r>
            <a:r>
              <a:rPr lang="fr-FR" sz="2900" dirty="0" err="1"/>
              <a:t>differently</a:t>
            </a:r>
            <a:r>
              <a:rPr lang="fr-FR" sz="2900" dirty="0"/>
              <a:t>, as </a:t>
            </a:r>
            <a:r>
              <a:rPr lang="fr-FR" sz="2900" dirty="0" err="1"/>
              <a:t>seen</a:t>
            </a:r>
            <a:r>
              <a:rPr lang="fr-FR" sz="2900" dirty="0"/>
              <a:t> in class. First </a:t>
            </a:r>
            <a:r>
              <a:rPr lang="fr-FR" sz="2900" dirty="0" err="1"/>
              <a:t>we</a:t>
            </a:r>
            <a:r>
              <a:rPr lang="fr-FR" sz="2900" dirty="0"/>
              <a:t> </a:t>
            </a:r>
            <a:r>
              <a:rPr lang="fr-FR" sz="2900" dirty="0" err="1"/>
              <a:t>will</a:t>
            </a:r>
            <a:r>
              <a:rPr lang="fr-FR" sz="2900" dirty="0"/>
              <a:t> </a:t>
            </a:r>
            <a:r>
              <a:rPr lang="fr-FR" sz="2900" dirty="0" err="1"/>
              <a:t>decode</a:t>
            </a:r>
            <a:r>
              <a:rPr lang="fr-FR" sz="2900" dirty="0"/>
              <a:t> </a:t>
            </a:r>
            <a:r>
              <a:rPr lang="fr-FR" sz="2900" dirty="0" err="1"/>
              <a:t>them</a:t>
            </a:r>
            <a:r>
              <a:rPr lang="fr-FR" sz="2900" dirty="0"/>
              <a:t> to </a:t>
            </a:r>
            <a:r>
              <a:rPr lang="fr-FR" sz="2900" dirty="0" err="1"/>
              <a:t>easier</a:t>
            </a:r>
            <a:r>
              <a:rPr lang="fr-FR" sz="2900" dirty="0"/>
              <a:t> </a:t>
            </a:r>
            <a:r>
              <a:rPr lang="fr-FR" sz="2900" dirty="0" err="1"/>
              <a:t>understand</a:t>
            </a:r>
            <a:r>
              <a:rPr lang="fr-FR" sz="2900" dirty="0"/>
              <a:t> the values.</a:t>
            </a:r>
          </a:p>
          <a:p>
            <a:r>
              <a:rPr lang="fr-FR" sz="2900" dirty="0" err="1"/>
              <a:t>Then</a:t>
            </a:r>
            <a:r>
              <a:rPr lang="fr-FR" sz="2900" dirty="0"/>
              <a:t>, to encode </a:t>
            </a:r>
            <a:r>
              <a:rPr lang="fr-FR" sz="2900" dirty="0" err="1"/>
              <a:t>them</a:t>
            </a:r>
            <a:r>
              <a:rPr lang="fr-FR" sz="2900" dirty="0"/>
              <a:t>, </a:t>
            </a:r>
            <a:r>
              <a:rPr lang="fr-FR" sz="2900" dirty="0" err="1"/>
              <a:t>we</a:t>
            </a:r>
            <a:r>
              <a:rPr lang="fr-FR" sz="2900" dirty="0"/>
              <a:t> use the </a:t>
            </a:r>
            <a:r>
              <a:rPr lang="fr-FR" sz="2900" i="1" dirty="0" err="1"/>
              <a:t>get_dummies</a:t>
            </a:r>
            <a:r>
              <a:rPr lang="fr-FR" sz="2900" i="1" dirty="0"/>
              <a:t>() </a:t>
            </a:r>
            <a:r>
              <a:rPr lang="fr-FR" sz="2900" dirty="0" err="1"/>
              <a:t>function</a:t>
            </a:r>
            <a:r>
              <a:rPr lang="fr-FR" sz="2900" dirty="0"/>
              <a:t> of the pandas </a:t>
            </a:r>
            <a:r>
              <a:rPr lang="fr-FR" sz="2900" dirty="0" err="1"/>
              <a:t>library</a:t>
            </a:r>
            <a:r>
              <a:rPr lang="fr-FR" sz="2900" dirty="0"/>
              <a:t>.</a:t>
            </a:r>
          </a:p>
          <a:p>
            <a:pPr marL="0" indent="0">
              <a:buNone/>
            </a:pPr>
            <a:r>
              <a:rPr lang="fr-FR" sz="2900" dirty="0" err="1"/>
              <a:t>Now</a:t>
            </a:r>
            <a:r>
              <a:rPr lang="fr-FR" sz="2900" dirty="0"/>
              <a:t>, </a:t>
            </a:r>
            <a:r>
              <a:rPr lang="fr-FR" sz="2900" dirty="0" err="1"/>
              <a:t>instead</a:t>
            </a:r>
            <a:r>
              <a:rPr lang="fr-FR" sz="2900" dirty="0"/>
              <a:t> of Age (0/1/2/3/4/5) </a:t>
            </a:r>
            <a:r>
              <a:rPr lang="fr-FR" sz="2900" dirty="0" err="1"/>
              <a:t>we</a:t>
            </a:r>
            <a:r>
              <a:rPr lang="fr-FR" sz="2900" dirty="0"/>
              <a:t> have </a:t>
            </a:r>
            <a:r>
              <a:rPr lang="fr-FR" sz="2900" i="1" dirty="0"/>
              <a:t>Age_0, Age_1</a:t>
            </a:r>
            <a:r>
              <a:rPr lang="fr-FR" sz="2900" dirty="0"/>
              <a:t>, …</a:t>
            </a:r>
          </a:p>
          <a:p>
            <a:pPr marL="0" indent="0">
              <a:buNone/>
            </a:pPr>
            <a:endParaRPr lang="fr-FR" sz="2900" dirty="0"/>
          </a:p>
          <a:p>
            <a:r>
              <a:rPr lang="fr-FR" sz="2900" dirty="0"/>
              <a:t>Our final </a:t>
            </a:r>
            <a:r>
              <a:rPr lang="fr-FR" sz="2900" dirty="0" err="1"/>
              <a:t>columns</a:t>
            </a:r>
            <a:r>
              <a:rPr lang="fr-FR" sz="2900" dirty="0"/>
              <a:t> are:</a:t>
            </a:r>
          </a:p>
          <a:p>
            <a:pPr marL="0" indent="0">
              <a:buNone/>
            </a:pPr>
            <a:r>
              <a:rPr lang="fr-FR" altLang="fr-FR" sz="2900" i="1" dirty="0"/>
              <a:t>'</a:t>
            </a:r>
            <a:r>
              <a:rPr lang="fr-FR" altLang="fr-FR" sz="2900" i="1" dirty="0" err="1"/>
              <a:t>Nscore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Escore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Oscore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Ascore</a:t>
            </a:r>
            <a:r>
              <a:rPr lang="fr-FR" altLang="fr-FR" sz="2900" i="1" dirty="0"/>
              <a:t>', '</a:t>
            </a:r>
            <a:r>
              <a:rPr lang="fr-FR" altLang="fr-FR" sz="2900" i="1" dirty="0" err="1"/>
              <a:t>Cscore</a:t>
            </a:r>
            <a:r>
              <a:rPr lang="fr-FR" altLang="fr-FR" sz="2900" i="1" dirty="0"/>
              <a:t>', 'Impulsive', 'SS', 'Education_0', 'Education_1', 'Education_2', 'Education_3', 'Education_4', 'Education_5', 'Education_6', 'Education_7', 'Education_8', 'Age_0', 'Age_1', 'Age_2', 'Age_3', 'Age_4', 'Age_5', 'Education_0', 'Education_1', 'Education_2', 'Education_3', 'Education_4', 'Education_5', 'Education_6', 'Education_7', 'Education_8', 'Age_0', 'Age_1', 'Age_2', 'Age_3', 'Age_4', 'Age_5', 'Gender_0', 'Gender_1’  </a:t>
            </a:r>
            <a:r>
              <a:rPr lang="fr-FR" altLang="fr-FR" sz="2900" dirty="0"/>
              <a:t>+ the </a:t>
            </a:r>
            <a:r>
              <a:rPr lang="fr-FR" altLang="fr-FR" sz="2900" dirty="0" err="1"/>
              <a:t>drugs</a:t>
            </a:r>
            <a:endParaRPr lang="fr-FR" altLang="fr-FR" sz="29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3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0F080-0CF7-4A45-B847-B240E7DB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537EE-9F92-49E2-970E-F6ADBD37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Our model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classification model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know </a:t>
            </a:r>
            <a:r>
              <a:rPr lang="fr-FR" dirty="0" err="1"/>
              <a:t>wether</a:t>
            </a:r>
            <a:r>
              <a:rPr lang="fr-FR" dirty="0"/>
              <a:t> </a:t>
            </a:r>
            <a:r>
              <a:rPr lang="fr-FR" dirty="0" err="1"/>
              <a:t>someone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« User » or a « Non-User ».</a:t>
            </a:r>
          </a:p>
          <a:p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standardizing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data,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tried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 SVC, KNN, </a:t>
            </a:r>
            <a:r>
              <a:rPr lang="fr-FR" dirty="0" err="1"/>
              <a:t>Decision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6337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133</TotalTime>
  <Words>692</Words>
  <Application>Microsoft Office PowerPoint</Application>
  <PresentationFormat>Grand écran</PresentationFormat>
  <Paragraphs>33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À bandes</vt:lpstr>
      <vt:lpstr>Drugs consumption</vt:lpstr>
      <vt:lpstr>The dataset</vt:lpstr>
      <vt:lpstr>The Goal </vt:lpstr>
      <vt:lpstr>First observations</vt:lpstr>
      <vt:lpstr>Drug users</vt:lpstr>
      <vt:lpstr>Users vs Non-Users for each drug</vt:lpstr>
      <vt:lpstr>Encoding</vt:lpstr>
      <vt:lpstr>Predictions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CHUVATIN Alexandra</dc:creator>
  <cp:lastModifiedBy>CHUVATIN Alexandra</cp:lastModifiedBy>
  <cp:revision>16</cp:revision>
  <dcterms:created xsi:type="dcterms:W3CDTF">2021-12-01T18:23:28Z</dcterms:created>
  <dcterms:modified xsi:type="dcterms:W3CDTF">2022-01-02T19:02:41Z</dcterms:modified>
</cp:coreProperties>
</file>