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8" r:id="rId9"/>
    <p:sldId id="266" r:id="rId10"/>
    <p:sldId id="267" r:id="rId11"/>
    <p:sldId id="264" r:id="rId12"/>
    <p:sldId id="26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F1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613AD6-46FD-4DFA-98A2-0C57689DE3A3}" v="52" dt="2020-02-18T16:18:01.821"/>
    <p1510:client id="{798970FF-C5D7-3833-0239-C2D50EFA7F97}" v="184" dt="2020-02-18T18:10:02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786106-2F8C-4B5F-87E2-B2080ED191A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4210480-F22F-4D16-B3CC-E5C29B21F483}">
      <dgm:prSet phldrT="[Texte]"/>
      <dgm:spPr/>
      <dgm:t>
        <a:bodyPr/>
        <a:lstStyle/>
        <a:p>
          <a:r>
            <a:rPr lang="fr-FR" dirty="0"/>
            <a:t>Move</a:t>
          </a:r>
        </a:p>
      </dgm:t>
    </dgm:pt>
    <dgm:pt modelId="{9A402E1B-D4F4-4880-AD1C-830D80FFD1D5}" type="parTrans" cxnId="{A6ACE1F1-F06E-4D06-AC3B-60E9A67A49A0}">
      <dgm:prSet/>
      <dgm:spPr/>
      <dgm:t>
        <a:bodyPr/>
        <a:lstStyle/>
        <a:p>
          <a:endParaRPr lang="fr-FR"/>
        </a:p>
      </dgm:t>
    </dgm:pt>
    <dgm:pt modelId="{1A83C59B-DF24-4DA8-B084-C88DFC072C4A}" type="sibTrans" cxnId="{A6ACE1F1-F06E-4D06-AC3B-60E9A67A49A0}">
      <dgm:prSet/>
      <dgm:spPr/>
      <dgm:t>
        <a:bodyPr/>
        <a:lstStyle/>
        <a:p>
          <a:endParaRPr lang="fr-FR"/>
        </a:p>
      </dgm:t>
    </dgm:pt>
    <dgm:pt modelId="{E8182E48-F218-4F39-AF41-FE146F06A368}">
      <dgm:prSet phldrT="[Texte]"/>
      <dgm:spPr/>
      <dgm:t>
        <a:bodyPr/>
        <a:lstStyle/>
        <a:p>
          <a:r>
            <a:rPr lang="fr-FR" dirty="0"/>
            <a:t>Update </a:t>
          </a:r>
        </a:p>
      </dgm:t>
    </dgm:pt>
    <dgm:pt modelId="{A5BF1880-600A-4F71-9783-84DA1117DF28}" type="parTrans" cxnId="{A2AED178-A593-4666-B8CB-12AE4EF54F15}">
      <dgm:prSet/>
      <dgm:spPr/>
      <dgm:t>
        <a:bodyPr/>
        <a:lstStyle/>
        <a:p>
          <a:endParaRPr lang="fr-FR"/>
        </a:p>
      </dgm:t>
    </dgm:pt>
    <dgm:pt modelId="{A91C7E48-8E10-4119-9DC3-3BA985A1EF90}" type="sibTrans" cxnId="{A2AED178-A593-4666-B8CB-12AE4EF54F15}">
      <dgm:prSet/>
      <dgm:spPr/>
      <dgm:t>
        <a:bodyPr/>
        <a:lstStyle/>
        <a:p>
          <a:endParaRPr lang="fr-FR"/>
        </a:p>
      </dgm:t>
    </dgm:pt>
    <dgm:pt modelId="{95653604-6460-4DD1-AF17-0E7C4A0DE83E}">
      <dgm:prSet phldrT="[Texte]"/>
      <dgm:spPr/>
      <dgm:t>
        <a:bodyPr/>
        <a:lstStyle/>
        <a:p>
          <a:r>
            <a:rPr lang="fr-FR" dirty="0"/>
            <a:t>Commande Joueur</a:t>
          </a:r>
        </a:p>
      </dgm:t>
    </dgm:pt>
    <dgm:pt modelId="{4F98536D-1E83-4E8B-BAED-CD347DBFB596}" type="parTrans" cxnId="{40EF4795-6851-4DC3-BB81-061F45F0A4D3}">
      <dgm:prSet/>
      <dgm:spPr/>
      <dgm:t>
        <a:bodyPr/>
        <a:lstStyle/>
        <a:p>
          <a:endParaRPr lang="fr-FR"/>
        </a:p>
      </dgm:t>
    </dgm:pt>
    <dgm:pt modelId="{90320B55-A499-4B20-BEEA-4C9D1F932F02}" type="sibTrans" cxnId="{40EF4795-6851-4DC3-BB81-061F45F0A4D3}">
      <dgm:prSet/>
      <dgm:spPr/>
      <dgm:t>
        <a:bodyPr/>
        <a:lstStyle/>
        <a:p>
          <a:endParaRPr lang="fr-FR"/>
        </a:p>
      </dgm:t>
    </dgm:pt>
    <dgm:pt modelId="{07B822FE-DD4F-486B-9428-6CC7E1D0F311}" type="pres">
      <dgm:prSet presAssocID="{B7786106-2F8C-4B5F-87E2-B2080ED191A5}" presName="cycle" presStyleCnt="0">
        <dgm:presLayoutVars>
          <dgm:dir/>
          <dgm:resizeHandles val="exact"/>
        </dgm:presLayoutVars>
      </dgm:prSet>
      <dgm:spPr/>
    </dgm:pt>
    <dgm:pt modelId="{06EEB641-D2CE-4E6A-9E5C-C5C036553827}" type="pres">
      <dgm:prSet presAssocID="{24210480-F22F-4D16-B3CC-E5C29B21F483}" presName="dummy" presStyleCnt="0"/>
      <dgm:spPr/>
    </dgm:pt>
    <dgm:pt modelId="{7477DCB7-B5A3-4020-A473-6370F3E05C39}" type="pres">
      <dgm:prSet presAssocID="{24210480-F22F-4D16-B3CC-E5C29B21F483}" presName="node" presStyleLbl="revTx" presStyleIdx="0" presStyleCnt="3">
        <dgm:presLayoutVars>
          <dgm:bulletEnabled val="1"/>
        </dgm:presLayoutVars>
      </dgm:prSet>
      <dgm:spPr/>
    </dgm:pt>
    <dgm:pt modelId="{1B227252-283D-43E1-89AE-C1726866D73F}" type="pres">
      <dgm:prSet presAssocID="{1A83C59B-DF24-4DA8-B084-C88DFC072C4A}" presName="sibTrans" presStyleLbl="node1" presStyleIdx="0" presStyleCnt="3"/>
      <dgm:spPr/>
    </dgm:pt>
    <dgm:pt modelId="{B6BB98AE-68CE-47AF-B4FA-FBE3D85ACEAF}" type="pres">
      <dgm:prSet presAssocID="{E8182E48-F218-4F39-AF41-FE146F06A368}" presName="dummy" presStyleCnt="0"/>
      <dgm:spPr/>
    </dgm:pt>
    <dgm:pt modelId="{AC0C34D5-A22F-4E0D-B1FA-6DC7281B5351}" type="pres">
      <dgm:prSet presAssocID="{E8182E48-F218-4F39-AF41-FE146F06A368}" presName="node" presStyleLbl="revTx" presStyleIdx="1" presStyleCnt="3">
        <dgm:presLayoutVars>
          <dgm:bulletEnabled val="1"/>
        </dgm:presLayoutVars>
      </dgm:prSet>
      <dgm:spPr/>
    </dgm:pt>
    <dgm:pt modelId="{726B566A-42AD-4D9F-9666-DA29002CB986}" type="pres">
      <dgm:prSet presAssocID="{A91C7E48-8E10-4119-9DC3-3BA985A1EF90}" presName="sibTrans" presStyleLbl="node1" presStyleIdx="1" presStyleCnt="3"/>
      <dgm:spPr/>
    </dgm:pt>
    <dgm:pt modelId="{931A9B22-95D0-48D1-969F-6B8E479A3C59}" type="pres">
      <dgm:prSet presAssocID="{95653604-6460-4DD1-AF17-0E7C4A0DE83E}" presName="dummy" presStyleCnt="0"/>
      <dgm:spPr/>
    </dgm:pt>
    <dgm:pt modelId="{A6E95FDA-FA47-4270-A529-60D9493BD052}" type="pres">
      <dgm:prSet presAssocID="{95653604-6460-4DD1-AF17-0E7C4A0DE83E}" presName="node" presStyleLbl="revTx" presStyleIdx="2" presStyleCnt="3" custScaleX="66026" custScaleY="74684">
        <dgm:presLayoutVars>
          <dgm:bulletEnabled val="1"/>
        </dgm:presLayoutVars>
      </dgm:prSet>
      <dgm:spPr/>
    </dgm:pt>
    <dgm:pt modelId="{D45403AA-F8DF-4460-B139-DD6686ECB45D}" type="pres">
      <dgm:prSet presAssocID="{90320B55-A499-4B20-BEEA-4C9D1F932F02}" presName="sibTrans" presStyleLbl="node1" presStyleIdx="2" presStyleCnt="3" custAng="524433" custLinFactNeighborX="0"/>
      <dgm:spPr/>
    </dgm:pt>
  </dgm:ptLst>
  <dgm:cxnLst>
    <dgm:cxn modelId="{7884730E-340E-4A67-9E26-BC2F80CE4B3F}" type="presOf" srcId="{95653604-6460-4DD1-AF17-0E7C4A0DE83E}" destId="{A6E95FDA-FA47-4270-A529-60D9493BD052}" srcOrd="0" destOrd="0" presId="urn:microsoft.com/office/officeart/2005/8/layout/cycle1"/>
    <dgm:cxn modelId="{2975332E-2DE9-4917-A130-8B4068C97C09}" type="presOf" srcId="{1A83C59B-DF24-4DA8-B084-C88DFC072C4A}" destId="{1B227252-283D-43E1-89AE-C1726866D73F}" srcOrd="0" destOrd="0" presId="urn:microsoft.com/office/officeart/2005/8/layout/cycle1"/>
    <dgm:cxn modelId="{B559376B-BC84-4354-A78D-9A31EFCC06E3}" type="presOf" srcId="{24210480-F22F-4D16-B3CC-E5C29B21F483}" destId="{7477DCB7-B5A3-4020-A473-6370F3E05C39}" srcOrd="0" destOrd="0" presId="urn:microsoft.com/office/officeart/2005/8/layout/cycle1"/>
    <dgm:cxn modelId="{A2AED178-A593-4666-B8CB-12AE4EF54F15}" srcId="{B7786106-2F8C-4B5F-87E2-B2080ED191A5}" destId="{E8182E48-F218-4F39-AF41-FE146F06A368}" srcOrd="1" destOrd="0" parTransId="{A5BF1880-600A-4F71-9783-84DA1117DF28}" sibTransId="{A91C7E48-8E10-4119-9DC3-3BA985A1EF90}"/>
    <dgm:cxn modelId="{1C001D7C-0DE7-46D6-823C-7E0FB35CD99B}" type="presOf" srcId="{A91C7E48-8E10-4119-9DC3-3BA985A1EF90}" destId="{726B566A-42AD-4D9F-9666-DA29002CB986}" srcOrd="0" destOrd="0" presId="urn:microsoft.com/office/officeart/2005/8/layout/cycle1"/>
    <dgm:cxn modelId="{9A09E686-3A46-4E28-A310-F0FC0DA951B2}" type="presOf" srcId="{B7786106-2F8C-4B5F-87E2-B2080ED191A5}" destId="{07B822FE-DD4F-486B-9428-6CC7E1D0F311}" srcOrd="0" destOrd="0" presId="urn:microsoft.com/office/officeart/2005/8/layout/cycle1"/>
    <dgm:cxn modelId="{40EF4795-6851-4DC3-BB81-061F45F0A4D3}" srcId="{B7786106-2F8C-4B5F-87E2-B2080ED191A5}" destId="{95653604-6460-4DD1-AF17-0E7C4A0DE83E}" srcOrd="2" destOrd="0" parTransId="{4F98536D-1E83-4E8B-BAED-CD347DBFB596}" sibTransId="{90320B55-A499-4B20-BEEA-4C9D1F932F02}"/>
    <dgm:cxn modelId="{24DAFA9B-053B-4A21-A966-ACD411F0787E}" type="presOf" srcId="{90320B55-A499-4B20-BEEA-4C9D1F932F02}" destId="{D45403AA-F8DF-4460-B139-DD6686ECB45D}" srcOrd="0" destOrd="0" presId="urn:microsoft.com/office/officeart/2005/8/layout/cycle1"/>
    <dgm:cxn modelId="{1EDDBCA2-C81D-4154-807B-26FDAFE62DFD}" type="presOf" srcId="{E8182E48-F218-4F39-AF41-FE146F06A368}" destId="{AC0C34D5-A22F-4E0D-B1FA-6DC7281B5351}" srcOrd="0" destOrd="0" presId="urn:microsoft.com/office/officeart/2005/8/layout/cycle1"/>
    <dgm:cxn modelId="{A6ACE1F1-F06E-4D06-AC3B-60E9A67A49A0}" srcId="{B7786106-2F8C-4B5F-87E2-B2080ED191A5}" destId="{24210480-F22F-4D16-B3CC-E5C29B21F483}" srcOrd="0" destOrd="0" parTransId="{9A402E1B-D4F4-4880-AD1C-830D80FFD1D5}" sibTransId="{1A83C59B-DF24-4DA8-B084-C88DFC072C4A}"/>
    <dgm:cxn modelId="{BE773B41-4B8C-4CF1-8406-B57B102C69AA}" type="presParOf" srcId="{07B822FE-DD4F-486B-9428-6CC7E1D0F311}" destId="{06EEB641-D2CE-4E6A-9E5C-C5C036553827}" srcOrd="0" destOrd="0" presId="urn:microsoft.com/office/officeart/2005/8/layout/cycle1"/>
    <dgm:cxn modelId="{1DE549A4-58DD-4710-99AE-5FC185CC2A12}" type="presParOf" srcId="{07B822FE-DD4F-486B-9428-6CC7E1D0F311}" destId="{7477DCB7-B5A3-4020-A473-6370F3E05C39}" srcOrd="1" destOrd="0" presId="urn:microsoft.com/office/officeart/2005/8/layout/cycle1"/>
    <dgm:cxn modelId="{F75B8AF9-ED60-4F0D-BF62-2E9F73D1A738}" type="presParOf" srcId="{07B822FE-DD4F-486B-9428-6CC7E1D0F311}" destId="{1B227252-283D-43E1-89AE-C1726866D73F}" srcOrd="2" destOrd="0" presId="urn:microsoft.com/office/officeart/2005/8/layout/cycle1"/>
    <dgm:cxn modelId="{E733E5A6-475C-4289-8CEB-23F7B6DB3F64}" type="presParOf" srcId="{07B822FE-DD4F-486B-9428-6CC7E1D0F311}" destId="{B6BB98AE-68CE-47AF-B4FA-FBE3D85ACEAF}" srcOrd="3" destOrd="0" presId="urn:microsoft.com/office/officeart/2005/8/layout/cycle1"/>
    <dgm:cxn modelId="{351AF160-99A7-49D2-8C6F-7782CFC130D6}" type="presParOf" srcId="{07B822FE-DD4F-486B-9428-6CC7E1D0F311}" destId="{AC0C34D5-A22F-4E0D-B1FA-6DC7281B5351}" srcOrd="4" destOrd="0" presId="urn:microsoft.com/office/officeart/2005/8/layout/cycle1"/>
    <dgm:cxn modelId="{70B638B7-16F4-4F04-96C1-B1AE18E2CE1E}" type="presParOf" srcId="{07B822FE-DD4F-486B-9428-6CC7E1D0F311}" destId="{726B566A-42AD-4D9F-9666-DA29002CB986}" srcOrd="5" destOrd="0" presId="urn:microsoft.com/office/officeart/2005/8/layout/cycle1"/>
    <dgm:cxn modelId="{A39438DF-1D93-485D-875D-F38D12FBC716}" type="presParOf" srcId="{07B822FE-DD4F-486B-9428-6CC7E1D0F311}" destId="{931A9B22-95D0-48D1-969F-6B8E479A3C59}" srcOrd="6" destOrd="0" presId="urn:microsoft.com/office/officeart/2005/8/layout/cycle1"/>
    <dgm:cxn modelId="{6E3E0743-21F3-4608-8A8E-D203A6B657D6}" type="presParOf" srcId="{07B822FE-DD4F-486B-9428-6CC7E1D0F311}" destId="{A6E95FDA-FA47-4270-A529-60D9493BD052}" srcOrd="7" destOrd="0" presId="urn:microsoft.com/office/officeart/2005/8/layout/cycle1"/>
    <dgm:cxn modelId="{6BACC9AD-800B-48B5-AE97-EB9D3F0D2A6E}" type="presParOf" srcId="{07B822FE-DD4F-486B-9428-6CC7E1D0F311}" destId="{D45403AA-F8DF-4460-B139-DD6686ECB45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2550C0-89E8-459F-90AD-09EDB0EC1C8D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AB0ADF9-FD1C-4740-95AD-F00ACC6E5BF8}">
      <dgm:prSet phldrT="[Texte]"/>
      <dgm:spPr/>
      <dgm:t>
        <a:bodyPr/>
        <a:lstStyle/>
        <a:p>
          <a:r>
            <a:rPr lang="fr-FR" dirty="0"/>
            <a:t>Evaluer 4 directions</a:t>
          </a:r>
        </a:p>
      </dgm:t>
    </dgm:pt>
    <dgm:pt modelId="{EE81AA4B-3689-4B94-A773-A1FD1F189F4E}" type="parTrans" cxnId="{4DCE766E-D7A5-4524-BBC9-76BE87D7EDB7}">
      <dgm:prSet/>
      <dgm:spPr/>
      <dgm:t>
        <a:bodyPr/>
        <a:lstStyle/>
        <a:p>
          <a:endParaRPr lang="fr-FR"/>
        </a:p>
      </dgm:t>
    </dgm:pt>
    <dgm:pt modelId="{FCA5F925-8835-44D9-9B46-BE1CFE9F2134}" type="sibTrans" cxnId="{4DCE766E-D7A5-4524-BBC9-76BE87D7EDB7}">
      <dgm:prSet/>
      <dgm:spPr/>
      <dgm:t>
        <a:bodyPr/>
        <a:lstStyle/>
        <a:p>
          <a:endParaRPr lang="fr-FR"/>
        </a:p>
      </dgm:t>
    </dgm:pt>
    <dgm:pt modelId="{EBB9C475-850B-44B5-A427-51C8FA2B1F1D}">
      <dgm:prSet phldrT="[Texte]"/>
      <dgm:spPr/>
      <dgm:t>
        <a:bodyPr/>
        <a:lstStyle/>
        <a:p>
          <a:r>
            <a:rPr lang="fr-FR" dirty="0"/>
            <a:t>Choisir la meilleure</a:t>
          </a:r>
        </a:p>
      </dgm:t>
    </dgm:pt>
    <dgm:pt modelId="{D2B17669-785C-4DC7-83E9-0FD03948DA3C}" type="parTrans" cxnId="{69596AAA-38C2-4B41-8B05-05AADE286AB3}">
      <dgm:prSet/>
      <dgm:spPr/>
      <dgm:t>
        <a:bodyPr/>
        <a:lstStyle/>
        <a:p>
          <a:endParaRPr lang="fr-FR"/>
        </a:p>
      </dgm:t>
    </dgm:pt>
    <dgm:pt modelId="{351507BD-7B4E-4824-99F4-3A3E15D87502}" type="sibTrans" cxnId="{69596AAA-38C2-4B41-8B05-05AADE286AB3}">
      <dgm:prSet/>
      <dgm:spPr/>
      <dgm:t>
        <a:bodyPr/>
        <a:lstStyle/>
        <a:p>
          <a:endParaRPr lang="fr-FR"/>
        </a:p>
      </dgm:t>
    </dgm:pt>
    <dgm:pt modelId="{65EA4EDD-4855-4AD0-B342-F515046D66BB}">
      <dgm:prSet phldrT="[Texte]"/>
      <dgm:spPr/>
      <dgm:t>
        <a:bodyPr/>
        <a:lstStyle/>
        <a:p>
          <a:r>
            <a:rPr lang="fr-FR" dirty="0"/>
            <a:t>Jouer</a:t>
          </a:r>
        </a:p>
      </dgm:t>
    </dgm:pt>
    <dgm:pt modelId="{A351AB5B-C113-4125-B9B1-B25E8DECF285}" type="parTrans" cxnId="{6163FD22-B3C0-46E8-87D5-AC0D2A77763D}">
      <dgm:prSet/>
      <dgm:spPr/>
      <dgm:t>
        <a:bodyPr/>
        <a:lstStyle/>
        <a:p>
          <a:endParaRPr lang="fr-FR"/>
        </a:p>
      </dgm:t>
    </dgm:pt>
    <dgm:pt modelId="{C3CD46CE-EA88-4C99-A9CF-877F0DB0E309}" type="sibTrans" cxnId="{6163FD22-B3C0-46E8-87D5-AC0D2A77763D}">
      <dgm:prSet/>
      <dgm:spPr/>
      <dgm:t>
        <a:bodyPr/>
        <a:lstStyle/>
        <a:p>
          <a:endParaRPr lang="fr-FR"/>
        </a:p>
      </dgm:t>
    </dgm:pt>
    <dgm:pt modelId="{E24BE27E-025F-4061-BEA3-11AB80CB4E76}" type="pres">
      <dgm:prSet presAssocID="{292550C0-89E8-459F-90AD-09EDB0EC1C8D}" presName="cycle" presStyleCnt="0">
        <dgm:presLayoutVars>
          <dgm:dir/>
          <dgm:resizeHandles val="exact"/>
        </dgm:presLayoutVars>
      </dgm:prSet>
      <dgm:spPr/>
    </dgm:pt>
    <dgm:pt modelId="{6BE04FC7-C3D0-4B19-B92C-ED7240C7977C}" type="pres">
      <dgm:prSet presAssocID="{4AB0ADF9-FD1C-4740-95AD-F00ACC6E5BF8}" presName="dummy" presStyleCnt="0"/>
      <dgm:spPr/>
    </dgm:pt>
    <dgm:pt modelId="{71C54DFC-E2E6-4D2F-8909-FC93BF8240BA}" type="pres">
      <dgm:prSet presAssocID="{4AB0ADF9-FD1C-4740-95AD-F00ACC6E5BF8}" presName="node" presStyleLbl="revTx" presStyleIdx="0" presStyleCnt="3" custScaleY="55996" custRadScaleRad="96003" custRadScaleInc="16758">
        <dgm:presLayoutVars>
          <dgm:bulletEnabled val="1"/>
        </dgm:presLayoutVars>
      </dgm:prSet>
      <dgm:spPr/>
    </dgm:pt>
    <dgm:pt modelId="{D78C1815-5EC4-4119-B68D-A4175D9B2C6F}" type="pres">
      <dgm:prSet presAssocID="{FCA5F925-8835-44D9-9B46-BE1CFE9F2134}" presName="sibTrans" presStyleLbl="node1" presStyleIdx="0" presStyleCnt="3" custScaleX="99490"/>
      <dgm:spPr/>
    </dgm:pt>
    <dgm:pt modelId="{284D5AFE-93D1-4134-AC23-F27841F48E22}" type="pres">
      <dgm:prSet presAssocID="{EBB9C475-850B-44B5-A427-51C8FA2B1F1D}" presName="dummy" presStyleCnt="0"/>
      <dgm:spPr/>
    </dgm:pt>
    <dgm:pt modelId="{2F74FBB4-F474-45EA-BF8D-FEE12C049CAA}" type="pres">
      <dgm:prSet presAssocID="{EBB9C475-850B-44B5-A427-51C8FA2B1F1D}" presName="node" presStyleLbl="revTx" presStyleIdx="1" presStyleCnt="3">
        <dgm:presLayoutVars>
          <dgm:bulletEnabled val="1"/>
        </dgm:presLayoutVars>
      </dgm:prSet>
      <dgm:spPr/>
    </dgm:pt>
    <dgm:pt modelId="{19A02A02-0F93-4ED3-81FD-F6BCA809E239}" type="pres">
      <dgm:prSet presAssocID="{351507BD-7B4E-4824-99F4-3A3E15D87502}" presName="sibTrans" presStyleLbl="node1" presStyleIdx="1" presStyleCnt="3"/>
      <dgm:spPr/>
    </dgm:pt>
    <dgm:pt modelId="{841F3EDD-363F-4BE2-B677-B718EEC783AD}" type="pres">
      <dgm:prSet presAssocID="{65EA4EDD-4855-4AD0-B342-F515046D66BB}" presName="dummy" presStyleCnt="0"/>
      <dgm:spPr/>
    </dgm:pt>
    <dgm:pt modelId="{E757E884-6A15-4E84-BAD4-E69A57F29187}" type="pres">
      <dgm:prSet presAssocID="{65EA4EDD-4855-4AD0-B342-F515046D66BB}" presName="node" presStyleLbl="revTx" presStyleIdx="2" presStyleCnt="3" custScaleY="34286" custRadScaleRad="100672" custRadScaleInc="-24460">
        <dgm:presLayoutVars>
          <dgm:bulletEnabled val="1"/>
        </dgm:presLayoutVars>
      </dgm:prSet>
      <dgm:spPr/>
    </dgm:pt>
    <dgm:pt modelId="{CD004E64-24AF-4741-809E-05C78AC3E06D}" type="pres">
      <dgm:prSet presAssocID="{C3CD46CE-EA88-4C99-A9CF-877F0DB0E309}" presName="sibTrans" presStyleLbl="node1" presStyleIdx="2" presStyleCnt="3"/>
      <dgm:spPr/>
    </dgm:pt>
  </dgm:ptLst>
  <dgm:cxnLst>
    <dgm:cxn modelId="{6163FD22-B3C0-46E8-87D5-AC0D2A77763D}" srcId="{292550C0-89E8-459F-90AD-09EDB0EC1C8D}" destId="{65EA4EDD-4855-4AD0-B342-F515046D66BB}" srcOrd="2" destOrd="0" parTransId="{A351AB5B-C113-4125-B9B1-B25E8DECF285}" sibTransId="{C3CD46CE-EA88-4C99-A9CF-877F0DB0E309}"/>
    <dgm:cxn modelId="{46806936-58C2-4906-841B-0333193BE1EB}" type="presOf" srcId="{65EA4EDD-4855-4AD0-B342-F515046D66BB}" destId="{E757E884-6A15-4E84-BAD4-E69A57F29187}" srcOrd="0" destOrd="0" presId="urn:microsoft.com/office/officeart/2005/8/layout/cycle1"/>
    <dgm:cxn modelId="{4DCE766E-D7A5-4524-BBC9-76BE87D7EDB7}" srcId="{292550C0-89E8-459F-90AD-09EDB0EC1C8D}" destId="{4AB0ADF9-FD1C-4740-95AD-F00ACC6E5BF8}" srcOrd="0" destOrd="0" parTransId="{EE81AA4B-3689-4B94-A773-A1FD1F189F4E}" sibTransId="{FCA5F925-8835-44D9-9B46-BE1CFE9F2134}"/>
    <dgm:cxn modelId="{FFEE9956-DB92-4659-BA69-ED44D8681161}" type="presOf" srcId="{EBB9C475-850B-44B5-A427-51C8FA2B1F1D}" destId="{2F74FBB4-F474-45EA-BF8D-FEE12C049CAA}" srcOrd="0" destOrd="0" presId="urn:microsoft.com/office/officeart/2005/8/layout/cycle1"/>
    <dgm:cxn modelId="{05281E57-5E69-45CC-9E48-189F53DAD962}" type="presOf" srcId="{C3CD46CE-EA88-4C99-A9CF-877F0DB0E309}" destId="{CD004E64-24AF-4741-809E-05C78AC3E06D}" srcOrd="0" destOrd="0" presId="urn:microsoft.com/office/officeart/2005/8/layout/cycle1"/>
    <dgm:cxn modelId="{69596AAA-38C2-4B41-8B05-05AADE286AB3}" srcId="{292550C0-89E8-459F-90AD-09EDB0EC1C8D}" destId="{EBB9C475-850B-44B5-A427-51C8FA2B1F1D}" srcOrd="1" destOrd="0" parTransId="{D2B17669-785C-4DC7-83E9-0FD03948DA3C}" sibTransId="{351507BD-7B4E-4824-99F4-3A3E15D87502}"/>
    <dgm:cxn modelId="{9EE0ACC5-BCE1-4280-8750-6CDD93A25061}" type="presOf" srcId="{4AB0ADF9-FD1C-4740-95AD-F00ACC6E5BF8}" destId="{71C54DFC-E2E6-4D2F-8909-FC93BF8240BA}" srcOrd="0" destOrd="0" presId="urn:microsoft.com/office/officeart/2005/8/layout/cycle1"/>
    <dgm:cxn modelId="{392C44C9-CCA9-4CED-9F01-75DB2526DE4D}" type="presOf" srcId="{292550C0-89E8-459F-90AD-09EDB0EC1C8D}" destId="{E24BE27E-025F-4061-BEA3-11AB80CB4E76}" srcOrd="0" destOrd="0" presId="urn:microsoft.com/office/officeart/2005/8/layout/cycle1"/>
    <dgm:cxn modelId="{34265FCE-0488-4A07-98A7-70BF2777B4F6}" type="presOf" srcId="{351507BD-7B4E-4824-99F4-3A3E15D87502}" destId="{19A02A02-0F93-4ED3-81FD-F6BCA809E239}" srcOrd="0" destOrd="0" presId="urn:microsoft.com/office/officeart/2005/8/layout/cycle1"/>
    <dgm:cxn modelId="{F691B0FD-D6D8-461C-A2AF-91BB051FF7A6}" type="presOf" srcId="{FCA5F925-8835-44D9-9B46-BE1CFE9F2134}" destId="{D78C1815-5EC4-4119-B68D-A4175D9B2C6F}" srcOrd="0" destOrd="0" presId="urn:microsoft.com/office/officeart/2005/8/layout/cycle1"/>
    <dgm:cxn modelId="{4FE7E572-9125-4AC1-BBA9-03DC8C282F58}" type="presParOf" srcId="{E24BE27E-025F-4061-BEA3-11AB80CB4E76}" destId="{6BE04FC7-C3D0-4B19-B92C-ED7240C7977C}" srcOrd="0" destOrd="0" presId="urn:microsoft.com/office/officeart/2005/8/layout/cycle1"/>
    <dgm:cxn modelId="{DE5F51CB-8B3F-4D5D-A9C3-0BA8E712D810}" type="presParOf" srcId="{E24BE27E-025F-4061-BEA3-11AB80CB4E76}" destId="{71C54DFC-E2E6-4D2F-8909-FC93BF8240BA}" srcOrd="1" destOrd="0" presId="urn:microsoft.com/office/officeart/2005/8/layout/cycle1"/>
    <dgm:cxn modelId="{9030438E-81D5-49BF-960C-F20CCA3FBA44}" type="presParOf" srcId="{E24BE27E-025F-4061-BEA3-11AB80CB4E76}" destId="{D78C1815-5EC4-4119-B68D-A4175D9B2C6F}" srcOrd="2" destOrd="0" presId="urn:microsoft.com/office/officeart/2005/8/layout/cycle1"/>
    <dgm:cxn modelId="{75F19141-28E6-4538-AE8A-562D6C38E1A5}" type="presParOf" srcId="{E24BE27E-025F-4061-BEA3-11AB80CB4E76}" destId="{284D5AFE-93D1-4134-AC23-F27841F48E22}" srcOrd="3" destOrd="0" presId="urn:microsoft.com/office/officeart/2005/8/layout/cycle1"/>
    <dgm:cxn modelId="{36C4BE18-43D3-44FF-8F10-72A7990ED5F7}" type="presParOf" srcId="{E24BE27E-025F-4061-BEA3-11AB80CB4E76}" destId="{2F74FBB4-F474-45EA-BF8D-FEE12C049CAA}" srcOrd="4" destOrd="0" presId="urn:microsoft.com/office/officeart/2005/8/layout/cycle1"/>
    <dgm:cxn modelId="{1D8C38E2-0E27-47B8-9AE9-ACF6246BE910}" type="presParOf" srcId="{E24BE27E-025F-4061-BEA3-11AB80CB4E76}" destId="{19A02A02-0F93-4ED3-81FD-F6BCA809E239}" srcOrd="5" destOrd="0" presId="urn:microsoft.com/office/officeart/2005/8/layout/cycle1"/>
    <dgm:cxn modelId="{F507EC23-0894-4B30-91F8-7D54CA659D5B}" type="presParOf" srcId="{E24BE27E-025F-4061-BEA3-11AB80CB4E76}" destId="{841F3EDD-363F-4BE2-B677-B718EEC783AD}" srcOrd="6" destOrd="0" presId="urn:microsoft.com/office/officeart/2005/8/layout/cycle1"/>
    <dgm:cxn modelId="{5EE4466E-EB16-434E-8A5E-028A5ADEBD6B}" type="presParOf" srcId="{E24BE27E-025F-4061-BEA3-11AB80CB4E76}" destId="{E757E884-6A15-4E84-BAD4-E69A57F29187}" srcOrd="7" destOrd="0" presId="urn:microsoft.com/office/officeart/2005/8/layout/cycle1"/>
    <dgm:cxn modelId="{6E230E34-D8B0-4758-8028-0498982E08CA}" type="presParOf" srcId="{E24BE27E-025F-4061-BEA3-11AB80CB4E76}" destId="{CD004E64-24AF-4741-809E-05C78AC3E06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7DCB7-B5A3-4020-A473-6370F3E05C39}">
      <dsp:nvSpPr>
        <dsp:cNvPr id="0" name=""/>
        <dsp:cNvSpPr/>
      </dsp:nvSpPr>
      <dsp:spPr>
        <a:xfrm>
          <a:off x="3970355" y="345753"/>
          <a:ext cx="1769483" cy="1769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Move</a:t>
          </a:r>
        </a:p>
      </dsp:txBody>
      <dsp:txXfrm>
        <a:off x="3970355" y="345753"/>
        <a:ext cx="1769483" cy="1769483"/>
      </dsp:txXfrm>
    </dsp:sp>
    <dsp:sp modelId="{1B227252-283D-43E1-89AE-C1726866D73F}">
      <dsp:nvSpPr>
        <dsp:cNvPr id="0" name=""/>
        <dsp:cNvSpPr/>
      </dsp:nvSpPr>
      <dsp:spPr>
        <a:xfrm>
          <a:off x="1276912" y="-1919"/>
          <a:ext cx="4182052" cy="4182052"/>
        </a:xfrm>
        <a:prstGeom prst="circularArrow">
          <a:avLst>
            <a:gd name="adj1" fmla="val 8251"/>
            <a:gd name="adj2" fmla="val 576310"/>
            <a:gd name="adj3" fmla="val 2962974"/>
            <a:gd name="adj4" fmla="val 52313"/>
            <a:gd name="adj5" fmla="val 962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C34D5-A22F-4E0D-B1FA-6DC7281B5351}">
      <dsp:nvSpPr>
        <dsp:cNvPr id="0" name=""/>
        <dsp:cNvSpPr/>
      </dsp:nvSpPr>
      <dsp:spPr>
        <a:xfrm>
          <a:off x="2483197" y="2921587"/>
          <a:ext cx="1769483" cy="1769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Update </a:t>
          </a:r>
        </a:p>
      </dsp:txBody>
      <dsp:txXfrm>
        <a:off x="2483197" y="2921587"/>
        <a:ext cx="1769483" cy="1769483"/>
      </dsp:txXfrm>
    </dsp:sp>
    <dsp:sp modelId="{726B566A-42AD-4D9F-9666-DA29002CB986}">
      <dsp:nvSpPr>
        <dsp:cNvPr id="0" name=""/>
        <dsp:cNvSpPr/>
      </dsp:nvSpPr>
      <dsp:spPr>
        <a:xfrm>
          <a:off x="1276912" y="-1919"/>
          <a:ext cx="4182052" cy="4182052"/>
        </a:xfrm>
        <a:prstGeom prst="circularArrow">
          <a:avLst>
            <a:gd name="adj1" fmla="val 8251"/>
            <a:gd name="adj2" fmla="val 576310"/>
            <a:gd name="adj3" fmla="val 10620654"/>
            <a:gd name="adj4" fmla="val 7260716"/>
            <a:gd name="adj5" fmla="val 962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95FDA-FA47-4270-A529-60D9493BD052}">
      <dsp:nvSpPr>
        <dsp:cNvPr id="0" name=""/>
        <dsp:cNvSpPr/>
      </dsp:nvSpPr>
      <dsp:spPr>
        <a:xfrm>
          <a:off x="1296620" y="569734"/>
          <a:ext cx="1168319" cy="1321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Commande Joueur</a:t>
          </a:r>
        </a:p>
      </dsp:txBody>
      <dsp:txXfrm>
        <a:off x="1296620" y="569734"/>
        <a:ext cx="1168319" cy="1321521"/>
      </dsp:txXfrm>
    </dsp:sp>
    <dsp:sp modelId="{D45403AA-F8DF-4460-B139-DD6686ECB45D}">
      <dsp:nvSpPr>
        <dsp:cNvPr id="0" name=""/>
        <dsp:cNvSpPr/>
      </dsp:nvSpPr>
      <dsp:spPr>
        <a:xfrm rot="524433">
          <a:off x="1276912" y="-1919"/>
          <a:ext cx="4182052" cy="4182052"/>
        </a:xfrm>
        <a:prstGeom prst="circularArrow">
          <a:avLst>
            <a:gd name="adj1" fmla="val 8251"/>
            <a:gd name="adj2" fmla="val 576310"/>
            <a:gd name="adj3" fmla="val 16855898"/>
            <a:gd name="adj4" fmla="val 14296477"/>
            <a:gd name="adj5" fmla="val 962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54DFC-E2E6-4D2F-8909-FC93BF8240BA}">
      <dsp:nvSpPr>
        <dsp:cNvPr id="0" name=""/>
        <dsp:cNvSpPr/>
      </dsp:nvSpPr>
      <dsp:spPr>
        <a:xfrm>
          <a:off x="4235298" y="996103"/>
          <a:ext cx="1872309" cy="1048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Evaluer 4 directions</a:t>
          </a:r>
        </a:p>
      </dsp:txBody>
      <dsp:txXfrm>
        <a:off x="4235298" y="996103"/>
        <a:ext cx="1872309" cy="1048418"/>
      </dsp:txXfrm>
    </dsp:sp>
    <dsp:sp modelId="{D78C1815-5EC4-4119-B68D-A4175D9B2C6F}">
      <dsp:nvSpPr>
        <dsp:cNvPr id="0" name=""/>
        <dsp:cNvSpPr/>
      </dsp:nvSpPr>
      <dsp:spPr>
        <a:xfrm>
          <a:off x="1301742" y="41642"/>
          <a:ext cx="4400253" cy="4422809"/>
        </a:xfrm>
        <a:prstGeom prst="circularArrow">
          <a:avLst>
            <a:gd name="adj1" fmla="val 8255"/>
            <a:gd name="adj2" fmla="val 576670"/>
            <a:gd name="adj3" fmla="val 2808056"/>
            <a:gd name="adj4" fmla="val 21204355"/>
            <a:gd name="adj5" fmla="val 963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4FBB4-F474-45EA-BF8D-FEE12C049CAA}">
      <dsp:nvSpPr>
        <dsp:cNvPr id="0" name=""/>
        <dsp:cNvSpPr/>
      </dsp:nvSpPr>
      <dsp:spPr>
        <a:xfrm>
          <a:off x="2634133" y="3089502"/>
          <a:ext cx="1872309" cy="1872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Choisir la meilleure</a:t>
          </a:r>
        </a:p>
      </dsp:txBody>
      <dsp:txXfrm>
        <a:off x="2634133" y="3089502"/>
        <a:ext cx="1872309" cy="1872309"/>
      </dsp:txXfrm>
    </dsp:sp>
    <dsp:sp modelId="{19A02A02-0F93-4ED3-81FD-F6BCA809E239}">
      <dsp:nvSpPr>
        <dsp:cNvPr id="0" name=""/>
        <dsp:cNvSpPr/>
      </dsp:nvSpPr>
      <dsp:spPr>
        <a:xfrm>
          <a:off x="1347650" y="-8330"/>
          <a:ext cx="4422809" cy="4422809"/>
        </a:xfrm>
        <a:prstGeom prst="circularArrow">
          <a:avLst>
            <a:gd name="adj1" fmla="val 8255"/>
            <a:gd name="adj2" fmla="val 576670"/>
            <a:gd name="adj3" fmla="val 10801649"/>
            <a:gd name="adj4" fmla="val 7237240"/>
            <a:gd name="adj5" fmla="val 963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7E884-6A15-4E84-BAD4-E69A57F29187}">
      <dsp:nvSpPr>
        <dsp:cNvPr id="0" name=""/>
        <dsp:cNvSpPr/>
      </dsp:nvSpPr>
      <dsp:spPr>
        <a:xfrm>
          <a:off x="918667" y="1257094"/>
          <a:ext cx="1872309" cy="641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Jouer</a:t>
          </a:r>
        </a:p>
      </dsp:txBody>
      <dsp:txXfrm>
        <a:off x="918667" y="1257094"/>
        <a:ext cx="1872309" cy="641939"/>
      </dsp:txXfrm>
    </dsp:sp>
    <dsp:sp modelId="{CD004E64-24AF-4741-809E-05C78AC3E06D}">
      <dsp:nvSpPr>
        <dsp:cNvPr id="0" name=""/>
        <dsp:cNvSpPr/>
      </dsp:nvSpPr>
      <dsp:spPr>
        <a:xfrm>
          <a:off x="1310038" y="52252"/>
          <a:ext cx="4422809" cy="4422809"/>
        </a:xfrm>
        <a:prstGeom prst="circularArrow">
          <a:avLst>
            <a:gd name="adj1" fmla="val 8255"/>
            <a:gd name="adj2" fmla="val 576670"/>
            <a:gd name="adj3" fmla="val 18367139"/>
            <a:gd name="adj4" fmla="val 12819799"/>
            <a:gd name="adj5" fmla="val 963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0EC0B-BD71-40E8-BA6B-7DEDCF521DA2}" type="datetimeFigureOut">
              <a:rPr lang="fr-FR" smtClean="0"/>
              <a:t>19/02/2020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FD8D2-78DB-49A7-BF9A-2D2E628D7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886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CDB5-9ADF-4508-9522-1A5F4CCD8DA4}" type="datetime1">
              <a:rPr lang="fr-FR" smtClean="0"/>
              <a:t>19/02/2020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04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84A3-7A17-4694-B3A7-5693F6B26803}" type="datetime1">
              <a:rPr lang="fr-FR" smtClean="0"/>
              <a:t>19/02/2020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23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5552-42D0-4F11-9293-9A9B9F87B830}" type="datetime1">
              <a:rPr lang="fr-FR" smtClean="0"/>
              <a:t>19/02/2020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99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BEF6-86A0-4435-96FD-820E1F8A718C}" type="datetime1">
              <a:rPr lang="fr-FR" smtClean="0"/>
              <a:t>19/02/2020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62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F3EA-4409-4CBC-A0B0-F077A03D5208}" type="datetime1">
              <a:rPr lang="fr-FR" smtClean="0"/>
              <a:t>19/02/2020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15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35D5-45E6-4E70-8AE2-EC3C26243351}" type="datetime1">
              <a:rPr lang="fr-FR" smtClean="0"/>
              <a:t>19/02/2020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91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7F31-D746-4D9A-AB9A-0A7E0B9EDB06}" type="datetime1">
              <a:rPr lang="fr-FR" smtClean="0"/>
              <a:t>19/02/2020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23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D8B8-564C-438C-925E-A86BB6B75643}" type="datetime1">
              <a:rPr lang="fr-FR" smtClean="0"/>
              <a:t>19/02/2020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14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F1CD-DAFC-49D4-BE36-CB702C9788C7}" type="datetime1">
              <a:rPr lang="fr-FR" smtClean="0"/>
              <a:t>19/02/2020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15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D1B47F-E887-4466-BEEF-DF876A9B42D4}" type="datetime1">
              <a:rPr lang="fr-FR" smtClean="0"/>
              <a:t>19/02/2020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91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84E4-8925-47BE-ADF5-A371DA8C5BA3}" type="datetime1">
              <a:rPr lang="fr-FR" smtClean="0"/>
              <a:t>19/02/2020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80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7BD6F9-0526-4179-A79F-BAD1866B8FEC}" type="datetime1">
              <a:rPr lang="fr-FR" smtClean="0"/>
              <a:t>19/02/2020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110520EA-A511-4D6B-AF81-17E293A5EF3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99489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91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8CFB5-00E8-4876-BE19-F6FAFE481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Info – Jeu 2048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B8F244-5E3F-4123-8159-ED7276E22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Alexandra d’Arco &amp; Cécile </a:t>
            </a:r>
            <a:r>
              <a:rPr lang="fr-FR" dirty="0" err="1"/>
              <a:t>telliez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9530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D821F-FB31-435E-AAFC-5FC06DCF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IV. Intelligence Artificielle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B391FCA-0B2A-475B-B81A-85A37D2A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10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4BB0C6-46C3-4C7E-8624-51751F5059A7}"/>
              </a:ext>
            </a:extLst>
          </p:cNvPr>
          <p:cNvSpPr txBox="1"/>
          <p:nvPr/>
        </p:nvSpPr>
        <p:spPr>
          <a:xfrm>
            <a:off x="2653664" y="2344013"/>
            <a:ext cx="2505076" cy="46166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Class Widget2048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17F5656-FEB1-4192-84A6-EAB03B788898}"/>
              </a:ext>
            </a:extLst>
          </p:cNvPr>
          <p:cNvSpPr txBox="1"/>
          <p:nvPr/>
        </p:nvSpPr>
        <p:spPr>
          <a:xfrm>
            <a:off x="1428749" y="4419600"/>
            <a:ext cx="1476375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Class Jeu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7B85688-D389-4FFB-B868-6C175F47E0CE}"/>
              </a:ext>
            </a:extLst>
          </p:cNvPr>
          <p:cNvSpPr txBox="1"/>
          <p:nvPr/>
        </p:nvSpPr>
        <p:spPr>
          <a:xfrm>
            <a:off x="4907280" y="4419600"/>
            <a:ext cx="2217420" cy="46166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Class </a:t>
            </a:r>
            <a:r>
              <a:rPr lang="fr-FR" sz="2400" dirty="0" err="1"/>
              <a:t>AI_solver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373D266-62BD-4D3A-9B47-D8238F6BD29B}"/>
              </a:ext>
            </a:extLst>
          </p:cNvPr>
          <p:cNvSpPr txBox="1"/>
          <p:nvPr/>
        </p:nvSpPr>
        <p:spPr>
          <a:xfrm>
            <a:off x="8869333" y="2692571"/>
            <a:ext cx="2343150" cy="4616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Class </a:t>
            </a:r>
            <a:r>
              <a:rPr lang="fr-FR" sz="2400" dirty="0" err="1"/>
              <a:t>JeuWidget</a:t>
            </a:r>
            <a:endParaRPr lang="fr-FR" sz="2400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4DECE24-EB39-4605-B678-7E09D397A0A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905124" y="4650433"/>
            <a:ext cx="2002156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FB78F02-CCB3-486C-BD48-73109466865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158740" y="2574846"/>
            <a:ext cx="3710593" cy="34855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AF60257-276E-4B38-AD67-EF49C6575ED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124700" y="2923404"/>
            <a:ext cx="1744633" cy="172702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0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9204F-1CAF-4FE6-8984-12C18D43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IV. Intelligence Artificielle – Class </a:t>
            </a:r>
            <a:r>
              <a:rPr lang="fr-FR" dirty="0" err="1"/>
              <a:t>AI_solver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9622115-B750-41EF-815F-6BA1F7EC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11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D753595-8D86-4F98-BA7F-A3540323741B}"/>
              </a:ext>
            </a:extLst>
          </p:cNvPr>
          <p:cNvSpPr txBox="1"/>
          <p:nvPr/>
        </p:nvSpPr>
        <p:spPr>
          <a:xfrm>
            <a:off x="7353302" y="2237128"/>
            <a:ext cx="2426698" cy="64633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evaluation</a:t>
            </a:r>
            <a:r>
              <a:rPr lang="fr-F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get_score_scoring</a:t>
            </a:r>
            <a:endParaRPr lang="fr-FR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4B918EA-2CF0-4432-BDD7-CF2FBC0311A8}"/>
              </a:ext>
            </a:extLst>
          </p:cNvPr>
          <p:cNvSpPr txBox="1"/>
          <p:nvPr/>
        </p:nvSpPr>
        <p:spPr>
          <a:xfrm>
            <a:off x="3305175" y="1078468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 possibilités suivant la méthode utilisée pour résoudre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53799F8-65C0-43E1-992E-7DDA5929627F}"/>
              </a:ext>
            </a:extLst>
          </p:cNvPr>
          <p:cNvSpPr txBox="1"/>
          <p:nvPr/>
        </p:nvSpPr>
        <p:spPr>
          <a:xfrm>
            <a:off x="2271439" y="2237128"/>
            <a:ext cx="2881177" cy="369332"/>
          </a:xfrm>
          <a:prstGeom prst="rect">
            <a:avLst/>
          </a:prstGeom>
          <a:noFill/>
          <a:ln w="19050">
            <a:solidFill>
              <a:srgbClr val="CC0099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get_score_montecarlo</a:t>
            </a:r>
            <a:endParaRPr lang="fr-FR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37E5993-547A-4A27-B86B-8FFDFF611B24}"/>
              </a:ext>
            </a:extLst>
          </p:cNvPr>
          <p:cNvSpPr txBox="1"/>
          <p:nvPr/>
        </p:nvSpPr>
        <p:spPr>
          <a:xfrm>
            <a:off x="3712028" y="3730871"/>
            <a:ext cx="4767943" cy="2031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get_score</a:t>
            </a:r>
            <a:endParaRPr lang="fr-FR" b="1" dirty="0"/>
          </a:p>
          <a:p>
            <a:r>
              <a:rPr lang="fr-FR" dirty="0"/>
              <a:t>Obtient le score suivant la méthode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get_best_move</a:t>
            </a:r>
            <a:endParaRPr lang="fr-FR" b="1" dirty="0"/>
          </a:p>
          <a:p>
            <a:r>
              <a:rPr lang="fr-FR" dirty="0"/>
              <a:t>Teste les 4 directions et retourne la meilleur pour ce coup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auto_solve</a:t>
            </a:r>
            <a:endParaRPr lang="fr-FR" b="1" dirty="0"/>
          </a:p>
          <a:p>
            <a:r>
              <a:rPr lang="fr-FR" dirty="0"/>
              <a:t>Joue au jeu jusqu’à Game Over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3E6E3FC-77FF-4213-8284-EBDEC480698B}"/>
              </a:ext>
            </a:extLst>
          </p:cNvPr>
          <p:cNvSpPr txBox="1"/>
          <p:nvPr/>
        </p:nvSpPr>
        <p:spPr>
          <a:xfrm>
            <a:off x="2583314" y="1842464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C0099"/>
                </a:solidFill>
              </a:rPr>
              <a:t>Méthode Monte Carlo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8C2CE6B-6AF9-45D7-98DC-010ABD26F64A}"/>
              </a:ext>
            </a:extLst>
          </p:cNvPr>
          <p:cNvSpPr txBox="1"/>
          <p:nvPr/>
        </p:nvSpPr>
        <p:spPr>
          <a:xfrm>
            <a:off x="6720013" y="1836318"/>
            <a:ext cx="369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Méthodes Snake, Corner ou </a:t>
            </a:r>
            <a:r>
              <a:rPr lang="fr-FR" dirty="0" err="1">
                <a:solidFill>
                  <a:srgbClr val="FFC000"/>
                </a:solidFill>
              </a:rPr>
              <a:t>Pyramid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A229419-1BA0-443C-85D2-6C1E15D07C9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712028" y="2606460"/>
            <a:ext cx="2383972" cy="1124411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31BF3F7-4B55-4032-AE1D-D086E58B80D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6096000" y="2883459"/>
            <a:ext cx="2470651" cy="84741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67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D821F-FB31-435E-AAFC-5FC06DCF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V. Démonstration Intelligence Artificielle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B391FCA-0B2A-475B-B81A-85A37D2A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23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580998-D10B-4CB5-89B7-22660D74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VI. </a:t>
            </a:r>
            <a:r>
              <a:rPr lang="fr-FR" dirty="0"/>
              <a:t>Intelligence Artificielle – Performances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E785AB6-9156-4A9C-915B-F42FF462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13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04B17C-D8AD-44AB-BACA-BAA5B842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1007956"/>
            <a:ext cx="7848600" cy="530443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6CB1C10-B133-4201-A3BE-9128242FD886}"/>
              </a:ext>
            </a:extLst>
          </p:cNvPr>
          <p:cNvSpPr txBox="1"/>
          <p:nvPr/>
        </p:nvSpPr>
        <p:spPr>
          <a:xfrm>
            <a:off x="509318" y="1708030"/>
            <a:ext cx="2914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méthode </a:t>
            </a:r>
            <a:r>
              <a:rPr lang="fr-FR" b="1" dirty="0"/>
              <a:t>Snake</a:t>
            </a:r>
            <a:r>
              <a:rPr lang="fr-FR" dirty="0"/>
              <a:t> arrive à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2048 dans 0,1% des 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1024 dans 2,5% des cas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512 dans 21% des cas 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F8A74CD-36B4-47EB-B8FE-541E920DAD2A}"/>
              </a:ext>
            </a:extLst>
          </p:cNvPr>
          <p:cNvSpPr txBox="1"/>
          <p:nvPr/>
        </p:nvSpPr>
        <p:spPr>
          <a:xfrm>
            <a:off x="511834" y="4235570"/>
            <a:ext cx="293010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/>
              <a:t>Améliorations : </a:t>
            </a:r>
          </a:p>
          <a:p>
            <a:pPr marL="285750" indent="-285750">
              <a:buFont typeface="Arial"/>
              <a:buChar char="•"/>
            </a:pPr>
            <a:r>
              <a:rPr lang="fr-FR">
                <a:cs typeface="Calibri"/>
              </a:rPr>
              <a:t>Combiner différentes stratégies</a:t>
            </a:r>
          </a:p>
          <a:p>
            <a:pPr marL="285750" indent="-285750">
              <a:buFont typeface="Arial"/>
              <a:buChar char="•"/>
            </a:pPr>
            <a:r>
              <a:rPr lang="fr-FR">
                <a:cs typeface="Calibri"/>
              </a:rPr>
              <a:t>Regarder plusieurs coups </a:t>
            </a:r>
            <a:r>
              <a:rPr lang="fr-FR" dirty="0">
                <a:cs typeface="Calibri"/>
              </a:rPr>
              <a:t>à l'avance</a:t>
            </a:r>
          </a:p>
        </p:txBody>
      </p:sp>
    </p:spTree>
    <p:extLst>
      <p:ext uri="{BB962C8B-B14F-4D97-AF65-F5344CB8AC3E}">
        <p14:creationId xmlns:p14="http://schemas.microsoft.com/office/powerpoint/2010/main" val="176436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F95CCE-4220-409C-B31E-96B89C26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I. Explication du Jeu 2048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C8CE35-5A24-46F9-9DBE-FAA1B831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5A7C1B-EE6E-4067-A35A-D90343101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3" b="3563"/>
          <a:stretch/>
        </p:blipFill>
        <p:spPr>
          <a:xfrm>
            <a:off x="276225" y="1038225"/>
            <a:ext cx="2673046" cy="247132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3C24A6E-4271-4D95-9297-310E27249B92}"/>
              </a:ext>
            </a:extLst>
          </p:cNvPr>
          <p:cNvSpPr txBox="1"/>
          <p:nvPr/>
        </p:nvSpPr>
        <p:spPr>
          <a:xfrm>
            <a:off x="6477000" y="1452568"/>
            <a:ext cx="5438775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commence avec une grille vide de 4 x 4 cases, sur laquelle sont disposées aléatoirement deux tuiles avec le chiffre 2 (ou 4, rarement).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 possibilités de mouvement : haut, bas, droite, gauche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chaque tuile s'avance </a:t>
            </a:r>
            <a:r>
              <a:rPr lang="fr-FR" b="1" dirty="0"/>
              <a:t>jusqu’au bout</a:t>
            </a:r>
            <a:r>
              <a:rPr lang="fr-FR" dirty="0"/>
              <a:t> de la grille dans la direction donnée.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 deux tuiles adjacentes sont identiques dans la même direction, elles s’additionnent.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Après un mouvement, une tuile 2 (ou un 4, 1/10 chance) apparaît aléatoirement dans une case vide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recommence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gagne si on créé une tuile 2048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perd si toute la grille est remplie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41C9BF-E5A0-422D-BB6E-976F27E43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485" y="1561968"/>
            <a:ext cx="2682874" cy="267304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D1D0321-EDD9-41BF-B5D2-D6709AD46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307" y="3576227"/>
            <a:ext cx="2776653" cy="27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6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D14F1-2320-40A7-A39B-E51E4AB6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II. Fonctionnement du programme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49F537-2416-4F5D-A900-F7C91585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3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7FB901C-260E-4358-BDB1-337F28F8C0E9}"/>
              </a:ext>
            </a:extLst>
          </p:cNvPr>
          <p:cNvSpPr txBox="1"/>
          <p:nvPr/>
        </p:nvSpPr>
        <p:spPr>
          <a:xfrm>
            <a:off x="6714345" y="1289717"/>
            <a:ext cx="2257425" cy="20313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Class Jeu 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reset_game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add_tiles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rotate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moves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update_tiles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game_state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428C59-EE33-40D2-9E79-7E19F8E0933F}"/>
              </a:ext>
            </a:extLst>
          </p:cNvPr>
          <p:cNvSpPr txBox="1"/>
          <p:nvPr/>
        </p:nvSpPr>
        <p:spPr>
          <a:xfrm>
            <a:off x="9900458" y="1843714"/>
            <a:ext cx="2085975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Class Widget2048</a:t>
            </a:r>
          </a:p>
          <a:p>
            <a:pPr marL="285750" indent="-285750">
              <a:buFontTx/>
              <a:buChar char="-"/>
            </a:pPr>
            <a:r>
              <a:rPr lang="fr-FR" dirty="0"/>
              <a:t>Grille</a:t>
            </a:r>
          </a:p>
          <a:p>
            <a:pPr marL="285750" indent="-285750">
              <a:buFontTx/>
              <a:buChar char="-"/>
            </a:pPr>
            <a:r>
              <a:rPr lang="fr-FR" dirty="0"/>
              <a:t>Couleurs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D0F5F27-71D9-4E10-8C03-66335E2AAAFD}"/>
              </a:ext>
            </a:extLst>
          </p:cNvPr>
          <p:cNvSpPr txBox="1"/>
          <p:nvPr/>
        </p:nvSpPr>
        <p:spPr>
          <a:xfrm>
            <a:off x="7040880" y="4290249"/>
            <a:ext cx="4114800" cy="9233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Class </a:t>
            </a:r>
            <a:r>
              <a:rPr lang="fr-FR" b="1" dirty="0" err="1"/>
              <a:t>JeuWidget</a:t>
            </a:r>
            <a:endParaRPr lang="fr-FR" b="1" dirty="0"/>
          </a:p>
          <a:p>
            <a:pPr marL="285750" indent="-285750">
              <a:buFontTx/>
              <a:buChar char="-"/>
            </a:pPr>
            <a:r>
              <a:rPr lang="fr-FR" dirty="0"/>
              <a:t>lien entre les deux class</a:t>
            </a:r>
          </a:p>
          <a:p>
            <a:pPr marL="285750" indent="-285750">
              <a:buFontTx/>
              <a:buChar char="-"/>
            </a:pPr>
            <a:r>
              <a:rPr lang="fr-FR" dirty="0"/>
              <a:t>lien avec le clavier et/ou les boutons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ABF6B86-E4D5-411D-B3D4-F9BCD3DDF31A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7843058" y="3321042"/>
            <a:ext cx="1255222" cy="96920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7C0C10B-89BE-49A2-8E61-62260876F1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9098280" y="2767044"/>
            <a:ext cx="1845166" cy="152320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Diagramme 17">
            <a:extLst>
              <a:ext uri="{FF2B5EF4-FFF2-40B4-BE49-F238E27FC236}">
                <a16:creationId xmlns:a16="http://schemas.microsoft.com/office/drawing/2014/main" id="{02132165-7E7C-49AA-933D-96FC83EB92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6817674"/>
              </p:ext>
            </p:extLst>
          </p:nvPr>
        </p:nvGraphicFramePr>
        <p:xfrm>
          <a:off x="132772" y="2166880"/>
          <a:ext cx="6735878" cy="4691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Flèche : haut 22">
            <a:extLst>
              <a:ext uri="{FF2B5EF4-FFF2-40B4-BE49-F238E27FC236}">
                <a16:creationId xmlns:a16="http://schemas.microsoft.com/office/drawing/2014/main" id="{66AA7337-F9BC-4EC3-8711-21A21C8AA5C8}"/>
              </a:ext>
            </a:extLst>
          </p:cNvPr>
          <p:cNvSpPr/>
          <p:nvPr/>
        </p:nvSpPr>
        <p:spPr>
          <a:xfrm>
            <a:off x="1857374" y="1733550"/>
            <a:ext cx="371475" cy="1171575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7BBCAFA-ED8A-4D4F-AD56-08FB365F2A3C}"/>
              </a:ext>
            </a:extLst>
          </p:cNvPr>
          <p:cNvSpPr txBox="1"/>
          <p:nvPr/>
        </p:nvSpPr>
        <p:spPr>
          <a:xfrm>
            <a:off x="1400175" y="1238250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Game Over</a:t>
            </a:r>
          </a:p>
        </p:txBody>
      </p:sp>
    </p:spTree>
    <p:extLst>
      <p:ext uri="{BB962C8B-B14F-4D97-AF65-F5344CB8AC3E}">
        <p14:creationId xmlns:p14="http://schemas.microsoft.com/office/powerpoint/2010/main" val="61342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Graphic spid="18" grpId="0">
        <p:bldAsOne/>
      </p:bldGraphic>
      <p:bldP spid="23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6ACFA-B09B-4631-B2C0-80102278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II. Fonctionnement – Class Jeu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824BBC6-97DD-4CAE-B29B-280528D8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4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F5505BF-4301-476F-9957-72039CFD0F50}"/>
              </a:ext>
            </a:extLst>
          </p:cNvPr>
          <p:cNvSpPr txBox="1"/>
          <p:nvPr/>
        </p:nvSpPr>
        <p:spPr>
          <a:xfrm>
            <a:off x="314323" y="1428581"/>
            <a:ext cx="3267075" cy="175432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reset_game</a:t>
            </a:r>
            <a:endParaRPr lang="fr-FR" b="1" dirty="0"/>
          </a:p>
          <a:p>
            <a:r>
              <a:rPr lang="fr-FR" dirty="0"/>
              <a:t>Met à jour la grille initiale : 2 tuiles non nulles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add_tiles</a:t>
            </a:r>
          </a:p>
          <a:p>
            <a:r>
              <a:rPr lang="fr-FR" dirty="0"/>
              <a:t>ajoute aléatoirement un 2 sur la grille (ou 4, 10% chance)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07470CA-1175-4C93-AD2B-98EE8A222C43}"/>
              </a:ext>
            </a:extLst>
          </p:cNvPr>
          <p:cNvSpPr txBox="1"/>
          <p:nvPr/>
        </p:nvSpPr>
        <p:spPr>
          <a:xfrm>
            <a:off x="3895729" y="1427122"/>
            <a:ext cx="4848225" cy="34163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rotate_matrix</a:t>
            </a:r>
          </a:p>
          <a:p>
            <a:r>
              <a:rPr lang="fr-FR" dirty="0"/>
              <a:t>fait tourner de 90° dans sens trigo la matrice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rotate_matrix_multiple</a:t>
            </a:r>
          </a:p>
          <a:p>
            <a:r>
              <a:rPr lang="fr-FR" dirty="0"/>
              <a:t>plusieurs rotation de 90°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move_left</a:t>
            </a:r>
            <a:endParaRPr lang="fr-FR" b="1" dirty="0"/>
          </a:p>
          <a:p>
            <a:r>
              <a:rPr lang="fr-FR" dirty="0"/>
              <a:t>mouvement de toutes les tuiles vers la gauche, additionne les cases identiques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rotate</a:t>
            </a:r>
            <a:endParaRPr lang="fr-FR" b="1" dirty="0"/>
          </a:p>
          <a:p>
            <a:r>
              <a:rPr lang="fr-FR" dirty="0"/>
              <a:t>rotation par rapport au mouvement gauche : pour avoir une seule fonction 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rotate_back</a:t>
            </a:r>
            <a:endParaRPr lang="fr-FR" b="1" dirty="0"/>
          </a:p>
          <a:p>
            <a:r>
              <a:rPr lang="fr-FR" dirty="0"/>
              <a:t>rotation retour après le mouvement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B791EA-D603-4BBB-9052-6CC68BEA60CA}"/>
              </a:ext>
            </a:extLst>
          </p:cNvPr>
          <p:cNvSpPr txBox="1"/>
          <p:nvPr/>
        </p:nvSpPr>
        <p:spPr>
          <a:xfrm>
            <a:off x="9096373" y="1429439"/>
            <a:ext cx="2477318" cy="23083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moves</a:t>
            </a:r>
          </a:p>
          <a:p>
            <a:r>
              <a:rPr lang="fr-FR" dirty="0"/>
              <a:t>rotation, coup, rotation retour, suivant la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right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left</a:t>
            </a:r>
            <a:endParaRPr lang="fr-FR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CBF82A-F2C8-4556-913B-BD602A972C72}"/>
              </a:ext>
            </a:extLst>
          </p:cNvPr>
          <p:cNvSpPr txBox="1"/>
          <p:nvPr/>
        </p:nvSpPr>
        <p:spPr>
          <a:xfrm>
            <a:off x="5324478" y="1034438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C000"/>
                </a:solidFill>
              </a:rPr>
              <a:t>Définition d’un coup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DDBE1AA-FB1C-4FFD-8104-A0828C042999}"/>
              </a:ext>
            </a:extLst>
          </p:cNvPr>
          <p:cNvSpPr txBox="1"/>
          <p:nvPr/>
        </p:nvSpPr>
        <p:spPr>
          <a:xfrm>
            <a:off x="828673" y="1042877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Préparer la grille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82CCAAE-970D-48AB-955B-2C72AB2E687B}"/>
              </a:ext>
            </a:extLst>
          </p:cNvPr>
          <p:cNvSpPr txBox="1"/>
          <p:nvPr/>
        </p:nvSpPr>
        <p:spPr>
          <a:xfrm>
            <a:off x="9260677" y="1038129"/>
            <a:ext cx="307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Réaliser le coup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0E0FB47-CF32-4DC9-ADB0-2C0A7C2C6225}"/>
              </a:ext>
            </a:extLst>
          </p:cNvPr>
          <p:cNvSpPr txBox="1"/>
          <p:nvPr/>
        </p:nvSpPr>
        <p:spPr>
          <a:xfrm>
            <a:off x="4402927" y="5004123"/>
            <a:ext cx="5667375" cy="1200329"/>
          </a:xfrm>
          <a:prstGeom prst="rect">
            <a:avLst/>
          </a:prstGeom>
          <a:noFill/>
          <a:ln w="28575">
            <a:solidFill>
              <a:srgbClr val="CC0099"/>
            </a:solidFill>
          </a:ln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update_tiles</a:t>
            </a:r>
          </a:p>
          <a:p>
            <a:r>
              <a:rPr lang="fr-FR" dirty="0"/>
              <a:t>Met à jour la valeurs des cases sur la grille et ajoute 2 ou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game_state</a:t>
            </a:r>
            <a:endParaRPr lang="fr-FR" b="1" dirty="0"/>
          </a:p>
          <a:p>
            <a:r>
              <a:rPr lang="fr-FR" dirty="0"/>
              <a:t>Regarde les cases dispo pour savoir si </a:t>
            </a:r>
            <a:r>
              <a:rPr lang="fr-FR" dirty="0" err="1"/>
              <a:t>game</a:t>
            </a:r>
            <a:r>
              <a:rPr lang="fr-FR" dirty="0"/>
              <a:t> over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2470068-3316-4D4D-8088-C61FAA970A2F}"/>
              </a:ext>
            </a:extLst>
          </p:cNvPr>
          <p:cNvSpPr txBox="1"/>
          <p:nvPr/>
        </p:nvSpPr>
        <p:spPr>
          <a:xfrm>
            <a:off x="1906905" y="5281121"/>
            <a:ext cx="245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C0099"/>
                </a:solidFill>
              </a:rPr>
              <a:t>Mise à jour de la grille à la fin du coup</a:t>
            </a:r>
          </a:p>
        </p:txBody>
      </p:sp>
    </p:spTree>
    <p:extLst>
      <p:ext uri="{BB962C8B-B14F-4D97-AF65-F5344CB8AC3E}">
        <p14:creationId xmlns:p14="http://schemas.microsoft.com/office/powerpoint/2010/main" val="34017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9" grpId="0"/>
      <p:bldP spid="10" grpId="0"/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EB0AE-347E-466E-8EB9-5A3A880A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II. Fonctionnement – Class Widget2048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E8D7F63-7D3F-45AD-ADB7-8602BF0D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5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5168FDB-E11E-4083-8098-F79955CE2ABB}"/>
              </a:ext>
            </a:extLst>
          </p:cNvPr>
          <p:cNvSpPr txBox="1"/>
          <p:nvPr/>
        </p:nvSpPr>
        <p:spPr>
          <a:xfrm>
            <a:off x="1097280" y="1566952"/>
            <a:ext cx="404757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2"/>
                </a:solidFill>
              </a:rPr>
              <a:t>Hérite de </a:t>
            </a:r>
            <a:r>
              <a:rPr lang="fr-FR" sz="2000" b="1" dirty="0" err="1">
                <a:solidFill>
                  <a:schemeClr val="accent2"/>
                </a:solidFill>
              </a:rPr>
              <a:t>QtWidgets.Qwidget</a:t>
            </a:r>
            <a:endParaRPr lang="fr-FR" sz="2000" b="1" dirty="0">
              <a:solidFill>
                <a:schemeClr val="accent2"/>
              </a:solidFill>
            </a:endParaRP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Init</a:t>
            </a:r>
            <a:r>
              <a:rPr lang="fr-FR" dirty="0"/>
              <a:t> </a:t>
            </a:r>
          </a:p>
          <a:p>
            <a:r>
              <a:rPr lang="fr-FR" dirty="0"/>
              <a:t>Initialisation de tous les paramètres du Widget : Grille, couleurs, Score, High Score, Reset</a:t>
            </a:r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paintEvent</a:t>
            </a:r>
            <a:endParaRPr lang="fr-FR" b="1" dirty="0"/>
          </a:p>
          <a:p>
            <a:r>
              <a:rPr lang="fr-FR" dirty="0"/>
              <a:t>Couleurs sur le Widget : cases et tuiles</a:t>
            </a:r>
          </a:p>
          <a:p>
            <a:r>
              <a:rPr lang="fr-FR" dirty="0"/>
              <a:t>Met les couleurs des tuiles suivant la valeur, à appeler à chaque coup joué, dans la classe </a:t>
            </a:r>
            <a:r>
              <a:rPr lang="fr-FR" dirty="0" err="1"/>
              <a:t>JeuWidget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F20C490-1CEF-4A7B-B1EE-4F6F6E33B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259" y="1065105"/>
            <a:ext cx="2059534" cy="248741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E8E1E7-A8D1-43C1-A4E9-A47A914AA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783" y="1065105"/>
            <a:ext cx="2017881" cy="248741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40E0B3C-0033-4D5D-8679-39FF88BB1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638" y="3628719"/>
            <a:ext cx="2133978" cy="261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7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663587-05E3-4D40-ADE4-2FE75B72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II. Fonctionnement – Class </a:t>
            </a:r>
            <a:r>
              <a:rPr lang="fr-FR" dirty="0" err="1"/>
              <a:t>JeuWidget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99F9832-0731-4EA6-B86D-E78BD8E3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6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155DABD-8BDC-4DC6-AAC3-7390498DC984}"/>
              </a:ext>
            </a:extLst>
          </p:cNvPr>
          <p:cNvSpPr txBox="1"/>
          <p:nvPr/>
        </p:nvSpPr>
        <p:spPr>
          <a:xfrm>
            <a:off x="1097280" y="1419225"/>
            <a:ext cx="67798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2"/>
                </a:solidFill>
              </a:rPr>
              <a:t>Hérite de Jeu et Widget2048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KeyPressEvent</a:t>
            </a:r>
            <a:endParaRPr lang="fr-FR" b="1" dirty="0"/>
          </a:p>
          <a:p>
            <a:r>
              <a:rPr lang="fr-FR" dirty="0"/>
              <a:t>Lien entre l’appui des touches du clavier et les fonctions de direction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MousePressEvent</a:t>
            </a:r>
            <a:endParaRPr lang="fr-FR" b="1" dirty="0"/>
          </a:p>
          <a:p>
            <a:r>
              <a:rPr lang="fr-FR" dirty="0"/>
              <a:t>Quand on clique sur un élément avec la souris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MouseReleaseEvent</a:t>
            </a:r>
            <a:endParaRPr lang="fr-FR" b="1" dirty="0"/>
          </a:p>
          <a:p>
            <a:r>
              <a:rPr lang="fr-FR" dirty="0"/>
              <a:t>Si on clique sur Reset, on relance le jeu : appelle la fonction </a:t>
            </a:r>
            <a:r>
              <a:rPr lang="fr-FR" dirty="0" err="1"/>
              <a:t>reset_game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F4DACF-9AEC-45B4-B693-07400EFC9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5" y="1419225"/>
            <a:ext cx="3532291" cy="353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8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92D663-93BE-4842-8A1B-ECD5C571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III. Démonstration du programme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37D794-70CC-4656-8D53-D207A052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75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917C56-3EB1-4219-BA33-C33190EC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IV. Intelligence Artificielle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B6A86F2-1CA7-4CA0-BCD3-E204B5A7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8</a:t>
            </a:fld>
            <a:endParaRPr lang="fr-FR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C3CAA185-FD4A-4900-8824-DD1BE43506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7164626"/>
              </p:ext>
            </p:extLst>
          </p:nvPr>
        </p:nvGraphicFramePr>
        <p:xfrm>
          <a:off x="717550" y="1497261"/>
          <a:ext cx="7140576" cy="4962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èche : gauche 4">
            <a:extLst>
              <a:ext uri="{FF2B5EF4-FFF2-40B4-BE49-F238E27FC236}">
                <a16:creationId xmlns:a16="http://schemas.microsoft.com/office/drawing/2014/main" id="{7A0D8862-4658-440C-B952-F42229A030A1}"/>
              </a:ext>
            </a:extLst>
          </p:cNvPr>
          <p:cNvSpPr/>
          <p:nvPr/>
        </p:nvSpPr>
        <p:spPr>
          <a:xfrm rot="19552144">
            <a:off x="6610264" y="1809024"/>
            <a:ext cx="1476375" cy="678885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gauche 6">
            <a:extLst>
              <a:ext uri="{FF2B5EF4-FFF2-40B4-BE49-F238E27FC236}">
                <a16:creationId xmlns:a16="http://schemas.microsoft.com/office/drawing/2014/main" id="{9C71D842-787A-4967-B04F-24F5F02E852F}"/>
              </a:ext>
            </a:extLst>
          </p:cNvPr>
          <p:cNvSpPr/>
          <p:nvPr/>
        </p:nvSpPr>
        <p:spPr>
          <a:xfrm rot="13112752">
            <a:off x="6758725" y="3484183"/>
            <a:ext cx="1476375" cy="678885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B020452-D0B1-4AC1-AC27-336FD0823677}"/>
              </a:ext>
            </a:extLst>
          </p:cNvPr>
          <p:cNvSpPr txBox="1"/>
          <p:nvPr/>
        </p:nvSpPr>
        <p:spPr>
          <a:xfrm>
            <a:off x="8083274" y="1280470"/>
            <a:ext cx="329662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00" dirty="0"/>
              <a:t>Grille de départ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7A9AFF4-AA9B-46DD-A494-AE460845978F}"/>
              </a:ext>
            </a:extLst>
          </p:cNvPr>
          <p:cNvSpPr txBox="1"/>
          <p:nvPr/>
        </p:nvSpPr>
        <p:spPr>
          <a:xfrm>
            <a:off x="8149949" y="4036154"/>
            <a:ext cx="269654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00" dirty="0"/>
              <a:t>Game Over</a:t>
            </a:r>
          </a:p>
        </p:txBody>
      </p:sp>
    </p:spTree>
    <p:extLst>
      <p:ext uri="{BB962C8B-B14F-4D97-AF65-F5344CB8AC3E}">
        <p14:creationId xmlns:p14="http://schemas.microsoft.com/office/powerpoint/2010/main" val="217840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7" grpId="0" animBg="1"/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D821F-FB31-435E-AAFC-5FC06DCF2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>
            <a:normAutofit fontScale="90000"/>
          </a:bodyPr>
          <a:lstStyle/>
          <a:p>
            <a:r>
              <a:rPr lang="fr-FR" dirty="0"/>
              <a:t>IV. Intelligence Artificielle – Méthodes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A785B96-9BAE-4E65-A2E4-C6F6D7859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6225" y="1636185"/>
            <a:ext cx="3629025" cy="4023360"/>
          </a:xfrm>
        </p:spPr>
        <p:txBody>
          <a:bodyPr/>
          <a:lstStyle/>
          <a:p>
            <a:r>
              <a:rPr lang="fr-FR" u="sng" dirty="0">
                <a:solidFill>
                  <a:schemeClr val="tx1"/>
                </a:solidFill>
              </a:rPr>
              <a:t>Méthode Monte Carlo</a:t>
            </a:r>
          </a:p>
          <a:p>
            <a:r>
              <a:rPr lang="fr-FR" dirty="0">
                <a:solidFill>
                  <a:schemeClr val="tx1"/>
                </a:solidFill>
              </a:rPr>
              <a:t>Pour chaque direction, N simulation avec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 premier coup fixé par la direction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 coups aléatoires jusqu’à Game    Over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On garde la direction pour laquelle on a obtenu la meilleure tuile en moyenne.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48D14AA3-3769-458B-812B-A8091D36A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46245" y="1636185"/>
            <a:ext cx="4937760" cy="4023360"/>
          </a:xfrm>
        </p:spPr>
        <p:txBody>
          <a:bodyPr/>
          <a:lstStyle/>
          <a:p>
            <a:r>
              <a:rPr lang="fr-FR" u="sng" dirty="0">
                <a:solidFill>
                  <a:schemeClr val="tx1"/>
                </a:solidFill>
              </a:rPr>
              <a:t>Méthode de </a:t>
            </a:r>
            <a:r>
              <a:rPr lang="fr-FR" u="sng" dirty="0" err="1">
                <a:solidFill>
                  <a:schemeClr val="tx1"/>
                </a:solidFill>
              </a:rPr>
              <a:t>scoring</a:t>
            </a:r>
            <a:endParaRPr lang="fr-FR" u="sng" dirty="0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B391FCA-0B2A-475B-B81A-85A37D2A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9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E8995AA-D4FF-4108-8BA3-5107F2CCD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084" y="2710582"/>
            <a:ext cx="2648145" cy="254336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DA7059F-5F88-452B-A4D0-F64A205D4545}"/>
              </a:ext>
            </a:extLst>
          </p:cNvPr>
          <p:cNvSpPr txBox="1"/>
          <p:nvPr/>
        </p:nvSpPr>
        <p:spPr>
          <a:xfrm>
            <a:off x="3510913" y="1054989"/>
            <a:ext cx="5048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B050"/>
                </a:solidFill>
              </a:rPr>
              <a:t>Comment choisir la direction pour le coup n ? 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7346E152-6FA5-4B11-BF40-03FECED8F5F7}"/>
              </a:ext>
            </a:extLst>
          </p:cNvPr>
          <p:cNvCxnSpPr/>
          <p:nvPr/>
        </p:nvCxnSpPr>
        <p:spPr>
          <a:xfrm>
            <a:off x="4143375" y="1933575"/>
            <a:ext cx="0" cy="3869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AFF2453D-AF3A-4CA6-AFA4-A5DF41D2516F}"/>
              </a:ext>
            </a:extLst>
          </p:cNvPr>
          <p:cNvSpPr txBox="1"/>
          <p:nvPr/>
        </p:nvSpPr>
        <p:spPr>
          <a:xfrm>
            <a:off x="4246245" y="2002696"/>
            <a:ext cx="7877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Pour chaque direction : évaluer la direction suivante à partir d’une stratégie.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A16CEA2-9E0A-482B-8A25-5A49E5D6BB6D}"/>
              </a:ext>
            </a:extLst>
          </p:cNvPr>
          <p:cNvSpPr txBox="1"/>
          <p:nvPr/>
        </p:nvSpPr>
        <p:spPr>
          <a:xfrm>
            <a:off x="4505325" y="2910718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A38A350E-9863-4A9C-8445-3ACB66876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246" y="2710582"/>
            <a:ext cx="2438526" cy="2427847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AC4F6A2E-2996-40AE-B18E-A599BB64F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969" y="3800269"/>
            <a:ext cx="2438525" cy="242582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82F242-5E52-460B-B412-3483D710D072}"/>
              </a:ext>
            </a:extLst>
          </p:cNvPr>
          <p:cNvSpPr/>
          <p:nvPr/>
        </p:nvSpPr>
        <p:spPr>
          <a:xfrm>
            <a:off x="7458075" y="4400550"/>
            <a:ext cx="1228725" cy="619125"/>
          </a:xfrm>
          <a:prstGeom prst="rect">
            <a:avLst/>
          </a:prstGeom>
          <a:noFill/>
          <a:ln w="38100">
            <a:solidFill>
              <a:srgbClr val="176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86CB7B-105D-40F8-84B9-6B3D6C6A838D}"/>
              </a:ext>
            </a:extLst>
          </p:cNvPr>
          <p:cNvSpPr/>
          <p:nvPr/>
        </p:nvSpPr>
        <p:spPr>
          <a:xfrm>
            <a:off x="8686800" y="5019675"/>
            <a:ext cx="600074" cy="1206419"/>
          </a:xfrm>
          <a:prstGeom prst="rect">
            <a:avLst/>
          </a:prstGeom>
          <a:noFill/>
          <a:ln w="38100">
            <a:solidFill>
              <a:srgbClr val="176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17B93D-A7F7-4EBD-894A-FDCF27A4B590}"/>
              </a:ext>
            </a:extLst>
          </p:cNvPr>
          <p:cNvSpPr/>
          <p:nvPr/>
        </p:nvSpPr>
        <p:spPr>
          <a:xfrm>
            <a:off x="6851332" y="5616494"/>
            <a:ext cx="1228725" cy="619125"/>
          </a:xfrm>
          <a:prstGeom prst="rect">
            <a:avLst/>
          </a:prstGeom>
          <a:noFill/>
          <a:ln w="38100">
            <a:solidFill>
              <a:srgbClr val="176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C57AEF-6D1C-457E-8761-2DD2B8D18384}"/>
              </a:ext>
            </a:extLst>
          </p:cNvPr>
          <p:cNvSpPr txBox="1"/>
          <p:nvPr/>
        </p:nvSpPr>
        <p:spPr>
          <a:xfrm>
            <a:off x="4972050" y="5052371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Pyramid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9C1892E-5763-4E23-B68D-573FA1850449}"/>
              </a:ext>
            </a:extLst>
          </p:cNvPr>
          <p:cNvSpPr txBox="1"/>
          <p:nvPr/>
        </p:nvSpPr>
        <p:spPr>
          <a:xfrm>
            <a:off x="7649525" y="3483084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Merge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84FD4D0-79C3-4C65-891A-F0393ED722D7}"/>
              </a:ext>
            </a:extLst>
          </p:cNvPr>
          <p:cNvSpPr txBox="1"/>
          <p:nvPr/>
        </p:nvSpPr>
        <p:spPr>
          <a:xfrm>
            <a:off x="10412730" y="5182198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Snake</a:t>
            </a:r>
          </a:p>
        </p:txBody>
      </p:sp>
    </p:spTree>
    <p:extLst>
      <p:ext uri="{BB962C8B-B14F-4D97-AF65-F5344CB8AC3E}">
        <p14:creationId xmlns:p14="http://schemas.microsoft.com/office/powerpoint/2010/main" val="376704948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755</TotalTime>
  <Words>610</Words>
  <Application>Microsoft Office PowerPoint</Application>
  <PresentationFormat>Grand écran</PresentationFormat>
  <Paragraphs>138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Rétrospective</vt:lpstr>
      <vt:lpstr>Projet Info – Jeu 2048</vt:lpstr>
      <vt:lpstr>I. Explication du Jeu 2048</vt:lpstr>
      <vt:lpstr>II. Fonctionnement du programme</vt:lpstr>
      <vt:lpstr>II. Fonctionnement – Class Jeu</vt:lpstr>
      <vt:lpstr>II. Fonctionnement – Class Widget2048</vt:lpstr>
      <vt:lpstr>II. Fonctionnement – Class JeuWidget</vt:lpstr>
      <vt:lpstr>III. Démonstration du programme</vt:lpstr>
      <vt:lpstr>IV. Intelligence Artificielle</vt:lpstr>
      <vt:lpstr>IV. Intelligence Artificielle – Méthodes</vt:lpstr>
      <vt:lpstr>IV. Intelligence Artificielle</vt:lpstr>
      <vt:lpstr>IV. Intelligence Artificielle – Class AI_solver</vt:lpstr>
      <vt:lpstr>V. Démonstration Intelligence Artificielle</vt:lpstr>
      <vt:lpstr>VI. Intelligence Artificielle – Performances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Info – Jeu 2048</dc:title>
  <dc:creator>alexandra d'arco</dc:creator>
  <cp:lastModifiedBy>alexandra d'arco</cp:lastModifiedBy>
  <cp:revision>90</cp:revision>
  <dcterms:created xsi:type="dcterms:W3CDTF">2020-02-12T11:56:22Z</dcterms:created>
  <dcterms:modified xsi:type="dcterms:W3CDTF">2020-02-19T08:35:40Z</dcterms:modified>
</cp:coreProperties>
</file>